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319" r:id="rId3"/>
    <p:sldId id="332" r:id="rId4"/>
    <p:sldId id="324" r:id="rId5"/>
    <p:sldId id="388" r:id="rId6"/>
    <p:sldId id="342" r:id="rId7"/>
    <p:sldId id="341" r:id="rId8"/>
    <p:sldId id="389" r:id="rId9"/>
    <p:sldId id="35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ranklin Gothic Book" panose="020B0503020102020204" pitchFamily="34" charset="0"/>
      <p:regular r:id="rId16"/>
      <p:italic r:id="rId17"/>
    </p:embeddedFont>
    <p:embeddedFont>
      <p:font typeface="Franklin Gothic Medium" panose="020B0603020102020204" pitchFamily="34" charset="0"/>
      <p:regular r:id="rId18"/>
      <p: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Black" panose="02000000000000000000" pitchFamily="2" charset="0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26911a83f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26911a83f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538" indent="-236538">
              <a:buFontTx/>
              <a:buAutoNum type="alphaLcPeriod"/>
            </a:pPr>
            <a:endParaRPr lang="en-US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C7C3-0FF3-4487-97D1-FFC3D9639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1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C7C3-0FF3-4487-97D1-FFC3D96392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6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4526230" y="9748612"/>
            <a:ext cx="3462648" cy="51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59" tIns="51629" rIns="103259" bIns="51629" anchor="b"/>
          <a:lstStyle/>
          <a:p>
            <a:pPr algn="r" defTabSz="933237">
              <a:defRPr/>
            </a:pPr>
            <a:fld id="{E30B00D9-D821-4C40-8362-162FCEF7D19C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algn="r" defTabSz="933237">
                <a:defRPr/>
              </a:pPr>
              <a:t>4</a:t>
            </a:fld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9073" y="4875061"/>
            <a:ext cx="6392582" cy="4618477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0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C7C3-0FF3-4487-97D1-FFC3D9639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5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C7C3-0FF3-4487-97D1-FFC3D96392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37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4518045" y="9735312"/>
            <a:ext cx="3456387" cy="51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097" tIns="51548" rIns="103097" bIns="51548" anchor="b"/>
          <a:lstStyle/>
          <a:p>
            <a:pPr algn="r" defTabSz="931774">
              <a:defRPr/>
            </a:pPr>
            <a:fld id="{E30B00D9-D821-4C40-8362-162FCEF7D19C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algn="r" defTabSz="931774">
                <a:defRPr/>
              </a:pPr>
              <a:t>8</a:t>
            </a:fld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7628" y="4868411"/>
            <a:ext cx="6381022" cy="4612176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0969">
              <a:defRPr/>
            </a:pPr>
            <a:fld id="{1AB5635A-857E-4ABE-9EA9-47767F265D6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0969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925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t="30619" b="30976"/>
          <a:stretch/>
        </p:blipFill>
        <p:spPr>
          <a:xfrm>
            <a:off x="29900" y="1971804"/>
            <a:ext cx="3406871" cy="10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257625" y="2077900"/>
            <a:ext cx="4574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NAME OF YOUR EVENT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223350" y="2431225"/>
            <a:ext cx="45744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DATE OF YOUR EVENT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131222" y="753187"/>
            <a:ext cx="7886700" cy="320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131222" y="1400629"/>
            <a:ext cx="78867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7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36576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8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22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159445" y="4144200"/>
            <a:ext cx="984551" cy="9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222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88600" y="65336"/>
            <a:ext cx="1913424" cy="4408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nnualcreditreport.com/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159" r="159"/>
          <a:stretch/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B9CA-B245-48F6-ACA7-1115E2E1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Credit Reporting Bureaus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2FA7-937C-428A-BD40-B47718BBF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1875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Their job is to gather and organize pertinent information about you and your credit history. </a:t>
            </a:r>
          </a:p>
          <a:p>
            <a:pPr>
              <a:buClr>
                <a:schemeClr val="tx1"/>
              </a:buClr>
              <a:defRPr/>
            </a:pPr>
            <a:endParaRPr lang="en-US" sz="1875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sz="1875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There are many bureaus. They do not contain identical info.</a:t>
            </a:r>
          </a:p>
          <a:p>
            <a:pPr marL="462915">
              <a:buFont typeface="Arial" panose="020B0604020202020204" pitchFamily="34" charset="0"/>
              <a:buChar char="•"/>
              <a:defRPr/>
            </a:pPr>
            <a:endParaRPr lang="en-US" sz="1875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97355" lvl="7" indent="-257175">
              <a:defRPr/>
            </a:pPr>
            <a:endParaRPr lang="en-US" sz="187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7190" indent="-257175">
              <a:buFont typeface="Arial" panose="020B0604020202020204" pitchFamily="34" charset="0"/>
              <a:buChar char="•"/>
              <a:defRPr/>
            </a:pPr>
            <a:endParaRPr lang="en-US" sz="1875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57" y="2802314"/>
            <a:ext cx="4569485" cy="223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On Your Credit Report?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18D3C6-BE4D-0841-A0F5-331CC6D97B1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79" y="1906767"/>
            <a:ext cx="5489575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b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Consumer Access to Credit Reports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0" y="1440713"/>
            <a:ext cx="576881" cy="473202"/>
          </a:xfrm>
          <a:prstGeom prst="rect">
            <a:avLst/>
          </a:prstGeom>
        </p:spPr>
      </p:pic>
      <p:pic>
        <p:nvPicPr>
          <p:cNvPr id="12" name="Picture 2" descr="http://www.publicdomainpictures.net/pictures/70000/nahled/2015-calenda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6513" y="1647755"/>
            <a:ext cx="2830097" cy="190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 rot="20558270">
            <a:off x="4739834" y="1941800"/>
            <a:ext cx="857250" cy="2571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1125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Equifax</a:t>
            </a:r>
          </a:p>
        </p:txBody>
      </p:sp>
      <p:sp>
        <p:nvSpPr>
          <p:cNvPr id="14" name="Rounded Rectangle 13"/>
          <p:cNvSpPr/>
          <p:nvPr/>
        </p:nvSpPr>
        <p:spPr>
          <a:xfrm rot="20558270">
            <a:off x="4818001" y="2476600"/>
            <a:ext cx="899445" cy="2571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1125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Transunion</a:t>
            </a:r>
          </a:p>
        </p:txBody>
      </p:sp>
      <p:sp>
        <p:nvSpPr>
          <p:cNvPr id="15" name="Rounded Rectangle 14"/>
          <p:cNvSpPr/>
          <p:nvPr/>
        </p:nvSpPr>
        <p:spPr>
          <a:xfrm rot="20558270">
            <a:off x="4780078" y="3121667"/>
            <a:ext cx="857250" cy="257175"/>
          </a:xfrm>
          <a:prstGeom prst="roundRect">
            <a:avLst/>
          </a:prstGeom>
          <a:solidFill>
            <a:srgbClr val="40A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1125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Experian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97506" y="3533010"/>
            <a:ext cx="1904374" cy="253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1050" b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Free Credit Monitoring!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9019" y="1222450"/>
            <a:ext cx="3221455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 defTabSz="514350">
              <a:buClr>
                <a:srgbClr val="E6A002"/>
              </a:buClr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  <a:hlinkClick r:id="rId5"/>
              </a:rPr>
              <a:t>www.annualcreditreport.com</a:t>
            </a: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</a:rPr>
              <a:t>: One free report each year from each of the three major credit bureaus. </a:t>
            </a:r>
          </a:p>
          <a:p>
            <a:pPr marL="160735" indent="-160735" defTabSz="514350">
              <a:buClr>
                <a:srgbClr val="E6A002"/>
              </a:buClr>
              <a:buFont typeface="Wingdings" panose="05000000000000000000" pitchFamily="2" charset="2"/>
              <a:buChar char="§"/>
              <a:defRPr/>
            </a:pPr>
            <a:endParaRPr lang="en-US" sz="15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160735" indent="-160735" defTabSz="514350">
              <a:buClr>
                <a:srgbClr val="E6A002"/>
              </a:buClr>
              <a:buFont typeface="Wingdings" panose="05000000000000000000" pitchFamily="2" charset="2"/>
              <a:buChar char="§"/>
              <a:defRPr/>
            </a:pPr>
            <a:endParaRPr lang="en-US" sz="15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160735" indent="-160735" defTabSz="514350">
              <a:buClr>
                <a:srgbClr val="E6A002"/>
              </a:buClr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</a:rPr>
              <a:t>Adverse action: When denied for credit or favorable terms. </a:t>
            </a:r>
            <a:br>
              <a:rPr lang="en-US" sz="1500" dirty="0">
                <a:solidFill>
                  <a:prstClr val="black"/>
                </a:solidFill>
                <a:cs typeface="Calibri" panose="020F0502020204030204" pitchFamily="34" charset="0"/>
              </a:rPr>
            </a:br>
            <a:endParaRPr lang="en-US" sz="15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 defTabSz="514350">
              <a:buClr>
                <a:srgbClr val="E6A002"/>
              </a:buClr>
              <a:defRPr/>
            </a:pP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</a:rPr>
              <a:t>MD law also allows free report per year</a:t>
            </a:r>
          </a:p>
          <a:p>
            <a:pPr algn="ctr" defTabSz="514350">
              <a:buClr>
                <a:srgbClr val="E6A002"/>
              </a:buClr>
              <a:defRPr/>
            </a:pPr>
            <a:endParaRPr lang="en-US" sz="15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 defTabSz="514350">
              <a:buClr>
                <a:srgbClr val="E6A002"/>
              </a:buClr>
              <a:defRPr/>
            </a:pP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</a:rPr>
              <a:t>COVID 19 = Free reports weekly until April 2022</a:t>
            </a:r>
          </a:p>
          <a:p>
            <a:pPr marL="160735" indent="-160735" defTabSz="514350">
              <a:buClr>
                <a:srgbClr val="E6A002"/>
              </a:buClr>
              <a:buFont typeface="Wingdings" panose="05000000000000000000" pitchFamily="2" charset="2"/>
              <a:buChar char="§"/>
              <a:defRPr/>
            </a:pPr>
            <a:endParaRPr lang="en-US" sz="1500" dirty="0">
              <a:solidFill>
                <a:prstClr val="black"/>
              </a:solidFill>
            </a:endParaRPr>
          </a:p>
          <a:p>
            <a:pPr marL="160735" indent="-160735" defTabSz="514350">
              <a:buClr>
                <a:srgbClr val="E6A002"/>
              </a:buClr>
              <a:buFont typeface="Wingdings" panose="05000000000000000000" pitchFamily="2" charset="2"/>
              <a:buChar char="§"/>
              <a:defRPr/>
            </a:pPr>
            <a:endParaRPr lang="en-US" sz="1500" b="1" dirty="0">
              <a:solidFill>
                <a:prstClr val="black"/>
              </a:solidFill>
            </a:endParaRPr>
          </a:p>
          <a:p>
            <a:pPr marL="160735" indent="-160735" defTabSz="514350">
              <a:buClr>
                <a:srgbClr val="E6A002"/>
              </a:buClr>
              <a:buFont typeface="Wingdings" panose="05000000000000000000" pitchFamily="2" charset="2"/>
              <a:buChar char="§"/>
              <a:defRPr/>
            </a:pPr>
            <a:endParaRPr lang="en-US" sz="1125" b="1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 marL="160735" indent="-160735" defTabSz="514350">
              <a:buClr>
                <a:srgbClr val="E6A002"/>
              </a:buClr>
              <a:buFont typeface="Wingdings" panose="05000000000000000000" pitchFamily="2" charset="2"/>
              <a:buChar char="§"/>
              <a:defRPr/>
            </a:pPr>
            <a:endParaRPr lang="en-US" sz="1125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76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C029D-A571-9340-9578-98B383D1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r>
              <a:rPr lang="en-US" sz="2625">
                <a:solidFill>
                  <a:srgbClr val="FFFFFF"/>
                </a:solidFill>
                <a:latin typeface="+mj-lt"/>
              </a:rPr>
              <a:t>Credit Scores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3B1535-638C-A54F-80B3-5987FD991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075" y="1067348"/>
            <a:ext cx="8625566" cy="3416400"/>
          </a:xfrm>
        </p:spPr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pPr marL="285750" indent="0">
              <a:buClr>
                <a:schemeClr val="tx1"/>
              </a:buClr>
              <a:buNone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A number based on the analysis of an individual’s credit report that represents their creditworthiness.</a:t>
            </a:r>
          </a:p>
          <a:p>
            <a:pPr indent="-1714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tx1"/>
              </a:solidFill>
            </a:endParaRPr>
          </a:p>
          <a:p>
            <a:pPr indent="-1714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21431" indent="0">
              <a:buClr>
                <a:schemeClr val="tx1"/>
              </a:buClr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Same info in a report used</a:t>
            </a:r>
          </a:p>
          <a:p>
            <a:pPr marL="192881" indent="-1714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AD206-FADB-2E4E-83DE-78648EBFA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1626" b="-3"/>
          <a:stretch/>
        </p:blipFill>
        <p:spPr>
          <a:xfrm>
            <a:off x="5998784" y="2200666"/>
            <a:ext cx="2317815" cy="22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0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Cost of Credit Score Exercise (Small Loan)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95404" y="1523283"/>
            <a:ext cx="3950199" cy="3416400"/>
          </a:xfrm>
        </p:spPr>
        <p:txBody>
          <a:bodyPr>
            <a:normAutofit/>
          </a:bodyPr>
          <a:lstStyle/>
          <a:p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760 - 850</a:t>
            </a:r>
          </a:p>
          <a:p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680 - 759</a:t>
            </a:r>
          </a:p>
          <a:p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620 - 679</a:t>
            </a:r>
          </a:p>
          <a:p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580 - 619 </a:t>
            </a:r>
          </a:p>
          <a:p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300 - 579 </a:t>
            </a:r>
            <a:b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60936" y="1550322"/>
            <a:ext cx="1166121" cy="178427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</a:t>
            </a:r>
          </a:p>
          <a:p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12%</a:t>
            </a:r>
          </a:p>
          <a:p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14%</a:t>
            </a:r>
          </a:p>
          <a:p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38%</a:t>
            </a:r>
          </a:p>
          <a:p>
            <a:r>
              <a:rPr lang="en-US" sz="1800" b="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N/A</a:t>
            </a:r>
          </a:p>
          <a:p>
            <a:endParaRPr lang="en-US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6741" y="3635434"/>
            <a:ext cx="425053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Mo PERSONAL LOAN of $2,000 FOR NEW LAPTOP</a:t>
            </a:r>
          </a:p>
          <a:p>
            <a:pPr algn="ctr"/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 for highest credit score tier= $</a:t>
            </a:r>
            <a:r>
              <a:rPr lang="en-US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323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 for lowest tier= $</a:t>
            </a:r>
            <a:r>
              <a:rPr lang="en-US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1,422 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Opportunity Cost: $1,099</a:t>
            </a: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6517" y="1222485"/>
            <a:ext cx="1526380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Credit Score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0504" y="1218018"/>
            <a:ext cx="16289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 Rate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87" y="1402683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0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 You Retrieve Your Credit Score?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57175" indent="-257175">
              <a:buFont typeface="Wingdings" panose="05000000000000000000" pitchFamily="2" charset="2"/>
              <a:buChar char="v"/>
            </a:pP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b="0" dirty="0">
                <a:ea typeface="Tahoma" panose="020B0604030504040204" pitchFamily="34" charset="0"/>
                <a:cs typeface="Tahoma" panose="020B0604030504040204" pitchFamily="34" charset="0"/>
              </a:rPr>
              <a:t>Is it on your credit report?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No (typically not).</a:t>
            </a:r>
          </a:p>
          <a:p>
            <a:endParaRPr lang="en-US" dirty="0"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b="0" dirty="0"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Do the reporting bureaus have it?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Yes, but it’ll cost you!</a:t>
            </a:r>
          </a:p>
          <a:p>
            <a:endParaRPr lang="en-US" dirty="0"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b="0" dirty="0"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What about Credit Karma?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Yes, but there’s  a catch?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US" dirty="0"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b="0" dirty="0"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Then WHERE!? You can try…</a:t>
            </a:r>
          </a:p>
          <a:p>
            <a:pPr marL="771525" lvl="1" indent="-257175">
              <a:buFont typeface="Wingdings" panose="05000000000000000000" pitchFamily="2" charset="2"/>
              <a:buChar char="v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Your Bank</a:t>
            </a:r>
          </a:p>
          <a:p>
            <a:pPr marL="771525" lvl="1" indent="-257175">
              <a:buFont typeface="Wingdings" panose="05000000000000000000" pitchFamily="2" charset="2"/>
              <a:buChar char="v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Your Credit Card Company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771525" lvl="1" indent="-257175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8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Isaac Corporation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66" y="949746"/>
            <a:ext cx="769175" cy="6309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62" y="1244487"/>
            <a:ext cx="4625634" cy="36520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25706" y="3796748"/>
            <a:ext cx="2114550" cy="810039"/>
          </a:xfrm>
          <a:prstGeom prst="ellipse">
            <a:avLst/>
          </a:prstGeom>
          <a:noFill/>
          <a:ln w="76200">
            <a:solidFill>
              <a:srgbClr val="89B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0" tIns="34244" rIns="68490" bIns="34244"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1052" y="4665809"/>
            <a:ext cx="1371600" cy="230740"/>
          </a:xfrm>
          <a:prstGeom prst="rect">
            <a:avLst/>
          </a:prstGeom>
          <a:noFill/>
        </p:spPr>
        <p:txBody>
          <a:bodyPr wrap="square" lIns="68490" tIns="34244" rIns="68490" bIns="34244" rtlCol="0">
            <a:spAutoFit/>
          </a:bodyPr>
          <a:lstStyle/>
          <a:p>
            <a:pPr defTabSz="685800">
              <a:buClrTx/>
              <a:defRPr/>
            </a:pPr>
            <a:r>
              <a:rPr lang="en-US" sz="1050" i="1" kern="12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  <a:cs typeface="+mn-cs"/>
              </a:rPr>
              <a:t>SOURCE: FICO</a:t>
            </a:r>
          </a:p>
        </p:txBody>
      </p:sp>
    </p:spTree>
    <p:extLst>
      <p:ext uri="{BB962C8B-B14F-4D97-AF65-F5344CB8AC3E}">
        <p14:creationId xmlns:p14="http://schemas.microsoft.com/office/powerpoint/2010/main" val="28522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6030" y="1290633"/>
            <a:ext cx="44998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defTabSz="514350">
              <a:spcAft>
                <a:spcPts val="338"/>
              </a:spcAft>
              <a:defRPr/>
            </a:pPr>
            <a:r>
              <a:rPr lang="en-US" sz="1800" b="1" dirty="0">
                <a:solidFill>
                  <a:srgbClr val="89B426"/>
                </a:solidFill>
                <a:ea typeface="Calibri" panose="020F0502020204030204" pitchFamily="34" charset="0"/>
                <a:cs typeface="Caecilia-Light" pitchFamily="50" charset="0"/>
              </a:rPr>
              <a:t>Keep it Active! </a:t>
            </a:r>
            <a:r>
              <a:rPr lang="en-US" sz="1800" dirty="0">
                <a:solidFill>
                  <a:srgbClr val="1F3864"/>
                </a:solidFill>
                <a:ea typeface="Calibri" panose="020F0502020204030204" pitchFamily="34" charset="0"/>
                <a:cs typeface="Caecilia-Light" pitchFamily="50" charset="0"/>
              </a:rPr>
              <a:t>Establish and maintain a mix of at least three active installment and revolving credit </a:t>
            </a:r>
            <a:r>
              <a:rPr lang="en-US" sz="1800" dirty="0" err="1">
                <a:solidFill>
                  <a:srgbClr val="1F3864"/>
                </a:solidFill>
                <a:ea typeface="Calibri" panose="020F0502020204030204" pitchFamily="34" charset="0"/>
                <a:cs typeface="Caecilia-Light" pitchFamily="50" charset="0"/>
              </a:rPr>
              <a:t>tradelines</a:t>
            </a:r>
            <a:r>
              <a:rPr lang="en-US" sz="1800" dirty="0">
                <a:solidFill>
                  <a:srgbClr val="1F3864"/>
                </a:solidFill>
                <a:ea typeface="Calibri" panose="020F0502020204030204" pitchFamily="34" charset="0"/>
                <a:cs typeface="Caecilia-Light" pitchFamily="50" charset="0"/>
              </a:rPr>
              <a:t> – ALWAYS PAY ON TIME!</a:t>
            </a:r>
            <a:endParaRPr lang="en-US" sz="1800" dirty="0">
              <a:ea typeface="Calibri" panose="020F0502020204030204" pitchFamily="34" charset="0"/>
              <a:cs typeface="Caecilia-Light" pitchFamily="50" charset="0"/>
            </a:endParaRPr>
          </a:p>
          <a:p>
            <a:pPr marL="385763" defTabSz="514350">
              <a:spcAft>
                <a:spcPts val="338"/>
              </a:spcAft>
              <a:defRPr/>
            </a:pPr>
            <a:r>
              <a:rPr lang="en-US" sz="1800" b="1" dirty="0">
                <a:solidFill>
                  <a:srgbClr val="1F3864"/>
                </a:solidFill>
                <a:ea typeface="Calibri" panose="020F0502020204030204" pitchFamily="34" charset="0"/>
                <a:cs typeface="Caecilia-Light" pitchFamily="50" charset="0"/>
              </a:rPr>
              <a:t> </a:t>
            </a:r>
          </a:p>
          <a:p>
            <a:pPr marL="257175" defTabSz="514350">
              <a:spcAft>
                <a:spcPts val="338"/>
              </a:spcAft>
              <a:defRPr/>
            </a:pPr>
            <a:r>
              <a:rPr lang="en-US" sz="1800" b="1" dirty="0">
                <a:solidFill>
                  <a:srgbClr val="89B426"/>
                </a:solidFill>
                <a:ea typeface="Calibri" panose="020F0502020204030204" pitchFamily="34" charset="0"/>
                <a:cs typeface="Caecilia-Light" pitchFamily="50" charset="0"/>
              </a:rPr>
              <a:t>Keep it Low! </a:t>
            </a:r>
            <a:r>
              <a:rPr lang="en-US" sz="1800" dirty="0">
                <a:solidFill>
                  <a:srgbClr val="1F3864"/>
                </a:solidFill>
                <a:ea typeface="Calibri" panose="020F0502020204030204" pitchFamily="34" charset="0"/>
                <a:cs typeface="Caecilia-Light" pitchFamily="50" charset="0"/>
              </a:rPr>
              <a:t>Lower debt balances on revolving lines of credit. </a:t>
            </a:r>
          </a:p>
          <a:p>
            <a:pPr marL="257175" defTabSz="514350">
              <a:spcAft>
                <a:spcPts val="338"/>
              </a:spcAft>
              <a:defRPr/>
            </a:pPr>
            <a:r>
              <a:rPr lang="en-US" sz="1800" b="1" dirty="0">
                <a:solidFill>
                  <a:srgbClr val="1F3864"/>
                </a:solidFill>
                <a:ea typeface="Calibri" panose="020F0502020204030204" pitchFamily="34" charset="0"/>
                <a:cs typeface="Caecilia-Light" pitchFamily="50" charset="0"/>
              </a:rPr>
              <a:t> </a:t>
            </a:r>
            <a:endParaRPr lang="en-US" sz="1800" dirty="0">
              <a:ea typeface="Calibri" panose="020F0502020204030204" pitchFamily="34" charset="0"/>
              <a:cs typeface="Caecilia-Light" pitchFamily="50" charset="0"/>
            </a:endParaRPr>
          </a:p>
          <a:p>
            <a:pPr marL="257175" defTabSz="514350">
              <a:spcAft>
                <a:spcPts val="338"/>
              </a:spcAft>
              <a:defRPr/>
            </a:pPr>
            <a:r>
              <a:rPr lang="en-US" sz="1800" b="1" dirty="0">
                <a:solidFill>
                  <a:srgbClr val="89B426"/>
                </a:solidFill>
                <a:ea typeface="Calibri" panose="020F0502020204030204" pitchFamily="34" charset="0"/>
                <a:cs typeface="Caecilia-Light" pitchFamily="50" charset="0"/>
              </a:rPr>
              <a:t>Keep it Up! </a:t>
            </a:r>
            <a:r>
              <a:rPr lang="en-US" sz="1800" dirty="0">
                <a:solidFill>
                  <a:srgbClr val="1F3864"/>
                </a:solidFill>
                <a:ea typeface="Calibri" panose="020F0502020204030204" pitchFamily="34" charset="0"/>
                <a:cs typeface="Caecilia-Light" pitchFamily="50" charset="0"/>
              </a:rPr>
              <a:t>You want at least six months of credit history -- and activity! -- on your credit report at any time.</a:t>
            </a:r>
            <a:endParaRPr lang="en-US" sz="1800" dirty="0">
              <a:ea typeface="Calibri" panose="020F0502020204030204" pitchFamily="34" charset="0"/>
              <a:cs typeface="Caecilia-Light" pitchFamily="50" charset="0"/>
            </a:endParaRPr>
          </a:p>
        </p:txBody>
      </p:sp>
      <p:pic>
        <p:nvPicPr>
          <p:cNvPr id="8" name="Picture 7" descr="http://upload.wikimedia.org/wikipedia/commons/thumb/8/8f/Athletics_pictogram.svg/220px-Athletics_pictogram.sv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646">
            <a:off x="1988612" y="1312151"/>
            <a:ext cx="967223" cy="910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2227108" y="2582110"/>
            <a:ext cx="490232" cy="649742"/>
            <a:chOff x="0" y="0"/>
            <a:chExt cx="434340" cy="723900"/>
          </a:xfrm>
        </p:grpSpPr>
        <p:sp>
          <p:nvSpPr>
            <p:cNvPr id="13" name="Can 12"/>
            <p:cNvSpPr/>
            <p:nvPr/>
          </p:nvSpPr>
          <p:spPr>
            <a:xfrm>
              <a:off x="0" y="0"/>
              <a:ext cx="434340" cy="723900"/>
            </a:xfrm>
            <a:prstGeom prst="can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14350">
                <a:defRPr/>
              </a:pPr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Can 13"/>
            <p:cNvSpPr/>
            <p:nvPr/>
          </p:nvSpPr>
          <p:spPr>
            <a:xfrm>
              <a:off x="0" y="495300"/>
              <a:ext cx="434340" cy="228600"/>
            </a:xfrm>
            <a:prstGeom prst="can">
              <a:avLst>
                <a:gd name="adj" fmla="val 38333"/>
              </a:avLst>
            </a:prstGeom>
            <a:solidFill>
              <a:srgbClr val="E6A002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14350">
                <a:defRPr/>
              </a:pPr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99692" y="3775194"/>
            <a:ext cx="678521" cy="470460"/>
            <a:chOff x="0" y="-86431"/>
            <a:chExt cx="1163670" cy="1115131"/>
          </a:xfrm>
        </p:grpSpPr>
        <p:sp>
          <p:nvSpPr>
            <p:cNvPr id="11" name="Freeform 10"/>
            <p:cNvSpPr/>
            <p:nvPr/>
          </p:nvSpPr>
          <p:spPr>
            <a:xfrm>
              <a:off x="0" y="76200"/>
              <a:ext cx="983399" cy="952500"/>
            </a:xfrm>
            <a:custGeom>
              <a:avLst/>
              <a:gdLst>
                <a:gd name="connsiteX0" fmla="*/ 0 w 983399"/>
                <a:gd name="connsiteY0" fmla="*/ 952500 h 952500"/>
                <a:gd name="connsiteX1" fmla="*/ 22860 w 983399"/>
                <a:gd name="connsiteY1" fmla="*/ 883920 h 952500"/>
                <a:gd name="connsiteX2" fmla="*/ 38100 w 983399"/>
                <a:gd name="connsiteY2" fmla="*/ 861060 h 952500"/>
                <a:gd name="connsiteX3" fmla="*/ 45720 w 983399"/>
                <a:gd name="connsiteY3" fmla="*/ 838200 h 952500"/>
                <a:gd name="connsiteX4" fmla="*/ 68580 w 983399"/>
                <a:gd name="connsiteY4" fmla="*/ 807720 h 952500"/>
                <a:gd name="connsiteX5" fmla="*/ 106680 w 983399"/>
                <a:gd name="connsiteY5" fmla="*/ 754380 h 952500"/>
                <a:gd name="connsiteX6" fmla="*/ 129540 w 983399"/>
                <a:gd name="connsiteY6" fmla="*/ 731520 h 952500"/>
                <a:gd name="connsiteX7" fmla="*/ 144780 w 983399"/>
                <a:gd name="connsiteY7" fmla="*/ 693420 h 952500"/>
                <a:gd name="connsiteX8" fmla="*/ 167640 w 983399"/>
                <a:gd name="connsiteY8" fmla="*/ 670560 h 952500"/>
                <a:gd name="connsiteX9" fmla="*/ 190500 w 983399"/>
                <a:gd name="connsiteY9" fmla="*/ 640080 h 952500"/>
                <a:gd name="connsiteX10" fmla="*/ 205740 w 983399"/>
                <a:gd name="connsiteY10" fmla="*/ 609600 h 952500"/>
                <a:gd name="connsiteX11" fmla="*/ 243840 w 983399"/>
                <a:gd name="connsiteY11" fmla="*/ 556260 h 952500"/>
                <a:gd name="connsiteX12" fmla="*/ 251460 w 983399"/>
                <a:gd name="connsiteY12" fmla="*/ 533400 h 952500"/>
                <a:gd name="connsiteX13" fmla="*/ 297180 w 983399"/>
                <a:gd name="connsiteY13" fmla="*/ 480060 h 952500"/>
                <a:gd name="connsiteX14" fmla="*/ 312420 w 983399"/>
                <a:gd name="connsiteY14" fmla="*/ 449580 h 952500"/>
                <a:gd name="connsiteX15" fmla="*/ 335280 w 983399"/>
                <a:gd name="connsiteY15" fmla="*/ 411480 h 952500"/>
                <a:gd name="connsiteX16" fmla="*/ 365760 w 983399"/>
                <a:gd name="connsiteY16" fmla="*/ 350520 h 952500"/>
                <a:gd name="connsiteX17" fmla="*/ 373380 w 983399"/>
                <a:gd name="connsiteY17" fmla="*/ 381000 h 952500"/>
                <a:gd name="connsiteX18" fmla="*/ 381000 w 983399"/>
                <a:gd name="connsiteY18" fmla="*/ 403860 h 952500"/>
                <a:gd name="connsiteX19" fmla="*/ 388620 w 983399"/>
                <a:gd name="connsiteY19" fmla="*/ 480060 h 952500"/>
                <a:gd name="connsiteX20" fmla="*/ 403860 w 983399"/>
                <a:gd name="connsiteY20" fmla="*/ 525780 h 952500"/>
                <a:gd name="connsiteX21" fmla="*/ 419100 w 983399"/>
                <a:gd name="connsiteY21" fmla="*/ 571500 h 952500"/>
                <a:gd name="connsiteX22" fmla="*/ 426720 w 983399"/>
                <a:gd name="connsiteY22" fmla="*/ 594360 h 952500"/>
                <a:gd name="connsiteX23" fmla="*/ 441960 w 983399"/>
                <a:gd name="connsiteY23" fmla="*/ 624840 h 952500"/>
                <a:gd name="connsiteX24" fmla="*/ 449580 w 983399"/>
                <a:gd name="connsiteY24" fmla="*/ 670560 h 952500"/>
                <a:gd name="connsiteX25" fmla="*/ 457200 w 983399"/>
                <a:gd name="connsiteY25" fmla="*/ 693420 h 952500"/>
                <a:gd name="connsiteX26" fmla="*/ 480060 w 983399"/>
                <a:gd name="connsiteY26" fmla="*/ 762000 h 952500"/>
                <a:gd name="connsiteX27" fmla="*/ 502920 w 983399"/>
                <a:gd name="connsiteY27" fmla="*/ 746760 h 952500"/>
                <a:gd name="connsiteX28" fmla="*/ 548640 w 983399"/>
                <a:gd name="connsiteY28" fmla="*/ 670560 h 952500"/>
                <a:gd name="connsiteX29" fmla="*/ 617220 w 983399"/>
                <a:gd name="connsiteY29" fmla="*/ 563880 h 952500"/>
                <a:gd name="connsiteX30" fmla="*/ 647700 w 983399"/>
                <a:gd name="connsiteY30" fmla="*/ 495300 h 952500"/>
                <a:gd name="connsiteX31" fmla="*/ 693420 w 983399"/>
                <a:gd name="connsiteY31" fmla="*/ 434340 h 952500"/>
                <a:gd name="connsiteX32" fmla="*/ 739140 w 983399"/>
                <a:gd name="connsiteY32" fmla="*/ 365760 h 952500"/>
                <a:gd name="connsiteX33" fmla="*/ 830580 w 983399"/>
                <a:gd name="connsiteY33" fmla="*/ 243840 h 952500"/>
                <a:gd name="connsiteX34" fmla="*/ 883920 w 983399"/>
                <a:gd name="connsiteY34" fmla="*/ 152400 h 952500"/>
                <a:gd name="connsiteX35" fmla="*/ 922020 w 983399"/>
                <a:gd name="connsiteY35" fmla="*/ 91440 h 952500"/>
                <a:gd name="connsiteX36" fmla="*/ 944880 w 983399"/>
                <a:gd name="connsiteY36" fmla="*/ 60960 h 952500"/>
                <a:gd name="connsiteX37" fmla="*/ 982980 w 983399"/>
                <a:gd name="connsiteY37" fmla="*/ 7620 h 952500"/>
                <a:gd name="connsiteX38" fmla="*/ 982980 w 983399"/>
                <a:gd name="connsiteY38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3399" h="952500">
                  <a:moveTo>
                    <a:pt x="0" y="952500"/>
                  </a:moveTo>
                  <a:cubicBezTo>
                    <a:pt x="7620" y="929640"/>
                    <a:pt x="9494" y="903970"/>
                    <a:pt x="22860" y="883920"/>
                  </a:cubicBezTo>
                  <a:cubicBezTo>
                    <a:pt x="27940" y="876300"/>
                    <a:pt x="34004" y="869251"/>
                    <a:pt x="38100" y="861060"/>
                  </a:cubicBezTo>
                  <a:cubicBezTo>
                    <a:pt x="41692" y="853876"/>
                    <a:pt x="41735" y="845174"/>
                    <a:pt x="45720" y="838200"/>
                  </a:cubicBezTo>
                  <a:cubicBezTo>
                    <a:pt x="52021" y="827173"/>
                    <a:pt x="61198" y="818054"/>
                    <a:pt x="68580" y="807720"/>
                  </a:cubicBezTo>
                  <a:cubicBezTo>
                    <a:pt x="85810" y="783598"/>
                    <a:pt x="85334" y="779283"/>
                    <a:pt x="106680" y="754380"/>
                  </a:cubicBezTo>
                  <a:cubicBezTo>
                    <a:pt x="113693" y="746198"/>
                    <a:pt x="121920" y="739140"/>
                    <a:pt x="129540" y="731520"/>
                  </a:cubicBezTo>
                  <a:cubicBezTo>
                    <a:pt x="134620" y="718820"/>
                    <a:pt x="137531" y="705019"/>
                    <a:pt x="144780" y="693420"/>
                  </a:cubicBezTo>
                  <a:cubicBezTo>
                    <a:pt x="150491" y="684282"/>
                    <a:pt x="160627" y="678742"/>
                    <a:pt x="167640" y="670560"/>
                  </a:cubicBezTo>
                  <a:cubicBezTo>
                    <a:pt x="175905" y="660917"/>
                    <a:pt x="183769" y="650850"/>
                    <a:pt x="190500" y="640080"/>
                  </a:cubicBezTo>
                  <a:cubicBezTo>
                    <a:pt x="196520" y="630447"/>
                    <a:pt x="199720" y="619233"/>
                    <a:pt x="205740" y="609600"/>
                  </a:cubicBezTo>
                  <a:cubicBezTo>
                    <a:pt x="214369" y="595794"/>
                    <a:pt x="235780" y="572380"/>
                    <a:pt x="243840" y="556260"/>
                  </a:cubicBezTo>
                  <a:cubicBezTo>
                    <a:pt x="247432" y="549076"/>
                    <a:pt x="247475" y="540374"/>
                    <a:pt x="251460" y="533400"/>
                  </a:cubicBezTo>
                  <a:cubicBezTo>
                    <a:pt x="288759" y="468127"/>
                    <a:pt x="258574" y="534108"/>
                    <a:pt x="297180" y="480060"/>
                  </a:cubicBezTo>
                  <a:cubicBezTo>
                    <a:pt x="303782" y="470817"/>
                    <a:pt x="306903" y="459510"/>
                    <a:pt x="312420" y="449580"/>
                  </a:cubicBezTo>
                  <a:cubicBezTo>
                    <a:pt x="319613" y="436633"/>
                    <a:pt x="328656" y="424727"/>
                    <a:pt x="335280" y="411480"/>
                  </a:cubicBezTo>
                  <a:cubicBezTo>
                    <a:pt x="372562" y="336915"/>
                    <a:pt x="330452" y="403482"/>
                    <a:pt x="365760" y="350520"/>
                  </a:cubicBezTo>
                  <a:cubicBezTo>
                    <a:pt x="368300" y="360680"/>
                    <a:pt x="370503" y="370930"/>
                    <a:pt x="373380" y="381000"/>
                  </a:cubicBezTo>
                  <a:cubicBezTo>
                    <a:pt x="375587" y="388723"/>
                    <a:pt x="379779" y="395921"/>
                    <a:pt x="381000" y="403860"/>
                  </a:cubicBezTo>
                  <a:cubicBezTo>
                    <a:pt x="384882" y="429090"/>
                    <a:pt x="383916" y="454971"/>
                    <a:pt x="388620" y="480060"/>
                  </a:cubicBezTo>
                  <a:cubicBezTo>
                    <a:pt x="391580" y="495849"/>
                    <a:pt x="398780" y="510540"/>
                    <a:pt x="403860" y="525780"/>
                  </a:cubicBezTo>
                  <a:lnTo>
                    <a:pt x="419100" y="571500"/>
                  </a:lnTo>
                  <a:cubicBezTo>
                    <a:pt x="421640" y="579120"/>
                    <a:pt x="423128" y="587176"/>
                    <a:pt x="426720" y="594360"/>
                  </a:cubicBezTo>
                  <a:lnTo>
                    <a:pt x="441960" y="624840"/>
                  </a:lnTo>
                  <a:cubicBezTo>
                    <a:pt x="444500" y="640080"/>
                    <a:pt x="446228" y="655478"/>
                    <a:pt x="449580" y="670560"/>
                  </a:cubicBezTo>
                  <a:cubicBezTo>
                    <a:pt x="451322" y="678401"/>
                    <a:pt x="454993" y="685697"/>
                    <a:pt x="457200" y="693420"/>
                  </a:cubicBezTo>
                  <a:cubicBezTo>
                    <a:pt x="473606" y="750842"/>
                    <a:pt x="453788" y="696320"/>
                    <a:pt x="480060" y="762000"/>
                  </a:cubicBezTo>
                  <a:cubicBezTo>
                    <a:pt x="487680" y="756920"/>
                    <a:pt x="496444" y="753236"/>
                    <a:pt x="502920" y="746760"/>
                  </a:cubicBezTo>
                  <a:cubicBezTo>
                    <a:pt x="530098" y="719582"/>
                    <a:pt x="528024" y="704921"/>
                    <a:pt x="548640" y="670560"/>
                  </a:cubicBezTo>
                  <a:cubicBezTo>
                    <a:pt x="570390" y="634310"/>
                    <a:pt x="600051" y="602510"/>
                    <a:pt x="617220" y="563880"/>
                  </a:cubicBezTo>
                  <a:cubicBezTo>
                    <a:pt x="627380" y="541020"/>
                    <a:pt x="635016" y="516862"/>
                    <a:pt x="647700" y="495300"/>
                  </a:cubicBezTo>
                  <a:cubicBezTo>
                    <a:pt x="660578" y="473407"/>
                    <a:pt x="678772" y="455091"/>
                    <a:pt x="693420" y="434340"/>
                  </a:cubicBezTo>
                  <a:cubicBezTo>
                    <a:pt x="709264" y="411894"/>
                    <a:pt x="723087" y="388056"/>
                    <a:pt x="739140" y="365760"/>
                  </a:cubicBezTo>
                  <a:cubicBezTo>
                    <a:pt x="768823" y="324534"/>
                    <a:pt x="804983" y="287720"/>
                    <a:pt x="830580" y="243840"/>
                  </a:cubicBezTo>
                  <a:lnTo>
                    <a:pt x="883920" y="152400"/>
                  </a:lnTo>
                  <a:cubicBezTo>
                    <a:pt x="895784" y="132231"/>
                    <a:pt x="908277" y="110680"/>
                    <a:pt x="922020" y="91440"/>
                  </a:cubicBezTo>
                  <a:cubicBezTo>
                    <a:pt x="929402" y="81106"/>
                    <a:pt x="936615" y="70603"/>
                    <a:pt x="944880" y="60960"/>
                  </a:cubicBezTo>
                  <a:cubicBezTo>
                    <a:pt x="972497" y="28740"/>
                    <a:pt x="966373" y="49139"/>
                    <a:pt x="982980" y="7620"/>
                  </a:cubicBezTo>
                  <a:cubicBezTo>
                    <a:pt x="983923" y="5262"/>
                    <a:pt x="982980" y="2540"/>
                    <a:pt x="982980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14350">
                <a:defRPr/>
              </a:pPr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1997265">
              <a:off x="884651" y="-86431"/>
              <a:ext cx="279019" cy="247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14350">
                <a:defRPr/>
              </a:pPr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Practices for Strong Credit Scores</a:t>
            </a:r>
          </a:p>
        </p:txBody>
      </p:sp>
    </p:spTree>
    <p:extLst>
      <p:ext uri="{BB962C8B-B14F-4D97-AF65-F5344CB8AC3E}">
        <p14:creationId xmlns:p14="http://schemas.microsoft.com/office/powerpoint/2010/main" val="8162228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On-screen Show (16:9)</PresentationFormat>
  <Paragraphs>76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Roboto Black</vt:lpstr>
      <vt:lpstr>Roboto</vt:lpstr>
      <vt:lpstr>Tahoma</vt:lpstr>
      <vt:lpstr>Franklin Gothic Book</vt:lpstr>
      <vt:lpstr>Franklin Gothic Medium</vt:lpstr>
      <vt:lpstr>Arial</vt:lpstr>
      <vt:lpstr>Wingdings</vt:lpstr>
      <vt:lpstr>Simple Light</vt:lpstr>
      <vt:lpstr>PowerPoint Presentation</vt:lpstr>
      <vt:lpstr>Credit Reporting Bureaus</vt:lpstr>
      <vt:lpstr>What’s On Your Credit Report?</vt:lpstr>
      <vt:lpstr>Consumer Access to Credit Reports</vt:lpstr>
      <vt:lpstr>Credit Scores</vt:lpstr>
      <vt:lpstr>Cost of Credit Score Exercise (Small Loan)</vt:lpstr>
      <vt:lpstr>Where Can You Retrieve Your Credit Score?</vt:lpstr>
      <vt:lpstr>Fair Isaac Corporation </vt:lpstr>
      <vt:lpstr>Best Practices for Strong Credit Scores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Sue Rogan</cp:lastModifiedBy>
  <cp:revision>2</cp:revision>
  <dcterms:modified xsi:type="dcterms:W3CDTF">2022-04-06T15:12:12Z</dcterms:modified>
</cp:coreProperties>
</file>