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66" r:id="rId5"/>
    <p:sldId id="308" r:id="rId6"/>
    <p:sldId id="309" r:id="rId7"/>
    <p:sldId id="312" r:id="rId8"/>
    <p:sldId id="310" r:id="rId9"/>
    <p:sldId id="311" r:id="rId10"/>
    <p:sldId id="31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787" autoAdjust="0"/>
  </p:normalViewPr>
  <p:slideViewPr>
    <p:cSldViewPr snapToGrid="0">
      <p:cViewPr varScale="1">
        <p:scale>
          <a:sx n="53" d="100"/>
          <a:sy n="53" d="100"/>
        </p:scale>
        <p:origin x="43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 Volberding" userId="11d52a33-6f4a-4565-8880-b0aef0a2fd49" providerId="ADAL" clId="{896B2826-8D3D-4FC9-AC5A-044DA34308E0}"/>
    <pc:docChg chg="custSel addSld modSld sldOrd">
      <pc:chgData name="Jenn Volberding" userId="11d52a33-6f4a-4565-8880-b0aef0a2fd49" providerId="ADAL" clId="{896B2826-8D3D-4FC9-AC5A-044DA34308E0}" dt="2022-04-06T19:29:08.945" v="333" actId="26606"/>
      <pc:docMkLst>
        <pc:docMk/>
      </pc:docMkLst>
      <pc:sldChg chg="modNotesTx">
        <pc:chgData name="Jenn Volberding" userId="11d52a33-6f4a-4565-8880-b0aef0a2fd49" providerId="ADAL" clId="{896B2826-8D3D-4FC9-AC5A-044DA34308E0}" dt="2022-04-05T22:50:31.503" v="179" actId="20577"/>
        <pc:sldMkLst>
          <pc:docMk/>
          <pc:sldMk cId="65412019" sldId="309"/>
        </pc:sldMkLst>
      </pc:sldChg>
      <pc:sldChg chg="addSp delSp modSp mod setBg">
        <pc:chgData name="Jenn Volberding" userId="11d52a33-6f4a-4565-8880-b0aef0a2fd49" providerId="ADAL" clId="{896B2826-8D3D-4FC9-AC5A-044DA34308E0}" dt="2022-04-05T22:52:01.852" v="197" actId="26606"/>
        <pc:sldMkLst>
          <pc:docMk/>
          <pc:sldMk cId="1876639097" sldId="311"/>
        </pc:sldMkLst>
        <pc:spChg chg="mod ord">
          <ac:chgData name="Jenn Volberding" userId="11d52a33-6f4a-4565-8880-b0aef0a2fd49" providerId="ADAL" clId="{896B2826-8D3D-4FC9-AC5A-044DA34308E0}" dt="2022-04-05T22:52:01.852" v="197" actId="26606"/>
          <ac:spMkLst>
            <pc:docMk/>
            <pc:sldMk cId="1876639097" sldId="311"/>
            <ac:spMk id="2" creationId="{F2080F15-CB18-461F-8334-792BD0D3626A}"/>
          </ac:spMkLst>
        </pc:spChg>
        <pc:spChg chg="del">
          <ac:chgData name="Jenn Volberding" userId="11d52a33-6f4a-4565-8880-b0aef0a2fd49" providerId="ADAL" clId="{896B2826-8D3D-4FC9-AC5A-044DA34308E0}" dt="2022-04-05T22:51:55.777" v="196" actId="22"/>
          <ac:spMkLst>
            <pc:docMk/>
            <pc:sldMk cId="1876639097" sldId="311"/>
            <ac:spMk id="3" creationId="{868E877B-73D4-4999-9739-790893B9222D}"/>
          </ac:spMkLst>
        </pc:spChg>
        <pc:spChg chg="add">
          <ac:chgData name="Jenn Volberding" userId="11d52a33-6f4a-4565-8880-b0aef0a2fd49" providerId="ADAL" clId="{896B2826-8D3D-4FC9-AC5A-044DA34308E0}" dt="2022-04-05T22:52:01.852" v="197" actId="26606"/>
          <ac:spMkLst>
            <pc:docMk/>
            <pc:sldMk cId="1876639097" sldId="311"/>
            <ac:spMk id="10" creationId="{39E3965E-AC41-4711-9D10-E25ABB132D86}"/>
          </ac:spMkLst>
        </pc:spChg>
        <pc:spChg chg="add">
          <ac:chgData name="Jenn Volberding" userId="11d52a33-6f4a-4565-8880-b0aef0a2fd49" providerId="ADAL" clId="{896B2826-8D3D-4FC9-AC5A-044DA34308E0}" dt="2022-04-05T22:52:01.852" v="197" actId="26606"/>
          <ac:spMkLst>
            <pc:docMk/>
            <pc:sldMk cId="1876639097" sldId="311"/>
            <ac:spMk id="14" creationId="{DFD57664-637D-40CA-83F2-B729A932BD31}"/>
          </ac:spMkLst>
        </pc:spChg>
        <pc:picChg chg="add mod ord">
          <ac:chgData name="Jenn Volberding" userId="11d52a33-6f4a-4565-8880-b0aef0a2fd49" providerId="ADAL" clId="{896B2826-8D3D-4FC9-AC5A-044DA34308E0}" dt="2022-04-05T22:52:01.852" v="197" actId="26606"/>
          <ac:picMkLst>
            <pc:docMk/>
            <pc:sldMk cId="1876639097" sldId="311"/>
            <ac:picMk id="5" creationId="{F3521950-8457-4BE5-AB0A-EAAA1B279FFC}"/>
          </ac:picMkLst>
        </pc:picChg>
        <pc:cxnChg chg="add">
          <ac:chgData name="Jenn Volberding" userId="11d52a33-6f4a-4565-8880-b0aef0a2fd49" providerId="ADAL" clId="{896B2826-8D3D-4FC9-AC5A-044DA34308E0}" dt="2022-04-05T22:52:01.852" v="197" actId="26606"/>
          <ac:cxnSpMkLst>
            <pc:docMk/>
            <pc:sldMk cId="1876639097" sldId="311"/>
            <ac:cxnSpMk id="12" creationId="{1F5DC8C3-BA5F-4EED-BB9A-A14272BD82A1}"/>
          </ac:cxnSpMkLst>
        </pc:cxnChg>
        <pc:cxnChg chg="add">
          <ac:chgData name="Jenn Volberding" userId="11d52a33-6f4a-4565-8880-b0aef0a2fd49" providerId="ADAL" clId="{896B2826-8D3D-4FC9-AC5A-044DA34308E0}" dt="2022-04-05T22:52:01.852" v="197" actId="26606"/>
          <ac:cxnSpMkLst>
            <pc:docMk/>
            <pc:sldMk cId="1876639097" sldId="311"/>
            <ac:cxnSpMk id="16" creationId="{D5B557D3-D7B4-404B-84A1-9BD182BE5B06}"/>
          </ac:cxnSpMkLst>
        </pc:cxnChg>
      </pc:sldChg>
      <pc:sldChg chg="addSp delSp modSp new mod ord setBg">
        <pc:chgData name="Jenn Volberding" userId="11d52a33-6f4a-4565-8880-b0aef0a2fd49" providerId="ADAL" clId="{896B2826-8D3D-4FC9-AC5A-044DA34308E0}" dt="2022-04-05T22:49:44.420" v="43"/>
        <pc:sldMkLst>
          <pc:docMk/>
          <pc:sldMk cId="2417115365" sldId="312"/>
        </pc:sldMkLst>
        <pc:spChg chg="del">
          <ac:chgData name="Jenn Volberding" userId="11d52a33-6f4a-4565-8880-b0aef0a2fd49" providerId="ADAL" clId="{896B2826-8D3D-4FC9-AC5A-044DA34308E0}" dt="2022-04-05T22:49:42.232" v="41" actId="26606"/>
          <ac:spMkLst>
            <pc:docMk/>
            <pc:sldMk cId="2417115365" sldId="312"/>
            <ac:spMk id="2" creationId="{51E0B09C-0FC0-4CBD-9714-DA323C0D6E6F}"/>
          </ac:spMkLst>
        </pc:spChg>
        <pc:spChg chg="del">
          <ac:chgData name="Jenn Volberding" userId="11d52a33-6f4a-4565-8880-b0aef0a2fd49" providerId="ADAL" clId="{896B2826-8D3D-4FC9-AC5A-044DA34308E0}" dt="2022-04-05T22:49:42.232" v="41" actId="26606"/>
          <ac:spMkLst>
            <pc:docMk/>
            <pc:sldMk cId="2417115365" sldId="312"/>
            <ac:spMk id="3" creationId="{5CFBCD1C-4D7F-43EE-A01C-ACBB516945F6}"/>
          </ac:spMkLst>
        </pc:spChg>
        <pc:spChg chg="add">
          <ac:chgData name="Jenn Volberding" userId="11d52a33-6f4a-4565-8880-b0aef0a2fd49" providerId="ADAL" clId="{896B2826-8D3D-4FC9-AC5A-044DA34308E0}" dt="2022-04-05T22:49:42.232" v="41" actId="26606"/>
          <ac:spMkLst>
            <pc:docMk/>
            <pc:sldMk cId="2417115365" sldId="312"/>
            <ac:spMk id="10" creationId="{A8E9C91B-7EAD-4562-AB0E-DFB9663AECE3}"/>
          </ac:spMkLst>
        </pc:spChg>
        <pc:picChg chg="add mod">
          <ac:chgData name="Jenn Volberding" userId="11d52a33-6f4a-4565-8880-b0aef0a2fd49" providerId="ADAL" clId="{896B2826-8D3D-4FC9-AC5A-044DA34308E0}" dt="2022-04-05T22:49:42.232" v="41" actId="26606"/>
          <ac:picMkLst>
            <pc:docMk/>
            <pc:sldMk cId="2417115365" sldId="312"/>
            <ac:picMk id="5" creationId="{0BB719AA-FD71-4458-ADD2-154D0BB5CFD0}"/>
          </ac:picMkLst>
        </pc:picChg>
      </pc:sldChg>
      <pc:sldChg chg="addSp delSp modSp new mod setBg modNotesTx">
        <pc:chgData name="Jenn Volberding" userId="11d52a33-6f4a-4565-8880-b0aef0a2fd49" providerId="ADAL" clId="{896B2826-8D3D-4FC9-AC5A-044DA34308E0}" dt="2022-04-06T19:29:08.945" v="333" actId="26606"/>
        <pc:sldMkLst>
          <pc:docMk/>
          <pc:sldMk cId="3052171711" sldId="313"/>
        </pc:sldMkLst>
        <pc:spChg chg="mod ord">
          <ac:chgData name="Jenn Volberding" userId="11d52a33-6f4a-4565-8880-b0aef0a2fd49" providerId="ADAL" clId="{896B2826-8D3D-4FC9-AC5A-044DA34308E0}" dt="2022-04-06T19:29:08.945" v="333" actId="26606"/>
          <ac:spMkLst>
            <pc:docMk/>
            <pc:sldMk cId="3052171711" sldId="313"/>
            <ac:spMk id="2" creationId="{629355AE-926B-49B7-A225-08312EBF7C54}"/>
          </ac:spMkLst>
        </pc:spChg>
        <pc:spChg chg="del">
          <ac:chgData name="Jenn Volberding" userId="11d52a33-6f4a-4565-8880-b0aef0a2fd49" providerId="ADAL" clId="{896B2826-8D3D-4FC9-AC5A-044DA34308E0}" dt="2022-04-06T19:15:47.418" v="330" actId="22"/>
          <ac:spMkLst>
            <pc:docMk/>
            <pc:sldMk cId="3052171711" sldId="313"/>
            <ac:spMk id="3" creationId="{463DB365-58C5-4E23-8BB1-381D9568DF76}"/>
          </ac:spMkLst>
        </pc:spChg>
        <pc:spChg chg="add del mod">
          <ac:chgData name="Jenn Volberding" userId="11d52a33-6f4a-4565-8880-b0aef0a2fd49" providerId="ADAL" clId="{896B2826-8D3D-4FC9-AC5A-044DA34308E0}" dt="2022-04-06T19:29:08.945" v="333" actId="26606"/>
          <ac:spMkLst>
            <pc:docMk/>
            <pc:sldMk cId="3052171711" sldId="313"/>
            <ac:spMk id="7" creationId="{2514572E-8054-486D-9B28-BFA12A848D2D}"/>
          </ac:spMkLst>
        </pc:spChg>
        <pc:spChg chg="add">
          <ac:chgData name="Jenn Volberding" userId="11d52a33-6f4a-4565-8880-b0aef0a2fd49" providerId="ADAL" clId="{896B2826-8D3D-4FC9-AC5A-044DA34308E0}" dt="2022-04-06T19:29:08.945" v="333" actId="26606"/>
          <ac:spMkLst>
            <pc:docMk/>
            <pc:sldMk cId="3052171711" sldId="313"/>
            <ac:spMk id="14" creationId="{39E3965E-AC41-4711-9D10-E25ABB132D86}"/>
          </ac:spMkLst>
        </pc:spChg>
        <pc:spChg chg="add">
          <ac:chgData name="Jenn Volberding" userId="11d52a33-6f4a-4565-8880-b0aef0a2fd49" providerId="ADAL" clId="{896B2826-8D3D-4FC9-AC5A-044DA34308E0}" dt="2022-04-06T19:29:08.945" v="333" actId="26606"/>
          <ac:spMkLst>
            <pc:docMk/>
            <pc:sldMk cId="3052171711" sldId="313"/>
            <ac:spMk id="18" creationId="{B4D0E555-16F6-44D0-BF56-AF5FF5BDE9D6}"/>
          </ac:spMkLst>
        </pc:spChg>
        <pc:spChg chg="add">
          <ac:chgData name="Jenn Volberding" userId="11d52a33-6f4a-4565-8880-b0aef0a2fd49" providerId="ADAL" clId="{896B2826-8D3D-4FC9-AC5A-044DA34308E0}" dt="2022-04-06T19:29:08.945" v="333" actId="26606"/>
          <ac:spMkLst>
            <pc:docMk/>
            <pc:sldMk cId="3052171711" sldId="313"/>
            <ac:spMk id="20" creationId="{8117041D-1A7B-4ECA-AB68-3CFDB6726B8E}"/>
          </ac:spMkLst>
        </pc:spChg>
        <pc:picChg chg="add del mod ord">
          <ac:chgData name="Jenn Volberding" userId="11d52a33-6f4a-4565-8880-b0aef0a2fd49" providerId="ADAL" clId="{896B2826-8D3D-4FC9-AC5A-044DA34308E0}" dt="2022-04-06T19:29:04.773" v="331" actId="478"/>
          <ac:picMkLst>
            <pc:docMk/>
            <pc:sldMk cId="3052171711" sldId="313"/>
            <ac:picMk id="5" creationId="{5DA4D58A-B4DB-4A1C-BFC7-8872C1FD0544}"/>
          </ac:picMkLst>
        </pc:picChg>
        <pc:picChg chg="add mod">
          <ac:chgData name="Jenn Volberding" userId="11d52a33-6f4a-4565-8880-b0aef0a2fd49" providerId="ADAL" clId="{896B2826-8D3D-4FC9-AC5A-044DA34308E0}" dt="2022-04-06T19:29:08.945" v="333" actId="26606"/>
          <ac:picMkLst>
            <pc:docMk/>
            <pc:sldMk cId="3052171711" sldId="313"/>
            <ac:picMk id="9" creationId="{0BF03064-BD15-4FAA-8325-A5798CFE4EC6}"/>
          </ac:picMkLst>
        </pc:picChg>
        <pc:cxnChg chg="add">
          <ac:chgData name="Jenn Volberding" userId="11d52a33-6f4a-4565-8880-b0aef0a2fd49" providerId="ADAL" clId="{896B2826-8D3D-4FC9-AC5A-044DA34308E0}" dt="2022-04-06T19:29:08.945" v="333" actId="26606"/>
          <ac:cxnSpMkLst>
            <pc:docMk/>
            <pc:sldMk cId="3052171711" sldId="313"/>
            <ac:cxnSpMk id="16" creationId="{1F5DC8C3-BA5F-4EED-BB9A-A14272BD82A1}"/>
          </ac:cxnSpMkLst>
        </pc:cxnChg>
        <pc:cxnChg chg="add">
          <ac:chgData name="Jenn Volberding" userId="11d52a33-6f4a-4565-8880-b0aef0a2fd49" providerId="ADAL" clId="{896B2826-8D3D-4FC9-AC5A-044DA34308E0}" dt="2022-04-06T19:29:08.945" v="333" actId="26606"/>
          <ac:cxnSpMkLst>
            <pc:docMk/>
            <pc:sldMk cId="3052171711" sldId="313"/>
            <ac:cxnSpMk id="22" creationId="{ABCD2462-4C1E-401A-AC2D-F799A138B245}"/>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E4386-ACC8-4002-BBDB-0AB37CB92EB0}" type="datetimeFigureOut">
              <a:rPr lang="en-US" smtClean="0"/>
              <a:t>4/5/2022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4F25A-AAB1-4AE9-AA10-1A063EFD4406}" type="slidenum">
              <a:rPr lang="en-US" smtClean="0"/>
              <a:t>‹#›</a:t>
            </a:fld>
            <a:endParaRPr lang="en-US"/>
          </a:p>
        </p:txBody>
      </p:sp>
    </p:spTree>
    <p:extLst>
      <p:ext uri="{BB962C8B-B14F-4D97-AF65-F5344CB8AC3E}">
        <p14:creationId xmlns:p14="http://schemas.microsoft.com/office/powerpoint/2010/main" val="122721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“Are you Financially Fit or Fluffy?”  and Thank you for attending this session with Briana and I.  We both work at the UMBC Financial Aid and Scholarships, in the Scholarships Unit. </a:t>
            </a:r>
          </a:p>
          <a:p>
            <a:endParaRPr lang="en-US" dirty="0"/>
          </a:p>
          <a:p>
            <a:r>
              <a:rPr lang="en-US" dirty="0"/>
              <a:t>In this session we will be going over the quiz Financial Fitness Quiz that was originally given to be by the University of Maryland Extension partner.  This quiz was a fun way for folks to no only reflect on themselves, but it is a great way to get people to start talking about finances! </a:t>
            </a:r>
          </a:p>
          <a:p>
            <a:endParaRPr lang="en-US" dirty="0"/>
          </a:p>
          <a:p>
            <a:r>
              <a:rPr lang="en-US" dirty="0"/>
              <a:t>The quiz is 20 questions long.  In the end, you will find out if you are “In Great Financial Shape”, or “E For Effort”, or “Financially Fluffy”.  Once we have our answers, you can share your status if you wish!  It is completely voluntary.  I have seen in the past that the more people who discuss their status the more fruitful all our experiences will be!</a:t>
            </a:r>
          </a:p>
          <a:p>
            <a:endParaRPr lang="en-US" dirty="0"/>
          </a:p>
          <a:p>
            <a:r>
              <a:rPr lang="en-US" dirty="0"/>
              <a:t>Also, I will have resources to post out to the group afterward!</a:t>
            </a:r>
          </a:p>
        </p:txBody>
      </p:sp>
      <p:sp>
        <p:nvSpPr>
          <p:cNvPr id="4" name="Slide Number Placeholder 3"/>
          <p:cNvSpPr>
            <a:spLocks noGrp="1"/>
          </p:cNvSpPr>
          <p:nvPr>
            <p:ph type="sldNum" sz="quarter" idx="5"/>
          </p:nvPr>
        </p:nvSpPr>
        <p:spPr/>
        <p:txBody>
          <a:bodyPr/>
          <a:lstStyle/>
          <a:p>
            <a:fld id="{1574F25A-AAB1-4AE9-AA10-1A063EFD4406}" type="slidenum">
              <a:rPr lang="en-US" smtClean="0"/>
              <a:t>2</a:t>
            </a:fld>
            <a:endParaRPr lang="en-US"/>
          </a:p>
        </p:txBody>
      </p:sp>
    </p:spTree>
    <p:extLst>
      <p:ext uri="{BB962C8B-B14F-4D97-AF65-F5344CB8AC3E}">
        <p14:creationId xmlns:p14="http://schemas.microsoft.com/office/powerpoint/2010/main" val="1123195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Paste this link in the chat:</a:t>
            </a:r>
          </a:p>
          <a:p>
            <a:endParaRPr lang="en-US" dirty="0"/>
          </a:p>
          <a:p>
            <a:r>
              <a:rPr lang="en-US" dirty="0"/>
              <a:t>https://docs.google.com/presentation/d/1uecgoG5ElmNdx8JlGPfYD7KHnC3wJMy5/edit?usp=sharing&amp;ouid=111843849167636846796&amp;rtpof=true&amp;sd=true</a:t>
            </a:r>
          </a:p>
          <a:p>
            <a:endParaRPr lang="en-US" dirty="0"/>
          </a:p>
          <a:p>
            <a:r>
              <a:rPr lang="en-US" dirty="0"/>
              <a:t>Once you are done with the quiz come on back and let me know you are here by selecting an emoji!</a:t>
            </a:r>
          </a:p>
          <a:p>
            <a:endParaRPr lang="en-US" dirty="0"/>
          </a:p>
        </p:txBody>
      </p:sp>
      <p:sp>
        <p:nvSpPr>
          <p:cNvPr id="4" name="Slide Number Placeholder 3"/>
          <p:cNvSpPr>
            <a:spLocks noGrp="1"/>
          </p:cNvSpPr>
          <p:nvPr>
            <p:ph type="sldNum" sz="quarter" idx="5"/>
          </p:nvPr>
        </p:nvSpPr>
        <p:spPr/>
        <p:txBody>
          <a:bodyPr/>
          <a:lstStyle/>
          <a:p>
            <a:fld id="{1574F25A-AAB1-4AE9-AA10-1A063EFD4406}" type="slidenum">
              <a:rPr lang="en-US" smtClean="0"/>
              <a:t>3</a:t>
            </a:fld>
            <a:endParaRPr lang="en-US"/>
          </a:p>
        </p:txBody>
      </p:sp>
    </p:spTree>
    <p:extLst>
      <p:ext uri="{BB962C8B-B14F-4D97-AF65-F5344CB8AC3E}">
        <p14:creationId xmlns:p14="http://schemas.microsoft.com/office/powerpoint/2010/main" val="369379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4F25A-AAB1-4AE9-AA10-1A063EFD4406}" type="slidenum">
              <a:rPr lang="en-US" smtClean="0"/>
              <a:t>6</a:t>
            </a:fld>
            <a:endParaRPr lang="en-US"/>
          </a:p>
        </p:txBody>
      </p:sp>
    </p:spTree>
    <p:extLst>
      <p:ext uri="{BB962C8B-B14F-4D97-AF65-F5344CB8AC3E}">
        <p14:creationId xmlns:p14="http://schemas.microsoft.com/office/powerpoint/2010/main" val="56507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Smart Week Scholarship Opportunities:</a:t>
            </a:r>
          </a:p>
          <a:p>
            <a:endParaRPr lang="en-US" dirty="0"/>
          </a:p>
          <a:p>
            <a:r>
              <a:rPr lang="en-US" dirty="0"/>
              <a:t>MSW Attendance: https://umbc.academicworks.com/opportunities/4076</a:t>
            </a:r>
          </a:p>
          <a:p>
            <a:endParaRPr lang="en-US" dirty="0"/>
          </a:p>
        </p:txBody>
      </p:sp>
      <p:sp>
        <p:nvSpPr>
          <p:cNvPr id="4" name="Slide Number Placeholder 3"/>
          <p:cNvSpPr>
            <a:spLocks noGrp="1"/>
          </p:cNvSpPr>
          <p:nvPr>
            <p:ph type="sldNum" sz="quarter" idx="5"/>
          </p:nvPr>
        </p:nvSpPr>
        <p:spPr/>
        <p:txBody>
          <a:bodyPr/>
          <a:lstStyle/>
          <a:p>
            <a:fld id="{1574F25A-AAB1-4AE9-AA10-1A063EFD4406}" type="slidenum">
              <a:rPr lang="en-US" smtClean="0"/>
              <a:t>7</a:t>
            </a:fld>
            <a:endParaRPr lang="en-US"/>
          </a:p>
        </p:txBody>
      </p:sp>
    </p:spTree>
    <p:extLst>
      <p:ext uri="{BB962C8B-B14F-4D97-AF65-F5344CB8AC3E}">
        <p14:creationId xmlns:p14="http://schemas.microsoft.com/office/powerpoint/2010/main" val="223660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4/5/2022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4/5/2022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4/5/2022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4/5/2022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4/5/2022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4/5/2022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4/5/2022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4/5/2022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4/5/2022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4/5/2022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fontScale="90000"/>
          </a:bodyPr>
          <a:lstStyle/>
          <a:p>
            <a:r>
              <a:rPr lang="en-US" dirty="0"/>
              <a:t>Are you Financially Fit or Fluffy?</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Jenn Volberding </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878911" y="643468"/>
            <a:ext cx="3177847" cy="1674180"/>
          </a:xfrm>
        </p:spPr>
        <p:txBody>
          <a:bodyPr>
            <a:normAutofit/>
          </a:bodyPr>
          <a:lstStyle/>
          <a:p>
            <a:r>
              <a:rPr lang="en-US" sz="4000"/>
              <a:t>Introductions </a:t>
            </a:r>
          </a:p>
        </p:txBody>
      </p:sp>
      <p:cxnSp>
        <p:nvCxnSpPr>
          <p:cNvPr id="16" name="Straight Connector 15">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74395D39-FDB3-D9FA-A223-49D7B7B1AB6B}"/>
              </a:ext>
            </a:extLst>
          </p:cNvPr>
          <p:cNvSpPr>
            <a:spLocks noGrp="1"/>
          </p:cNvSpPr>
          <p:nvPr>
            <p:ph idx="1"/>
          </p:nvPr>
        </p:nvSpPr>
        <p:spPr>
          <a:xfrm>
            <a:off x="858064" y="2639380"/>
            <a:ext cx="3205049" cy="3229714"/>
          </a:xfrm>
        </p:spPr>
        <p:txBody>
          <a:bodyPr>
            <a:normAutofit/>
          </a:bodyPr>
          <a:lstStyle/>
          <a:p>
            <a:pPr>
              <a:buClrTx/>
              <a:buFont typeface="Wingdings" panose="05000000000000000000" pitchFamily="2" charset="2"/>
              <a:buChar char="Ø"/>
            </a:pPr>
            <a:r>
              <a:rPr lang="en-US" dirty="0"/>
              <a:t>Welcome!</a:t>
            </a:r>
          </a:p>
          <a:p>
            <a:pPr>
              <a:buClrTx/>
              <a:buFont typeface="Wingdings" panose="05000000000000000000" pitchFamily="2" charset="2"/>
              <a:buChar char="Ø"/>
            </a:pPr>
            <a:r>
              <a:rPr lang="en-US" dirty="0"/>
              <a:t>Quiz Format</a:t>
            </a:r>
          </a:p>
          <a:p>
            <a:pPr>
              <a:buClrTx/>
              <a:buFont typeface="Wingdings" panose="05000000000000000000" pitchFamily="2" charset="2"/>
              <a:buChar char="Ø"/>
            </a:pPr>
            <a:r>
              <a:rPr lang="en-US" dirty="0"/>
              <a:t>Discussion </a:t>
            </a:r>
          </a:p>
          <a:p>
            <a:pPr>
              <a:buClrTx/>
              <a:buFont typeface="Wingdings" panose="05000000000000000000" pitchFamily="2" charset="2"/>
              <a:buChar char="Ø"/>
            </a:pPr>
            <a:r>
              <a:rPr lang="en-US" dirty="0"/>
              <a:t>Resources </a:t>
            </a:r>
          </a:p>
        </p:txBody>
      </p:sp>
      <p:pic>
        <p:nvPicPr>
          <p:cNvPr id="7" name="Content Placeholder 6">
            <a:extLst>
              <a:ext uri="{FF2B5EF4-FFF2-40B4-BE49-F238E27FC236}">
                <a16:creationId xmlns:a16="http://schemas.microsoft.com/office/drawing/2014/main" id="{B4A14B48-8117-4B10-856D-0B43BC1CDD0D}"/>
              </a:ext>
            </a:extLst>
          </p:cNvPr>
          <p:cNvPicPr>
            <a:picLocks noChangeAspect="1"/>
          </p:cNvPicPr>
          <p:nvPr/>
        </p:nvPicPr>
        <p:blipFill>
          <a:blip r:embed="rId4"/>
          <a:stretch>
            <a:fillRect/>
          </a:stretch>
        </p:blipFill>
        <p:spPr>
          <a:xfrm>
            <a:off x="4653447" y="688798"/>
            <a:ext cx="6892560" cy="5134956"/>
          </a:xfrm>
          <a:prstGeom prst="rect">
            <a:avLst/>
          </a:prstGeom>
        </p:spPr>
      </p:pic>
      <p:sp>
        <p:nvSpPr>
          <p:cNvPr id="18" name="Rectangle 17">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52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6C0E103-692A-4D8F-A15D-ACED8ACCFAE3}"/>
              </a:ext>
            </a:extLst>
          </p:cNvPr>
          <p:cNvPicPr>
            <a:picLocks noGrp="1" noChangeAspect="1"/>
          </p:cNvPicPr>
          <p:nvPr>
            <p:ph idx="1"/>
          </p:nvPr>
        </p:nvPicPr>
        <p:blipFill rotWithShape="1">
          <a:blip r:embed="rId3">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606C54B-AF29-4C2D-9B5E-4D550D765FB8}"/>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Financial Fitness Quiz</a:t>
            </a:r>
          </a:p>
        </p:txBody>
      </p:sp>
      <p:cxnSp>
        <p:nvCxnSpPr>
          <p:cNvPr id="16" name="Straight Connector 15">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4120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0BB719AA-FD71-4458-ADD2-154D0BB5CFD0}"/>
              </a:ext>
            </a:extLst>
          </p:cNvPr>
          <p:cNvPicPr>
            <a:picLocks noGrp="1" noChangeAspect="1"/>
          </p:cNvPicPr>
          <p:nvPr>
            <p:ph idx="1"/>
          </p:nvPr>
        </p:nvPicPr>
        <p:blipFill rotWithShape="1">
          <a:blip r:embed="rId2"/>
          <a:srcRect t="12395" b="2378"/>
          <a:stretch/>
        </p:blipFill>
        <p:spPr>
          <a:xfrm>
            <a:off x="20" y="10"/>
            <a:ext cx="12191980" cy="6857990"/>
          </a:xfrm>
          <a:prstGeom prst="rect">
            <a:avLst/>
          </a:prstGeom>
        </p:spPr>
      </p:pic>
    </p:spTree>
    <p:extLst>
      <p:ext uri="{BB962C8B-B14F-4D97-AF65-F5344CB8AC3E}">
        <p14:creationId xmlns:p14="http://schemas.microsoft.com/office/powerpoint/2010/main" val="241711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9EC8-A700-4F50-B513-512474D201FE}"/>
              </a:ext>
            </a:extLst>
          </p:cNvPr>
          <p:cNvSpPr>
            <a:spLocks noGrp="1"/>
          </p:cNvSpPr>
          <p:nvPr>
            <p:ph type="title"/>
          </p:nvPr>
        </p:nvSpPr>
        <p:spPr/>
        <p:txBody>
          <a:bodyPr/>
          <a:lstStyle/>
          <a:p>
            <a:r>
              <a:rPr lang="en-US" dirty="0"/>
              <a:t>Results </a:t>
            </a:r>
          </a:p>
        </p:txBody>
      </p:sp>
      <p:sp>
        <p:nvSpPr>
          <p:cNvPr id="3" name="Content Placeholder 2">
            <a:extLst>
              <a:ext uri="{FF2B5EF4-FFF2-40B4-BE49-F238E27FC236}">
                <a16:creationId xmlns:a16="http://schemas.microsoft.com/office/drawing/2014/main" id="{E04B257F-6818-488E-A68B-226720332867}"/>
              </a:ext>
            </a:extLst>
          </p:cNvPr>
          <p:cNvSpPr>
            <a:spLocks noGrp="1"/>
          </p:cNvSpPr>
          <p:nvPr>
            <p:ph idx="1"/>
          </p:nvPr>
        </p:nvSpPr>
        <p:spPr/>
        <p:txBody>
          <a:bodyPr>
            <a:normAutofit fontScale="92500" lnSpcReduction="10000"/>
          </a:bodyPr>
          <a:lstStyle/>
          <a:p>
            <a:pPr rtl="0">
              <a:spcBef>
                <a:spcPts val="0"/>
              </a:spcBef>
              <a:spcAft>
                <a:spcPts val="0"/>
              </a:spcAft>
            </a:pPr>
            <a:r>
              <a:rPr lang="en-US" sz="1800" b="1" i="0" u="none" strike="noStrike" dirty="0">
                <a:solidFill>
                  <a:srgbClr val="000000"/>
                </a:solidFill>
                <a:effectLst/>
                <a:latin typeface="Times New Roman" panose="02020603050405020304" pitchFamily="18" charset="0"/>
              </a:rPr>
              <a:t>76 to 100 points: In Great Financial Shape</a:t>
            </a:r>
            <a:endParaRPr lang="en-US" b="0" dirty="0">
              <a:effectLst/>
            </a:endParaRPr>
          </a:p>
          <a:p>
            <a:pPr rtl="0">
              <a:spcBef>
                <a:spcPts val="0"/>
              </a:spcBef>
              <a:spcAft>
                <a:spcPts val="0"/>
              </a:spcAft>
            </a:pPr>
            <a:r>
              <a:rPr lang="en-US" sz="1800" b="0" i="0" u="none" strike="noStrike" dirty="0">
                <a:solidFill>
                  <a:srgbClr val="000000"/>
                </a:solidFill>
                <a:effectLst/>
                <a:latin typeface="Times New Roman" panose="02020603050405020304" pitchFamily="18" charset="0"/>
              </a:rPr>
              <a:t>You are in terrific financial shape! Your hard work has paid off, and your personal financial plan is healthy and thriving. You’re sensible about using credit and take budgeting and saving seriously. Be sure to update your financial plan frequently, as your life changes.</a:t>
            </a:r>
          </a:p>
          <a:p>
            <a:pPr rtl="0">
              <a:spcBef>
                <a:spcPts val="0"/>
              </a:spcBef>
              <a:spcAft>
                <a:spcPts val="0"/>
              </a:spcAft>
            </a:pPr>
            <a:endParaRPr lang="en-US" b="0" dirty="0">
              <a:effectLst/>
            </a:endParaRPr>
          </a:p>
          <a:p>
            <a:pPr rtl="0">
              <a:spcBef>
                <a:spcPts val="0"/>
              </a:spcBef>
              <a:spcAft>
                <a:spcPts val="0"/>
              </a:spcAft>
            </a:pPr>
            <a:r>
              <a:rPr lang="en-US" sz="1800" b="1" i="0" u="none" strike="noStrike" dirty="0">
                <a:solidFill>
                  <a:srgbClr val="000000"/>
                </a:solidFill>
                <a:effectLst/>
                <a:latin typeface="Times New Roman" panose="02020603050405020304" pitchFamily="18" charset="0"/>
              </a:rPr>
              <a:t>41-75 points: E for Effort</a:t>
            </a:r>
            <a:endParaRPr lang="en-US" b="0" dirty="0">
              <a:effectLst/>
            </a:endParaRPr>
          </a:p>
          <a:p>
            <a:pPr rtl="0">
              <a:spcBef>
                <a:spcPts val="0"/>
              </a:spcBef>
              <a:spcAft>
                <a:spcPts val="0"/>
              </a:spcAft>
            </a:pPr>
            <a:r>
              <a:rPr lang="en-US" sz="1800" b="0" i="0" u="none" strike="noStrike" dirty="0">
                <a:solidFill>
                  <a:srgbClr val="000000"/>
                </a:solidFill>
                <a:effectLst/>
                <a:latin typeface="Times New Roman" panose="02020603050405020304" pitchFamily="18" charset="0"/>
              </a:rPr>
              <a:t>You’re definitely on the right track financially, but keep an eye on your budget and your financial priorities. Don’t let credit use get out of hand and watch impulse spending.</a:t>
            </a:r>
          </a:p>
          <a:p>
            <a:pPr rtl="0">
              <a:spcBef>
                <a:spcPts val="0"/>
              </a:spcBef>
              <a:spcAft>
                <a:spcPts val="0"/>
              </a:spcAft>
            </a:pPr>
            <a:endParaRPr lang="en-US" b="0" dirty="0">
              <a:effectLst/>
            </a:endParaRPr>
          </a:p>
          <a:p>
            <a:pPr rtl="0">
              <a:spcBef>
                <a:spcPts val="0"/>
              </a:spcBef>
              <a:spcAft>
                <a:spcPts val="0"/>
              </a:spcAft>
            </a:pPr>
            <a:r>
              <a:rPr lang="en-US" sz="1800" b="1" i="0" u="none" strike="noStrike" dirty="0">
                <a:solidFill>
                  <a:srgbClr val="000000"/>
                </a:solidFill>
                <a:effectLst/>
                <a:latin typeface="Times New Roman" panose="02020603050405020304" pitchFamily="18" charset="0"/>
              </a:rPr>
              <a:t>0 to 40 points: Financially Flabby</a:t>
            </a:r>
            <a:endParaRPr lang="en-US" b="0" dirty="0">
              <a:effectLst/>
            </a:endParaRPr>
          </a:p>
          <a:p>
            <a:pPr rtl="0">
              <a:spcBef>
                <a:spcPts val="0"/>
              </a:spcBef>
              <a:spcAft>
                <a:spcPts val="0"/>
              </a:spcAft>
            </a:pPr>
            <a:r>
              <a:rPr lang="en-US" sz="1800" b="0" i="0" u="none" strike="noStrike" dirty="0">
                <a:solidFill>
                  <a:srgbClr val="000000"/>
                </a:solidFill>
                <a:effectLst/>
                <a:latin typeface="Times New Roman" panose="02020603050405020304" pitchFamily="18" charset="0"/>
              </a:rPr>
              <a:t>You could be headed for financial trouble. You need to get your spending under control immediately. If you don’t have a monthly budget, draw one up and follow it. Put away your credit cards and cut out all the unnecessary spending until you can answer “yes” to all or most of the questions on the Financial Fitness Test.</a:t>
            </a:r>
            <a:endParaRPr lang="en-US" b="0" dirty="0">
              <a:effectLst/>
            </a:endParaRPr>
          </a:p>
          <a:p>
            <a:endParaRPr lang="en-US" dirty="0"/>
          </a:p>
        </p:txBody>
      </p:sp>
    </p:spTree>
    <p:extLst>
      <p:ext uri="{BB962C8B-B14F-4D97-AF65-F5344CB8AC3E}">
        <p14:creationId xmlns:p14="http://schemas.microsoft.com/office/powerpoint/2010/main" val="593502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F3521950-8457-4BE5-AB0A-EAAA1B279FFC}"/>
              </a:ext>
            </a:extLst>
          </p:cNvPr>
          <p:cNvPicPr>
            <a:picLocks noGrp="1" noChangeAspect="1"/>
          </p:cNvPicPr>
          <p:nvPr>
            <p:ph idx="1"/>
          </p:nvPr>
        </p:nvPicPr>
        <p:blipFill rotWithShape="1">
          <a:blip r:embed="rId3"/>
          <a:srcRect t="3668" b="11426"/>
          <a:stretch/>
        </p:blipFill>
        <p:spPr>
          <a:xfrm>
            <a:off x="-32" y="10"/>
            <a:ext cx="12192031" cy="6857990"/>
          </a:xfrm>
          <a:prstGeom prst="rect">
            <a:avLst/>
          </a:prstGeom>
        </p:spPr>
      </p:pic>
      <p:sp>
        <p:nvSpPr>
          <p:cNvPr id="14" name="Rectangle 13">
            <a:extLst>
              <a:ext uri="{FF2B5EF4-FFF2-40B4-BE49-F238E27FC236}">
                <a16:creationId xmlns:a16="http://schemas.microsoft.com/office/drawing/2014/main" id="{DFD57664-637D-40CA-83F2-B729A932B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915076"/>
            <a:ext cx="12188952" cy="1942924"/>
          </a:xfrm>
          <a:prstGeom prst="rect">
            <a:avLst/>
          </a:prstGeom>
          <a:gradFill>
            <a:gsLst>
              <a:gs pos="43000">
                <a:schemeClr val="tx1">
                  <a:alpha val="20000"/>
                </a:schemeClr>
              </a:gs>
              <a:gs pos="0">
                <a:schemeClr val="tx1">
                  <a:alpha val="0"/>
                </a:schemeClr>
              </a:gs>
              <a:gs pos="100000">
                <a:schemeClr val="tx1">
                  <a:alpha val="3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080F15-CB18-461F-8334-792BD0D3626A}"/>
              </a:ext>
            </a:extLst>
          </p:cNvPr>
          <p:cNvSpPr>
            <a:spLocks noGrp="1"/>
          </p:cNvSpPr>
          <p:nvPr>
            <p:ph type="title"/>
          </p:nvPr>
        </p:nvSpPr>
        <p:spPr>
          <a:xfrm>
            <a:off x="828675" y="5120639"/>
            <a:ext cx="7137263" cy="1280161"/>
          </a:xfrm>
        </p:spPr>
        <p:txBody>
          <a:bodyPr vert="horz" lIns="91440" tIns="45720" rIns="91440" bIns="45720" rtlCol="0" anchor="ctr">
            <a:normAutofit/>
          </a:bodyPr>
          <a:lstStyle/>
          <a:p>
            <a:pPr algn="r"/>
            <a:r>
              <a:rPr lang="en-US" sz="4800">
                <a:solidFill>
                  <a:srgbClr val="FFFFFF"/>
                </a:solidFill>
              </a:rPr>
              <a:t>Reflection Time </a:t>
            </a:r>
          </a:p>
        </p:txBody>
      </p:sp>
      <p:cxnSp>
        <p:nvCxnSpPr>
          <p:cNvPr id="16" name="Straight Connector 15">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63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0BF03064-BD15-4FAA-8325-A5798CFE4EC6}"/>
              </a:ext>
            </a:extLst>
          </p:cNvPr>
          <p:cNvPicPr>
            <a:picLocks noGrp="1" noChangeAspect="1"/>
          </p:cNvPicPr>
          <p:nvPr>
            <p:ph idx="1"/>
          </p:nvPr>
        </p:nvPicPr>
        <p:blipFill>
          <a:blip r:embed="rId3"/>
          <a:stretch>
            <a:fillRect/>
          </a:stretch>
        </p:blipFill>
        <p:spPr>
          <a:xfrm>
            <a:off x="633999" y="1059936"/>
            <a:ext cx="6275667" cy="4738127"/>
          </a:xfrm>
          <a:prstGeom prst="rect">
            <a:avLst/>
          </a:prstGeom>
        </p:spPr>
      </p:pic>
      <p:sp>
        <p:nvSpPr>
          <p:cNvPr id="20" name="Rectangle 19">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6"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29355AE-926B-49B7-A225-08312EBF7C54}"/>
              </a:ext>
            </a:extLst>
          </p:cNvPr>
          <p:cNvSpPr>
            <a:spLocks noGrp="1"/>
          </p:cNvSpPr>
          <p:nvPr>
            <p:ph type="title"/>
          </p:nvPr>
        </p:nvSpPr>
        <p:spPr>
          <a:xfrm>
            <a:off x="8096885" y="640080"/>
            <a:ext cx="3659246" cy="2886144"/>
          </a:xfrm>
        </p:spPr>
        <p:txBody>
          <a:bodyPr vert="horz" lIns="91440" tIns="45720" rIns="91440" bIns="45720" rtlCol="0" anchor="b">
            <a:normAutofit/>
          </a:bodyPr>
          <a:lstStyle/>
          <a:p>
            <a:r>
              <a:rPr lang="en-US" sz="4400">
                <a:solidFill>
                  <a:srgbClr val="FFFFFF"/>
                </a:solidFill>
              </a:rPr>
              <a:t>Scholarship Opportunities  </a:t>
            </a:r>
          </a:p>
        </p:txBody>
      </p:sp>
      <p:cxnSp>
        <p:nvCxnSpPr>
          <p:cNvPr id="22" name="Straight Connector 21">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87093"/>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171711"/>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{A7274931-8F98-41D8-8741-51E50A8F5C87}tf11437505_win32</Template>
  <TotalTime>1398</TotalTime>
  <Words>465</Words>
  <Application>Microsoft Office PowerPoint</Application>
  <PresentationFormat>Widescreen</PresentationFormat>
  <Paragraphs>38</Paragraphs>
  <Slides>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Georgia Pro Cond Light</vt:lpstr>
      <vt:lpstr>Speak Pro</vt:lpstr>
      <vt:lpstr>Times New Roman</vt:lpstr>
      <vt:lpstr>Wingdings</vt:lpstr>
      <vt:lpstr>RetrospectVTI</vt:lpstr>
      <vt:lpstr>Are you Financially Fit or Fluffy?</vt:lpstr>
      <vt:lpstr>Introductions </vt:lpstr>
      <vt:lpstr>Financial Fitness Quiz</vt:lpstr>
      <vt:lpstr>PowerPoint Presentation</vt:lpstr>
      <vt:lpstr>Results </vt:lpstr>
      <vt:lpstr>Reflection Time </vt:lpstr>
      <vt:lpstr>Scholarship Opportunities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Financially Fit or Fluffy?</dc:title>
  <dc:creator>Jenn Volberding</dc:creator>
  <cp:lastModifiedBy>Jenn Volberding</cp:lastModifiedBy>
  <cp:revision>5</cp:revision>
  <dcterms:created xsi:type="dcterms:W3CDTF">2022-04-05T20:11:11Z</dcterms:created>
  <dcterms:modified xsi:type="dcterms:W3CDTF">2022-04-06T19:29:15Z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