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6858000" cy="9144000"/>
  <p:embeddedFontLst>
    <p:embeddedFont>
      <p:font typeface="Roboto" panose="02000000000000000000" pitchFamily="2" charset="0"/>
      <p:regular r:id="rId10"/>
      <p:bold r:id="rId11"/>
      <p:italic r:id="rId12"/>
      <p:boldItalic r:id="rId13"/>
    </p:embeddedFont>
    <p:embeddedFont>
      <p:font typeface="Roboto Slab" pitchFamily="2" charset="0"/>
      <p:regular r:id="rId14"/>
      <p:bold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1080" y="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1896546a09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21896546a09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1896546a09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21896546a09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1896546a09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21896546a09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21896546a09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21896546a09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1896546a09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21896546a09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1896546a09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21896546a09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524800" y="672606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accent5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1" name="Google Shape;11;p2"/>
          <p:cNvSpPr/>
          <p:nvPr/>
        </p:nvSpPr>
        <p:spPr>
          <a:xfrm rot="10800000">
            <a:off x="6537563" y="3342925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accent5"/>
            </a:solidFill>
            <a:prstDash val="solid"/>
            <a:miter lim="8000"/>
            <a:headEnd type="none" w="sm" len="sm"/>
            <a:tailEnd type="none" w="sm" len="sm"/>
          </a:ln>
        </p:spPr>
      </p:sp>
      <p:cxnSp>
        <p:nvCxnSpPr>
          <p:cNvPr id="12" name="Google Shape;12;p2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/>
          <p:nvPr/>
        </p:nvSpPr>
        <p:spPr>
          <a:xfrm>
            <a:off x="150" y="5076825"/>
            <a:ext cx="9143700" cy="66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11"/>
          <p:cNvSpPr txBox="1">
            <a:spLocks noGrp="1"/>
          </p:cNvSpPr>
          <p:nvPr>
            <p:ph type="title" hasCustomPrompt="1"/>
          </p:nvPr>
        </p:nvSpPr>
        <p:spPr>
          <a:xfrm>
            <a:off x="387900" y="1152450"/>
            <a:ext cx="83682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11"/>
          <p:cNvSpPr txBox="1">
            <a:spLocks noGrp="1"/>
          </p:cNvSpPr>
          <p:nvPr>
            <p:ph type="body" idx="1"/>
          </p:nvPr>
        </p:nvSpPr>
        <p:spPr>
          <a:xfrm>
            <a:off x="387900" y="2919450"/>
            <a:ext cx="83682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Google Shape;21;p4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Google Shape;26;p5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387900" y="1489825"/>
            <a:ext cx="39999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2"/>
          </p:nvPr>
        </p:nvSpPr>
        <p:spPr>
          <a:xfrm>
            <a:off x="4756200" y="1489825"/>
            <a:ext cx="39999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Google Shape;35;p7"/>
          <p:cNvCxnSpPr/>
          <p:nvPr/>
        </p:nvCxnSpPr>
        <p:spPr>
          <a:xfrm>
            <a:off x="489218" y="1412277"/>
            <a:ext cx="3315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6" name="Google Shape;36;p7"/>
          <p:cNvSpPr txBox="1">
            <a:spLocks noGrp="1"/>
          </p:cNvSpPr>
          <p:nvPr>
            <p:ph type="title"/>
          </p:nvPr>
        </p:nvSpPr>
        <p:spPr>
          <a:xfrm>
            <a:off x="3879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body" idx="1"/>
          </p:nvPr>
        </p:nvSpPr>
        <p:spPr>
          <a:xfrm>
            <a:off x="387900" y="1594025"/>
            <a:ext cx="2808000" cy="268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4" name="Google Shape;44;p9"/>
          <p:cNvCxnSpPr/>
          <p:nvPr/>
        </p:nvCxnSpPr>
        <p:spPr>
          <a:xfrm>
            <a:off x="5029675" y="4495503"/>
            <a:ext cx="540900" cy="0"/>
          </a:xfrm>
          <a:prstGeom prst="straightConnector1">
            <a:avLst/>
          </a:prstGeom>
          <a:noFill/>
          <a:ln w="3810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5" name="Google Shape;45;p9"/>
          <p:cNvSpPr txBox="1">
            <a:spLocks noGrp="1"/>
          </p:cNvSpPr>
          <p:nvPr>
            <p:ph type="title"/>
          </p:nvPr>
        </p:nvSpPr>
        <p:spPr>
          <a:xfrm>
            <a:off x="265500" y="1209075"/>
            <a:ext cx="4045200" cy="150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>
            <a:spLocks noGrp="1"/>
          </p:cNvSpPr>
          <p:nvPr>
            <p:ph type="body" idx="1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rina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>
            <a:spLocks noGrp="1"/>
          </p:cNvSpPr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Financial Literacy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FINC 150</a:t>
            </a:r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subTitle" idx="1"/>
          </p:nvPr>
        </p:nvSpPr>
        <p:spPr>
          <a:xfrm>
            <a:off x="1680300" y="3049450"/>
            <a:ext cx="5783400" cy="119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62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MaryAnn Davenport, CPA, CFE, M.S.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Accounting Lecturer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Economics Department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Highlights</a:t>
            </a:r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Offered during fall and spring semesters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Three credits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Fulfills the Social Science general education requirement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Prerequisite= Math 104, 106, 150 or higher math course with C or above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71" name="Google Shape;71;p14"/>
          <p:cNvSpPr txBox="1"/>
          <p:nvPr/>
        </p:nvSpPr>
        <p:spPr>
          <a:xfrm>
            <a:off x="869600" y="1910500"/>
            <a:ext cx="7589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Will the instructor tell me what decisions to make?</a:t>
            </a:r>
            <a:endParaRPr sz="28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800"/>
              <a:t>                                         NO!!!!</a:t>
            </a:r>
            <a:endParaRPr sz="28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800"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800" u="sng"/>
              <a:t>Learn various concepts that will help you make key financial decisions</a:t>
            </a:r>
            <a:endParaRPr sz="2800" u="sng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28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latin typeface="Roboto"/>
                <a:ea typeface="Roboto"/>
                <a:cs typeface="Roboto"/>
                <a:sym typeface="Roboto"/>
              </a:rPr>
              <a:t>Covered Concepts</a:t>
            </a:r>
            <a:endParaRPr sz="2900"/>
          </a:p>
        </p:txBody>
      </p:sp>
      <p:sp>
        <p:nvSpPr>
          <p:cNvPr id="82" name="Google Shape;82;p16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Time Value of Money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Career Planning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Determining Net Worth and Cash Flow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Financial Planning- Setting Goals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Budgeting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Recordkeeping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latin typeface="Roboto"/>
                <a:ea typeface="Roboto"/>
                <a:cs typeface="Roboto"/>
                <a:sym typeface="Roboto"/>
              </a:rPr>
              <a:t>Covered Concepts</a:t>
            </a:r>
            <a:endParaRPr/>
          </a:p>
        </p:txBody>
      </p:sp>
      <p:sp>
        <p:nvSpPr>
          <p:cNvPr id="88" name="Google Shape;88;p17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Tax Strategy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Savings Plans- Bank Accounts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Borrow Vs Pay Cash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Credit Scores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latin typeface="Roboto"/>
                <a:ea typeface="Roboto"/>
                <a:cs typeface="Roboto"/>
                <a:sym typeface="Roboto"/>
              </a:rPr>
              <a:t>Covered Concepts</a:t>
            </a:r>
            <a:endParaRPr/>
          </a:p>
        </p:txBody>
      </p:sp>
      <p:sp>
        <p:nvSpPr>
          <p:cNvPr id="94" name="Google Shape;94;p18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Protecting your assets with insurance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Investments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Estate Planning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9"/>
          <p:cNvSpPr txBox="1">
            <a:spLocks noGrp="1"/>
          </p:cNvSpPr>
          <p:nvPr>
            <p:ph type="body" idx="1"/>
          </p:nvPr>
        </p:nvSpPr>
        <p:spPr>
          <a:xfrm>
            <a:off x="387900" y="224000"/>
            <a:ext cx="8368200" cy="43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300"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600"/>
              <a:t>MaryAnn Davenport, CPA, CFE, M.S. </a:t>
            </a:r>
            <a:endParaRPr sz="2600"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600"/>
              <a:t>Accounting Lecturer</a:t>
            </a:r>
            <a:endParaRPr sz="2600"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600"/>
              <a:t>Economics Department</a:t>
            </a:r>
            <a:endParaRPr sz="2600"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600"/>
              <a:t>University of Maryland, Baltimore County</a:t>
            </a:r>
            <a:endParaRPr sz="2600"/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600" b="1"/>
              <a:t>mdaven@umbc.edu</a:t>
            </a:r>
            <a:endParaRPr sz="2600" b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arina">
  <a:themeElements>
    <a:clrScheme name="Marina">
      <a:dk1>
        <a:srgbClr val="FFFFFF"/>
      </a:dk1>
      <a:lt1>
        <a:srgbClr val="00517C"/>
      </a:lt1>
      <a:dk2>
        <a:srgbClr val="004065"/>
      </a:dk2>
      <a:lt2>
        <a:srgbClr val="CFD8DC"/>
      </a:lt2>
      <a:accent1>
        <a:srgbClr val="0277BD"/>
      </a:accent1>
      <a:accent2>
        <a:srgbClr val="558B2F"/>
      </a:accent2>
      <a:accent3>
        <a:srgbClr val="009688"/>
      </a:accent3>
      <a:accent4>
        <a:srgbClr val="039BE5"/>
      </a:accent4>
      <a:accent5>
        <a:srgbClr val="8BC34A"/>
      </a:accent5>
      <a:accent6>
        <a:srgbClr val="FFEB38"/>
      </a:accent6>
      <a:hlink>
        <a:srgbClr val="8BC34A"/>
      </a:hlink>
      <a:folHlink>
        <a:srgbClr val="8BC34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145</Words>
  <Application>Microsoft Office PowerPoint</Application>
  <PresentationFormat>On-screen Show (16:9)</PresentationFormat>
  <Paragraphs>36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Roboto Slab</vt:lpstr>
      <vt:lpstr>Roboto</vt:lpstr>
      <vt:lpstr>Arial</vt:lpstr>
      <vt:lpstr>Marina</vt:lpstr>
      <vt:lpstr>Financial Literacy FINC 150</vt:lpstr>
      <vt:lpstr>Highlights</vt:lpstr>
      <vt:lpstr>PowerPoint Presentation</vt:lpstr>
      <vt:lpstr>Covered Concepts</vt:lpstr>
      <vt:lpstr>Covered Concepts</vt:lpstr>
      <vt:lpstr>Covered Concepts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Financial Literacy FINC 150</dc:title>
  <dc:creator>Sharisse Gibson</dc:creator>
  <cp:lastModifiedBy>Sharisse Gibson</cp:lastModifiedBy>
  <cp:revision>1</cp:revision>
  <dcterms:modified xsi:type="dcterms:W3CDTF">2023-05-08T17:02:43Z</dcterms:modified>
</cp:coreProperties>
</file>