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8" r:id="rId3"/>
    <p:sldId id="263" r:id="rId4"/>
    <p:sldId id="282" r:id="rId5"/>
    <p:sldId id="275" r:id="rId6"/>
    <p:sldId id="278" r:id="rId7"/>
    <p:sldId id="276" r:id="rId8"/>
    <p:sldId id="277" r:id="rId9"/>
    <p:sldId id="284" r:id="rId10"/>
    <p:sldId id="274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71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2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9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5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0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0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2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2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1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2F933-5D6B-4B3A-B91C-9778BF65A77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586B-F6C2-45D5-A2B5-9B36FB748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2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enise.Flynn@pnc.com" TargetMode="External"/><Relationship Id="rId2" Type="http://schemas.openxmlformats.org/officeDocument/2006/relationships/hyperlink" Target="mailto:Denise.Johnson@pnc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0069AA"/>
                </a:solidFill>
                <a:latin typeface="Verdana" panose="020B0604030504040204" pitchFamily="34" charset="0"/>
              </a:rPr>
              <a:t>Know What to Expect When </a:t>
            </a:r>
            <a:br>
              <a:rPr lang="en-US" altLang="en-US" sz="3200">
                <a:solidFill>
                  <a:srgbClr val="0069AA"/>
                </a:solidFill>
                <a:latin typeface="Verdana" panose="020B0604030504040204" pitchFamily="34" charset="0"/>
              </a:rPr>
            </a:br>
            <a:r>
              <a:rPr lang="en-US" altLang="en-US" sz="3200">
                <a:solidFill>
                  <a:srgbClr val="0069AA"/>
                </a:solidFill>
                <a:latin typeface="Verdana" panose="020B0604030504040204" pitchFamily="34" charset="0"/>
              </a:rPr>
              <a:t>You Buy Your Home!</a:t>
            </a:r>
            <a:br>
              <a:rPr lang="en-US" altLang="en-US" sz="3200">
                <a:solidFill>
                  <a:srgbClr val="0069AA"/>
                </a:solidFill>
                <a:latin typeface="Verdana" panose="020B0604030504040204" pitchFamily="34" charset="0"/>
              </a:rPr>
            </a:br>
            <a:br>
              <a:rPr lang="en-US" altLang="en-US" sz="3200">
                <a:solidFill>
                  <a:srgbClr val="0069AA"/>
                </a:solidFill>
                <a:latin typeface="Verdana" panose="020B0604030504040204" pitchFamily="34" charset="0"/>
              </a:rPr>
            </a:br>
            <a:endParaRPr lang="en-US" altLang="en-US">
              <a:latin typeface="Verdana" panose="020B0604030504040204" pitchFamily="34" charset="0"/>
            </a:endParaRPr>
          </a:p>
        </p:txBody>
      </p:sp>
      <p:grpSp>
        <p:nvGrpSpPr>
          <p:cNvPr id="3075" name="Group 4"/>
          <p:cNvGrpSpPr>
            <a:grpSpLocks/>
          </p:cNvGrpSpPr>
          <p:nvPr/>
        </p:nvGrpSpPr>
        <p:grpSpPr bwMode="auto">
          <a:xfrm>
            <a:off x="1524000" y="0"/>
            <a:ext cx="342900" cy="6858000"/>
            <a:chOff x="540" y="-38"/>
            <a:chExt cx="540" cy="1588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307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886451"/>
            <a:ext cx="15557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8696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39461"/>
            <a:ext cx="8686800" cy="1417638"/>
          </a:xfrm>
          <a:solidFill>
            <a:srgbClr val="0069AA"/>
          </a:solidFill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chemeClr val="bg1"/>
                </a:solidFill>
                <a:latin typeface="Verdana" panose="020B0604030504040204" pitchFamily="34" charset="0"/>
              </a:rPr>
              <a:t>Closing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5614" y="1825625"/>
            <a:ext cx="7962181" cy="4351338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altLang="en-US" dirty="0">
                <a:latin typeface="Verdana" panose="020B0604030504040204" pitchFamily="34" charset="0"/>
              </a:rPr>
              <a:t>Thank you for your time today</a:t>
            </a:r>
          </a:p>
          <a:p>
            <a:pPr algn="ctr" eaLnBrk="1" hangingPunct="1">
              <a:buFontTx/>
              <a:buNone/>
            </a:pPr>
            <a:endParaRPr lang="en-US" altLang="en-US" sz="1600" dirty="0">
              <a:latin typeface="Verdan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0069AA"/>
                </a:solidFill>
                <a:latin typeface="Verdana" panose="020B0604030504040204" pitchFamily="34" charset="0"/>
              </a:rPr>
              <a:t>Denise </a:t>
            </a:r>
            <a:r>
              <a:rPr lang="en-US" altLang="en-US" sz="2000" b="1" dirty="0" err="1">
                <a:solidFill>
                  <a:srgbClr val="0069AA"/>
                </a:solidFill>
                <a:latin typeface="Verdana" panose="020B0604030504040204" pitchFamily="34" charset="0"/>
              </a:rPr>
              <a:t>Dedee</a:t>
            </a:r>
            <a:r>
              <a:rPr lang="en-US" altLang="en-US" sz="2000" b="1" dirty="0">
                <a:solidFill>
                  <a:srgbClr val="0069AA"/>
                </a:solidFill>
                <a:latin typeface="Verdana" panose="020B0604030504040204" pitchFamily="34" charset="0"/>
              </a:rPr>
              <a:t> Johnson, </a:t>
            </a:r>
            <a:r>
              <a:rPr lang="en-US" altLang="en-US" sz="2000" b="1" dirty="0">
                <a:solidFill>
                  <a:srgbClr val="0069A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NMLS #415208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</a:rPr>
              <a:t>Mortgage Loan Officer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</a:rPr>
              <a:t>301-497-4056 office    202-236-9862  cell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  <a:hlinkClick r:id="rId2"/>
              </a:rPr>
              <a:t>Denise.Johnson@pnc.com</a:t>
            </a:r>
            <a:endParaRPr lang="en-US" altLang="en-US" sz="1800" dirty="0">
              <a:solidFill>
                <a:srgbClr val="0069AA"/>
              </a:solidFill>
              <a:latin typeface="Verdana" panose="020B0604030504040204" pitchFamily="34" charset="0"/>
            </a:endParaRP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0069AA"/>
              </a:solidFill>
              <a:latin typeface="Verdan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0069AA"/>
                </a:solidFill>
                <a:latin typeface="Verdana" panose="020B0604030504040204" pitchFamily="34" charset="0"/>
              </a:rPr>
              <a:t>Denise Flynn, </a:t>
            </a:r>
            <a:r>
              <a:rPr lang="en-US" altLang="en-US" sz="2000" b="1" dirty="0">
                <a:solidFill>
                  <a:srgbClr val="0069AA"/>
                </a:solidFill>
              </a:rPr>
              <a:t>NMLS #702769</a:t>
            </a:r>
          </a:p>
          <a:p>
            <a:pPr algn="ctr" eaLnBrk="1" hangingPunct="1">
              <a:buFontTx/>
              <a:buNone/>
            </a:pPr>
            <a:r>
              <a:rPr lang="en-US" altLang="en-US" sz="2000" dirty="0">
                <a:solidFill>
                  <a:srgbClr val="0069AA"/>
                </a:solidFill>
              </a:rPr>
              <a:t>Mortgage Loan Officer</a:t>
            </a:r>
          </a:p>
          <a:p>
            <a:pPr algn="ctr" eaLnBrk="1" hangingPunct="1">
              <a:buFontTx/>
              <a:buNone/>
            </a:pPr>
            <a:r>
              <a:rPr lang="en-US" altLang="en-US" sz="2000" dirty="0">
                <a:solidFill>
                  <a:srgbClr val="0069AA"/>
                </a:solidFill>
              </a:rPr>
              <a:t>410-530-3140 (cell)</a:t>
            </a:r>
          </a:p>
          <a:p>
            <a:pPr algn="ctr" eaLnBrk="1" hangingPunct="1">
              <a:buFontTx/>
              <a:buNone/>
            </a:pPr>
            <a:r>
              <a:rPr lang="en-US" altLang="en-US" sz="2000" dirty="0">
                <a:solidFill>
                  <a:srgbClr val="0069AA"/>
                </a:solidFill>
                <a:hlinkClick r:id="rId3"/>
              </a:rPr>
              <a:t>Denise.Flynn@pnc.com</a:t>
            </a:r>
            <a:endParaRPr lang="en-US" altLang="en-US" sz="2000" dirty="0">
              <a:solidFill>
                <a:srgbClr val="0069AA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000" dirty="0">
              <a:solidFill>
                <a:srgbClr val="0069AA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dirty="0">
              <a:solidFill>
                <a:srgbClr val="0069AA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dirty="0">
              <a:solidFill>
                <a:srgbClr val="0069AA"/>
              </a:solidFill>
            </a:endParaRPr>
          </a:p>
          <a:p>
            <a:pPr eaLnBrk="1" hangingPunct="1">
              <a:buFontTx/>
              <a:buNone/>
            </a:pPr>
            <a:endParaRPr lang="en-US" altLang="en-US" sz="2400" i="1" dirty="0">
              <a:solidFill>
                <a:srgbClr val="0069AA"/>
              </a:solidFill>
              <a:latin typeface="Verdana" panose="020B0604030504040204" pitchFamily="34" charset="0"/>
            </a:endParaRPr>
          </a:p>
          <a:p>
            <a:pPr eaLnBrk="1" hangingPunct="1">
              <a:buFontTx/>
              <a:buNone/>
            </a:pPr>
            <a:endParaRPr lang="en-US" altLang="en-US" sz="1800" i="1" dirty="0">
              <a:solidFill>
                <a:srgbClr val="0069AA"/>
              </a:solidFill>
              <a:latin typeface="Verdana" panose="020B0604030504040204" pitchFamily="34" charset="0"/>
            </a:endParaRP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1524000" y="155269"/>
            <a:ext cx="342900" cy="1447800"/>
            <a:chOff x="540" y="-38"/>
            <a:chExt cx="540" cy="15884"/>
          </a:xfrm>
        </p:grpSpPr>
        <p:sp>
          <p:nvSpPr>
            <p:cNvPr id="18438" name="Rectangle 5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39" name="Rectangle 6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0" name="Rectangle 7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053" y="5838915"/>
            <a:ext cx="1201947" cy="67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3"/>
          <p:cNvSpPr>
            <a:spLocks noGrp="1"/>
          </p:cNvSpPr>
          <p:nvPr>
            <p:ph sz="half" idx="4294967295"/>
          </p:nvPr>
        </p:nvSpPr>
        <p:spPr>
          <a:xfrm>
            <a:off x="6096000" y="1666876"/>
            <a:ext cx="4343400" cy="4962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b="1" dirty="0">
                <a:solidFill>
                  <a:srgbClr val="F58025"/>
                </a:solidFill>
                <a:latin typeface="Verdana" panose="020B0604030504040204" pitchFamily="34" charset="0"/>
              </a:rPr>
              <a:t>Homeownership </a:t>
            </a:r>
            <a:r>
              <a:rPr lang="en-US" altLang="en-US" b="1" dirty="0">
                <a:solidFill>
                  <a:srgbClr val="0069AA"/>
                </a:solidFill>
                <a:latin typeface="Verdana" panose="020B0604030504040204" pitchFamily="34" charset="0"/>
              </a:rPr>
              <a:t>is about building something for you and your family.</a:t>
            </a:r>
          </a:p>
          <a:p>
            <a:pPr marL="0" indent="0">
              <a:buNone/>
            </a:pPr>
            <a:endParaRPr lang="en-US" altLang="en-US" sz="1200" dirty="0">
              <a:latin typeface="Verdana" panose="020B0604030504040204" pitchFamily="34" charset="0"/>
            </a:endParaRPr>
          </a:p>
          <a:p>
            <a:pPr>
              <a:buClr>
                <a:srgbClr val="F58025"/>
              </a:buClr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</a:rPr>
              <a:t>Your home is your own</a:t>
            </a:r>
          </a:p>
          <a:p>
            <a:pPr>
              <a:buClr>
                <a:srgbClr val="F58025"/>
              </a:buClr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</a:rPr>
              <a:t>You save money at tax time</a:t>
            </a:r>
          </a:p>
          <a:p>
            <a:pPr>
              <a:buClr>
                <a:srgbClr val="F58025"/>
              </a:buClr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</a:rPr>
              <a:t>Offers stability as your</a:t>
            </a:r>
          </a:p>
          <a:p>
            <a:pPr marL="0" indent="0">
              <a:buClr>
                <a:srgbClr val="F58025"/>
              </a:buClr>
              <a:buNone/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</a:rPr>
              <a:t>   children grow up. </a:t>
            </a:r>
          </a:p>
          <a:p>
            <a:pPr>
              <a:buClr>
                <a:srgbClr val="F58025"/>
              </a:buClr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</a:rPr>
              <a:t>Live the life you want</a:t>
            </a:r>
          </a:p>
          <a:p>
            <a:pPr>
              <a:buClr>
                <a:srgbClr val="F58025"/>
              </a:buClr>
            </a:pPr>
            <a:r>
              <a:rPr lang="en-US" altLang="en-US" sz="1800" dirty="0">
                <a:solidFill>
                  <a:srgbClr val="0069AA"/>
                </a:solidFill>
                <a:latin typeface="Verdana" panose="020B0604030504040204" pitchFamily="34" charset="0"/>
              </a:rPr>
              <a:t>Creates memories for a lifetime</a:t>
            </a:r>
          </a:p>
          <a:p>
            <a:pPr marL="0" indent="0">
              <a:buClr>
                <a:srgbClr val="F58025"/>
              </a:buClr>
              <a:buNone/>
            </a:pPr>
            <a:r>
              <a:rPr lang="en-US" altLang="en-US" sz="1800" i="1" dirty="0">
                <a:solidFill>
                  <a:srgbClr val="FFC000"/>
                </a:solidFill>
                <a:latin typeface="Verdana" panose="020B0604030504040204" pitchFamily="34" charset="0"/>
              </a:rPr>
              <a:t>Now is a GREAT time to own your own home!</a:t>
            </a:r>
          </a:p>
          <a:p>
            <a:pPr marL="0" indent="0">
              <a:buClr>
                <a:srgbClr val="F58025"/>
              </a:buClr>
              <a:buNone/>
            </a:pPr>
            <a:endParaRPr lang="en-US" altLang="en-US" sz="2000" dirty="0">
              <a:solidFill>
                <a:srgbClr val="FFC000"/>
              </a:solidFill>
              <a:latin typeface="Verdana" panose="020B0604030504040204" pitchFamily="34" charset="0"/>
            </a:endParaRPr>
          </a:p>
        </p:txBody>
      </p:sp>
      <p:pic>
        <p:nvPicPr>
          <p:cNvPr id="409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600200"/>
            <a:ext cx="378777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81200" y="43130"/>
            <a:ext cx="8686800" cy="1447800"/>
          </a:xfrm>
          <a:prstGeom prst="rect">
            <a:avLst/>
          </a:prstGeom>
          <a:solidFill>
            <a:srgbClr val="0069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Verdana" panose="020B0604030504040204" pitchFamily="34" charset="0"/>
              </a:rPr>
              <a:t>Homeownership</a:t>
            </a: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1524000" y="51753"/>
            <a:ext cx="342900" cy="1447800"/>
            <a:chOff x="540" y="-38"/>
            <a:chExt cx="540" cy="15884"/>
          </a:xfrm>
        </p:grpSpPr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436" y="6084689"/>
            <a:ext cx="968376" cy="54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71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419" y="2372264"/>
            <a:ext cx="1099364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Know what you can afford</a:t>
            </a:r>
          </a:p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Get pre-approved for a loan</a:t>
            </a:r>
          </a:p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Get prepared for the loan application</a:t>
            </a:r>
          </a:p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Underwriting your loan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402566" y="365125"/>
            <a:ext cx="342900" cy="1447800"/>
            <a:chOff x="540" y="-38"/>
            <a:chExt cx="540" cy="15884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447800"/>
          </a:xfrm>
          <a:solidFill>
            <a:srgbClr val="0069AA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 Closer Look at the Loan Process</a:t>
            </a:r>
            <a:endParaRPr lang="en-US" altLang="en-US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419" y="2156604"/>
            <a:ext cx="4228381" cy="310940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323826" y="2372264"/>
            <a:ext cx="3847382" cy="2579298"/>
          </a:xfrm>
          <a:prstGeom prst="rect">
            <a:avLst/>
          </a:prstGeom>
          <a:noFill/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6743" y="6045532"/>
            <a:ext cx="1107057" cy="62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08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686800" cy="1417638"/>
          </a:xfrm>
          <a:solidFill>
            <a:srgbClr val="0069AA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latin typeface="Verdana" panose="020B0604030504040204" pitchFamily="34" charset="0"/>
              </a:rPr>
              <a:t>Getting Pre-Approved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latin typeface="Verdana" panose="020B0604030504040204" pitchFamily="34" charset="0"/>
              </a:rPr>
              <a:t>Benefits of Pre-Approval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>
                <a:solidFill>
                  <a:srgbClr val="0069AA"/>
                </a:solidFill>
                <a:latin typeface="Verdana" panose="020B0604030504040204" pitchFamily="34" charset="0"/>
              </a:rPr>
              <a:t>Determine your purchasing potential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>
                <a:solidFill>
                  <a:srgbClr val="0069AA"/>
                </a:solidFill>
                <a:latin typeface="Verdana" panose="020B0604030504040204" pitchFamily="34" charset="0"/>
              </a:rPr>
              <a:t>Determine what your potential monthly payment may be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>
                <a:solidFill>
                  <a:srgbClr val="0069AA"/>
                </a:solidFill>
                <a:latin typeface="Verdana" panose="020B0604030504040204" pitchFamily="34" charset="0"/>
              </a:rPr>
              <a:t>Identify loan programs that may fit your needs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>
                <a:solidFill>
                  <a:srgbClr val="0069AA"/>
                </a:solidFill>
                <a:latin typeface="Verdana" panose="020B0604030504040204" pitchFamily="34" charset="0"/>
              </a:rPr>
              <a:t>Strengthen your offer</a:t>
            </a:r>
          </a:p>
          <a:p>
            <a:pPr eaLnBrk="1" hangingPunct="1">
              <a:buFontTx/>
              <a:buNone/>
            </a:pPr>
            <a:endParaRPr lang="en-US" altLang="en-US" sz="2400">
              <a:solidFill>
                <a:srgbClr val="0069AA"/>
              </a:solidFill>
              <a:latin typeface="Verdana" panose="020B0604030504040204" pitchFamily="34" charset="0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524000" y="0"/>
            <a:ext cx="342900" cy="1447800"/>
            <a:chOff x="540" y="-38"/>
            <a:chExt cx="540" cy="15884"/>
          </a:xfrm>
        </p:grpSpPr>
        <p:sp>
          <p:nvSpPr>
            <p:cNvPr id="7176" name="Rectangle 5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7" name="Rectangle 6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8" name="Rectangle 7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717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95788"/>
            <a:ext cx="5334000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10"/>
          <p:cNvSpPr>
            <a:spLocks noChangeArrowheads="1"/>
          </p:cNvSpPr>
          <p:nvPr/>
        </p:nvSpPr>
        <p:spPr bwMode="auto">
          <a:xfrm>
            <a:off x="1676400" y="4572000"/>
            <a:ext cx="4953000" cy="2133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7175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886451"/>
            <a:ext cx="15557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89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6642"/>
            <a:ext cx="8686800" cy="1417638"/>
          </a:xfrm>
          <a:solidFill>
            <a:srgbClr val="0069AA"/>
          </a:solidFill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latin typeface="Verdana" panose="020B0604030504040204" pitchFamily="34" charset="0"/>
              </a:rPr>
              <a:t>Preparing for Loan Application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8325" y="2058542"/>
            <a:ext cx="10515600" cy="43513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latin typeface="Verdana" panose="020B0604030504040204" pitchFamily="34" charset="0"/>
              </a:rPr>
              <a:t>Information you’ll need to provide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Your residence history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Your employment history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All outstanding loans and credit cards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Savings, checking and/or investment accounts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Personal property you own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1524000" y="120764"/>
            <a:ext cx="342900" cy="1447800"/>
            <a:chOff x="540" y="-38"/>
            <a:chExt cx="540" cy="15884"/>
          </a:xfrm>
        </p:grpSpPr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4" name="Rectangle 7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691" y="5777456"/>
            <a:ext cx="1124309" cy="63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02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08340" y="310568"/>
            <a:ext cx="8686800" cy="1447814"/>
          </a:xfrm>
          <a:solidFill>
            <a:srgbClr val="0069AA"/>
          </a:solidFill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chemeClr val="bg1"/>
                </a:solidFill>
                <a:latin typeface="Verdana" panose="020B0604030504040204" pitchFamily="34" charset="0"/>
              </a:rPr>
              <a:t>The Mortgage Payment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85" y="2045368"/>
            <a:ext cx="85344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latin typeface="Verdana" panose="020B0604030504040204" pitchFamily="34" charset="0"/>
              </a:rPr>
              <a:t>What makes up the Mortgage Payment?</a:t>
            </a:r>
          </a:p>
          <a:p>
            <a:pPr eaLnBrk="1" hangingPunct="1">
              <a:buFontTx/>
              <a:buNone/>
            </a:pPr>
            <a:endParaRPr lang="en-US" altLang="en-US" dirty="0">
              <a:latin typeface="Verdana" panose="020B0604030504040204" pitchFamily="34" charset="0"/>
            </a:endParaRP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Principal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Interest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Taxes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Hazard Insurance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PMI </a:t>
            </a:r>
            <a:r>
              <a:rPr lang="en-US" altLang="en-US" sz="1800" i="1" dirty="0">
                <a:solidFill>
                  <a:srgbClr val="0069AA"/>
                </a:solidFill>
                <a:latin typeface="Verdana" panose="020B0604030504040204" pitchFamily="34" charset="0"/>
              </a:rPr>
              <a:t>(Private Mortgage Insurance)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FHA – MIP </a:t>
            </a:r>
            <a:r>
              <a:rPr lang="en-US" altLang="en-US" sz="1800" i="1" dirty="0">
                <a:solidFill>
                  <a:srgbClr val="0069AA"/>
                </a:solidFill>
                <a:latin typeface="Verdana" panose="020B0604030504040204" pitchFamily="34" charset="0"/>
              </a:rPr>
              <a:t>(Mortgage Insurance Premium)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VA – Funding Fee </a:t>
            </a:r>
            <a:r>
              <a:rPr lang="en-US" altLang="en-US" sz="1800" i="1" dirty="0">
                <a:solidFill>
                  <a:srgbClr val="0069AA"/>
                </a:solidFill>
                <a:latin typeface="Verdana" panose="020B0604030504040204" pitchFamily="34" charset="0"/>
              </a:rPr>
              <a:t>(May also be financed)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808007" y="310536"/>
            <a:ext cx="342900" cy="1447800"/>
            <a:chOff x="540" y="-38"/>
            <a:chExt cx="540" cy="15884"/>
          </a:xfrm>
        </p:grpSpPr>
        <p:sp>
          <p:nvSpPr>
            <p:cNvPr id="14342" name="Rectangle 5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43" name="Rectangle 6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44" name="Rectangle 7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347" y="2874906"/>
            <a:ext cx="3381555" cy="26086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039818" y="3003292"/>
            <a:ext cx="3088586" cy="222012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375" y="5741101"/>
            <a:ext cx="1245079" cy="70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51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5956" y="95192"/>
            <a:ext cx="8610600" cy="1417638"/>
          </a:xfrm>
          <a:solidFill>
            <a:srgbClr val="0069AA"/>
          </a:solidFill>
        </p:spPr>
        <p:txBody>
          <a:bodyPr/>
          <a:lstStyle/>
          <a:p>
            <a:pPr algn="ctr" eaLnBrk="1" hangingPunct="1"/>
            <a:r>
              <a:rPr lang="en-US" altLang="en-US">
                <a:solidFill>
                  <a:schemeClr val="bg1"/>
                </a:solidFill>
                <a:latin typeface="Verdana" panose="020B0604030504040204" pitchFamily="34" charset="0"/>
              </a:rPr>
              <a:t>Closing Costs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5956" y="1745153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dirty="0">
                <a:latin typeface="Verdana" panose="020B0604030504040204" pitchFamily="34" charset="0"/>
              </a:rPr>
              <a:t>Commonly incurred Closing Costs: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Loan Origination Fee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Loan Discount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Appraisal Fee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Credit Report Fee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Title Insurance Fees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Miscellaneous Title Charges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Document Preparation Fee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Prepaid Interest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Private Mortgage Insurance (PMI)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000" dirty="0">
                <a:solidFill>
                  <a:srgbClr val="0069AA"/>
                </a:solidFill>
                <a:latin typeface="Verdana" panose="020B0604030504040204" pitchFamily="34" charset="0"/>
              </a:rPr>
              <a:t>Taxes and Hazard Insurance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1099151" y="95192"/>
            <a:ext cx="342900" cy="1447800"/>
            <a:chOff x="540" y="-38"/>
            <a:chExt cx="540" cy="15884"/>
          </a:xfrm>
        </p:grpSpPr>
        <p:sp>
          <p:nvSpPr>
            <p:cNvPr id="13320" name="Rectangle 5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1" name="Rectangle 6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2" name="Rectangle 7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1331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200" y="2209800"/>
            <a:ext cx="3098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Rectangle 10"/>
          <p:cNvSpPr>
            <a:spLocks noChangeArrowheads="1"/>
          </p:cNvSpPr>
          <p:nvPr/>
        </p:nvSpPr>
        <p:spPr bwMode="auto">
          <a:xfrm>
            <a:off x="7772400" y="2514600"/>
            <a:ext cx="2514600" cy="4114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151" y="6212652"/>
            <a:ext cx="940775" cy="52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77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38016"/>
            <a:ext cx="8686800" cy="1417638"/>
          </a:xfrm>
          <a:solidFill>
            <a:srgbClr val="0069AA"/>
          </a:solidFill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chemeClr val="bg1"/>
                </a:solidFill>
                <a:latin typeface="Verdana" panose="020B0604030504040204" pitchFamily="34" charset="0"/>
              </a:rPr>
              <a:t>Underwriting Your Loan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15861"/>
            <a:ext cx="8382000" cy="4525963"/>
          </a:xfrm>
        </p:spPr>
        <p:txBody>
          <a:bodyPr/>
          <a:lstStyle/>
          <a:p>
            <a:pPr eaLnBrk="1" hangingPunct="1">
              <a:buClr>
                <a:srgbClr val="F58025"/>
              </a:buClr>
              <a:buFontTx/>
              <a:buNone/>
            </a:pPr>
            <a:r>
              <a:rPr lang="en-US" altLang="en-US" dirty="0">
                <a:latin typeface="Verdana" panose="020B0604030504040204" pitchFamily="34" charset="0"/>
              </a:rPr>
              <a:t>The three C’s: Collateral, Capacity and Credit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The Property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Your Income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Your Employment History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Your Credit History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Your Debts</a:t>
            </a:r>
          </a:p>
          <a:p>
            <a:pPr eaLnBrk="1" hangingPunct="1">
              <a:buClr>
                <a:srgbClr val="F58025"/>
              </a:buClr>
              <a:buFont typeface="Verdana" panose="020B0604030504040204" pitchFamily="34" charset="0"/>
              <a:buChar char="&gt;"/>
            </a:pPr>
            <a:r>
              <a:rPr lang="en-US" altLang="en-US" sz="2400" dirty="0">
                <a:solidFill>
                  <a:srgbClr val="0069AA"/>
                </a:solidFill>
                <a:latin typeface="Verdana" panose="020B0604030504040204" pitchFamily="34" charset="0"/>
              </a:rPr>
              <a:t>Your Assets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1524000" y="120766"/>
            <a:ext cx="342900" cy="1447800"/>
            <a:chOff x="540" y="-38"/>
            <a:chExt cx="540" cy="15884"/>
          </a:xfrm>
        </p:grpSpPr>
        <p:sp>
          <p:nvSpPr>
            <p:cNvPr id="12296" name="Rectangle 5"/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297" name="Rectangle 6"/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298" name="Rectangle 7"/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12294" name="Picture 10" descr="Free_Calcula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576638"/>
            <a:ext cx="3505200" cy="302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11"/>
          <p:cNvSpPr>
            <a:spLocks noChangeArrowheads="1"/>
          </p:cNvSpPr>
          <p:nvPr/>
        </p:nvSpPr>
        <p:spPr bwMode="auto">
          <a:xfrm>
            <a:off x="7239000" y="3757614"/>
            <a:ext cx="3181350" cy="27384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925150"/>
            <a:ext cx="1119516" cy="62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7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176B5DB-A0BE-4641-8930-F5CE297845F9}"/>
              </a:ext>
            </a:extLst>
          </p:cNvPr>
          <p:cNvSpPr txBox="1">
            <a:spLocks noChangeArrowheads="1"/>
          </p:cNvSpPr>
          <p:nvPr/>
        </p:nvSpPr>
        <p:spPr>
          <a:xfrm>
            <a:off x="1574321" y="226345"/>
            <a:ext cx="8333250" cy="1178249"/>
          </a:xfrm>
          <a:prstGeom prst="rect">
            <a:avLst/>
          </a:prstGeom>
          <a:solidFill>
            <a:srgbClr val="0069AA"/>
          </a:solidFill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</a:rPr>
              <a:t>Appendix:</a:t>
            </a:r>
          </a:p>
          <a:p>
            <a:pPr algn="ctr"/>
            <a:r>
              <a:rPr lang="en-US" altLang="en-US" sz="2000" dirty="0">
                <a:solidFill>
                  <a:schemeClr val="bg1"/>
                </a:solidFill>
                <a:latin typeface="Verdana" panose="020B0604030504040204" pitchFamily="34" charset="0"/>
              </a:rPr>
              <a:t>Key Loan Terminology</a:t>
            </a: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5E2F3957-4953-4432-994B-39F93BE36703}"/>
              </a:ext>
            </a:extLst>
          </p:cNvPr>
          <p:cNvGrpSpPr>
            <a:grpSpLocks/>
          </p:cNvGrpSpPr>
          <p:nvPr/>
        </p:nvGrpSpPr>
        <p:grpSpPr bwMode="auto">
          <a:xfrm>
            <a:off x="1074707" y="196183"/>
            <a:ext cx="367593" cy="1178249"/>
            <a:chOff x="540" y="-38"/>
            <a:chExt cx="540" cy="15884"/>
          </a:xfrm>
        </p:grpSpPr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DF570EFC-8418-4D5B-8BFF-79023043B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" y="-38"/>
              <a:ext cx="540" cy="5375"/>
            </a:xfrm>
            <a:prstGeom prst="rect">
              <a:avLst/>
            </a:prstGeom>
            <a:solidFill>
              <a:srgbClr val="F58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64E38654-DADE-40AD-B487-B1D29DA4A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" y="10506"/>
              <a:ext cx="540" cy="5340"/>
            </a:xfrm>
            <a:prstGeom prst="rect">
              <a:avLst/>
            </a:prstGeom>
            <a:solidFill>
              <a:srgbClr val="0069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A8C16801-960B-4DAD-A211-4F00EA7AB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" y="5332"/>
              <a:ext cx="540" cy="5180"/>
            </a:xfrm>
            <a:prstGeom prst="rect">
              <a:avLst/>
            </a:prstGeom>
            <a:solidFill>
              <a:srgbClr val="6DB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23679368-911B-4449-909A-713404EFD2E8}"/>
              </a:ext>
            </a:extLst>
          </p:cNvPr>
          <p:cNvSpPr/>
          <p:nvPr/>
        </p:nvSpPr>
        <p:spPr>
          <a:xfrm>
            <a:off x="1074707" y="-1148856"/>
            <a:ext cx="8832864" cy="767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/>
          </a:p>
          <a:p>
            <a:pPr>
              <a:lnSpc>
                <a:spcPct val="90000"/>
              </a:lnSpc>
            </a:pPr>
            <a:endParaRPr lang="en-US" altLang="en-US" u="sng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Loan-to-Value (LTV)</a:t>
            </a:r>
            <a:r>
              <a:rPr lang="en-US" altLang="en-US" sz="1300" dirty="0">
                <a:solidFill>
                  <a:srgbClr val="0070C0"/>
                </a:solidFill>
              </a:rPr>
              <a:t>: Loan amount vs. Sales price (or appraised value)</a:t>
            </a:r>
          </a:p>
          <a:p>
            <a:pPr>
              <a:lnSpc>
                <a:spcPct val="90000"/>
              </a:lnSpc>
            </a:pPr>
            <a:r>
              <a:rPr lang="en-US" altLang="en-US" sz="1300" dirty="0">
                <a:solidFill>
                  <a:srgbClr val="0070C0"/>
                </a:solidFill>
              </a:rPr>
              <a:t>		$97,000 loan/$100,000 price =97% LTV</a:t>
            </a:r>
          </a:p>
          <a:p>
            <a:pPr>
              <a:lnSpc>
                <a:spcPct val="90000"/>
              </a:lnSpc>
            </a:pPr>
            <a:endParaRPr lang="en-US" altLang="en-US" sz="1300" u="sng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Down Payment</a:t>
            </a:r>
            <a:r>
              <a:rPr lang="en-US" altLang="en-US" sz="1300" dirty="0">
                <a:solidFill>
                  <a:srgbClr val="0070C0"/>
                </a:solidFill>
              </a:rPr>
              <a:t>:  The amount required based on your Sales Price.</a:t>
            </a:r>
            <a:r>
              <a:rPr lang="en-US" sz="1300" dirty="0">
                <a:solidFill>
                  <a:srgbClr val="0070C0"/>
                </a:solidFill>
              </a:rPr>
              <a:t> The payment typically represents only a percentage of the full purchase price. The down payment is the difference between the selling price and the amount of money you borrow to buy the property.</a:t>
            </a:r>
            <a:endParaRPr lang="en-US" altLang="en-US" sz="13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300" dirty="0">
                <a:solidFill>
                  <a:srgbClr val="0070C0"/>
                </a:solidFill>
              </a:rPr>
              <a:t>	</a:t>
            </a:r>
            <a:r>
              <a:rPr lang="en-US" altLang="en-US" sz="1300" i="1" dirty="0">
                <a:solidFill>
                  <a:srgbClr val="0070C0"/>
                </a:solidFill>
              </a:rPr>
              <a:t>In the above example it is $3,000 ($100,000 price - $97,000 loan)</a:t>
            </a:r>
          </a:p>
          <a:p>
            <a:pPr>
              <a:lnSpc>
                <a:spcPct val="90000"/>
              </a:lnSpc>
            </a:pPr>
            <a:endParaRPr lang="en-US" altLang="en-US" sz="13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LE </a:t>
            </a:r>
            <a:r>
              <a:rPr lang="en-US" altLang="en-US" sz="1300" dirty="0">
                <a:solidFill>
                  <a:srgbClr val="0070C0"/>
                </a:solidFill>
              </a:rPr>
              <a:t>: Loan Estimate- estimate of total costs and payment for your mortgage </a:t>
            </a:r>
          </a:p>
          <a:p>
            <a:pPr>
              <a:lnSpc>
                <a:spcPct val="90000"/>
              </a:lnSpc>
            </a:pPr>
            <a:endParaRPr lang="en-US" altLang="en-US" sz="1300" u="sng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CD:</a:t>
            </a:r>
            <a:r>
              <a:rPr lang="en-US" altLang="en-US" sz="1300" dirty="0">
                <a:solidFill>
                  <a:srgbClr val="0070C0"/>
                </a:solidFill>
              </a:rPr>
              <a:t>  Closing Disclosure- final numbers of total cash to close; Discloses the rate and terms of mortgage you agreed upon when locking in your loan.</a:t>
            </a:r>
          </a:p>
          <a:p>
            <a:pPr>
              <a:lnSpc>
                <a:spcPct val="90000"/>
              </a:lnSpc>
            </a:pPr>
            <a:endParaRPr lang="en-US" altLang="en-US" sz="13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Interest Rate</a:t>
            </a:r>
            <a:r>
              <a:rPr lang="en-US" altLang="en-US" sz="1300" dirty="0">
                <a:solidFill>
                  <a:srgbClr val="0070C0"/>
                </a:solidFill>
              </a:rPr>
              <a:t>: Annual cost of borrowing money </a:t>
            </a:r>
          </a:p>
          <a:p>
            <a:pPr>
              <a:lnSpc>
                <a:spcPct val="90000"/>
              </a:lnSpc>
            </a:pPr>
            <a:endParaRPr lang="en-US" altLang="en-US" sz="1300" dirty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Annual Percentage Rate (APR)</a:t>
            </a:r>
            <a:r>
              <a:rPr lang="en-US" altLang="en-US" sz="1300" dirty="0">
                <a:solidFill>
                  <a:srgbClr val="0070C0"/>
                </a:solidFill>
              </a:rPr>
              <a:t>: Total finance charges over the loan term </a:t>
            </a:r>
          </a:p>
          <a:p>
            <a:pPr>
              <a:lnSpc>
                <a:spcPct val="90000"/>
              </a:lnSpc>
            </a:pPr>
            <a:r>
              <a:rPr lang="en-US" altLang="en-US" sz="1300" dirty="0">
                <a:solidFill>
                  <a:srgbClr val="0070C0"/>
                </a:solidFill>
              </a:rPr>
              <a:t>(higher % than interest rate = total cost of interest and closing costs over life of the loan)</a:t>
            </a:r>
          </a:p>
          <a:p>
            <a:pPr>
              <a:lnSpc>
                <a:spcPct val="90000"/>
              </a:lnSpc>
            </a:pPr>
            <a:endParaRPr lang="en-US" altLang="en-US" sz="13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Points</a:t>
            </a:r>
            <a:r>
              <a:rPr lang="en-US" altLang="en-US" sz="1300" dirty="0">
                <a:solidFill>
                  <a:srgbClr val="0070C0"/>
                </a:solidFill>
              </a:rPr>
              <a:t>: A percentage of the loan amount.  You can be used points to discount the interest rate (1% of 100,000= $1,000 cost)</a:t>
            </a:r>
          </a:p>
          <a:p>
            <a:pPr>
              <a:lnSpc>
                <a:spcPct val="80000"/>
              </a:lnSpc>
            </a:pPr>
            <a:endParaRPr lang="en-US" altLang="en-US" sz="13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Mortgage Insurance (MI)</a:t>
            </a:r>
            <a:r>
              <a:rPr lang="en-US" altLang="en-US" sz="1300" dirty="0">
                <a:solidFill>
                  <a:srgbClr val="0070C0"/>
                </a:solidFill>
              </a:rPr>
              <a:t>: A monthly cost to insure loans when certain down payments are not met.</a:t>
            </a:r>
          </a:p>
          <a:p>
            <a:pPr>
              <a:lnSpc>
                <a:spcPct val="80000"/>
              </a:lnSpc>
            </a:pPr>
            <a:endParaRPr lang="en-US" altLang="en-US" sz="1300" u="sng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Escrow Account</a:t>
            </a:r>
            <a:r>
              <a:rPr lang="en-US" altLang="en-US" sz="1300" dirty="0">
                <a:solidFill>
                  <a:srgbClr val="0070C0"/>
                </a:solidFill>
              </a:rPr>
              <a:t>: Money set aside from your monthly payment to pay future taxes and insurance premiums</a:t>
            </a:r>
          </a:p>
          <a:p>
            <a:pPr>
              <a:lnSpc>
                <a:spcPct val="80000"/>
              </a:lnSpc>
            </a:pPr>
            <a:endParaRPr lang="en-US" altLang="en-US" sz="1300" u="sng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300" u="sng" dirty="0">
                <a:solidFill>
                  <a:srgbClr val="0070C0"/>
                </a:solidFill>
              </a:rPr>
              <a:t>Loan fees</a:t>
            </a:r>
            <a:r>
              <a:rPr lang="en-US" altLang="en-US" sz="1300" dirty="0">
                <a:solidFill>
                  <a:srgbClr val="0070C0"/>
                </a:solidFill>
              </a:rPr>
              <a:t>: These fees could include origination fee,</a:t>
            </a:r>
            <a:r>
              <a:rPr lang="en-US" altLang="en-US" sz="1300" i="1" dirty="0">
                <a:solidFill>
                  <a:srgbClr val="0070C0"/>
                </a:solidFill>
              </a:rPr>
              <a:t> flood check fee, appraisal fee, etc.</a:t>
            </a:r>
          </a:p>
          <a:p>
            <a:pPr>
              <a:lnSpc>
                <a:spcPct val="80000"/>
              </a:lnSpc>
            </a:pPr>
            <a:r>
              <a:rPr lang="en-US" altLang="en-US" sz="1300" i="1" dirty="0"/>
              <a:t>         </a:t>
            </a:r>
          </a:p>
          <a:p>
            <a:pPr>
              <a:lnSpc>
                <a:spcPct val="80000"/>
              </a:lnSpc>
            </a:pPr>
            <a:r>
              <a:rPr lang="en-US" altLang="en-US" sz="1300" i="1" dirty="0">
                <a:solidFill>
                  <a:srgbClr val="FF0000"/>
                </a:solidFill>
              </a:rPr>
              <a:t>* Fees vary by loan product and by financial institution, so check with your Loan Officer *</a:t>
            </a:r>
          </a:p>
        </p:txBody>
      </p:sp>
    </p:spTree>
    <p:extLst>
      <p:ext uri="{BB962C8B-B14F-4D97-AF65-F5344CB8AC3E}">
        <p14:creationId xmlns:p14="http://schemas.microsoft.com/office/powerpoint/2010/main" val="3038311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585</Words>
  <Application>Microsoft Office PowerPoint</Application>
  <PresentationFormat>Widescreen</PresentationFormat>
  <Paragraphs>112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 Theme</vt:lpstr>
      <vt:lpstr>Know What to Expect When  You Buy Your Home!  </vt:lpstr>
      <vt:lpstr>PowerPoint Presentation</vt:lpstr>
      <vt:lpstr>A Closer Look at the Loan Process</vt:lpstr>
      <vt:lpstr>Getting Pre-Approved </vt:lpstr>
      <vt:lpstr>Preparing for Loan Application</vt:lpstr>
      <vt:lpstr>The Mortgage Payment</vt:lpstr>
      <vt:lpstr>Closing Costs</vt:lpstr>
      <vt:lpstr>Underwriting Your Loan</vt:lpstr>
      <vt:lpstr>PowerPoint Presentation</vt:lpstr>
      <vt:lpstr>Closing</vt:lpstr>
    </vt:vector>
  </TitlesOfParts>
  <Company>PNC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 Mortgage Program  $5000 Down Payment- Settlement Loan Program  Additional $3,500 may be available for State of MD Employees  Live Near Your Work Grants  Up to $5,000  Select Employers Only  Johns Hopkins Live Near your Work  Grants ranging from $5,000 - $36,000  Specific to program targeted areas  Vacants to Value  $10,000  Buying Into Baltimore  Homeownership Incentive Program  $5,000 in Closing Cost Assistance Available</dc:title>
  <dc:creator>Lynda  Shipley</dc:creator>
  <cp:lastModifiedBy>Denise</cp:lastModifiedBy>
  <cp:revision>41</cp:revision>
  <cp:lastPrinted>2019-03-26T15:34:19Z</cp:lastPrinted>
  <dcterms:created xsi:type="dcterms:W3CDTF">2016-04-07T17:59:57Z</dcterms:created>
  <dcterms:modified xsi:type="dcterms:W3CDTF">2023-04-21T02:54:18Z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ea8ce42-0a38-4038-af78-0463c9adb574_Enabled">
    <vt:lpwstr>true</vt:lpwstr>
  </property>
  <property fmtid="{D5CDD505-2E9C-101B-9397-08002B2CF9AE}" pid="3" name="MSIP_Label_cea8ce42-0a38-4038-af78-0463c9adb574_SetDate">
    <vt:lpwstr>2020-10-08T04:34:02Z</vt:lpwstr>
  </property>
  <property fmtid="{D5CDD505-2E9C-101B-9397-08002B2CF9AE}" pid="4" name="MSIP_Label_cea8ce42-0a38-4038-af78-0463c9adb574_Method">
    <vt:lpwstr>Standard</vt:lpwstr>
  </property>
  <property fmtid="{D5CDD505-2E9C-101B-9397-08002B2CF9AE}" pid="5" name="MSIP_Label_cea8ce42-0a38-4038-af78-0463c9adb574_Name">
    <vt:lpwstr>cea8ce42-0a38-4038-af78-0463c9adb574</vt:lpwstr>
  </property>
  <property fmtid="{D5CDD505-2E9C-101B-9397-08002B2CF9AE}" pid="6" name="MSIP_Label_cea8ce42-0a38-4038-af78-0463c9adb574_SiteId">
    <vt:lpwstr>5d25c963-07db-4627-9db3-720b2ff89865</vt:lpwstr>
  </property>
  <property fmtid="{D5CDD505-2E9C-101B-9397-08002B2CF9AE}" pid="7" name="MSIP_Label_cea8ce42-0a38-4038-af78-0463c9adb574_ActionId">
    <vt:lpwstr>f635d075-3657-4985-b309-07cf4993f40b</vt:lpwstr>
  </property>
  <property fmtid="{D5CDD505-2E9C-101B-9397-08002B2CF9AE}" pid="8" name="MSIP_Label_cea8ce42-0a38-4038-af78-0463c9adb574_ContentBits">
    <vt:lpwstr>0</vt:lpwstr>
  </property>
</Properties>
</file>