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Roboto Black"/>
      <p:bold r:id="rId47"/>
      <p:boldItalic r:id="rId48"/>
    </p:embeddedFont>
    <p:embeddedFont>
      <p:font typeface="Roboto"/>
      <p:regular r:id="rId49"/>
      <p:bold r:id="rId50"/>
      <p:italic r:id="rId51"/>
      <p:boldItalic r:id="rId52"/>
    </p:embeddedFont>
    <p:embeddedFont>
      <p:font typeface="Montserra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lack-boldItalic.fntdata"/><Relationship Id="rId47" Type="http://schemas.openxmlformats.org/officeDocument/2006/relationships/font" Target="fonts/RobotoBlack-bold.fntdata"/><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Montserrat-regular.fntdata"/><Relationship Id="rId52" Type="http://schemas.openxmlformats.org/officeDocument/2006/relationships/font" Target="fonts/Roboto-boldItalic.fntdata"/><Relationship Id="rId11" Type="http://schemas.openxmlformats.org/officeDocument/2006/relationships/slide" Target="slides/slide6.xml"/><Relationship Id="rId55" Type="http://schemas.openxmlformats.org/officeDocument/2006/relationships/font" Target="fonts/Montserrat-italic.fntdata"/><Relationship Id="rId10" Type="http://schemas.openxmlformats.org/officeDocument/2006/relationships/slide" Target="slides/slide5.xml"/><Relationship Id="rId54" Type="http://schemas.openxmlformats.org/officeDocument/2006/relationships/font" Target="fonts/Montserrat-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Montserrat-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e.kahoot.it/details/fcc644c6-af1d-4679-8971-4164c9271787"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rs.gov/pub/irs-pdf/fw4.pdf"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rs.gov/filing/free-file-do-your-federal-taxes-for-fre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826911a83f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826911a83f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ee5bb879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cee5bb879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26911a83f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26911a83f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Redlining blocked African Americans from purchasing homes so they couldn’t access the same tax deductions that white taxpayers could.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26911a83f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26911a83f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ee5bb879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cee5bb879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26911a83f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26911a83f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cee5bb8791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cee5bb8791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26911a83f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26911a83f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cee5bb879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cee5bb879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cee5bb879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cee5bb879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26911a83f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26911a83f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826911a8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26911a8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1800"/>
              </a:spcBef>
              <a:spcAft>
                <a:spcPts val="0"/>
              </a:spcAft>
              <a:buClr>
                <a:schemeClr val="dk1"/>
              </a:buClr>
              <a:buSzPts val="1100"/>
              <a:buFont typeface="Arial"/>
              <a:buNone/>
            </a:pPr>
            <a:r>
              <a:rPr lang="en" sz="2400" u="sng">
                <a:solidFill>
                  <a:srgbClr val="0097A7"/>
                </a:solidFill>
                <a:latin typeface="Cambria"/>
                <a:ea typeface="Cambria"/>
                <a:cs typeface="Cambria"/>
                <a:sym typeface="Cambria"/>
                <a:hlinkClick r:id="rId2">
                  <a:extLst>
                    <a:ext uri="{A12FA001-AC4F-418D-AE19-62706E023703}">
                      <ahyp:hlinkClr val="tx"/>
                    </a:ext>
                  </a:extLst>
                </a:hlinkClick>
              </a:rPr>
              <a:t>https://create.kahoot.it/details/fcc644c6-af1d-4679-8971-4164c9271787</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26911a83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26911a83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cee5bb879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cee5bb879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826911a83f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26911a83f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Maryland gas tax:  35.3 cents per gallon</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e4c41d0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ce4c41d0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303030"/>
                </a:solidFill>
                <a:latin typeface="Cambria"/>
                <a:ea typeface="Cambria"/>
                <a:cs typeface="Cambria"/>
                <a:sym typeface="Cambria"/>
              </a:rPr>
              <a:t>Pay attention to your pay stub!  If the employer gets it wrong, even if it is the employer’s mistake, it is very difficult for you to get the money back.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cee5bb879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cee5bb879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e4c41d0c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ce4c41d0c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Points to mention</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Most financially advantageous is to owe just a little on April 15</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You may not be required to file if you didn’t make very much, but do so anyway if you had withholding</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ce4c41d0c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ce4c41d0c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hlink"/>
                </a:solidFill>
                <a:latin typeface="Cambria"/>
                <a:ea typeface="Cambria"/>
                <a:cs typeface="Cambria"/>
                <a:sym typeface="Cambria"/>
                <a:hlinkClick r:id="rId2"/>
              </a:rPr>
              <a:t>https://www.irs.gov/pub/irs-pdf/fw4.pdf</a:t>
            </a:r>
            <a:endParaRPr sz="1200" u="sng">
              <a:solidFill>
                <a:schemeClr val="hlink"/>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ce4c41d0c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ce4c41d0c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International students (non-resident alien) must select single even if that is not your status</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ce4c41d0c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ce4c41d0c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If something changes, give your employer a new W4 at any point during the tax year.</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e4c41d0c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ce4c41d0c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Step 3 – rarely an area that students will complete</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4a - I have Apple stock that pays a dividend.  So I put an amount on 4a equivalent to the amount of dividends I usually get</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4b – rarely an area that students will complete</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4c – rarely an area that students will complete</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There’s no line for Exempt so you write it on the for after 4c</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26911a83f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26911a83f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ce4c41d0c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ce4c41d0c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cee5bb879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cee5bb879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ce4c41d0c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ce4c41d0c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Put the link to POSC in the chat. </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https://interactive.marylandtaxes.gov/Extranet/cpb/POSC/User/Start.aspx</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ce4c41d0c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ce4c41d0c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Pay period dates are WRONG!!!!</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cee5bb8791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cee5bb8791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ce4c41d0c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ce4c41d0c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A dependent can only be claimed by one person.</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“More than half your support” is the tricky one.  If your parents pay the rent/mortgage and other costs of maintaining your permanent residence, you are likely a dependent.</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It doesn’t matter if your parents claim you or not.  If they CAN claim you, you must file as a dependent.</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ce4c41d0c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ce4c41d0c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The dependent standard deduction is the amount of earned income plus $350 until you hit $12,400.</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If you have one parent and no younger siblings, your parent’s standard deduction would increase from 12.4k to 18.65k.  In this example, tax owed swings by $1375 because of dependent.</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cee5bb879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cee5bb8791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ce4c41d0c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ce4c41d0c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If you had withholdings and made less than $12,400, file to get your money back</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If you are a dependent, it is a bit more nuanced.  However, the general concept is still that if you made less than $12,400 you don’t need to file.</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https://www.irs.gov/help/ita/do-i-need-to-file-a-tax-return</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ce4c41d0c9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ce4c41d0c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hlink"/>
                </a:solidFill>
                <a:latin typeface="Cambria"/>
                <a:ea typeface="Cambria"/>
                <a:cs typeface="Cambria"/>
                <a:sym typeface="Cambria"/>
                <a:hlinkClick r:id="rId2"/>
              </a:rPr>
              <a:t>https://www.irs.gov/filing/free-file-do-your-federal-taxes-for-free</a:t>
            </a:r>
            <a:endParaRPr sz="1200" u="sng">
              <a:solidFill>
                <a:schemeClr val="hlink"/>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26911a83f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26911a83f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Why progressive instead of a flat tax?  Because the total you make matters.  Imagine you earn $20k per year.  10% of that is $2k so you’ll have $18k to live on.  Imagine you earn $120k per year.  10% is $12k but you’ll still have $108k to live on.  Your real spending power is much more impacted by the flat tax.</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In the 1970’s, the top bracket percent was 70%.  Note that things get more complex when the income gets way higher.  This session assume less than $58k household income.</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16</a:t>
            </a:r>
            <a:r>
              <a:rPr baseline="30000" lang="en" sz="2000">
                <a:solidFill>
                  <a:srgbClr val="303030"/>
                </a:solidFill>
                <a:latin typeface="Cambria"/>
                <a:ea typeface="Cambria"/>
                <a:cs typeface="Cambria"/>
                <a:sym typeface="Cambria"/>
              </a:rPr>
              <a:t>th</a:t>
            </a:r>
            <a:r>
              <a:rPr lang="en" sz="1200">
                <a:solidFill>
                  <a:srgbClr val="303030"/>
                </a:solidFill>
                <a:latin typeface="Cambria"/>
                <a:ea typeface="Cambria"/>
                <a:cs typeface="Cambria"/>
                <a:sym typeface="Cambria"/>
              </a:rPr>
              <a:t> Amendment says:  The Congress shall have power to lay and collect taxes on incomes, from whatever source derived, without apportionment among the several states, and without regard to any census or enumeration. (1913)</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Even the language of the tax code makes it harder.  It will say “under 19” instead of 18 and under.</a:t>
            </a:r>
            <a:endParaRPr sz="1200">
              <a:solidFill>
                <a:srgbClr val="30303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You’ll hear people say “it’s a write off” like that makes something free.  It’s like BOGO deals; you still are spending money.  Mortgage Interest example.  It’s a deduction so it only reduces my taxable income.  Also, my standard deduction might be better.  </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ce4c41d0c9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ce4c41d0c9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ce4c41d0c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ce4c41d0c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In case there’s ever a copyright question about the tax form images, I got them from screen shots of the IRS website.</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26911a83f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26911a83f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03030"/>
                </a:solidFill>
                <a:latin typeface="Cambria"/>
                <a:ea typeface="Cambria"/>
                <a:cs typeface="Cambria"/>
                <a:sym typeface="Cambria"/>
              </a:rPr>
              <a:t>https://www.youtube.com/watch?v=VJhsjUPDulw</a:t>
            </a:r>
            <a:endParaRPr sz="1200">
              <a:solidFill>
                <a:srgbClr val="303030"/>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26911a83f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26911a83f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26911a83f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26911a83f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cee5bb879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cee5bb879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26911a83f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26911a83f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 name="Google Shape;14;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3" name="Shape 53"/>
        <p:cNvGrpSpPr/>
        <p:nvPr/>
      </p:nvGrpSpPr>
      <p:grpSpPr>
        <a:xfrm>
          <a:off x="0" y="0"/>
          <a:ext cx="0" cy="0"/>
          <a:chOff x="0" y="0"/>
          <a:chExt cx="0" cy="0"/>
        </a:xfrm>
      </p:grpSpPr>
      <p:sp>
        <p:nvSpPr>
          <p:cNvPr id="54" name="Google Shape;54;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6" name="Google Shape;56;p13"/>
          <p:cNvPicPr preferRelativeResize="0"/>
          <p:nvPr/>
        </p:nvPicPr>
        <p:blipFill rotWithShape="1">
          <a:blip r:embed="rId3">
            <a:alphaModFix/>
          </a:blip>
          <a:srcRect b="30976" l="0" r="0" t="30619"/>
          <a:stretch/>
        </p:blipFill>
        <p:spPr>
          <a:xfrm>
            <a:off x="29900" y="1971804"/>
            <a:ext cx="3406871" cy="1011000"/>
          </a:xfrm>
          <a:prstGeom prst="rect">
            <a:avLst/>
          </a:prstGeom>
          <a:noFill/>
          <a:ln>
            <a:noFill/>
          </a:ln>
        </p:spPr>
      </p:pic>
      <p:sp>
        <p:nvSpPr>
          <p:cNvPr id="57" name="Google Shape;57;p13"/>
          <p:cNvSpPr txBox="1"/>
          <p:nvPr/>
        </p:nvSpPr>
        <p:spPr>
          <a:xfrm>
            <a:off x="4257625" y="2077900"/>
            <a:ext cx="45744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FFFFFF"/>
                </a:solidFill>
                <a:latin typeface="Roboto Black"/>
                <a:ea typeface="Roboto Black"/>
                <a:cs typeface="Roboto Black"/>
                <a:sym typeface="Roboto Black"/>
              </a:rPr>
              <a:t>NAME OF YOUR EVENT </a:t>
            </a:r>
            <a:endParaRPr sz="2400">
              <a:latin typeface="Roboto"/>
              <a:ea typeface="Roboto"/>
              <a:cs typeface="Roboto"/>
              <a:sym typeface="Roboto"/>
            </a:endParaRPr>
          </a:p>
        </p:txBody>
      </p:sp>
      <p:sp>
        <p:nvSpPr>
          <p:cNvPr id="58" name="Google Shape;58;p13"/>
          <p:cNvSpPr txBox="1"/>
          <p:nvPr/>
        </p:nvSpPr>
        <p:spPr>
          <a:xfrm>
            <a:off x="4223350" y="2431225"/>
            <a:ext cx="45744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Roboto"/>
                <a:ea typeface="Roboto"/>
                <a:cs typeface="Roboto"/>
                <a:sym typeface="Roboto"/>
              </a:rPr>
              <a:t>DATE OF YOUR EVENT</a:t>
            </a:r>
            <a:endParaRPr sz="2100">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png"/><Relationship Id="rId2" Type="http://schemas.openxmlformats.org/officeDocument/2006/relationships/image" Target="../media/image34.png"/><Relationship Id="rId3" Type="http://schemas.openxmlformats.org/officeDocument/2006/relationships/image" Target="../media/image8.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8159445" y="4144200"/>
            <a:ext cx="984551" cy="999300"/>
          </a:xfrm>
          <a:prstGeom prst="rect">
            <a:avLst/>
          </a:prstGeom>
          <a:noFill/>
          <a:ln>
            <a:noFill/>
          </a:ln>
        </p:spPr>
      </p:pic>
      <p:sp>
        <p:nvSpPr>
          <p:cNvPr id="7" name="Google Shape;7;p1"/>
          <p:cNvSpPr txBox="1"/>
          <p:nvPr>
            <p:ph type="title"/>
          </p:nvPr>
        </p:nvSpPr>
        <p:spPr>
          <a:xfrm>
            <a:off x="311700" y="649750"/>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1700" y="122245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10" name="Google Shape;10;p1"/>
          <p:cNvPicPr preferRelativeResize="0"/>
          <p:nvPr/>
        </p:nvPicPr>
        <p:blipFill>
          <a:blip r:embed="rId2">
            <a:alphaModFix/>
          </a:blip>
          <a:stretch>
            <a:fillRect/>
          </a:stretch>
        </p:blipFill>
        <p:spPr>
          <a:xfrm>
            <a:off x="0" y="0"/>
            <a:ext cx="9144000" cy="571500"/>
          </a:xfrm>
          <a:prstGeom prst="rect">
            <a:avLst/>
          </a:prstGeom>
          <a:noFill/>
          <a:ln>
            <a:noFill/>
          </a:ln>
        </p:spPr>
      </p:pic>
      <p:pic>
        <p:nvPicPr>
          <p:cNvPr id="11" name="Google Shape;11;p1"/>
          <p:cNvPicPr preferRelativeResize="0"/>
          <p:nvPr/>
        </p:nvPicPr>
        <p:blipFill>
          <a:blip r:embed="rId3">
            <a:alphaModFix/>
          </a:blip>
          <a:stretch>
            <a:fillRect/>
          </a:stretch>
        </p:blipFill>
        <p:spPr>
          <a:xfrm>
            <a:off x="388600" y="65336"/>
            <a:ext cx="1913424" cy="4408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slide" Target="/ppt/slides/slide11.xml"/><Relationship Id="rId4" Type="http://schemas.openxmlformats.org/officeDocument/2006/relationships/slide" Target="/ppt/slides/slide22.xml"/><Relationship Id="rId9" Type="http://schemas.openxmlformats.org/officeDocument/2006/relationships/image" Target="../media/image7.png"/><Relationship Id="rId5" Type="http://schemas.openxmlformats.org/officeDocument/2006/relationships/slide" Target="/ppt/slides/slide25.xml"/><Relationship Id="rId6" Type="http://schemas.openxmlformats.org/officeDocument/2006/relationships/slide" Target="/ppt/slides/slide32.xml"/><Relationship Id="rId7" Type="http://schemas.openxmlformats.org/officeDocument/2006/relationships/slide" Target="/ppt/slides/slide35.xml"/><Relationship Id="rId8" Type="http://schemas.openxmlformats.org/officeDocument/2006/relationships/slide" Target="/ppt/slides/slide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11.xml"/><Relationship Id="rId4" Type="http://schemas.openxmlformats.org/officeDocument/2006/relationships/slide" Target="/ppt/slides/slide22.xml"/><Relationship Id="rId9" Type="http://schemas.openxmlformats.org/officeDocument/2006/relationships/image" Target="../media/image7.png"/><Relationship Id="rId5" Type="http://schemas.openxmlformats.org/officeDocument/2006/relationships/slide" Target="/ppt/slides/slide25.xml"/><Relationship Id="rId6" Type="http://schemas.openxmlformats.org/officeDocument/2006/relationships/slide" Target="/ppt/slides/slide32.xml"/><Relationship Id="rId7" Type="http://schemas.openxmlformats.org/officeDocument/2006/relationships/slide" Target="/ppt/slides/slide35.xml"/><Relationship Id="rId8" Type="http://schemas.openxmlformats.org/officeDocument/2006/relationships/slide" Target="/ppt/slides/slide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slide" Target="/ppt/slides/slide11.xml"/><Relationship Id="rId4" Type="http://schemas.openxmlformats.org/officeDocument/2006/relationships/slide" Target="/ppt/slides/slide22.xml"/><Relationship Id="rId9" Type="http://schemas.openxmlformats.org/officeDocument/2006/relationships/image" Target="../media/image7.png"/><Relationship Id="rId5" Type="http://schemas.openxmlformats.org/officeDocument/2006/relationships/slide" Target="/ppt/slides/slide25.xml"/><Relationship Id="rId6" Type="http://schemas.openxmlformats.org/officeDocument/2006/relationships/slide" Target="/ppt/slides/slide32.xml"/><Relationship Id="rId7" Type="http://schemas.openxmlformats.org/officeDocument/2006/relationships/slide" Target="/ppt/slides/slide35.xml"/><Relationship Id="rId8" Type="http://schemas.openxmlformats.org/officeDocument/2006/relationships/slide" Target="/ppt/slides/slide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slide" Target="/ppt/slides/slide11.xml"/><Relationship Id="rId4" Type="http://schemas.openxmlformats.org/officeDocument/2006/relationships/slide" Target="/ppt/slides/slide22.xml"/><Relationship Id="rId9" Type="http://schemas.openxmlformats.org/officeDocument/2006/relationships/image" Target="../media/image7.png"/><Relationship Id="rId5" Type="http://schemas.openxmlformats.org/officeDocument/2006/relationships/slide" Target="/ppt/slides/slide25.xml"/><Relationship Id="rId6" Type="http://schemas.openxmlformats.org/officeDocument/2006/relationships/slide" Target="/ppt/slides/slide32.xml"/><Relationship Id="rId7" Type="http://schemas.openxmlformats.org/officeDocument/2006/relationships/slide" Target="/ppt/slides/slide35.xml"/><Relationship Id="rId8" Type="http://schemas.openxmlformats.org/officeDocument/2006/relationships/slide" Target="/ppt/slides/slide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4.png"/><Relationship Id="rId6"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slide" Target="/ppt/slides/slide11.xml"/><Relationship Id="rId4" Type="http://schemas.openxmlformats.org/officeDocument/2006/relationships/slide" Target="/ppt/slides/slide22.xml"/><Relationship Id="rId9" Type="http://schemas.openxmlformats.org/officeDocument/2006/relationships/image" Target="../media/image7.png"/><Relationship Id="rId5" Type="http://schemas.openxmlformats.org/officeDocument/2006/relationships/slide" Target="/ppt/slides/slide25.xml"/><Relationship Id="rId6" Type="http://schemas.openxmlformats.org/officeDocument/2006/relationships/slide" Target="/ppt/slides/slide32.xml"/><Relationship Id="rId7" Type="http://schemas.openxmlformats.org/officeDocument/2006/relationships/slide" Target="/ppt/slides/slide35.xml"/><Relationship Id="rId8" Type="http://schemas.openxmlformats.org/officeDocument/2006/relationships/slide" Target="/ppt/slides/slide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interactive.marylandtaxes.gov/Extranet/cpb/POSC/User/Start.aspx" TargetMode="External"/><Relationship Id="rId4" Type="http://schemas.openxmlformats.org/officeDocument/2006/relationships/hyperlink" Target="https://interactive.marylandtaxes.gov/Extranet/cpb/POSC/User/Start.aspx" TargetMode="External"/><Relationship Id="rId5" Type="http://schemas.openxmlformats.org/officeDocument/2006/relationships/image" Target="../media/image7.png"/><Relationship Id="rId6"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31.png"/></Relationships>
</file>

<file path=ppt/slides/_rels/slide34.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slide" Target="/ppt/slides/slide11.xml"/><Relationship Id="rId4" Type="http://schemas.openxmlformats.org/officeDocument/2006/relationships/slide" Target="/ppt/slides/slide22.xml"/><Relationship Id="rId9" Type="http://schemas.openxmlformats.org/officeDocument/2006/relationships/image" Target="../media/image7.png"/><Relationship Id="rId5" Type="http://schemas.openxmlformats.org/officeDocument/2006/relationships/slide" Target="/ppt/slides/slide25.xml"/><Relationship Id="rId6" Type="http://schemas.openxmlformats.org/officeDocument/2006/relationships/slide" Target="/ppt/slides/slide32.xml"/><Relationship Id="rId7" Type="http://schemas.openxmlformats.org/officeDocument/2006/relationships/slide" Target="/ppt/slides/slide35.xml"/><Relationship Id="rId8" Type="http://schemas.openxmlformats.org/officeDocument/2006/relationships/slide" Target="/ppt/slides/slide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slide" Target="/ppt/slides/slide11.xml"/><Relationship Id="rId4" Type="http://schemas.openxmlformats.org/officeDocument/2006/relationships/slide" Target="/ppt/slides/slide22.xml"/><Relationship Id="rId9" Type="http://schemas.openxmlformats.org/officeDocument/2006/relationships/image" Target="../media/image7.png"/><Relationship Id="rId5" Type="http://schemas.openxmlformats.org/officeDocument/2006/relationships/slide" Target="/ppt/slides/slide25.xml"/><Relationship Id="rId6" Type="http://schemas.openxmlformats.org/officeDocument/2006/relationships/slide" Target="/ppt/slides/slide32.xml"/><Relationship Id="rId7" Type="http://schemas.openxmlformats.org/officeDocument/2006/relationships/slide" Target="/ppt/slides/slide35.xml"/><Relationship Id="rId8" Type="http://schemas.openxmlformats.org/officeDocument/2006/relationships/slide" Target="/ppt/slides/slide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9.png"/><Relationship Id="rId6"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irs.gov/filing/free-file-do-your-federal-taxes-for-free" TargetMode="External"/><Relationship Id="rId4" Type="http://schemas.openxmlformats.org/officeDocument/2006/relationships/hyperlink" Target="http://www.bmorefreetaxes.org/" TargetMode="External"/><Relationship Id="rId5" Type="http://schemas.openxmlformats.org/officeDocument/2006/relationships/hyperlink" Target="http://www.bmorefreetaxes.org/" TargetMode="External"/><Relationship Id="rId6" Type="http://schemas.openxmlformats.org/officeDocument/2006/relationships/image" Target="../media/image7.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30.png"/><Relationship Id="rId8"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hyperlink" Target="http://www.youtube.com/watch?v=VJhsjUPDulw" TargetMode="External"/><Relationship Id="rId6"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1.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0" l="159" r="159" t="0"/>
          <a:stretch/>
        </p:blipFill>
        <p:spPr>
          <a:xfrm>
            <a:off x="0" y="0"/>
            <a:ext cx="9143998" cy="5143499"/>
          </a:xfrm>
          <a:prstGeom prst="rect">
            <a:avLst/>
          </a:prstGeom>
          <a:noFill/>
          <a:ln>
            <a:noFill/>
          </a:ln>
        </p:spPr>
      </p:pic>
      <p:sp>
        <p:nvSpPr>
          <p:cNvPr id="64" name="Google Shape;64;p14"/>
          <p:cNvSpPr txBox="1"/>
          <p:nvPr/>
        </p:nvSpPr>
        <p:spPr>
          <a:xfrm>
            <a:off x="5149125" y="671525"/>
            <a:ext cx="46527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FFFFFF"/>
                </a:solidFill>
                <a:latin typeface="Roboto Black"/>
                <a:ea typeface="Roboto Black"/>
                <a:cs typeface="Roboto Black"/>
                <a:sym typeface="Roboto Black"/>
              </a:rPr>
              <a:t>A Taxing Time</a:t>
            </a:r>
            <a:endParaRPr sz="2400">
              <a:latin typeface="Roboto"/>
              <a:ea typeface="Roboto"/>
              <a:cs typeface="Roboto"/>
              <a:sym typeface="Roboto"/>
            </a:endParaRPr>
          </a:p>
        </p:txBody>
      </p:sp>
      <p:sp>
        <p:nvSpPr>
          <p:cNvPr id="65" name="Google Shape;65;p14"/>
          <p:cNvSpPr txBox="1"/>
          <p:nvPr/>
        </p:nvSpPr>
        <p:spPr>
          <a:xfrm>
            <a:off x="5149125" y="1013725"/>
            <a:ext cx="34851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rgbClr val="FDB515"/>
                </a:solidFill>
                <a:latin typeface="Roboto"/>
                <a:ea typeface="Roboto"/>
                <a:cs typeface="Roboto"/>
                <a:sym typeface="Roboto"/>
              </a:rPr>
              <a:t>Wednesday, April 7, 2021</a:t>
            </a:r>
            <a:endParaRPr sz="2100">
              <a:solidFill>
                <a:srgbClr val="FDB515"/>
              </a:solidFill>
              <a:latin typeface="Roboto"/>
              <a:ea typeface="Roboto"/>
              <a:cs typeface="Roboto"/>
              <a:sym typeface="Roboto"/>
            </a:endParaRPr>
          </a:p>
        </p:txBody>
      </p:sp>
      <p:pic>
        <p:nvPicPr>
          <p:cNvPr id="66" name="Google Shape;66;p14"/>
          <p:cNvPicPr preferRelativeResize="0"/>
          <p:nvPr/>
        </p:nvPicPr>
        <p:blipFill rotWithShape="1">
          <a:blip r:embed="rId4">
            <a:alphaModFix/>
          </a:blip>
          <a:srcRect b="5118" l="4310" r="3591" t="5243"/>
          <a:stretch/>
        </p:blipFill>
        <p:spPr>
          <a:xfrm>
            <a:off x="5082750" y="2926125"/>
            <a:ext cx="3209626" cy="180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Topics</a:t>
            </a:r>
            <a:endParaRPr sz="3600">
              <a:solidFill>
                <a:srgbClr val="F7C547"/>
              </a:solidFill>
              <a:latin typeface="Cambria"/>
              <a:ea typeface="Cambria"/>
              <a:cs typeface="Cambria"/>
              <a:sym typeface="Cambria"/>
            </a:endParaRPr>
          </a:p>
        </p:txBody>
      </p:sp>
      <p:sp>
        <p:nvSpPr>
          <p:cNvPr id="152" name="Google Shape;152;p23"/>
          <p:cNvSpPr txBox="1"/>
          <p:nvPr>
            <p:ph idx="1" type="body"/>
          </p:nvPr>
        </p:nvSpPr>
        <p:spPr>
          <a:xfrm>
            <a:off x="311700" y="1222450"/>
            <a:ext cx="8520600" cy="3416400"/>
          </a:xfrm>
          <a:prstGeom prst="rect">
            <a:avLst/>
          </a:prstGeom>
        </p:spPr>
        <p:txBody>
          <a:bodyPr anchorCtr="0" anchor="t" bIns="91425" lIns="91425" spcFirstLastPara="1" rIns="91425" wrap="square" tIns="91425">
            <a:normAutofit/>
          </a:bodyPr>
          <a:lstStyle/>
          <a:p>
            <a:pPr indent="-381000" lvl="0" marL="457200" rtl="0" algn="l">
              <a:lnSpc>
                <a:spcPct val="90000"/>
              </a:lnSpc>
              <a:spcBef>
                <a:spcPts val="180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3"/>
              </a:rPr>
              <a:t>Using the tax code for behavior modification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4"/>
              </a:rPr>
              <a:t>What are some other taxes that we pay (including Payroll Taxes)</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rPr>
              <a:t>What counts as income on your income tax return?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5"/>
              </a:rPr>
              <a:t>Withholding and the W-4</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6"/>
              </a:rPr>
              <a:t>How to read a pay stub</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7"/>
              </a:rPr>
              <a:t>Are you a dependent or not? </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8"/>
              </a:rPr>
              <a:t>Completing a tax return</a:t>
            </a:r>
            <a:endParaRPr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153" name="Google Shape;153;p23"/>
          <p:cNvPicPr preferRelativeResize="0"/>
          <p:nvPr/>
        </p:nvPicPr>
        <p:blipFill>
          <a:blip r:embed="rId9">
            <a:alphaModFix/>
          </a:blip>
          <a:stretch>
            <a:fillRect/>
          </a:stretch>
        </p:blipFill>
        <p:spPr>
          <a:xfrm>
            <a:off x="0" y="0"/>
            <a:ext cx="9143998" cy="561525"/>
          </a:xfrm>
          <a:prstGeom prst="rect">
            <a:avLst/>
          </a:prstGeom>
          <a:noFill/>
          <a:ln>
            <a:noFill/>
          </a:ln>
        </p:spPr>
      </p:pic>
      <p:pic>
        <p:nvPicPr>
          <p:cNvPr id="154" name="Google Shape;154;p23"/>
          <p:cNvPicPr preferRelativeResize="0"/>
          <p:nvPr/>
        </p:nvPicPr>
        <p:blipFill>
          <a:blip r:embed="rId10">
            <a:alphaModFix/>
          </a:blip>
          <a:stretch>
            <a:fillRect/>
          </a:stretch>
        </p:blipFill>
        <p:spPr>
          <a:xfrm>
            <a:off x="7887771" y="4022999"/>
            <a:ext cx="1013501" cy="1012826"/>
          </a:xfrm>
          <a:prstGeom prst="rect">
            <a:avLst/>
          </a:prstGeom>
          <a:noFill/>
          <a:ln>
            <a:noFill/>
          </a:ln>
        </p:spPr>
      </p:pic>
      <p:sp>
        <p:nvSpPr>
          <p:cNvPr id="155" name="Google Shape;155;p23"/>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311700" y="649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Using the tax code for behavior modification</a:t>
            </a:r>
            <a:endParaRPr/>
          </a:p>
        </p:txBody>
      </p:sp>
      <p:sp>
        <p:nvSpPr>
          <p:cNvPr id="161" name="Google Shape;161;p24"/>
          <p:cNvSpPr txBox="1"/>
          <p:nvPr>
            <p:ph idx="1" type="body"/>
          </p:nvPr>
        </p:nvSpPr>
        <p:spPr>
          <a:xfrm>
            <a:off x="1781475" y="1222450"/>
            <a:ext cx="5964600" cy="3684000"/>
          </a:xfrm>
          <a:prstGeom prst="rect">
            <a:avLst/>
          </a:prstGeom>
        </p:spPr>
        <p:txBody>
          <a:bodyPr anchorCtr="0" anchor="t" bIns="91425" lIns="91425" spcFirstLastPara="1" rIns="91425" wrap="square" tIns="91425">
            <a:normAutofit fontScale="77500" lnSpcReduction="10000"/>
          </a:bodyPr>
          <a:lstStyle/>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Congress shows what they think is important by what reduces taxes. </a:t>
            </a:r>
            <a:endParaRPr sz="2400">
              <a:solidFill>
                <a:srgbClr val="303030"/>
              </a:solidFill>
              <a:latin typeface="Cambria"/>
              <a:ea typeface="Cambria"/>
              <a:cs typeface="Cambria"/>
              <a:sym typeface="Cambria"/>
            </a:endParaRPr>
          </a:p>
          <a:p>
            <a:pPr indent="0" lvl="0" marL="457200" rtl="0" algn="l">
              <a:lnSpc>
                <a:spcPct val="90000"/>
              </a:lnSpc>
              <a:spcBef>
                <a:spcPts val="10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Research shows that home ownership builds better neighborhoods so mortgage interest is deductible.  Or because bank lobbyists convinced Congress.</a:t>
            </a:r>
            <a:endParaRPr sz="2400">
              <a:solidFill>
                <a:srgbClr val="303030"/>
              </a:solidFill>
              <a:latin typeface="Cambria"/>
              <a:ea typeface="Cambria"/>
              <a:cs typeface="Cambria"/>
              <a:sym typeface="Cambria"/>
            </a:endParaRPr>
          </a:p>
          <a:p>
            <a:pPr indent="0" lvl="0" marL="457200" rtl="0" algn="l">
              <a:lnSpc>
                <a:spcPct val="90000"/>
              </a:lnSpc>
              <a:spcBef>
                <a:spcPts val="10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Retirement savings reduce poverty among the elderly so contributions to a traditional IRA can be deducted. </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62857"/>
              <a:buFont typeface="Arial"/>
              <a:buNone/>
            </a:pPr>
            <a:r>
              <a:rPr lang="en" sz="1750">
                <a:solidFill>
                  <a:srgbClr val="989898"/>
                </a:solidFill>
              </a:rPr>
              <a:t>•</a:t>
            </a:r>
            <a:r>
              <a:rPr lang="en" sz="2200">
                <a:solidFill>
                  <a:srgbClr val="303030"/>
                </a:solidFill>
                <a:latin typeface="Cambria"/>
                <a:ea typeface="Cambria"/>
                <a:cs typeface="Cambria"/>
                <a:sym typeface="Cambria"/>
              </a:rPr>
              <a:t>As the mortgage example implies, there is a social justice aspect to tax law. Wealth can have a deciding factor on access to tax deductions.</a:t>
            </a:r>
            <a:endParaRPr sz="22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162" name="Google Shape;162;p24"/>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63" name="Google Shape;163;p24"/>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64" name="Google Shape;164;p24"/>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165" name="Google Shape;165;p24"/>
          <p:cNvPicPr preferRelativeResize="0"/>
          <p:nvPr/>
        </p:nvPicPr>
        <p:blipFill>
          <a:blip r:embed="rId5">
            <a:alphaModFix/>
          </a:blip>
          <a:stretch>
            <a:fillRect/>
          </a:stretch>
        </p:blipFill>
        <p:spPr>
          <a:xfrm>
            <a:off x="152400" y="1374850"/>
            <a:ext cx="1629075" cy="16584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Example – Hope Tax Credit (1998)</a:t>
            </a:r>
            <a:endParaRPr/>
          </a:p>
        </p:txBody>
      </p:sp>
      <p:sp>
        <p:nvSpPr>
          <p:cNvPr id="171" name="Google Shape;171;p25"/>
          <p:cNvSpPr txBox="1"/>
          <p:nvPr>
            <p:ph idx="1" type="body"/>
          </p:nvPr>
        </p:nvSpPr>
        <p:spPr>
          <a:xfrm>
            <a:off x="311700" y="1387902"/>
            <a:ext cx="8520600" cy="3648000"/>
          </a:xfrm>
          <a:prstGeom prst="rect">
            <a:avLst/>
          </a:prstGeom>
        </p:spPr>
        <p:txBody>
          <a:bodyPr anchorCtr="0" anchor="t" bIns="91425" lIns="91425" spcFirstLastPara="1" rIns="91425" wrap="square" tIns="91425">
            <a:normAutofit fontScale="70000" lnSpcReduction="20000"/>
          </a:bodyPr>
          <a:lstStyle/>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Built upon the foundation of the Higher Education Authorization Act of 1965 which created federal student aid (Pell; subsidized loans)</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The problem:  enrollment gap between poor and wealthy students continued despite HEA of 1965</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The tax solution:  A tax credit for paying higher education expenses</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$2500 non-refundable tax credit if you spend $2500 on education</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Expected result:  more students go to college</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None/>
            </a:pPr>
            <a:r>
              <a:t/>
            </a:r>
            <a:endParaRPr sz="1900">
              <a:solidFill>
                <a:srgbClr val="989898"/>
              </a:solidFill>
            </a:endParaRPr>
          </a:p>
          <a:p>
            <a:pPr indent="0" lvl="0" marL="0" rtl="0" algn="l">
              <a:lnSpc>
                <a:spcPct val="90000"/>
              </a:lnSpc>
              <a:spcBef>
                <a:spcPts val="1800"/>
              </a:spcBef>
              <a:spcAft>
                <a:spcPts val="0"/>
              </a:spcAft>
              <a:buClr>
                <a:schemeClr val="dk1"/>
              </a:buClr>
              <a:buSzPct val="45833"/>
              <a:buFont typeface="Arial"/>
              <a:buNone/>
            </a:pPr>
            <a:r>
              <a:rPr lang="en" sz="2400">
                <a:solidFill>
                  <a:srgbClr val="303030"/>
                </a:solidFill>
                <a:latin typeface="Cambria"/>
                <a:ea typeface="Cambria"/>
                <a:cs typeface="Cambria"/>
                <a:sym typeface="Cambria"/>
              </a:rPr>
              <a:t>Source:  http://files.eric.ed.gov/fulltext/ED543302.pdf</a:t>
            </a:r>
            <a:endParaRPr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172" name="Google Shape;172;p25"/>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73" name="Google Shape;173;p25"/>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74" name="Google Shape;174;p25"/>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Topics</a:t>
            </a:r>
            <a:endParaRPr sz="3600">
              <a:solidFill>
                <a:srgbClr val="F7C547"/>
              </a:solidFill>
              <a:latin typeface="Cambria"/>
              <a:ea typeface="Cambria"/>
              <a:cs typeface="Cambria"/>
              <a:sym typeface="Cambria"/>
            </a:endParaRPr>
          </a:p>
        </p:txBody>
      </p:sp>
      <p:sp>
        <p:nvSpPr>
          <p:cNvPr id="180" name="Google Shape;180;p26"/>
          <p:cNvSpPr txBox="1"/>
          <p:nvPr>
            <p:ph idx="1" type="body"/>
          </p:nvPr>
        </p:nvSpPr>
        <p:spPr>
          <a:xfrm>
            <a:off x="311700" y="1222450"/>
            <a:ext cx="8520600" cy="3416400"/>
          </a:xfrm>
          <a:prstGeom prst="rect">
            <a:avLst/>
          </a:prstGeom>
        </p:spPr>
        <p:txBody>
          <a:bodyPr anchorCtr="0" anchor="t" bIns="91425" lIns="91425" spcFirstLastPara="1" rIns="91425" wrap="square" tIns="91425">
            <a:normAutofit/>
          </a:bodyPr>
          <a:lstStyle/>
          <a:p>
            <a:pPr indent="-381000" lvl="0" marL="457200" rtl="0" algn="l">
              <a:lnSpc>
                <a:spcPct val="90000"/>
              </a:lnSpc>
              <a:spcBef>
                <a:spcPts val="180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3"/>
              </a:rPr>
              <a:t>Using the tax code for behavior modification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4"/>
              </a:rPr>
              <a:t>What are some other taxes that we pay (including Payroll Taxes)</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rPr>
              <a:t>What counts as income on your income tax return?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5"/>
              </a:rPr>
              <a:t>Withholding and the W-4</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6"/>
              </a:rPr>
              <a:t>How to read a pay stub</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7"/>
              </a:rPr>
              <a:t>Are you a dependent or not? </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8"/>
              </a:rPr>
              <a:t>Completing a tax return</a:t>
            </a:r>
            <a:endParaRPr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181" name="Google Shape;181;p26"/>
          <p:cNvPicPr preferRelativeResize="0"/>
          <p:nvPr/>
        </p:nvPicPr>
        <p:blipFill>
          <a:blip r:embed="rId9">
            <a:alphaModFix/>
          </a:blip>
          <a:stretch>
            <a:fillRect/>
          </a:stretch>
        </p:blipFill>
        <p:spPr>
          <a:xfrm>
            <a:off x="0" y="0"/>
            <a:ext cx="9143998" cy="561525"/>
          </a:xfrm>
          <a:prstGeom prst="rect">
            <a:avLst/>
          </a:prstGeom>
          <a:noFill/>
          <a:ln>
            <a:noFill/>
          </a:ln>
        </p:spPr>
      </p:pic>
      <p:pic>
        <p:nvPicPr>
          <p:cNvPr id="182" name="Google Shape;182;p26"/>
          <p:cNvPicPr preferRelativeResize="0"/>
          <p:nvPr/>
        </p:nvPicPr>
        <p:blipFill>
          <a:blip r:embed="rId10">
            <a:alphaModFix/>
          </a:blip>
          <a:stretch>
            <a:fillRect/>
          </a:stretch>
        </p:blipFill>
        <p:spPr>
          <a:xfrm>
            <a:off x="7887771" y="4022999"/>
            <a:ext cx="1013501" cy="1012826"/>
          </a:xfrm>
          <a:prstGeom prst="rect">
            <a:avLst/>
          </a:prstGeom>
          <a:noFill/>
          <a:ln>
            <a:noFill/>
          </a:ln>
        </p:spPr>
      </p:pic>
      <p:sp>
        <p:nvSpPr>
          <p:cNvPr id="183" name="Google Shape;183;p26"/>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solidFill>
                  <a:srgbClr val="F7C547"/>
                </a:solidFill>
                <a:latin typeface="Cambria"/>
                <a:ea typeface="Cambria"/>
                <a:cs typeface="Cambria"/>
                <a:sym typeface="Cambria"/>
              </a:rPr>
              <a:t>What counts as Income?</a:t>
            </a:r>
            <a:endParaRPr/>
          </a:p>
        </p:txBody>
      </p:sp>
      <p:sp>
        <p:nvSpPr>
          <p:cNvPr id="189" name="Google Shape;189;p27"/>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0" name="Google Shape;190;p27"/>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91" name="Google Shape;191;p27"/>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92" name="Google Shape;192;p27"/>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193" name="Google Shape;193;p27"/>
          <p:cNvPicPr preferRelativeResize="0"/>
          <p:nvPr/>
        </p:nvPicPr>
        <p:blipFill>
          <a:blip r:embed="rId5">
            <a:alphaModFix/>
          </a:blip>
          <a:stretch>
            <a:fillRect/>
          </a:stretch>
        </p:blipFill>
        <p:spPr>
          <a:xfrm>
            <a:off x="340847" y="1320300"/>
            <a:ext cx="6015050" cy="3791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0" name="Google Shape;200;p28"/>
          <p:cNvPicPr preferRelativeResize="0"/>
          <p:nvPr/>
        </p:nvPicPr>
        <p:blipFill>
          <a:blip r:embed="rId3">
            <a:alphaModFix/>
          </a:blip>
          <a:stretch>
            <a:fillRect/>
          </a:stretch>
        </p:blipFill>
        <p:spPr>
          <a:xfrm>
            <a:off x="492286" y="0"/>
            <a:ext cx="8159428" cy="5143500"/>
          </a:xfrm>
          <a:prstGeom prst="rect">
            <a:avLst/>
          </a:prstGeom>
          <a:noFill/>
          <a:ln>
            <a:noFill/>
          </a:ln>
        </p:spPr>
      </p:pic>
      <p:pic>
        <p:nvPicPr>
          <p:cNvPr id="201" name="Google Shape;201;p28"/>
          <p:cNvPicPr preferRelativeResize="0"/>
          <p:nvPr/>
        </p:nvPicPr>
        <p:blipFill>
          <a:blip r:embed="rId4">
            <a:alphaModFix/>
          </a:blip>
          <a:stretch>
            <a:fillRect/>
          </a:stretch>
        </p:blipFill>
        <p:spPr>
          <a:xfrm>
            <a:off x="833600" y="180575"/>
            <a:ext cx="7659249" cy="4015775"/>
          </a:xfrm>
          <a:prstGeom prst="rect">
            <a:avLst/>
          </a:prstGeom>
          <a:noFill/>
          <a:ln>
            <a:noFill/>
          </a:ln>
        </p:spPr>
      </p:pic>
      <p:sp>
        <p:nvSpPr>
          <p:cNvPr id="202" name="Google Shape;202;p28"/>
          <p:cNvSpPr/>
          <p:nvPr/>
        </p:nvSpPr>
        <p:spPr>
          <a:xfrm>
            <a:off x="5714375" y="1324800"/>
            <a:ext cx="1243200" cy="379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9"/>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9" name="Google Shape;209;p29"/>
          <p:cNvPicPr preferRelativeResize="0"/>
          <p:nvPr/>
        </p:nvPicPr>
        <p:blipFill>
          <a:blip r:embed="rId3">
            <a:alphaModFix/>
          </a:blip>
          <a:stretch>
            <a:fillRect/>
          </a:stretch>
        </p:blipFill>
        <p:spPr>
          <a:xfrm>
            <a:off x="0" y="0"/>
            <a:ext cx="9143998" cy="561525"/>
          </a:xfrm>
          <a:prstGeom prst="rect">
            <a:avLst/>
          </a:prstGeom>
          <a:noFill/>
          <a:ln>
            <a:noFill/>
          </a:ln>
        </p:spPr>
      </p:pic>
      <p:pic>
        <p:nvPicPr>
          <p:cNvPr id="210" name="Google Shape;210;p29"/>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211" name="Google Shape;211;p29"/>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212" name="Google Shape;212;p29"/>
          <p:cNvPicPr preferRelativeResize="0"/>
          <p:nvPr/>
        </p:nvPicPr>
        <p:blipFill>
          <a:blip r:embed="rId5">
            <a:alphaModFix/>
          </a:blip>
          <a:stretch>
            <a:fillRect/>
          </a:stretch>
        </p:blipFill>
        <p:spPr>
          <a:xfrm>
            <a:off x="492286" y="0"/>
            <a:ext cx="8159428"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0"/>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9" name="Google Shape;219;p30"/>
          <p:cNvPicPr preferRelativeResize="0"/>
          <p:nvPr/>
        </p:nvPicPr>
        <p:blipFill>
          <a:blip r:embed="rId3">
            <a:alphaModFix/>
          </a:blip>
          <a:stretch>
            <a:fillRect/>
          </a:stretch>
        </p:blipFill>
        <p:spPr>
          <a:xfrm>
            <a:off x="492286" y="0"/>
            <a:ext cx="8159428"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1"/>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6" name="Google Shape;226;p31"/>
          <p:cNvPicPr preferRelativeResize="0"/>
          <p:nvPr/>
        </p:nvPicPr>
        <p:blipFill>
          <a:blip r:embed="rId3">
            <a:alphaModFix/>
          </a:blip>
          <a:stretch>
            <a:fillRect/>
          </a:stretch>
        </p:blipFill>
        <p:spPr>
          <a:xfrm>
            <a:off x="492286" y="0"/>
            <a:ext cx="8159428"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2"/>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2"/>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3" name="Google Shape;233;p32"/>
          <p:cNvPicPr preferRelativeResize="0"/>
          <p:nvPr/>
        </p:nvPicPr>
        <p:blipFill>
          <a:blip r:embed="rId3">
            <a:alphaModFix/>
          </a:blip>
          <a:stretch>
            <a:fillRect/>
          </a:stretch>
        </p:blipFill>
        <p:spPr>
          <a:xfrm>
            <a:off x="0" y="0"/>
            <a:ext cx="9143998" cy="561525"/>
          </a:xfrm>
          <a:prstGeom prst="rect">
            <a:avLst/>
          </a:prstGeom>
          <a:noFill/>
          <a:ln>
            <a:noFill/>
          </a:ln>
        </p:spPr>
      </p:pic>
      <p:pic>
        <p:nvPicPr>
          <p:cNvPr id="234" name="Google Shape;234;p32"/>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235" name="Google Shape;235;p32"/>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236" name="Google Shape;236;p32"/>
          <p:cNvPicPr preferRelativeResize="0"/>
          <p:nvPr/>
        </p:nvPicPr>
        <p:blipFill>
          <a:blip r:embed="rId5">
            <a:alphaModFix/>
          </a:blip>
          <a:stretch>
            <a:fillRect/>
          </a:stretch>
        </p:blipFill>
        <p:spPr>
          <a:xfrm>
            <a:off x="492286" y="0"/>
            <a:ext cx="8159428"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Kahoot - </a:t>
            </a:r>
            <a:r>
              <a:rPr b="1" lang="en" sz="5250">
                <a:solidFill>
                  <a:srgbClr val="333333"/>
                </a:solidFill>
                <a:highlight>
                  <a:srgbClr val="FFFFFF"/>
                </a:highlight>
                <a:latin typeface="Montserrat"/>
                <a:ea typeface="Montserrat"/>
                <a:cs typeface="Montserrat"/>
                <a:sym typeface="Montserrat"/>
              </a:rPr>
              <a:t>5893171</a:t>
            </a:r>
            <a:endParaRPr/>
          </a:p>
        </p:txBody>
      </p:sp>
      <p:sp>
        <p:nvSpPr>
          <p:cNvPr id="72" name="Google Shape;72;p15"/>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1800"/>
              </a:spcBef>
              <a:spcAft>
                <a:spcPts val="0"/>
              </a:spcAft>
              <a:buClr>
                <a:schemeClr val="dk1"/>
              </a:buClr>
              <a:buSzPts val="1100"/>
              <a:buFont typeface="Arial"/>
              <a:buNone/>
            </a:pPr>
            <a:r>
              <a:t/>
            </a:r>
            <a:endParaRPr sz="1900">
              <a:solidFill>
                <a:srgbClr val="989898"/>
              </a:solidFill>
            </a:endParaRPr>
          </a:p>
          <a:p>
            <a:pPr indent="0" lvl="0" marL="0" rtl="0" algn="l">
              <a:lnSpc>
                <a:spcPct val="90000"/>
              </a:lnSpc>
              <a:spcBef>
                <a:spcPts val="1800"/>
              </a:spcBef>
              <a:spcAft>
                <a:spcPts val="0"/>
              </a:spcAft>
              <a:buClr>
                <a:schemeClr val="dk1"/>
              </a:buClr>
              <a:buSzPts val="1100"/>
              <a:buFont typeface="Arial"/>
              <a:buNone/>
            </a:pPr>
            <a:r>
              <a:t/>
            </a:r>
            <a:endParaRPr sz="2400" u="sng">
              <a:solidFill>
                <a:schemeClr val="hlink"/>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73" name="Google Shape;73;p15"/>
          <p:cNvPicPr preferRelativeResize="0"/>
          <p:nvPr/>
        </p:nvPicPr>
        <p:blipFill>
          <a:blip r:embed="rId3">
            <a:alphaModFix/>
          </a:blip>
          <a:stretch>
            <a:fillRect/>
          </a:stretch>
        </p:blipFill>
        <p:spPr>
          <a:xfrm>
            <a:off x="0" y="0"/>
            <a:ext cx="9143998" cy="561525"/>
          </a:xfrm>
          <a:prstGeom prst="rect">
            <a:avLst/>
          </a:prstGeom>
          <a:noFill/>
          <a:ln>
            <a:noFill/>
          </a:ln>
        </p:spPr>
      </p:pic>
      <p:pic>
        <p:nvPicPr>
          <p:cNvPr id="74" name="Google Shape;74;p15"/>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75" name="Google Shape;75;p15"/>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Scholarships</a:t>
            </a:r>
            <a:endParaRPr/>
          </a:p>
        </p:txBody>
      </p:sp>
      <p:sp>
        <p:nvSpPr>
          <p:cNvPr id="242" name="Google Shape;242;p33"/>
          <p:cNvSpPr txBox="1"/>
          <p:nvPr>
            <p:ph idx="1" type="body"/>
          </p:nvPr>
        </p:nvSpPr>
        <p:spPr>
          <a:xfrm>
            <a:off x="311700" y="1222450"/>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Loans are treated like you paid the expense yourself.</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Room and board provided as part of a job are not taxable.  (you have to live in the provided housing to hold the job, like RA).</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Scholarships used for Qualified Educational Expenses are not taxable.</a:t>
            </a:r>
            <a:endParaRPr sz="2400">
              <a:solidFill>
                <a:srgbClr val="303030"/>
              </a:solidFill>
              <a:latin typeface="Cambria"/>
              <a:ea typeface="Cambria"/>
              <a:cs typeface="Cambria"/>
              <a:sym typeface="Cambria"/>
            </a:endParaRPr>
          </a:p>
          <a:p>
            <a:pPr indent="0" lvl="0" marL="0" rtl="0" algn="l">
              <a:lnSpc>
                <a:spcPct val="90000"/>
              </a:lnSpc>
              <a:spcBef>
                <a:spcPts val="1000"/>
              </a:spcBef>
              <a:spcAft>
                <a:spcPts val="0"/>
              </a:spcAft>
              <a:buClr>
                <a:schemeClr val="dk1"/>
              </a:buClr>
              <a:buSzPct val="84615"/>
              <a:buFont typeface="Arial"/>
              <a:buNone/>
            </a:pPr>
            <a:r>
              <a:rPr lang="en" sz="1300">
                <a:solidFill>
                  <a:srgbClr val="989898"/>
                </a:solidFill>
              </a:rPr>
              <a:t>•</a:t>
            </a:r>
            <a:r>
              <a:rPr lang="en" sz="1600">
                <a:solidFill>
                  <a:srgbClr val="303030"/>
                </a:solidFill>
                <a:latin typeface="Cambria"/>
                <a:ea typeface="Cambria"/>
                <a:cs typeface="Cambria"/>
                <a:sym typeface="Cambria"/>
              </a:rPr>
              <a:t>The following are qualified education expenses for the purposes of tax-free scholarships and fellowships:</a:t>
            </a:r>
            <a:endParaRPr sz="1600">
              <a:solidFill>
                <a:srgbClr val="303030"/>
              </a:solidFill>
              <a:latin typeface="Cambria"/>
              <a:ea typeface="Cambria"/>
              <a:cs typeface="Cambria"/>
              <a:sym typeface="Cambria"/>
            </a:endParaRPr>
          </a:p>
          <a:p>
            <a:pPr indent="0" lvl="0" marL="457200" rtl="0" algn="l">
              <a:lnSpc>
                <a:spcPct val="90000"/>
              </a:lnSpc>
              <a:spcBef>
                <a:spcPts val="600"/>
              </a:spcBef>
              <a:spcAft>
                <a:spcPts val="0"/>
              </a:spcAft>
              <a:buClr>
                <a:schemeClr val="dk1"/>
              </a:buClr>
              <a:buSzPct val="78571"/>
              <a:buFont typeface="Arial"/>
              <a:buNone/>
            </a:pPr>
            <a:r>
              <a:rPr lang="en" sz="1400">
                <a:solidFill>
                  <a:srgbClr val="303030"/>
                </a:solidFill>
                <a:latin typeface="Cambria"/>
                <a:ea typeface="Cambria"/>
                <a:cs typeface="Cambria"/>
                <a:sym typeface="Cambria"/>
              </a:rPr>
              <a:t>Tuition and fees required to enroll at or attend an eligible educational institution.  Course-related expenses, such as fees, books, supplies, and equipment that are required for the courses</a:t>
            </a:r>
            <a:endParaRPr sz="1400">
              <a:solidFill>
                <a:srgbClr val="303030"/>
              </a:solidFill>
              <a:latin typeface="Cambria"/>
              <a:ea typeface="Cambria"/>
              <a:cs typeface="Cambria"/>
              <a:sym typeface="Cambria"/>
            </a:endParaRPr>
          </a:p>
          <a:p>
            <a:pPr indent="0" lvl="0" marL="0" rtl="0" algn="l">
              <a:lnSpc>
                <a:spcPct val="90000"/>
              </a:lnSpc>
              <a:spcBef>
                <a:spcPts val="1000"/>
              </a:spcBef>
              <a:spcAft>
                <a:spcPts val="0"/>
              </a:spcAft>
              <a:buClr>
                <a:schemeClr val="dk1"/>
              </a:buClr>
              <a:buSzPct val="84615"/>
              <a:buFont typeface="Arial"/>
              <a:buNone/>
            </a:pPr>
            <a:r>
              <a:rPr lang="en" sz="1300">
                <a:solidFill>
                  <a:srgbClr val="989898"/>
                </a:solidFill>
              </a:rPr>
              <a:t>•</a:t>
            </a:r>
            <a:r>
              <a:rPr lang="en" sz="1600">
                <a:solidFill>
                  <a:srgbClr val="303030"/>
                </a:solidFill>
                <a:latin typeface="Cambria"/>
                <a:ea typeface="Cambria"/>
                <a:cs typeface="Cambria"/>
                <a:sym typeface="Cambria"/>
              </a:rPr>
              <a:t>Qualified education expenses don’t include the cost of:</a:t>
            </a:r>
            <a:endParaRPr sz="1600">
              <a:solidFill>
                <a:srgbClr val="303030"/>
              </a:solidFill>
              <a:latin typeface="Cambria"/>
              <a:ea typeface="Cambria"/>
              <a:cs typeface="Cambria"/>
              <a:sym typeface="Cambria"/>
            </a:endParaRPr>
          </a:p>
          <a:p>
            <a:pPr indent="0" lvl="0" marL="457200" rtl="0" algn="l">
              <a:lnSpc>
                <a:spcPct val="90000"/>
              </a:lnSpc>
              <a:spcBef>
                <a:spcPts val="600"/>
              </a:spcBef>
              <a:spcAft>
                <a:spcPts val="0"/>
              </a:spcAft>
              <a:buClr>
                <a:schemeClr val="dk1"/>
              </a:buClr>
              <a:buSzPct val="78571"/>
              <a:buFont typeface="Arial"/>
              <a:buNone/>
            </a:pPr>
            <a:r>
              <a:rPr lang="en" sz="1400">
                <a:solidFill>
                  <a:srgbClr val="303030"/>
                </a:solidFill>
                <a:latin typeface="Cambria"/>
                <a:ea typeface="Cambria"/>
                <a:cs typeface="Cambria"/>
                <a:sym typeface="Cambria"/>
              </a:rPr>
              <a:t>Room and board, Travel, Research, Equipment and other expenses not required for enrollment</a:t>
            </a:r>
            <a:endParaRPr sz="1400">
              <a:solidFill>
                <a:srgbClr val="303030"/>
              </a:solidFill>
              <a:latin typeface="Cambria"/>
              <a:ea typeface="Cambria"/>
              <a:cs typeface="Cambria"/>
              <a:sym typeface="Cambria"/>
            </a:endParaRPr>
          </a:p>
          <a:p>
            <a:pPr indent="0" lvl="0" marL="0" rtl="0" algn="l">
              <a:lnSpc>
                <a:spcPct val="90000"/>
              </a:lnSpc>
              <a:spcBef>
                <a:spcPts val="1800"/>
              </a:spcBef>
              <a:spcAft>
                <a:spcPts val="0"/>
              </a:spcAft>
              <a:buNone/>
            </a:pPr>
            <a:r>
              <a:rPr lang="en" sz="1900">
                <a:solidFill>
                  <a:srgbClr val="989898"/>
                </a:solidFill>
              </a:rPr>
              <a:t>•</a:t>
            </a:r>
            <a:r>
              <a:rPr lang="en" sz="2400">
                <a:solidFill>
                  <a:srgbClr val="303030"/>
                </a:solidFill>
                <a:latin typeface="Cambria"/>
                <a:ea typeface="Cambria"/>
                <a:cs typeface="Cambria"/>
                <a:sym typeface="Cambria"/>
              </a:rPr>
              <a:t>Lots of grey areas here.  How do you find out specific answers?  Hire a tax accountant or call the IRS.</a:t>
            </a:r>
            <a:endParaRPr/>
          </a:p>
        </p:txBody>
      </p:sp>
      <p:pic>
        <p:nvPicPr>
          <p:cNvPr id="243" name="Google Shape;243;p33"/>
          <p:cNvPicPr preferRelativeResize="0"/>
          <p:nvPr/>
        </p:nvPicPr>
        <p:blipFill>
          <a:blip r:embed="rId3">
            <a:alphaModFix/>
          </a:blip>
          <a:stretch>
            <a:fillRect/>
          </a:stretch>
        </p:blipFill>
        <p:spPr>
          <a:xfrm>
            <a:off x="0" y="0"/>
            <a:ext cx="9143998" cy="561525"/>
          </a:xfrm>
          <a:prstGeom prst="rect">
            <a:avLst/>
          </a:prstGeom>
          <a:noFill/>
          <a:ln>
            <a:noFill/>
          </a:ln>
        </p:spPr>
      </p:pic>
      <p:pic>
        <p:nvPicPr>
          <p:cNvPr id="244" name="Google Shape;244;p33"/>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245" name="Google Shape;245;p33"/>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Topics</a:t>
            </a:r>
            <a:endParaRPr sz="3600">
              <a:solidFill>
                <a:srgbClr val="F7C547"/>
              </a:solidFill>
              <a:latin typeface="Cambria"/>
              <a:ea typeface="Cambria"/>
              <a:cs typeface="Cambria"/>
              <a:sym typeface="Cambria"/>
            </a:endParaRPr>
          </a:p>
        </p:txBody>
      </p:sp>
      <p:sp>
        <p:nvSpPr>
          <p:cNvPr id="251" name="Google Shape;251;p34"/>
          <p:cNvSpPr txBox="1"/>
          <p:nvPr>
            <p:ph idx="1" type="body"/>
          </p:nvPr>
        </p:nvSpPr>
        <p:spPr>
          <a:xfrm>
            <a:off x="311700" y="1222450"/>
            <a:ext cx="8520600" cy="3416400"/>
          </a:xfrm>
          <a:prstGeom prst="rect">
            <a:avLst/>
          </a:prstGeom>
        </p:spPr>
        <p:txBody>
          <a:bodyPr anchorCtr="0" anchor="t" bIns="91425" lIns="91425" spcFirstLastPara="1" rIns="91425" wrap="square" tIns="91425">
            <a:normAutofit/>
          </a:bodyPr>
          <a:lstStyle/>
          <a:p>
            <a:pPr indent="-381000" lvl="0" marL="457200" rtl="0" algn="l">
              <a:lnSpc>
                <a:spcPct val="90000"/>
              </a:lnSpc>
              <a:spcBef>
                <a:spcPts val="180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3"/>
              </a:rPr>
              <a:t>Using the tax code for behavior modification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4"/>
              </a:rPr>
              <a:t>What are some other taxes that we pay (including Payroll Taxes)</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rPr>
              <a:t>What counts as income on your income tax return?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5"/>
              </a:rPr>
              <a:t>Withholding and the W-4</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6"/>
              </a:rPr>
              <a:t>How to read a pay stub</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7"/>
              </a:rPr>
              <a:t>Are you a dependent or not? </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8"/>
              </a:rPr>
              <a:t>Completing a tax return</a:t>
            </a:r>
            <a:endParaRPr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252" name="Google Shape;252;p34"/>
          <p:cNvPicPr preferRelativeResize="0"/>
          <p:nvPr/>
        </p:nvPicPr>
        <p:blipFill>
          <a:blip r:embed="rId9">
            <a:alphaModFix/>
          </a:blip>
          <a:stretch>
            <a:fillRect/>
          </a:stretch>
        </p:blipFill>
        <p:spPr>
          <a:xfrm>
            <a:off x="0" y="0"/>
            <a:ext cx="9143998" cy="561525"/>
          </a:xfrm>
          <a:prstGeom prst="rect">
            <a:avLst/>
          </a:prstGeom>
          <a:noFill/>
          <a:ln>
            <a:noFill/>
          </a:ln>
        </p:spPr>
      </p:pic>
      <p:pic>
        <p:nvPicPr>
          <p:cNvPr id="253" name="Google Shape;253;p34"/>
          <p:cNvPicPr preferRelativeResize="0"/>
          <p:nvPr/>
        </p:nvPicPr>
        <p:blipFill>
          <a:blip r:embed="rId10">
            <a:alphaModFix/>
          </a:blip>
          <a:stretch>
            <a:fillRect/>
          </a:stretch>
        </p:blipFill>
        <p:spPr>
          <a:xfrm>
            <a:off x="7887771" y="4022999"/>
            <a:ext cx="1013501" cy="1012826"/>
          </a:xfrm>
          <a:prstGeom prst="rect">
            <a:avLst/>
          </a:prstGeom>
          <a:noFill/>
          <a:ln>
            <a:noFill/>
          </a:ln>
        </p:spPr>
      </p:pic>
      <p:sp>
        <p:nvSpPr>
          <p:cNvPr id="254" name="Google Shape;254;p34"/>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Many different kinds of taxes</a:t>
            </a:r>
            <a:endParaRPr/>
          </a:p>
        </p:txBody>
      </p:sp>
      <p:sp>
        <p:nvSpPr>
          <p:cNvPr id="260" name="Google Shape;260;p35"/>
          <p:cNvSpPr txBox="1"/>
          <p:nvPr>
            <p:ph idx="1" type="body"/>
          </p:nvPr>
        </p:nvSpPr>
        <p:spPr>
          <a:xfrm>
            <a:off x="311700" y="1505950"/>
            <a:ext cx="3353700" cy="3416400"/>
          </a:xfrm>
          <a:prstGeom prst="rect">
            <a:avLst/>
          </a:prstGeom>
        </p:spPr>
        <p:txBody>
          <a:bodyPr anchorCtr="0" anchor="t" bIns="91425" lIns="91425" spcFirstLastPara="1" rIns="91425" wrap="square" tIns="91425">
            <a:noAutofit/>
          </a:bodyPr>
          <a:lstStyle/>
          <a:p>
            <a:pPr indent="-355600" lvl="0" marL="457200" rtl="0" algn="l">
              <a:lnSpc>
                <a:spcPct val="70000"/>
              </a:lnSpc>
              <a:spcBef>
                <a:spcPts val="180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Federal Income Tax</a:t>
            </a:r>
            <a:endParaRPr sz="2000">
              <a:solidFill>
                <a:srgbClr val="303030"/>
              </a:solidFill>
              <a:latin typeface="Cambria"/>
              <a:ea typeface="Cambria"/>
              <a:cs typeface="Cambria"/>
              <a:sym typeface="Cambria"/>
            </a:endParaRPr>
          </a:p>
          <a:p>
            <a:pPr indent="-355600" lvl="0" marL="457200" rtl="0" algn="l">
              <a:lnSpc>
                <a:spcPct val="70000"/>
              </a:lnSpc>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State/County/City Income Tax</a:t>
            </a:r>
            <a:endParaRPr sz="2000">
              <a:solidFill>
                <a:srgbClr val="303030"/>
              </a:solidFill>
              <a:latin typeface="Cambria"/>
              <a:ea typeface="Cambria"/>
              <a:cs typeface="Cambria"/>
              <a:sym typeface="Cambria"/>
            </a:endParaRPr>
          </a:p>
          <a:p>
            <a:pPr indent="-355600" lvl="0" marL="457200" rtl="0" algn="l">
              <a:lnSpc>
                <a:spcPct val="70000"/>
              </a:lnSpc>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Sales Tax</a:t>
            </a:r>
            <a:endParaRPr sz="2000">
              <a:solidFill>
                <a:srgbClr val="303030"/>
              </a:solidFill>
              <a:latin typeface="Cambria"/>
              <a:ea typeface="Cambria"/>
              <a:cs typeface="Cambria"/>
              <a:sym typeface="Cambria"/>
            </a:endParaRPr>
          </a:p>
          <a:p>
            <a:pPr indent="-355600" lvl="0" marL="457200" rtl="0" algn="l">
              <a:lnSpc>
                <a:spcPct val="70000"/>
              </a:lnSpc>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Gas/Excise Tax</a:t>
            </a:r>
            <a:endParaRPr sz="2000">
              <a:solidFill>
                <a:srgbClr val="303030"/>
              </a:solidFill>
              <a:latin typeface="Cambria"/>
              <a:ea typeface="Cambria"/>
              <a:cs typeface="Cambria"/>
              <a:sym typeface="Cambria"/>
            </a:endParaRPr>
          </a:p>
          <a:p>
            <a:pPr indent="-355600" lvl="0" marL="457200" rtl="0" algn="l">
              <a:lnSpc>
                <a:spcPct val="70000"/>
              </a:lnSpc>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Real Estate Tax</a:t>
            </a:r>
            <a:endParaRPr sz="2000">
              <a:solidFill>
                <a:srgbClr val="303030"/>
              </a:solidFill>
              <a:latin typeface="Cambria"/>
              <a:ea typeface="Cambria"/>
              <a:cs typeface="Cambria"/>
              <a:sym typeface="Cambria"/>
            </a:endParaRPr>
          </a:p>
          <a:p>
            <a:pPr indent="-355600" lvl="0" marL="457200" rtl="0" algn="l">
              <a:lnSpc>
                <a:spcPct val="70000"/>
              </a:lnSpc>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Personal Property Tax</a:t>
            </a:r>
            <a:endParaRPr sz="2000">
              <a:solidFill>
                <a:srgbClr val="303030"/>
              </a:solidFill>
              <a:latin typeface="Cambria"/>
              <a:ea typeface="Cambria"/>
              <a:cs typeface="Cambria"/>
              <a:sym typeface="Cambria"/>
            </a:endParaRPr>
          </a:p>
          <a:p>
            <a:pPr indent="-355600" lvl="0" marL="457200" rtl="0" algn="l">
              <a:lnSpc>
                <a:spcPct val="70000"/>
              </a:lnSpc>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Government Fees</a:t>
            </a:r>
            <a:endParaRPr sz="2000">
              <a:solidFill>
                <a:srgbClr val="303030"/>
              </a:solidFill>
              <a:latin typeface="Cambria"/>
              <a:ea typeface="Cambria"/>
              <a:cs typeface="Cambria"/>
              <a:sym typeface="Cambria"/>
            </a:endParaRPr>
          </a:p>
          <a:p>
            <a:pPr indent="-355600" lvl="0" marL="457200" rtl="0" algn="l">
              <a:lnSpc>
                <a:spcPct val="70000"/>
              </a:lnSpc>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Estate Tax</a:t>
            </a:r>
            <a:endParaRPr sz="1400"/>
          </a:p>
        </p:txBody>
      </p:sp>
      <p:pic>
        <p:nvPicPr>
          <p:cNvPr id="261" name="Google Shape;261;p35"/>
          <p:cNvPicPr preferRelativeResize="0"/>
          <p:nvPr/>
        </p:nvPicPr>
        <p:blipFill>
          <a:blip r:embed="rId3">
            <a:alphaModFix/>
          </a:blip>
          <a:stretch>
            <a:fillRect/>
          </a:stretch>
        </p:blipFill>
        <p:spPr>
          <a:xfrm>
            <a:off x="0" y="0"/>
            <a:ext cx="9143998" cy="561525"/>
          </a:xfrm>
          <a:prstGeom prst="rect">
            <a:avLst/>
          </a:prstGeom>
          <a:noFill/>
          <a:ln>
            <a:noFill/>
          </a:ln>
        </p:spPr>
      </p:pic>
      <p:pic>
        <p:nvPicPr>
          <p:cNvPr id="262" name="Google Shape;262;p35"/>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263" name="Google Shape;263;p35"/>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
        <p:nvSpPr>
          <p:cNvPr id="264" name="Google Shape;264;p35"/>
          <p:cNvSpPr txBox="1"/>
          <p:nvPr>
            <p:ph idx="1" type="body"/>
          </p:nvPr>
        </p:nvSpPr>
        <p:spPr>
          <a:xfrm>
            <a:off x="4099752" y="1619425"/>
            <a:ext cx="39903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Gift Tax</a:t>
            </a:r>
            <a:endParaRPr sz="2000">
              <a:solidFill>
                <a:srgbClr val="303030"/>
              </a:solidFill>
              <a:latin typeface="Cambria"/>
              <a:ea typeface="Cambria"/>
              <a:cs typeface="Cambria"/>
              <a:sym typeface="Cambria"/>
            </a:endParaRPr>
          </a:p>
          <a:p>
            <a:pPr indent="-355600" lvl="0" marL="457200" rtl="0" algn="l">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Capital Gains Tax</a:t>
            </a:r>
            <a:endParaRPr sz="2000">
              <a:solidFill>
                <a:srgbClr val="303030"/>
              </a:solidFill>
              <a:latin typeface="Cambria"/>
              <a:ea typeface="Cambria"/>
              <a:cs typeface="Cambria"/>
              <a:sym typeface="Cambria"/>
            </a:endParaRPr>
          </a:p>
          <a:p>
            <a:pPr indent="-355600" lvl="0" marL="457200" rtl="0" algn="l">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Sin Tax</a:t>
            </a:r>
            <a:endParaRPr sz="2000">
              <a:solidFill>
                <a:srgbClr val="303030"/>
              </a:solidFill>
              <a:latin typeface="Cambria"/>
              <a:ea typeface="Cambria"/>
              <a:cs typeface="Cambria"/>
              <a:sym typeface="Cambria"/>
            </a:endParaRPr>
          </a:p>
          <a:p>
            <a:pPr indent="-355600" lvl="0" marL="457200" rtl="0" algn="l">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Luxury Tax</a:t>
            </a:r>
            <a:endParaRPr sz="2000">
              <a:solidFill>
                <a:srgbClr val="303030"/>
              </a:solidFill>
              <a:latin typeface="Cambria"/>
              <a:ea typeface="Cambria"/>
              <a:cs typeface="Cambria"/>
              <a:sym typeface="Cambria"/>
            </a:endParaRPr>
          </a:p>
          <a:p>
            <a:pPr indent="-355600" lvl="0" marL="457200" rtl="0" algn="l">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Hotel Tax</a:t>
            </a:r>
            <a:endParaRPr sz="2000">
              <a:solidFill>
                <a:srgbClr val="303030"/>
              </a:solidFill>
              <a:latin typeface="Cambria"/>
              <a:ea typeface="Cambria"/>
              <a:cs typeface="Cambria"/>
              <a:sym typeface="Cambria"/>
            </a:endParaRPr>
          </a:p>
          <a:p>
            <a:pPr indent="-355600" lvl="0" marL="457200" rtl="0" algn="l">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Customs Tax</a:t>
            </a:r>
            <a:endParaRPr sz="2000">
              <a:solidFill>
                <a:srgbClr val="303030"/>
              </a:solidFill>
              <a:latin typeface="Cambria"/>
              <a:ea typeface="Cambria"/>
              <a:cs typeface="Cambria"/>
              <a:sym typeface="Cambria"/>
            </a:endParaRPr>
          </a:p>
          <a:p>
            <a:pPr indent="-355600" lvl="0" marL="457200" rtl="0" algn="l">
              <a:spcBef>
                <a:spcPts val="0"/>
              </a:spcBef>
              <a:spcAft>
                <a:spcPts val="0"/>
              </a:spcAft>
              <a:buClr>
                <a:srgbClr val="303030"/>
              </a:buClr>
              <a:buSzPts val="2000"/>
              <a:buFont typeface="Cambria"/>
              <a:buChar char="❏"/>
            </a:pPr>
            <a:r>
              <a:rPr lang="en" sz="2000">
                <a:solidFill>
                  <a:srgbClr val="303030"/>
                </a:solidFill>
                <a:latin typeface="Cambria"/>
                <a:ea typeface="Cambria"/>
                <a:cs typeface="Cambria"/>
                <a:sym typeface="Cambria"/>
              </a:rPr>
              <a:t>Payroll Tax (FICA = Social Security, Medicare)</a:t>
            </a:r>
            <a:endParaRPr sz="2100">
              <a:solidFill>
                <a:srgbClr val="98989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6"/>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Payroll Taxes versus Income Taxes</a:t>
            </a:r>
            <a:endParaRPr/>
          </a:p>
        </p:txBody>
      </p:sp>
      <p:sp>
        <p:nvSpPr>
          <p:cNvPr id="270" name="Google Shape;270;p36"/>
          <p:cNvSpPr txBox="1"/>
          <p:nvPr>
            <p:ph idx="1" type="body"/>
          </p:nvPr>
        </p:nvSpPr>
        <p:spPr>
          <a:xfrm>
            <a:off x="311700" y="1456950"/>
            <a:ext cx="8520600" cy="3181800"/>
          </a:xfrm>
          <a:prstGeom prst="rect">
            <a:avLst/>
          </a:prstGeom>
        </p:spPr>
        <p:txBody>
          <a:bodyPr anchorCtr="0" anchor="t" bIns="91425" lIns="91425" spcFirstLastPara="1" rIns="91425" wrap="square" tIns="91425">
            <a:normAutofit fontScale="55000" lnSpcReduction="20000"/>
          </a:bodyPr>
          <a:lstStyle/>
          <a:p>
            <a:pPr indent="0" lvl="0" marL="0" rtl="0" algn="l">
              <a:lnSpc>
                <a:spcPct val="90000"/>
              </a:lnSpc>
              <a:spcBef>
                <a:spcPts val="1800"/>
              </a:spcBef>
              <a:spcAft>
                <a:spcPts val="0"/>
              </a:spcAft>
              <a:buClr>
                <a:schemeClr val="dk1"/>
              </a:buClr>
              <a:buSzPct val="62857"/>
              <a:buFont typeface="Arial"/>
              <a:buNone/>
            </a:pPr>
            <a:r>
              <a:rPr lang="en" sz="1750">
                <a:solidFill>
                  <a:srgbClr val="989898"/>
                </a:solidFill>
              </a:rPr>
              <a:t>•</a:t>
            </a:r>
            <a:r>
              <a:rPr lang="en" sz="2200">
                <a:solidFill>
                  <a:srgbClr val="303030"/>
                </a:solidFill>
                <a:latin typeface="Cambria"/>
                <a:ea typeface="Cambria"/>
                <a:cs typeface="Cambria"/>
                <a:sym typeface="Cambria"/>
              </a:rPr>
              <a:t>Also called FICA - Federal Insurance Contributions Act</a:t>
            </a:r>
            <a:endParaRPr sz="22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62857"/>
              <a:buFont typeface="Arial"/>
              <a:buNone/>
            </a:pPr>
            <a:r>
              <a:rPr lang="en" sz="1750">
                <a:solidFill>
                  <a:srgbClr val="989898"/>
                </a:solidFill>
              </a:rPr>
              <a:t>•</a:t>
            </a:r>
            <a:r>
              <a:rPr lang="en" sz="2200">
                <a:solidFill>
                  <a:srgbClr val="303030"/>
                </a:solidFill>
                <a:latin typeface="Cambria"/>
                <a:ea typeface="Cambria"/>
                <a:cs typeface="Cambria"/>
                <a:sym typeface="Cambria"/>
              </a:rPr>
              <a:t>Deducted from your paycheck, 7.65% of all earnings up to $137,700. Your employer is also required to pay 7.65% on your behalf.</a:t>
            </a:r>
            <a:endParaRPr sz="22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62857"/>
              <a:buFont typeface="Arial"/>
              <a:buNone/>
            </a:pPr>
            <a:r>
              <a:rPr lang="en" sz="1750">
                <a:solidFill>
                  <a:srgbClr val="989898"/>
                </a:solidFill>
              </a:rPr>
              <a:t>•</a:t>
            </a:r>
            <a:r>
              <a:rPr lang="en" sz="2200">
                <a:solidFill>
                  <a:srgbClr val="303030"/>
                </a:solidFill>
                <a:latin typeface="Cambria"/>
                <a:ea typeface="Cambria"/>
                <a:cs typeface="Cambria"/>
                <a:sym typeface="Cambria"/>
              </a:rPr>
              <a:t>Funds Social Security and Medicare</a:t>
            </a:r>
            <a:endParaRPr sz="22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62857"/>
              <a:buFont typeface="Arial"/>
              <a:buNone/>
            </a:pPr>
            <a:r>
              <a:rPr lang="en" sz="1750">
                <a:solidFill>
                  <a:srgbClr val="989898"/>
                </a:solidFill>
              </a:rPr>
              <a:t>•</a:t>
            </a:r>
            <a:r>
              <a:rPr lang="en" sz="2200">
                <a:solidFill>
                  <a:srgbClr val="303030"/>
                </a:solidFill>
                <a:latin typeface="Cambria"/>
                <a:ea typeface="Cambria"/>
                <a:cs typeface="Cambria"/>
                <a:sym typeface="Cambria"/>
              </a:rPr>
              <a:t>Full time students are exempt from FICA when enrolled and working for UMBC (not other jobs).  International students are always exempt from FICA.</a:t>
            </a:r>
            <a:endParaRPr sz="22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62857"/>
              <a:buFont typeface="Arial"/>
              <a:buNone/>
            </a:pPr>
            <a:r>
              <a:rPr lang="en" sz="1750">
                <a:solidFill>
                  <a:srgbClr val="989898"/>
                </a:solidFill>
              </a:rPr>
              <a:t>•</a:t>
            </a:r>
            <a:r>
              <a:rPr lang="en" sz="2200">
                <a:solidFill>
                  <a:srgbClr val="303030"/>
                </a:solidFill>
                <a:latin typeface="Cambria"/>
                <a:ea typeface="Cambria"/>
                <a:cs typeface="Cambria"/>
                <a:sym typeface="Cambria"/>
              </a:rPr>
              <a:t>UMBC automatically makes you exempt from FICA if you are enrolled</a:t>
            </a:r>
            <a:endParaRPr sz="22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62857"/>
              <a:buFont typeface="Arial"/>
              <a:buNone/>
            </a:pPr>
            <a:r>
              <a:rPr lang="en" sz="1750">
                <a:solidFill>
                  <a:srgbClr val="989898"/>
                </a:solidFill>
              </a:rPr>
              <a:t>•</a:t>
            </a:r>
            <a:r>
              <a:rPr lang="en" sz="2200">
                <a:solidFill>
                  <a:srgbClr val="303030"/>
                </a:solidFill>
                <a:latin typeface="Cambria"/>
                <a:ea typeface="Cambria"/>
                <a:cs typeface="Cambria"/>
                <a:sym typeface="Cambria"/>
              </a:rPr>
              <a:t>During the summer, your enrollment is checked every two weeks.  During any two week period that you are not enrolled, you’ll have FICA withheld from your check.</a:t>
            </a:r>
            <a:endParaRPr sz="2200">
              <a:solidFill>
                <a:srgbClr val="303030"/>
              </a:solidFill>
              <a:latin typeface="Cambria"/>
              <a:ea typeface="Cambria"/>
              <a:cs typeface="Cambria"/>
              <a:sym typeface="Cambria"/>
            </a:endParaRPr>
          </a:p>
          <a:p>
            <a:pPr indent="0" lvl="0" marL="0" rtl="0" algn="l">
              <a:lnSpc>
                <a:spcPct val="90000"/>
              </a:lnSpc>
              <a:spcBef>
                <a:spcPts val="1800"/>
              </a:spcBef>
              <a:spcAft>
                <a:spcPts val="0"/>
              </a:spcAft>
              <a:buNone/>
            </a:pPr>
            <a:r>
              <a:rPr lang="en" sz="1750">
                <a:solidFill>
                  <a:srgbClr val="989898"/>
                </a:solidFill>
              </a:rPr>
              <a:t>•</a:t>
            </a:r>
            <a:r>
              <a:rPr lang="en" sz="2200">
                <a:solidFill>
                  <a:srgbClr val="303030"/>
                </a:solidFill>
                <a:latin typeface="Cambria"/>
                <a:ea typeface="Cambria"/>
                <a:cs typeface="Cambria"/>
                <a:sym typeface="Cambria"/>
              </a:rPr>
              <a:t>FICA exempt is </a:t>
            </a:r>
            <a:r>
              <a:rPr i="1" lang="en" sz="2200">
                <a:solidFill>
                  <a:srgbClr val="303030"/>
                </a:solidFill>
                <a:latin typeface="Cambria"/>
                <a:ea typeface="Cambria"/>
                <a:cs typeface="Cambria"/>
                <a:sym typeface="Cambria"/>
              </a:rPr>
              <a:t>DIFFERENT</a:t>
            </a:r>
            <a:r>
              <a:rPr lang="en" sz="2200">
                <a:solidFill>
                  <a:srgbClr val="303030"/>
                </a:solidFill>
                <a:latin typeface="Cambria"/>
                <a:ea typeface="Cambria"/>
                <a:cs typeface="Cambria"/>
                <a:sym typeface="Cambria"/>
              </a:rPr>
              <a:t> than income tax exempt.</a:t>
            </a:r>
            <a:endParaRPr/>
          </a:p>
        </p:txBody>
      </p:sp>
      <p:pic>
        <p:nvPicPr>
          <p:cNvPr id="271" name="Google Shape;271;p36"/>
          <p:cNvPicPr preferRelativeResize="0"/>
          <p:nvPr/>
        </p:nvPicPr>
        <p:blipFill>
          <a:blip r:embed="rId3">
            <a:alphaModFix/>
          </a:blip>
          <a:stretch>
            <a:fillRect/>
          </a:stretch>
        </p:blipFill>
        <p:spPr>
          <a:xfrm>
            <a:off x="0" y="0"/>
            <a:ext cx="9143998" cy="561525"/>
          </a:xfrm>
          <a:prstGeom prst="rect">
            <a:avLst/>
          </a:prstGeom>
          <a:noFill/>
          <a:ln>
            <a:noFill/>
          </a:ln>
        </p:spPr>
      </p:pic>
      <p:pic>
        <p:nvPicPr>
          <p:cNvPr id="272" name="Google Shape;272;p36"/>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273" name="Google Shape;273;p36"/>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7"/>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Topics</a:t>
            </a:r>
            <a:endParaRPr sz="3600">
              <a:solidFill>
                <a:srgbClr val="F7C547"/>
              </a:solidFill>
              <a:latin typeface="Cambria"/>
              <a:ea typeface="Cambria"/>
              <a:cs typeface="Cambria"/>
              <a:sym typeface="Cambria"/>
            </a:endParaRPr>
          </a:p>
        </p:txBody>
      </p:sp>
      <p:sp>
        <p:nvSpPr>
          <p:cNvPr id="279" name="Google Shape;279;p37"/>
          <p:cNvSpPr txBox="1"/>
          <p:nvPr>
            <p:ph idx="1" type="body"/>
          </p:nvPr>
        </p:nvSpPr>
        <p:spPr>
          <a:xfrm>
            <a:off x="311700" y="1222450"/>
            <a:ext cx="8520600" cy="3416400"/>
          </a:xfrm>
          <a:prstGeom prst="rect">
            <a:avLst/>
          </a:prstGeom>
        </p:spPr>
        <p:txBody>
          <a:bodyPr anchorCtr="0" anchor="t" bIns="91425" lIns="91425" spcFirstLastPara="1" rIns="91425" wrap="square" tIns="91425">
            <a:normAutofit/>
          </a:bodyPr>
          <a:lstStyle/>
          <a:p>
            <a:pPr indent="-381000" lvl="0" marL="457200" rtl="0" algn="l">
              <a:lnSpc>
                <a:spcPct val="90000"/>
              </a:lnSpc>
              <a:spcBef>
                <a:spcPts val="180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3"/>
              </a:rPr>
              <a:t>Using the tax code for behavior modification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4"/>
              </a:rPr>
              <a:t>What are some other taxes that we pay (including Payroll Taxes)</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rPr>
              <a:t>What counts as income on your income tax return?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5"/>
              </a:rPr>
              <a:t>Withholding and the W-4</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6"/>
              </a:rPr>
              <a:t>How to read a pay stub</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7"/>
              </a:rPr>
              <a:t>Are you a dependent or not? </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8"/>
              </a:rPr>
              <a:t>Completing a tax return</a:t>
            </a:r>
            <a:endParaRPr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280" name="Google Shape;280;p37"/>
          <p:cNvPicPr preferRelativeResize="0"/>
          <p:nvPr/>
        </p:nvPicPr>
        <p:blipFill>
          <a:blip r:embed="rId9">
            <a:alphaModFix/>
          </a:blip>
          <a:stretch>
            <a:fillRect/>
          </a:stretch>
        </p:blipFill>
        <p:spPr>
          <a:xfrm>
            <a:off x="0" y="0"/>
            <a:ext cx="9143998" cy="561525"/>
          </a:xfrm>
          <a:prstGeom prst="rect">
            <a:avLst/>
          </a:prstGeom>
          <a:noFill/>
          <a:ln>
            <a:noFill/>
          </a:ln>
        </p:spPr>
      </p:pic>
      <p:pic>
        <p:nvPicPr>
          <p:cNvPr id="281" name="Google Shape;281;p37"/>
          <p:cNvPicPr preferRelativeResize="0"/>
          <p:nvPr/>
        </p:nvPicPr>
        <p:blipFill>
          <a:blip r:embed="rId10">
            <a:alphaModFix/>
          </a:blip>
          <a:stretch>
            <a:fillRect/>
          </a:stretch>
        </p:blipFill>
        <p:spPr>
          <a:xfrm>
            <a:off x="7887771" y="4022999"/>
            <a:ext cx="1013501" cy="1012826"/>
          </a:xfrm>
          <a:prstGeom prst="rect">
            <a:avLst/>
          </a:prstGeom>
          <a:noFill/>
          <a:ln>
            <a:noFill/>
          </a:ln>
        </p:spPr>
      </p:pic>
      <p:sp>
        <p:nvSpPr>
          <p:cNvPr id="282" name="Google Shape;282;p37"/>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8"/>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Withholding of Income Taxes</a:t>
            </a:r>
            <a:endParaRPr/>
          </a:p>
        </p:txBody>
      </p:sp>
      <p:sp>
        <p:nvSpPr>
          <p:cNvPr id="288" name="Google Shape;288;p38"/>
          <p:cNvSpPr txBox="1"/>
          <p:nvPr>
            <p:ph idx="1" type="body"/>
          </p:nvPr>
        </p:nvSpPr>
        <p:spPr>
          <a:xfrm>
            <a:off x="311700" y="1222450"/>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Income tax is “pay as you go”.  Either your employer pays along the way or you make payments directly to the IRS along the way.</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Self assess whether the correct amount was paid along the way by filing a tax return prior to April 15 of the following year</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Withholding is calculated by employer based on your W4 form</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If you will not owe federal income taxes, you can indicate EXEMPT on W4</a:t>
            </a:r>
            <a:endParaRPr sz="2400">
              <a:solidFill>
                <a:srgbClr val="303030"/>
              </a:solidFill>
              <a:latin typeface="Cambria"/>
              <a:ea typeface="Cambria"/>
              <a:cs typeface="Cambria"/>
              <a:sym typeface="Cambria"/>
            </a:endParaRPr>
          </a:p>
          <a:p>
            <a:pPr indent="0" lvl="0" marL="0" rtl="0" algn="l">
              <a:lnSpc>
                <a:spcPct val="90000"/>
              </a:lnSpc>
              <a:spcBef>
                <a:spcPts val="1000"/>
              </a:spcBef>
              <a:spcAft>
                <a:spcPts val="0"/>
              </a:spcAft>
              <a:buClr>
                <a:schemeClr val="dk1"/>
              </a:buClr>
              <a:buSzPct val="68750"/>
              <a:buFont typeface="Arial"/>
              <a:buNone/>
            </a:pPr>
            <a:r>
              <a:rPr lang="en" sz="1600">
                <a:solidFill>
                  <a:srgbClr val="989898"/>
                </a:solidFill>
              </a:rPr>
              <a:t>•</a:t>
            </a:r>
            <a:r>
              <a:rPr lang="en" sz="2000">
                <a:solidFill>
                  <a:srgbClr val="303030"/>
                </a:solidFill>
                <a:latin typeface="Cambria"/>
                <a:ea typeface="Cambria"/>
                <a:cs typeface="Cambria"/>
                <a:sym typeface="Cambria"/>
              </a:rPr>
              <a:t>Exempt means no tax liability last year and don’t expect to owe this year</a:t>
            </a:r>
            <a:endParaRPr sz="2000">
              <a:solidFill>
                <a:srgbClr val="303030"/>
              </a:solidFill>
              <a:latin typeface="Cambria"/>
              <a:ea typeface="Cambria"/>
              <a:cs typeface="Cambria"/>
              <a:sym typeface="Cambria"/>
            </a:endParaRPr>
          </a:p>
          <a:p>
            <a:pPr indent="0" lvl="0" marL="0" rtl="0" algn="l">
              <a:lnSpc>
                <a:spcPct val="90000"/>
              </a:lnSpc>
              <a:spcBef>
                <a:spcPts val="1800"/>
              </a:spcBef>
              <a:spcAft>
                <a:spcPts val="0"/>
              </a:spcAft>
              <a:buNone/>
            </a:pPr>
            <a:r>
              <a:rPr lang="en" sz="1900">
                <a:solidFill>
                  <a:srgbClr val="989898"/>
                </a:solidFill>
              </a:rPr>
              <a:t>•</a:t>
            </a:r>
            <a:r>
              <a:rPr lang="en" sz="2400">
                <a:solidFill>
                  <a:srgbClr val="303030"/>
                </a:solidFill>
                <a:latin typeface="Cambria"/>
                <a:ea typeface="Cambria"/>
                <a:cs typeface="Cambria"/>
                <a:sym typeface="Cambria"/>
              </a:rPr>
              <a:t>Change withholding by submitting a new W-4</a:t>
            </a:r>
            <a:endParaRPr/>
          </a:p>
        </p:txBody>
      </p:sp>
      <p:pic>
        <p:nvPicPr>
          <p:cNvPr id="289" name="Google Shape;289;p38"/>
          <p:cNvPicPr preferRelativeResize="0"/>
          <p:nvPr/>
        </p:nvPicPr>
        <p:blipFill>
          <a:blip r:embed="rId3">
            <a:alphaModFix/>
          </a:blip>
          <a:stretch>
            <a:fillRect/>
          </a:stretch>
        </p:blipFill>
        <p:spPr>
          <a:xfrm>
            <a:off x="0" y="0"/>
            <a:ext cx="9143998" cy="561525"/>
          </a:xfrm>
          <a:prstGeom prst="rect">
            <a:avLst/>
          </a:prstGeom>
          <a:noFill/>
          <a:ln>
            <a:noFill/>
          </a:ln>
        </p:spPr>
      </p:pic>
      <p:pic>
        <p:nvPicPr>
          <p:cNvPr id="290" name="Google Shape;290;p38"/>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291" name="Google Shape;291;p38"/>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9"/>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9"/>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8" name="Google Shape;298;p39"/>
          <p:cNvPicPr preferRelativeResize="0"/>
          <p:nvPr/>
        </p:nvPicPr>
        <p:blipFill>
          <a:blip r:embed="rId3">
            <a:alphaModFix/>
          </a:blip>
          <a:stretch>
            <a:fillRect/>
          </a:stretch>
        </p:blipFill>
        <p:spPr>
          <a:xfrm>
            <a:off x="0" y="0"/>
            <a:ext cx="9143998" cy="561525"/>
          </a:xfrm>
          <a:prstGeom prst="rect">
            <a:avLst/>
          </a:prstGeom>
          <a:noFill/>
          <a:ln>
            <a:noFill/>
          </a:ln>
        </p:spPr>
      </p:pic>
      <p:pic>
        <p:nvPicPr>
          <p:cNvPr id="299" name="Google Shape;299;p39"/>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300" name="Google Shape;300;p39"/>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301" name="Google Shape;301;p39"/>
          <p:cNvPicPr preferRelativeResize="0"/>
          <p:nvPr/>
        </p:nvPicPr>
        <p:blipFill>
          <a:blip r:embed="rId5">
            <a:alphaModFix/>
          </a:blip>
          <a:stretch>
            <a:fillRect/>
          </a:stretch>
        </p:blipFill>
        <p:spPr>
          <a:xfrm>
            <a:off x="560347" y="0"/>
            <a:ext cx="4268806" cy="5143500"/>
          </a:xfrm>
          <a:prstGeom prst="rect">
            <a:avLst/>
          </a:prstGeom>
          <a:noFill/>
          <a:ln>
            <a:noFill/>
          </a:ln>
        </p:spPr>
      </p:pic>
      <p:pic>
        <p:nvPicPr>
          <p:cNvPr id="302" name="Google Shape;302;p39"/>
          <p:cNvPicPr preferRelativeResize="0"/>
          <p:nvPr/>
        </p:nvPicPr>
        <p:blipFill>
          <a:blip r:embed="rId6">
            <a:alphaModFix/>
          </a:blip>
          <a:stretch>
            <a:fillRect/>
          </a:stretch>
        </p:blipFill>
        <p:spPr>
          <a:xfrm>
            <a:off x="4914900" y="2143125"/>
            <a:ext cx="3986375" cy="428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0"/>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9" name="Google Shape;309;p40"/>
          <p:cNvPicPr preferRelativeResize="0"/>
          <p:nvPr/>
        </p:nvPicPr>
        <p:blipFill>
          <a:blip r:embed="rId3">
            <a:alphaModFix/>
          </a:blip>
          <a:stretch>
            <a:fillRect/>
          </a:stretch>
        </p:blipFill>
        <p:spPr>
          <a:xfrm>
            <a:off x="0" y="0"/>
            <a:ext cx="9143998" cy="561525"/>
          </a:xfrm>
          <a:prstGeom prst="rect">
            <a:avLst/>
          </a:prstGeom>
          <a:noFill/>
          <a:ln>
            <a:noFill/>
          </a:ln>
        </p:spPr>
      </p:pic>
      <p:pic>
        <p:nvPicPr>
          <p:cNvPr id="310" name="Google Shape;310;p40"/>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311" name="Google Shape;311;p40"/>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312" name="Google Shape;312;p40"/>
          <p:cNvPicPr preferRelativeResize="0"/>
          <p:nvPr/>
        </p:nvPicPr>
        <p:blipFill>
          <a:blip r:embed="rId5">
            <a:alphaModFix/>
          </a:blip>
          <a:stretch>
            <a:fillRect/>
          </a:stretch>
        </p:blipFill>
        <p:spPr>
          <a:xfrm>
            <a:off x="196534" y="0"/>
            <a:ext cx="8750931" cy="5143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1"/>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1"/>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9" name="Google Shape;319;p41"/>
          <p:cNvPicPr preferRelativeResize="0"/>
          <p:nvPr/>
        </p:nvPicPr>
        <p:blipFill>
          <a:blip r:embed="rId3">
            <a:alphaModFix/>
          </a:blip>
          <a:stretch>
            <a:fillRect/>
          </a:stretch>
        </p:blipFill>
        <p:spPr>
          <a:xfrm>
            <a:off x="0" y="0"/>
            <a:ext cx="9143998" cy="561525"/>
          </a:xfrm>
          <a:prstGeom prst="rect">
            <a:avLst/>
          </a:prstGeom>
          <a:noFill/>
          <a:ln>
            <a:noFill/>
          </a:ln>
        </p:spPr>
      </p:pic>
      <p:pic>
        <p:nvPicPr>
          <p:cNvPr id="320" name="Google Shape;320;p41"/>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321" name="Google Shape;321;p41"/>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322" name="Google Shape;322;p41"/>
          <p:cNvPicPr preferRelativeResize="0"/>
          <p:nvPr/>
        </p:nvPicPr>
        <p:blipFill>
          <a:blip r:embed="rId5">
            <a:alphaModFix/>
          </a:blip>
          <a:stretch>
            <a:fillRect/>
          </a:stretch>
        </p:blipFill>
        <p:spPr>
          <a:xfrm>
            <a:off x="147312" y="0"/>
            <a:ext cx="8849374" cy="51434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2"/>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2"/>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9" name="Google Shape;329;p42"/>
          <p:cNvPicPr preferRelativeResize="0"/>
          <p:nvPr/>
        </p:nvPicPr>
        <p:blipFill>
          <a:blip r:embed="rId3">
            <a:alphaModFix/>
          </a:blip>
          <a:stretch>
            <a:fillRect/>
          </a:stretch>
        </p:blipFill>
        <p:spPr>
          <a:xfrm>
            <a:off x="0" y="0"/>
            <a:ext cx="9143998" cy="561525"/>
          </a:xfrm>
          <a:prstGeom prst="rect">
            <a:avLst/>
          </a:prstGeom>
          <a:noFill/>
          <a:ln>
            <a:noFill/>
          </a:ln>
        </p:spPr>
      </p:pic>
      <p:pic>
        <p:nvPicPr>
          <p:cNvPr id="330" name="Google Shape;330;p42"/>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331" name="Google Shape;331;p42"/>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332" name="Google Shape;332;p42"/>
          <p:cNvPicPr preferRelativeResize="0"/>
          <p:nvPr/>
        </p:nvPicPr>
        <p:blipFill>
          <a:blip r:embed="rId5">
            <a:alphaModFix/>
          </a:blip>
          <a:stretch>
            <a:fillRect/>
          </a:stretch>
        </p:blipFill>
        <p:spPr>
          <a:xfrm>
            <a:off x="229214" y="0"/>
            <a:ext cx="8685572"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Topics</a:t>
            </a:r>
            <a:endParaRPr sz="3600">
              <a:solidFill>
                <a:srgbClr val="F7C547"/>
              </a:solidFill>
              <a:latin typeface="Cambria"/>
              <a:ea typeface="Cambria"/>
              <a:cs typeface="Cambria"/>
              <a:sym typeface="Cambria"/>
            </a:endParaRPr>
          </a:p>
        </p:txBody>
      </p:sp>
      <p:sp>
        <p:nvSpPr>
          <p:cNvPr id="81" name="Google Shape;81;p16"/>
          <p:cNvSpPr txBox="1"/>
          <p:nvPr>
            <p:ph idx="1" type="body"/>
          </p:nvPr>
        </p:nvSpPr>
        <p:spPr>
          <a:xfrm>
            <a:off x="311700" y="1222450"/>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1.</a:t>
            </a:r>
            <a:r>
              <a:rPr lang="en" sz="2400">
                <a:solidFill>
                  <a:srgbClr val="303030"/>
                </a:solidFill>
                <a:latin typeface="Cambria"/>
                <a:ea typeface="Cambria"/>
                <a:cs typeface="Cambria"/>
                <a:sym typeface="Cambria"/>
              </a:rPr>
              <a:t>Progressive Income Tax and Income Tax Brackets</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2.</a:t>
            </a:r>
            <a:r>
              <a:rPr lang="en" sz="2400">
                <a:solidFill>
                  <a:srgbClr val="303030"/>
                </a:solidFill>
                <a:latin typeface="Cambria"/>
                <a:ea typeface="Cambria"/>
                <a:cs typeface="Cambria"/>
                <a:sym typeface="Cambria"/>
              </a:rPr>
              <a:t>Using the tax code for behavior modification</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3.</a:t>
            </a:r>
            <a:r>
              <a:rPr lang="en" sz="2400">
                <a:solidFill>
                  <a:srgbClr val="303030"/>
                </a:solidFill>
                <a:latin typeface="Cambria"/>
                <a:ea typeface="Cambria"/>
                <a:cs typeface="Cambria"/>
                <a:sym typeface="Cambria"/>
              </a:rPr>
              <a:t>What are some other taxes that we pay (including Payroll Taxes)</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4.</a:t>
            </a:r>
            <a:r>
              <a:rPr lang="en" sz="2400">
                <a:solidFill>
                  <a:srgbClr val="303030"/>
                </a:solidFill>
                <a:latin typeface="Cambria"/>
                <a:ea typeface="Cambria"/>
                <a:cs typeface="Cambria"/>
                <a:sym typeface="Cambria"/>
              </a:rPr>
              <a:t>What counts as income on your income tax return?</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5.</a:t>
            </a:r>
            <a:r>
              <a:rPr lang="en" sz="2400">
                <a:solidFill>
                  <a:srgbClr val="303030"/>
                </a:solidFill>
                <a:latin typeface="Cambria"/>
                <a:ea typeface="Cambria"/>
                <a:cs typeface="Cambria"/>
                <a:sym typeface="Cambria"/>
              </a:rPr>
              <a:t>Withholding and the W-4</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6.</a:t>
            </a:r>
            <a:r>
              <a:rPr lang="en" sz="2400">
                <a:solidFill>
                  <a:srgbClr val="303030"/>
                </a:solidFill>
                <a:latin typeface="Cambria"/>
                <a:ea typeface="Cambria"/>
                <a:cs typeface="Cambria"/>
                <a:sym typeface="Cambria"/>
              </a:rPr>
              <a:t>How to read a pay stub</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7.</a:t>
            </a:r>
            <a:r>
              <a:rPr lang="en" sz="2400">
                <a:solidFill>
                  <a:srgbClr val="303030"/>
                </a:solidFill>
                <a:latin typeface="Cambria"/>
                <a:ea typeface="Cambria"/>
                <a:cs typeface="Cambria"/>
                <a:sym typeface="Cambria"/>
              </a:rPr>
              <a:t>Are you a dependent or not? </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8.</a:t>
            </a:r>
            <a:r>
              <a:rPr lang="en" sz="2400">
                <a:solidFill>
                  <a:srgbClr val="303030"/>
                </a:solidFill>
                <a:latin typeface="Cambria"/>
                <a:ea typeface="Cambria"/>
                <a:cs typeface="Cambria"/>
                <a:sym typeface="Cambria"/>
              </a:rPr>
              <a:t>Completing a tax return</a:t>
            </a:r>
            <a:endParaRPr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82" name="Google Shape;82;p16"/>
          <p:cNvPicPr preferRelativeResize="0"/>
          <p:nvPr/>
        </p:nvPicPr>
        <p:blipFill>
          <a:blip r:embed="rId3">
            <a:alphaModFix/>
          </a:blip>
          <a:stretch>
            <a:fillRect/>
          </a:stretch>
        </p:blipFill>
        <p:spPr>
          <a:xfrm>
            <a:off x="0" y="0"/>
            <a:ext cx="9143998" cy="561525"/>
          </a:xfrm>
          <a:prstGeom prst="rect">
            <a:avLst/>
          </a:prstGeom>
          <a:noFill/>
          <a:ln>
            <a:noFill/>
          </a:ln>
        </p:spPr>
      </p:pic>
      <p:pic>
        <p:nvPicPr>
          <p:cNvPr id="83" name="Google Shape;83;p16"/>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84" name="Google Shape;84;p16"/>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3"/>
          <p:cNvSpPr txBox="1"/>
          <p:nvPr>
            <p:ph type="title"/>
          </p:nvPr>
        </p:nvSpPr>
        <p:spPr>
          <a:xfrm>
            <a:off x="311700" y="649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Quiz – Exempt or not? Check the box or not?</a:t>
            </a:r>
            <a:endParaRPr/>
          </a:p>
        </p:txBody>
      </p:sp>
      <p:sp>
        <p:nvSpPr>
          <p:cNvPr id="338" name="Google Shape;338;p43"/>
          <p:cNvSpPr txBox="1"/>
          <p:nvPr>
            <p:ph idx="1" type="body"/>
          </p:nvPr>
        </p:nvSpPr>
        <p:spPr>
          <a:xfrm>
            <a:off x="311700" y="1222450"/>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In all the below examples, you did NOT owe any tax the previous year.  Also, you are a single, not a dependent, and don’t have any other special tax circumstances.</a:t>
            </a:r>
            <a:endParaRPr sz="2400">
              <a:solidFill>
                <a:srgbClr val="303030"/>
              </a:solidFill>
              <a:latin typeface="Cambria"/>
              <a:ea typeface="Cambria"/>
              <a:cs typeface="Cambria"/>
              <a:sym typeface="Cambria"/>
            </a:endParaRPr>
          </a:p>
          <a:p>
            <a:pPr indent="0" lvl="0" marL="457200" rtl="0" algn="l">
              <a:lnSpc>
                <a:spcPct val="90000"/>
              </a:lnSpc>
              <a:spcBef>
                <a:spcPts val="10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You work about 7 hours per week in the UMBC library (about $3000 per year) and a summer internship for an accountant where you earn about $9500. What should you put on your UMBC W4?</a:t>
            </a:r>
            <a:endParaRPr sz="2400">
              <a:solidFill>
                <a:srgbClr val="303030"/>
              </a:solidFill>
              <a:latin typeface="Cambria"/>
              <a:ea typeface="Cambria"/>
              <a:cs typeface="Cambria"/>
              <a:sym typeface="Cambria"/>
            </a:endParaRPr>
          </a:p>
          <a:p>
            <a:pPr indent="0" lvl="0" marL="457200" rtl="0" algn="l">
              <a:lnSpc>
                <a:spcPct val="90000"/>
              </a:lnSpc>
              <a:spcBef>
                <a:spcPts val="10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You have a Graduate Assistantship with an annual stipend of $16,250. What should you put on your UMBC W4?</a:t>
            </a:r>
            <a:endParaRPr sz="2400">
              <a:solidFill>
                <a:srgbClr val="303030"/>
              </a:solidFill>
              <a:latin typeface="Cambria"/>
              <a:ea typeface="Cambria"/>
              <a:cs typeface="Cambria"/>
              <a:sym typeface="Cambria"/>
            </a:endParaRPr>
          </a:p>
          <a:p>
            <a:pPr indent="0" lvl="0" marL="457200" rtl="0" algn="l">
              <a:lnSpc>
                <a:spcPct val="90000"/>
              </a:lnSpc>
              <a:spcBef>
                <a:spcPts val="10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You will have a $6000 scholarship for room/board and a summer research job with your faculty advisor for $5000.  What should you put on your UMBC W4?</a:t>
            </a:r>
            <a:endParaRPr sz="2400">
              <a:solidFill>
                <a:srgbClr val="303030"/>
              </a:solidFill>
              <a:latin typeface="Cambria"/>
              <a:ea typeface="Cambria"/>
              <a:cs typeface="Cambria"/>
              <a:sym typeface="Cambria"/>
            </a:endParaRPr>
          </a:p>
          <a:p>
            <a:pPr indent="0" lvl="0" marL="457200" rtl="0" algn="l">
              <a:lnSpc>
                <a:spcPct val="90000"/>
              </a:lnSpc>
              <a:spcBef>
                <a:spcPts val="1000"/>
              </a:spcBef>
              <a:spcAft>
                <a:spcPts val="0"/>
              </a:spcAft>
              <a:buNone/>
            </a:pPr>
            <a:r>
              <a:rPr lang="en" sz="2400">
                <a:solidFill>
                  <a:srgbClr val="303030"/>
                </a:solidFill>
                <a:latin typeface="Cambria"/>
                <a:ea typeface="Cambria"/>
                <a:cs typeface="Cambria"/>
                <a:sym typeface="Cambria"/>
              </a:rPr>
              <a:t>-Anyone have an example to share?</a:t>
            </a:r>
            <a:endParaRPr/>
          </a:p>
        </p:txBody>
      </p:sp>
      <p:pic>
        <p:nvPicPr>
          <p:cNvPr id="339" name="Google Shape;339;p43"/>
          <p:cNvPicPr preferRelativeResize="0"/>
          <p:nvPr/>
        </p:nvPicPr>
        <p:blipFill>
          <a:blip r:embed="rId3">
            <a:alphaModFix/>
          </a:blip>
          <a:stretch>
            <a:fillRect/>
          </a:stretch>
        </p:blipFill>
        <p:spPr>
          <a:xfrm>
            <a:off x="0" y="0"/>
            <a:ext cx="9143998" cy="561525"/>
          </a:xfrm>
          <a:prstGeom prst="rect">
            <a:avLst/>
          </a:prstGeom>
          <a:noFill/>
          <a:ln>
            <a:noFill/>
          </a:ln>
        </p:spPr>
      </p:pic>
      <p:pic>
        <p:nvPicPr>
          <p:cNvPr id="340" name="Google Shape;340;p43"/>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341" name="Google Shape;341;p43"/>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4"/>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Topics</a:t>
            </a:r>
            <a:endParaRPr sz="3600">
              <a:solidFill>
                <a:srgbClr val="F7C547"/>
              </a:solidFill>
              <a:latin typeface="Cambria"/>
              <a:ea typeface="Cambria"/>
              <a:cs typeface="Cambria"/>
              <a:sym typeface="Cambria"/>
            </a:endParaRPr>
          </a:p>
        </p:txBody>
      </p:sp>
      <p:sp>
        <p:nvSpPr>
          <p:cNvPr id="347" name="Google Shape;347;p44"/>
          <p:cNvSpPr txBox="1"/>
          <p:nvPr>
            <p:ph idx="1" type="body"/>
          </p:nvPr>
        </p:nvSpPr>
        <p:spPr>
          <a:xfrm>
            <a:off x="311700" y="1222450"/>
            <a:ext cx="8520600" cy="3416400"/>
          </a:xfrm>
          <a:prstGeom prst="rect">
            <a:avLst/>
          </a:prstGeom>
        </p:spPr>
        <p:txBody>
          <a:bodyPr anchorCtr="0" anchor="t" bIns="91425" lIns="91425" spcFirstLastPara="1" rIns="91425" wrap="square" tIns="91425">
            <a:normAutofit/>
          </a:bodyPr>
          <a:lstStyle/>
          <a:p>
            <a:pPr indent="-381000" lvl="0" marL="457200" rtl="0" algn="l">
              <a:lnSpc>
                <a:spcPct val="90000"/>
              </a:lnSpc>
              <a:spcBef>
                <a:spcPts val="180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3"/>
              </a:rPr>
              <a:t>Using the tax code for behavior modification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4"/>
              </a:rPr>
              <a:t>What are some other taxes that we pay (including Payroll Taxes)</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rPr>
              <a:t>What counts as income on your income tax return?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5"/>
              </a:rPr>
              <a:t>Withholding and the W-4</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6"/>
              </a:rPr>
              <a:t>How to read a pay stub</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7"/>
              </a:rPr>
              <a:t>Are you a dependent or not? </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8"/>
              </a:rPr>
              <a:t>Completing a tax return</a:t>
            </a:r>
            <a:endParaRPr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348" name="Google Shape;348;p44"/>
          <p:cNvPicPr preferRelativeResize="0"/>
          <p:nvPr/>
        </p:nvPicPr>
        <p:blipFill>
          <a:blip r:embed="rId9">
            <a:alphaModFix/>
          </a:blip>
          <a:stretch>
            <a:fillRect/>
          </a:stretch>
        </p:blipFill>
        <p:spPr>
          <a:xfrm>
            <a:off x="0" y="0"/>
            <a:ext cx="9143998" cy="561525"/>
          </a:xfrm>
          <a:prstGeom prst="rect">
            <a:avLst/>
          </a:prstGeom>
          <a:noFill/>
          <a:ln>
            <a:noFill/>
          </a:ln>
        </p:spPr>
      </p:pic>
      <p:pic>
        <p:nvPicPr>
          <p:cNvPr id="349" name="Google Shape;349;p44"/>
          <p:cNvPicPr preferRelativeResize="0"/>
          <p:nvPr/>
        </p:nvPicPr>
        <p:blipFill>
          <a:blip r:embed="rId10">
            <a:alphaModFix/>
          </a:blip>
          <a:stretch>
            <a:fillRect/>
          </a:stretch>
        </p:blipFill>
        <p:spPr>
          <a:xfrm>
            <a:off x="7887771" y="4022999"/>
            <a:ext cx="1013501" cy="1012826"/>
          </a:xfrm>
          <a:prstGeom prst="rect">
            <a:avLst/>
          </a:prstGeom>
          <a:noFill/>
          <a:ln>
            <a:noFill/>
          </a:ln>
        </p:spPr>
      </p:pic>
      <p:sp>
        <p:nvSpPr>
          <p:cNvPr id="350" name="Google Shape;350;p44"/>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5"/>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How to Read Pay Stubs</a:t>
            </a:r>
            <a:endParaRPr/>
          </a:p>
        </p:txBody>
      </p:sp>
      <p:sp>
        <p:nvSpPr>
          <p:cNvPr id="356" name="Google Shape;356;p45"/>
          <p:cNvSpPr txBox="1"/>
          <p:nvPr>
            <p:ph idx="1" type="body"/>
          </p:nvPr>
        </p:nvSpPr>
        <p:spPr>
          <a:xfrm>
            <a:off x="311700" y="1222450"/>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If you have direct deposit, you need to access</a:t>
            </a:r>
            <a:r>
              <a:rPr lang="en" sz="2400">
                <a:solidFill>
                  <a:srgbClr val="303030"/>
                </a:solidFill>
                <a:uFill>
                  <a:noFill/>
                </a:uFill>
                <a:latin typeface="Cambria"/>
                <a:ea typeface="Cambria"/>
                <a:cs typeface="Cambria"/>
                <a:sym typeface="Cambria"/>
                <a:hlinkClick r:id="rId3">
                  <a:extLst>
                    <a:ext uri="{A12FA001-AC4F-418D-AE19-62706E023703}">
                      <ahyp:hlinkClr val="tx"/>
                    </a:ext>
                  </a:extLst>
                </a:hlinkClick>
              </a:rPr>
              <a:t> </a:t>
            </a:r>
            <a:r>
              <a:rPr lang="en" sz="2400" u="sng">
                <a:solidFill>
                  <a:schemeClr val="hlink"/>
                </a:solidFill>
                <a:latin typeface="Cambria"/>
                <a:ea typeface="Cambria"/>
                <a:cs typeface="Cambria"/>
                <a:sym typeface="Cambria"/>
                <a:hlinkClick r:id="rId4"/>
              </a:rPr>
              <a:t>POSC</a:t>
            </a:r>
            <a:r>
              <a:rPr lang="en" sz="2400">
                <a:solidFill>
                  <a:srgbClr val="303030"/>
                </a:solidFill>
                <a:latin typeface="Cambria"/>
                <a:ea typeface="Cambria"/>
                <a:cs typeface="Cambria"/>
                <a:sym typeface="Cambria"/>
              </a:rPr>
              <a:t> (Payroll Online Service Center) to see your pay stub</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If you don’t have direct deposit, get it then sign up for POSC</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The date on your pay stub is WRONG</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Student Employees get paid three weeks after the last Friday of a pay period</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None/>
            </a:pPr>
            <a:r>
              <a:rPr lang="en" sz="1900">
                <a:solidFill>
                  <a:srgbClr val="989898"/>
                </a:solidFill>
              </a:rPr>
              <a:t>•</a:t>
            </a:r>
            <a:r>
              <a:rPr lang="en" sz="2400">
                <a:solidFill>
                  <a:srgbClr val="303030"/>
                </a:solidFill>
                <a:latin typeface="Cambria"/>
                <a:ea typeface="Cambria"/>
                <a:cs typeface="Cambria"/>
                <a:sym typeface="Cambria"/>
              </a:rPr>
              <a:t>If you don’t expect to owe income tax and are enrolled, your gross pay and net pay should match</a:t>
            </a:r>
            <a:endParaRPr/>
          </a:p>
        </p:txBody>
      </p:sp>
      <p:pic>
        <p:nvPicPr>
          <p:cNvPr id="357" name="Google Shape;357;p45"/>
          <p:cNvPicPr preferRelativeResize="0"/>
          <p:nvPr/>
        </p:nvPicPr>
        <p:blipFill>
          <a:blip r:embed="rId5">
            <a:alphaModFix/>
          </a:blip>
          <a:stretch>
            <a:fillRect/>
          </a:stretch>
        </p:blipFill>
        <p:spPr>
          <a:xfrm>
            <a:off x="0" y="0"/>
            <a:ext cx="9143998" cy="561525"/>
          </a:xfrm>
          <a:prstGeom prst="rect">
            <a:avLst/>
          </a:prstGeom>
          <a:noFill/>
          <a:ln>
            <a:noFill/>
          </a:ln>
        </p:spPr>
      </p:pic>
      <p:pic>
        <p:nvPicPr>
          <p:cNvPr id="358" name="Google Shape;358;p45"/>
          <p:cNvPicPr preferRelativeResize="0"/>
          <p:nvPr/>
        </p:nvPicPr>
        <p:blipFill>
          <a:blip r:embed="rId6">
            <a:alphaModFix/>
          </a:blip>
          <a:stretch>
            <a:fillRect/>
          </a:stretch>
        </p:blipFill>
        <p:spPr>
          <a:xfrm>
            <a:off x="7887771" y="4022999"/>
            <a:ext cx="1013501" cy="1012826"/>
          </a:xfrm>
          <a:prstGeom prst="rect">
            <a:avLst/>
          </a:prstGeom>
          <a:noFill/>
          <a:ln>
            <a:noFill/>
          </a:ln>
        </p:spPr>
      </p:pic>
      <p:sp>
        <p:nvSpPr>
          <p:cNvPr id="359" name="Google Shape;359;p45"/>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46"/>
          <p:cNvPicPr preferRelativeResize="0"/>
          <p:nvPr/>
        </p:nvPicPr>
        <p:blipFill>
          <a:blip r:embed="rId3">
            <a:alphaModFix/>
          </a:blip>
          <a:stretch>
            <a:fillRect/>
          </a:stretch>
        </p:blipFill>
        <p:spPr>
          <a:xfrm>
            <a:off x="0" y="0"/>
            <a:ext cx="9143998" cy="561525"/>
          </a:xfrm>
          <a:prstGeom prst="rect">
            <a:avLst/>
          </a:prstGeom>
          <a:noFill/>
          <a:ln>
            <a:noFill/>
          </a:ln>
        </p:spPr>
      </p:pic>
      <p:pic>
        <p:nvPicPr>
          <p:cNvPr id="365" name="Google Shape;365;p46"/>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366" name="Google Shape;366;p46"/>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367" name="Google Shape;367;p46"/>
          <p:cNvPicPr preferRelativeResize="0"/>
          <p:nvPr/>
        </p:nvPicPr>
        <p:blipFill>
          <a:blip r:embed="rId5">
            <a:alphaModFix/>
          </a:blip>
          <a:stretch>
            <a:fillRect/>
          </a:stretch>
        </p:blipFill>
        <p:spPr>
          <a:xfrm>
            <a:off x="64073" y="0"/>
            <a:ext cx="7531554" cy="5143500"/>
          </a:xfrm>
          <a:prstGeom prst="rect">
            <a:avLst/>
          </a:prstGeom>
          <a:noFill/>
          <a:ln>
            <a:noFill/>
          </a:ln>
        </p:spPr>
      </p:pic>
      <p:sp>
        <p:nvSpPr>
          <p:cNvPr id="368" name="Google Shape;368;p46"/>
          <p:cNvSpPr txBox="1"/>
          <p:nvPr/>
        </p:nvSpPr>
        <p:spPr>
          <a:xfrm>
            <a:off x="386675" y="908225"/>
            <a:ext cx="848100" cy="354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t>Gross Pay</a:t>
            </a:r>
            <a:endParaRPr sz="1100"/>
          </a:p>
        </p:txBody>
      </p:sp>
      <p:cxnSp>
        <p:nvCxnSpPr>
          <p:cNvPr id="369" name="Google Shape;369;p46"/>
          <p:cNvCxnSpPr>
            <a:stCxn id="368" idx="3"/>
          </p:cNvCxnSpPr>
          <p:nvPr/>
        </p:nvCxnSpPr>
        <p:spPr>
          <a:xfrm>
            <a:off x="1234775" y="1085225"/>
            <a:ext cx="504900" cy="0"/>
          </a:xfrm>
          <a:prstGeom prst="straightConnector1">
            <a:avLst/>
          </a:prstGeom>
          <a:noFill/>
          <a:ln cap="flat" cmpd="sng" w="9525">
            <a:solidFill>
              <a:srgbClr val="FF0000"/>
            </a:solidFill>
            <a:prstDash val="solid"/>
            <a:round/>
            <a:headEnd len="med" w="med" type="none"/>
            <a:tailEnd len="med" w="med" type="none"/>
          </a:ln>
        </p:spPr>
      </p:cxnSp>
      <p:sp>
        <p:nvSpPr>
          <p:cNvPr id="370" name="Google Shape;370;p46"/>
          <p:cNvSpPr/>
          <p:nvPr/>
        </p:nvSpPr>
        <p:spPr>
          <a:xfrm>
            <a:off x="193400" y="1319925"/>
            <a:ext cx="3571800" cy="486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1" name="Google Shape;371;p46"/>
          <p:cNvCxnSpPr/>
          <p:nvPr/>
        </p:nvCxnSpPr>
        <p:spPr>
          <a:xfrm>
            <a:off x="1748225" y="1093125"/>
            <a:ext cx="0" cy="226800"/>
          </a:xfrm>
          <a:prstGeom prst="straightConnector1">
            <a:avLst/>
          </a:prstGeom>
          <a:noFill/>
          <a:ln cap="flat" cmpd="sng" w="9525">
            <a:solidFill>
              <a:srgbClr val="FF0000"/>
            </a:solidFill>
            <a:prstDash val="solid"/>
            <a:round/>
            <a:headEnd len="med" w="med" type="none"/>
            <a:tailEnd len="med" w="med" type="none"/>
          </a:ln>
        </p:spPr>
      </p:cxnSp>
      <p:sp>
        <p:nvSpPr>
          <p:cNvPr id="372" name="Google Shape;372;p46"/>
          <p:cNvSpPr txBox="1"/>
          <p:nvPr/>
        </p:nvSpPr>
        <p:spPr>
          <a:xfrm>
            <a:off x="311700" y="2909600"/>
            <a:ext cx="848100" cy="692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t>Employer Paid Benefits</a:t>
            </a:r>
            <a:endParaRPr sz="1100"/>
          </a:p>
        </p:txBody>
      </p:sp>
      <p:cxnSp>
        <p:nvCxnSpPr>
          <p:cNvPr id="373" name="Google Shape;373;p46"/>
          <p:cNvCxnSpPr>
            <a:stCxn id="372" idx="3"/>
          </p:cNvCxnSpPr>
          <p:nvPr/>
        </p:nvCxnSpPr>
        <p:spPr>
          <a:xfrm>
            <a:off x="1159800" y="3255950"/>
            <a:ext cx="504900" cy="0"/>
          </a:xfrm>
          <a:prstGeom prst="straightConnector1">
            <a:avLst/>
          </a:prstGeom>
          <a:noFill/>
          <a:ln cap="flat" cmpd="sng" w="9525">
            <a:solidFill>
              <a:srgbClr val="FF0000"/>
            </a:solidFill>
            <a:prstDash val="solid"/>
            <a:round/>
            <a:headEnd len="med" w="med" type="none"/>
            <a:tailEnd len="med" w="med" type="none"/>
          </a:ln>
        </p:spPr>
      </p:cxnSp>
      <p:sp>
        <p:nvSpPr>
          <p:cNvPr id="374" name="Google Shape;374;p46"/>
          <p:cNvSpPr/>
          <p:nvPr/>
        </p:nvSpPr>
        <p:spPr>
          <a:xfrm>
            <a:off x="193400" y="1863625"/>
            <a:ext cx="3613800" cy="860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5" name="Google Shape;375;p46"/>
          <p:cNvCxnSpPr/>
          <p:nvPr/>
        </p:nvCxnSpPr>
        <p:spPr>
          <a:xfrm flipH="1">
            <a:off x="1647300" y="2731975"/>
            <a:ext cx="17400" cy="521100"/>
          </a:xfrm>
          <a:prstGeom prst="straightConnector1">
            <a:avLst/>
          </a:prstGeom>
          <a:noFill/>
          <a:ln cap="flat" cmpd="sng" w="9525">
            <a:solidFill>
              <a:srgbClr val="FF0000"/>
            </a:solidFill>
            <a:prstDash val="solid"/>
            <a:round/>
            <a:headEnd len="med" w="med" type="none"/>
            <a:tailEnd len="med" w="med" type="none"/>
          </a:ln>
        </p:spPr>
      </p:cxnSp>
      <p:sp>
        <p:nvSpPr>
          <p:cNvPr id="376" name="Google Shape;376;p46"/>
          <p:cNvSpPr txBox="1"/>
          <p:nvPr/>
        </p:nvSpPr>
        <p:spPr>
          <a:xfrm>
            <a:off x="7713800" y="1495675"/>
            <a:ext cx="722100" cy="141900"/>
          </a:xfrm>
          <a:prstGeom prst="rect">
            <a:avLst/>
          </a:prstGeom>
          <a:noFill/>
          <a:ln cap="flat" cmpd="sng" w="952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 sz="700"/>
              <a:t>Federal w/h</a:t>
            </a:r>
            <a:endParaRPr sz="700"/>
          </a:p>
        </p:txBody>
      </p:sp>
      <p:sp>
        <p:nvSpPr>
          <p:cNvPr id="377" name="Google Shape;377;p46"/>
          <p:cNvSpPr txBox="1"/>
          <p:nvPr/>
        </p:nvSpPr>
        <p:spPr>
          <a:xfrm>
            <a:off x="7713800" y="1664025"/>
            <a:ext cx="722100" cy="141900"/>
          </a:xfrm>
          <a:prstGeom prst="rect">
            <a:avLst/>
          </a:prstGeom>
          <a:noFill/>
          <a:ln cap="flat" cmpd="sng" w="952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 sz="700"/>
              <a:t>Payroll Tax</a:t>
            </a:r>
            <a:endParaRPr sz="700"/>
          </a:p>
        </p:txBody>
      </p:sp>
      <p:cxnSp>
        <p:nvCxnSpPr>
          <p:cNvPr id="378" name="Google Shape;378;p46"/>
          <p:cNvCxnSpPr/>
          <p:nvPr/>
        </p:nvCxnSpPr>
        <p:spPr>
          <a:xfrm rot="10800000">
            <a:off x="7412625" y="1566625"/>
            <a:ext cx="259200" cy="0"/>
          </a:xfrm>
          <a:prstGeom prst="straightConnector1">
            <a:avLst/>
          </a:prstGeom>
          <a:noFill/>
          <a:ln cap="flat" cmpd="sng" w="9525">
            <a:solidFill>
              <a:schemeClr val="dk2"/>
            </a:solidFill>
            <a:prstDash val="solid"/>
            <a:round/>
            <a:headEnd len="med" w="med" type="none"/>
            <a:tailEnd len="med" w="med" type="triangle"/>
          </a:ln>
        </p:spPr>
      </p:cxnSp>
      <p:cxnSp>
        <p:nvCxnSpPr>
          <p:cNvPr id="379" name="Google Shape;379;p46"/>
          <p:cNvCxnSpPr/>
          <p:nvPr/>
        </p:nvCxnSpPr>
        <p:spPr>
          <a:xfrm rot="10800000">
            <a:off x="7412625" y="1691640"/>
            <a:ext cx="259200" cy="0"/>
          </a:xfrm>
          <a:prstGeom prst="straightConnector1">
            <a:avLst/>
          </a:prstGeom>
          <a:noFill/>
          <a:ln cap="flat" cmpd="sng" w="9525">
            <a:solidFill>
              <a:schemeClr val="dk2"/>
            </a:solidFill>
            <a:prstDash val="solid"/>
            <a:round/>
            <a:headEnd len="med" w="med" type="none"/>
            <a:tailEnd len="med" w="med" type="triangle"/>
          </a:ln>
        </p:spPr>
      </p:cxnSp>
      <p:sp>
        <p:nvSpPr>
          <p:cNvPr id="380" name="Google Shape;380;p46"/>
          <p:cNvSpPr txBox="1"/>
          <p:nvPr/>
        </p:nvSpPr>
        <p:spPr>
          <a:xfrm>
            <a:off x="7713800" y="1787425"/>
            <a:ext cx="722100" cy="141900"/>
          </a:xfrm>
          <a:prstGeom prst="rect">
            <a:avLst/>
          </a:prstGeom>
          <a:noFill/>
          <a:ln cap="flat" cmpd="sng" w="952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 sz="700"/>
              <a:t>State </a:t>
            </a:r>
            <a:r>
              <a:rPr lang="en" sz="700"/>
              <a:t>w/h</a:t>
            </a:r>
            <a:endParaRPr sz="700"/>
          </a:p>
        </p:txBody>
      </p:sp>
      <p:sp>
        <p:nvSpPr>
          <p:cNvPr id="381" name="Google Shape;381;p46"/>
          <p:cNvSpPr txBox="1"/>
          <p:nvPr/>
        </p:nvSpPr>
        <p:spPr>
          <a:xfrm>
            <a:off x="7713800" y="1955775"/>
            <a:ext cx="722100" cy="421800"/>
          </a:xfrm>
          <a:prstGeom prst="rect">
            <a:avLst/>
          </a:prstGeom>
          <a:noFill/>
          <a:ln cap="flat" cmpd="sng" w="952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 sz="700"/>
              <a:t>Employee contributions to benefits</a:t>
            </a:r>
            <a:endParaRPr sz="700"/>
          </a:p>
        </p:txBody>
      </p:sp>
      <p:sp>
        <p:nvSpPr>
          <p:cNvPr id="382" name="Google Shape;382;p46"/>
          <p:cNvSpPr txBox="1"/>
          <p:nvPr/>
        </p:nvSpPr>
        <p:spPr>
          <a:xfrm>
            <a:off x="7713800" y="2454875"/>
            <a:ext cx="722100" cy="141900"/>
          </a:xfrm>
          <a:prstGeom prst="rect">
            <a:avLst/>
          </a:prstGeom>
          <a:noFill/>
          <a:ln cap="flat" cmpd="sng" w="9525">
            <a:solidFill>
              <a:srgbClr val="FF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 sz="700"/>
              <a:t>Net Pay</a:t>
            </a:r>
            <a:endParaRPr sz="700"/>
          </a:p>
        </p:txBody>
      </p:sp>
      <p:cxnSp>
        <p:nvCxnSpPr>
          <p:cNvPr id="383" name="Google Shape;383;p46"/>
          <p:cNvCxnSpPr/>
          <p:nvPr/>
        </p:nvCxnSpPr>
        <p:spPr>
          <a:xfrm rot="10800000">
            <a:off x="7412625" y="1828800"/>
            <a:ext cx="259200" cy="0"/>
          </a:xfrm>
          <a:prstGeom prst="straightConnector1">
            <a:avLst/>
          </a:prstGeom>
          <a:noFill/>
          <a:ln cap="flat" cmpd="sng" w="9525">
            <a:solidFill>
              <a:schemeClr val="dk2"/>
            </a:solidFill>
            <a:prstDash val="solid"/>
            <a:round/>
            <a:headEnd len="med" w="med" type="none"/>
            <a:tailEnd len="med" w="med" type="triangle"/>
          </a:ln>
        </p:spPr>
      </p:cxnSp>
      <p:cxnSp>
        <p:nvCxnSpPr>
          <p:cNvPr id="384" name="Google Shape;384;p46"/>
          <p:cNvCxnSpPr/>
          <p:nvPr/>
        </p:nvCxnSpPr>
        <p:spPr>
          <a:xfrm rot="10800000">
            <a:off x="7412625" y="2152875"/>
            <a:ext cx="259200" cy="0"/>
          </a:xfrm>
          <a:prstGeom prst="straightConnector1">
            <a:avLst/>
          </a:prstGeom>
          <a:noFill/>
          <a:ln cap="flat" cmpd="sng" w="9525">
            <a:solidFill>
              <a:schemeClr val="dk2"/>
            </a:solidFill>
            <a:prstDash val="solid"/>
            <a:round/>
            <a:headEnd len="med" w="med" type="none"/>
            <a:tailEnd len="med" w="med" type="triangle"/>
          </a:ln>
        </p:spPr>
      </p:cxnSp>
      <p:cxnSp>
        <p:nvCxnSpPr>
          <p:cNvPr id="385" name="Google Shape;385;p46"/>
          <p:cNvCxnSpPr/>
          <p:nvPr/>
        </p:nvCxnSpPr>
        <p:spPr>
          <a:xfrm rot="10800000">
            <a:off x="7412625" y="2525825"/>
            <a:ext cx="2592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7"/>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Topics</a:t>
            </a:r>
            <a:endParaRPr sz="3600">
              <a:solidFill>
                <a:srgbClr val="F7C547"/>
              </a:solidFill>
              <a:latin typeface="Cambria"/>
              <a:ea typeface="Cambria"/>
              <a:cs typeface="Cambria"/>
              <a:sym typeface="Cambria"/>
            </a:endParaRPr>
          </a:p>
        </p:txBody>
      </p:sp>
      <p:sp>
        <p:nvSpPr>
          <p:cNvPr id="391" name="Google Shape;391;p47"/>
          <p:cNvSpPr txBox="1"/>
          <p:nvPr>
            <p:ph idx="1" type="body"/>
          </p:nvPr>
        </p:nvSpPr>
        <p:spPr>
          <a:xfrm>
            <a:off x="311700" y="1222450"/>
            <a:ext cx="8520600" cy="3416400"/>
          </a:xfrm>
          <a:prstGeom prst="rect">
            <a:avLst/>
          </a:prstGeom>
        </p:spPr>
        <p:txBody>
          <a:bodyPr anchorCtr="0" anchor="t" bIns="91425" lIns="91425" spcFirstLastPara="1" rIns="91425" wrap="square" tIns="91425">
            <a:normAutofit/>
          </a:bodyPr>
          <a:lstStyle/>
          <a:p>
            <a:pPr indent="-381000" lvl="0" marL="457200" rtl="0" algn="l">
              <a:lnSpc>
                <a:spcPct val="90000"/>
              </a:lnSpc>
              <a:spcBef>
                <a:spcPts val="180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3"/>
              </a:rPr>
              <a:t>Using the tax code for behavior modification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4"/>
              </a:rPr>
              <a:t>What are some other taxes that we pay (including Payroll Taxes)</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rPr>
              <a:t>What counts as income on your income tax return?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5"/>
              </a:rPr>
              <a:t>Withholding and the W-4</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6"/>
              </a:rPr>
              <a:t>How to read a pay stub</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7"/>
              </a:rPr>
              <a:t>Are you a dependent or not? </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8"/>
              </a:rPr>
              <a:t>Completing a tax return</a:t>
            </a:r>
            <a:endParaRPr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392" name="Google Shape;392;p47"/>
          <p:cNvPicPr preferRelativeResize="0"/>
          <p:nvPr/>
        </p:nvPicPr>
        <p:blipFill>
          <a:blip r:embed="rId9">
            <a:alphaModFix/>
          </a:blip>
          <a:stretch>
            <a:fillRect/>
          </a:stretch>
        </p:blipFill>
        <p:spPr>
          <a:xfrm>
            <a:off x="0" y="0"/>
            <a:ext cx="9143998" cy="561525"/>
          </a:xfrm>
          <a:prstGeom prst="rect">
            <a:avLst/>
          </a:prstGeom>
          <a:noFill/>
          <a:ln>
            <a:noFill/>
          </a:ln>
        </p:spPr>
      </p:pic>
      <p:pic>
        <p:nvPicPr>
          <p:cNvPr id="393" name="Google Shape;393;p47"/>
          <p:cNvPicPr preferRelativeResize="0"/>
          <p:nvPr/>
        </p:nvPicPr>
        <p:blipFill>
          <a:blip r:embed="rId10">
            <a:alphaModFix/>
          </a:blip>
          <a:stretch>
            <a:fillRect/>
          </a:stretch>
        </p:blipFill>
        <p:spPr>
          <a:xfrm>
            <a:off x="7887771" y="4022999"/>
            <a:ext cx="1013501" cy="1012826"/>
          </a:xfrm>
          <a:prstGeom prst="rect">
            <a:avLst/>
          </a:prstGeom>
          <a:noFill/>
          <a:ln>
            <a:noFill/>
          </a:ln>
        </p:spPr>
      </p:pic>
      <p:sp>
        <p:nvSpPr>
          <p:cNvPr id="394" name="Google Shape;394;p47"/>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8"/>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Are you a Dependent?</a:t>
            </a:r>
            <a:endParaRPr/>
          </a:p>
        </p:txBody>
      </p:sp>
      <p:sp>
        <p:nvSpPr>
          <p:cNvPr id="400" name="Google Shape;400;p48"/>
          <p:cNvSpPr txBox="1"/>
          <p:nvPr>
            <p:ph idx="1" type="body"/>
          </p:nvPr>
        </p:nvSpPr>
        <p:spPr>
          <a:xfrm>
            <a:off x="311700" y="122245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Are you single (not married)?</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Are you the child, stepchild, brother, sister, or descendant of the taxpayer?</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Are you either under age 19? Or under age 24 and a full time student?  Or permanently and totally disabled?</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Did you live with the taxpayer for more than half the year except for temporary absences?</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Did the taxpayer pay more than half your support?</a:t>
            </a:r>
            <a:endParaRPr sz="2400">
              <a:solidFill>
                <a:srgbClr val="303030"/>
              </a:solidFill>
              <a:latin typeface="Cambria"/>
              <a:ea typeface="Cambria"/>
              <a:cs typeface="Cambria"/>
              <a:sym typeface="Cambria"/>
            </a:endParaRPr>
          </a:p>
          <a:p>
            <a:pPr indent="0" lvl="0" marL="0" rtl="0" algn="ctr">
              <a:lnSpc>
                <a:spcPct val="90000"/>
              </a:lnSpc>
              <a:spcBef>
                <a:spcPts val="1800"/>
              </a:spcBef>
              <a:spcAft>
                <a:spcPts val="0"/>
              </a:spcAft>
              <a:buNone/>
            </a:pPr>
            <a:r>
              <a:rPr b="1" lang="en" sz="2400" u="sng">
                <a:solidFill>
                  <a:srgbClr val="303030"/>
                </a:solidFill>
                <a:latin typeface="Cambria"/>
                <a:ea typeface="Cambria"/>
                <a:cs typeface="Cambria"/>
                <a:sym typeface="Cambria"/>
              </a:rPr>
              <a:t>If all answers are yes, you are a dependent of the taxpayer</a:t>
            </a:r>
            <a:endParaRPr/>
          </a:p>
        </p:txBody>
      </p:sp>
      <p:pic>
        <p:nvPicPr>
          <p:cNvPr id="401" name="Google Shape;401;p48"/>
          <p:cNvPicPr preferRelativeResize="0"/>
          <p:nvPr/>
        </p:nvPicPr>
        <p:blipFill>
          <a:blip r:embed="rId3">
            <a:alphaModFix/>
          </a:blip>
          <a:stretch>
            <a:fillRect/>
          </a:stretch>
        </p:blipFill>
        <p:spPr>
          <a:xfrm>
            <a:off x="0" y="0"/>
            <a:ext cx="9143998" cy="561525"/>
          </a:xfrm>
          <a:prstGeom prst="rect">
            <a:avLst/>
          </a:prstGeom>
          <a:noFill/>
          <a:ln>
            <a:noFill/>
          </a:ln>
        </p:spPr>
      </p:pic>
      <p:pic>
        <p:nvPicPr>
          <p:cNvPr id="402" name="Google Shape;402;p48"/>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403" name="Google Shape;403;p48"/>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9"/>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Why does it matter?</a:t>
            </a:r>
            <a:endParaRPr/>
          </a:p>
        </p:txBody>
      </p:sp>
      <p:sp>
        <p:nvSpPr>
          <p:cNvPr id="409" name="Google Shape;409;p49"/>
          <p:cNvSpPr txBox="1"/>
          <p:nvPr>
            <p:ph idx="1" type="body"/>
          </p:nvPr>
        </p:nvSpPr>
        <p:spPr>
          <a:xfrm>
            <a:off x="311700" y="1222450"/>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lnSpc>
                <a:spcPct val="90000"/>
              </a:lnSpc>
              <a:spcBef>
                <a:spcPts val="1800"/>
              </a:spcBef>
              <a:spcAft>
                <a:spcPts val="0"/>
              </a:spcAft>
              <a:buClr>
                <a:schemeClr val="dk1"/>
              </a:buClr>
              <a:buSzPct val="62857"/>
              <a:buFont typeface="Arial"/>
              <a:buNone/>
            </a:pPr>
            <a:r>
              <a:rPr lang="en" sz="1750">
                <a:solidFill>
                  <a:srgbClr val="989898"/>
                </a:solidFill>
              </a:rPr>
              <a:t>•</a:t>
            </a:r>
            <a:r>
              <a:rPr lang="en" sz="2200">
                <a:solidFill>
                  <a:srgbClr val="303030"/>
                </a:solidFill>
                <a:latin typeface="Cambria"/>
                <a:ea typeface="Cambria"/>
                <a:cs typeface="Cambria"/>
                <a:sym typeface="Cambria"/>
              </a:rPr>
              <a:t>MOST of the time, it is financially advantageous for your parent(s) to claim you.</a:t>
            </a:r>
            <a:endParaRPr sz="22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62857"/>
              <a:buFont typeface="Arial"/>
              <a:buNone/>
            </a:pPr>
            <a:r>
              <a:rPr lang="en" sz="1750">
                <a:solidFill>
                  <a:srgbClr val="989898"/>
                </a:solidFill>
              </a:rPr>
              <a:t>•</a:t>
            </a:r>
            <a:r>
              <a:rPr lang="en" sz="2200">
                <a:solidFill>
                  <a:srgbClr val="303030"/>
                </a:solidFill>
                <a:latin typeface="Cambria"/>
                <a:ea typeface="Cambria"/>
                <a:cs typeface="Cambria"/>
                <a:sym typeface="Cambria"/>
              </a:rPr>
              <a:t>Example:  You are 21 and have a scholarship for half tuition/fees and live in an off campus apartment (you don’t spend even one night with your parents in 2020).  Your rent and food is paid by savings from your summer job.  Your parents only pay the other half of your tuition and for your health insurance.  You could make an argument that you are paying more than half of your support and therefore can claim yourself.  </a:t>
            </a:r>
            <a:endParaRPr sz="22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62857"/>
              <a:buFont typeface="Arial"/>
              <a:buNone/>
            </a:pPr>
            <a:r>
              <a:rPr lang="en" sz="1750">
                <a:solidFill>
                  <a:srgbClr val="989898"/>
                </a:solidFill>
              </a:rPr>
              <a:t>•</a:t>
            </a:r>
            <a:r>
              <a:rPr lang="en" sz="2200">
                <a:solidFill>
                  <a:srgbClr val="303030"/>
                </a:solidFill>
                <a:latin typeface="Cambria"/>
                <a:ea typeface="Cambria"/>
                <a:cs typeface="Cambria"/>
                <a:sym typeface="Cambria"/>
              </a:rPr>
              <a:t>Impact:  your income for the year is $10,000 from a summer job.  Once the dependent standard deduction of $10,350 is used to reduce your income, you don’t owe any taxes.</a:t>
            </a:r>
            <a:endParaRPr sz="2200">
              <a:solidFill>
                <a:srgbClr val="303030"/>
              </a:solidFill>
              <a:latin typeface="Cambria"/>
              <a:ea typeface="Cambria"/>
              <a:cs typeface="Cambria"/>
              <a:sym typeface="Cambria"/>
            </a:endParaRPr>
          </a:p>
          <a:p>
            <a:pPr indent="0" lvl="0" marL="0" rtl="0" algn="l">
              <a:lnSpc>
                <a:spcPct val="90000"/>
              </a:lnSpc>
              <a:spcBef>
                <a:spcPts val="1800"/>
              </a:spcBef>
              <a:spcAft>
                <a:spcPts val="0"/>
              </a:spcAft>
              <a:buNone/>
            </a:pPr>
            <a:r>
              <a:rPr lang="en" sz="1750">
                <a:solidFill>
                  <a:srgbClr val="989898"/>
                </a:solidFill>
              </a:rPr>
              <a:t>•</a:t>
            </a:r>
            <a:r>
              <a:rPr lang="en" sz="2200">
                <a:solidFill>
                  <a:srgbClr val="303030"/>
                </a:solidFill>
                <a:latin typeface="Cambria"/>
                <a:ea typeface="Cambria"/>
                <a:cs typeface="Cambria"/>
                <a:sym typeface="Cambria"/>
              </a:rPr>
              <a:t>Your parents make $74,900/year (MFJ).  If they claimed you as a dependent, their tax owed is </a:t>
            </a:r>
            <a:r>
              <a:rPr b="1" lang="en" sz="2200">
                <a:solidFill>
                  <a:srgbClr val="303030"/>
                </a:solidFill>
                <a:latin typeface="Cambria"/>
                <a:ea typeface="Cambria"/>
                <a:cs typeface="Cambria"/>
                <a:sym typeface="Cambria"/>
              </a:rPr>
              <a:t>$6,312</a:t>
            </a:r>
            <a:r>
              <a:rPr lang="en" sz="2200">
                <a:solidFill>
                  <a:srgbClr val="303030"/>
                </a:solidFill>
                <a:latin typeface="Cambria"/>
                <a:ea typeface="Cambria"/>
                <a:cs typeface="Cambria"/>
                <a:sym typeface="Cambria"/>
              </a:rPr>
              <a:t>.  By not claiming you as a dependent, their tax owed is </a:t>
            </a:r>
            <a:r>
              <a:rPr b="1" lang="en" sz="2200">
                <a:solidFill>
                  <a:srgbClr val="303030"/>
                </a:solidFill>
                <a:latin typeface="Cambria"/>
                <a:ea typeface="Cambria"/>
                <a:cs typeface="Cambria"/>
                <a:sym typeface="Cambria"/>
              </a:rPr>
              <a:t>$6,812</a:t>
            </a:r>
            <a:r>
              <a:rPr lang="en" sz="2200">
                <a:solidFill>
                  <a:srgbClr val="303030"/>
                </a:solidFill>
                <a:latin typeface="Cambria"/>
                <a:ea typeface="Cambria"/>
                <a:cs typeface="Cambria"/>
                <a:sym typeface="Cambria"/>
              </a:rPr>
              <a:t>.</a:t>
            </a:r>
            <a:endParaRPr/>
          </a:p>
        </p:txBody>
      </p:sp>
      <p:pic>
        <p:nvPicPr>
          <p:cNvPr id="410" name="Google Shape;410;p49"/>
          <p:cNvPicPr preferRelativeResize="0"/>
          <p:nvPr/>
        </p:nvPicPr>
        <p:blipFill>
          <a:blip r:embed="rId3">
            <a:alphaModFix/>
          </a:blip>
          <a:stretch>
            <a:fillRect/>
          </a:stretch>
        </p:blipFill>
        <p:spPr>
          <a:xfrm>
            <a:off x="0" y="0"/>
            <a:ext cx="9143998" cy="561525"/>
          </a:xfrm>
          <a:prstGeom prst="rect">
            <a:avLst/>
          </a:prstGeom>
          <a:noFill/>
          <a:ln>
            <a:noFill/>
          </a:ln>
        </p:spPr>
      </p:pic>
      <p:pic>
        <p:nvPicPr>
          <p:cNvPr id="411" name="Google Shape;411;p49"/>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412" name="Google Shape;412;p49"/>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0"/>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Topics</a:t>
            </a:r>
            <a:endParaRPr sz="3600">
              <a:solidFill>
                <a:srgbClr val="F7C547"/>
              </a:solidFill>
              <a:latin typeface="Cambria"/>
              <a:ea typeface="Cambria"/>
              <a:cs typeface="Cambria"/>
              <a:sym typeface="Cambria"/>
            </a:endParaRPr>
          </a:p>
        </p:txBody>
      </p:sp>
      <p:sp>
        <p:nvSpPr>
          <p:cNvPr id="418" name="Google Shape;418;p50"/>
          <p:cNvSpPr txBox="1"/>
          <p:nvPr>
            <p:ph idx="1" type="body"/>
          </p:nvPr>
        </p:nvSpPr>
        <p:spPr>
          <a:xfrm>
            <a:off x="311700" y="1222450"/>
            <a:ext cx="8520600" cy="3416400"/>
          </a:xfrm>
          <a:prstGeom prst="rect">
            <a:avLst/>
          </a:prstGeom>
        </p:spPr>
        <p:txBody>
          <a:bodyPr anchorCtr="0" anchor="t" bIns="91425" lIns="91425" spcFirstLastPara="1" rIns="91425" wrap="square" tIns="91425">
            <a:normAutofit/>
          </a:bodyPr>
          <a:lstStyle/>
          <a:p>
            <a:pPr indent="-381000" lvl="0" marL="457200" rtl="0" algn="l">
              <a:lnSpc>
                <a:spcPct val="90000"/>
              </a:lnSpc>
              <a:spcBef>
                <a:spcPts val="180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3"/>
              </a:rPr>
              <a:t>Using the tax code for behavior modification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4"/>
              </a:rPr>
              <a:t>What are some other taxes that we pay (including Payroll Taxes)</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rPr>
              <a:t>What counts as income on your income tax return?</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5"/>
              </a:rPr>
              <a:t>Withholding and the W-4</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6"/>
              </a:rPr>
              <a:t>How to read a pay stub</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7"/>
              </a:rPr>
              <a:t>Are you a dependent or not? </a:t>
            </a:r>
            <a:endParaRPr sz="2400">
              <a:solidFill>
                <a:srgbClr val="303030"/>
              </a:solidFill>
              <a:latin typeface="Cambria"/>
              <a:ea typeface="Cambria"/>
              <a:cs typeface="Cambria"/>
              <a:sym typeface="Cambria"/>
            </a:endParaRPr>
          </a:p>
          <a:p>
            <a:pPr indent="-381000" lvl="0" marL="457200" rtl="0" algn="l">
              <a:lnSpc>
                <a:spcPct val="90000"/>
              </a:lnSpc>
              <a:spcBef>
                <a:spcPts val="0"/>
              </a:spcBef>
              <a:spcAft>
                <a:spcPts val="0"/>
              </a:spcAft>
              <a:buClr>
                <a:srgbClr val="303030"/>
              </a:buClr>
              <a:buSzPts val="2400"/>
              <a:buFont typeface="Cambria"/>
              <a:buAutoNum type="arabicPeriod"/>
            </a:pPr>
            <a:r>
              <a:rPr lang="en" sz="2400" u="sng">
                <a:solidFill>
                  <a:schemeClr val="hlink"/>
                </a:solidFill>
                <a:latin typeface="Cambria"/>
                <a:ea typeface="Cambria"/>
                <a:cs typeface="Cambria"/>
                <a:sym typeface="Cambria"/>
                <a:hlinkClick action="ppaction://hlinksldjump" r:id="rId8"/>
              </a:rPr>
              <a:t>Completing a tax return</a:t>
            </a:r>
            <a:endParaRPr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419" name="Google Shape;419;p50"/>
          <p:cNvPicPr preferRelativeResize="0"/>
          <p:nvPr/>
        </p:nvPicPr>
        <p:blipFill>
          <a:blip r:embed="rId9">
            <a:alphaModFix/>
          </a:blip>
          <a:stretch>
            <a:fillRect/>
          </a:stretch>
        </p:blipFill>
        <p:spPr>
          <a:xfrm>
            <a:off x="0" y="0"/>
            <a:ext cx="9143998" cy="561525"/>
          </a:xfrm>
          <a:prstGeom prst="rect">
            <a:avLst/>
          </a:prstGeom>
          <a:noFill/>
          <a:ln>
            <a:noFill/>
          </a:ln>
        </p:spPr>
      </p:pic>
      <p:pic>
        <p:nvPicPr>
          <p:cNvPr id="420" name="Google Shape;420;p50"/>
          <p:cNvPicPr preferRelativeResize="0"/>
          <p:nvPr/>
        </p:nvPicPr>
        <p:blipFill>
          <a:blip r:embed="rId10">
            <a:alphaModFix/>
          </a:blip>
          <a:stretch>
            <a:fillRect/>
          </a:stretch>
        </p:blipFill>
        <p:spPr>
          <a:xfrm>
            <a:off x="7887771" y="4022999"/>
            <a:ext cx="1013501" cy="1012826"/>
          </a:xfrm>
          <a:prstGeom prst="rect">
            <a:avLst/>
          </a:prstGeom>
          <a:noFill/>
          <a:ln>
            <a:noFill/>
          </a:ln>
        </p:spPr>
      </p:pic>
      <p:sp>
        <p:nvSpPr>
          <p:cNvPr id="421" name="Google Shape;421;p50"/>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1"/>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Do you need to file an income tax return?</a:t>
            </a:r>
            <a:endParaRPr/>
          </a:p>
        </p:txBody>
      </p:sp>
      <p:sp>
        <p:nvSpPr>
          <p:cNvPr id="427" name="Google Shape;427;p51"/>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28" name="Google Shape;428;p51"/>
          <p:cNvPicPr preferRelativeResize="0"/>
          <p:nvPr/>
        </p:nvPicPr>
        <p:blipFill>
          <a:blip r:embed="rId3">
            <a:alphaModFix/>
          </a:blip>
          <a:stretch>
            <a:fillRect/>
          </a:stretch>
        </p:blipFill>
        <p:spPr>
          <a:xfrm>
            <a:off x="0" y="0"/>
            <a:ext cx="9143998" cy="561525"/>
          </a:xfrm>
          <a:prstGeom prst="rect">
            <a:avLst/>
          </a:prstGeom>
          <a:noFill/>
          <a:ln>
            <a:noFill/>
          </a:ln>
        </p:spPr>
      </p:pic>
      <p:pic>
        <p:nvPicPr>
          <p:cNvPr id="429" name="Google Shape;429;p51"/>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430" name="Google Shape;430;p51"/>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431" name="Google Shape;431;p51"/>
          <p:cNvPicPr preferRelativeResize="0"/>
          <p:nvPr/>
        </p:nvPicPr>
        <p:blipFill>
          <a:blip r:embed="rId5">
            <a:alphaModFix/>
          </a:blip>
          <a:stretch>
            <a:fillRect/>
          </a:stretch>
        </p:blipFill>
        <p:spPr>
          <a:xfrm>
            <a:off x="4330172" y="1298662"/>
            <a:ext cx="4482299" cy="2849525"/>
          </a:xfrm>
          <a:prstGeom prst="rect">
            <a:avLst/>
          </a:prstGeom>
          <a:noFill/>
          <a:ln>
            <a:noFill/>
          </a:ln>
        </p:spPr>
      </p:pic>
      <p:pic>
        <p:nvPicPr>
          <p:cNvPr id="432" name="Google Shape;432;p51"/>
          <p:cNvPicPr preferRelativeResize="0"/>
          <p:nvPr/>
        </p:nvPicPr>
        <p:blipFill>
          <a:blip r:embed="rId6">
            <a:alphaModFix/>
          </a:blip>
          <a:stretch>
            <a:fillRect/>
          </a:stretch>
        </p:blipFill>
        <p:spPr>
          <a:xfrm>
            <a:off x="345325" y="1298650"/>
            <a:ext cx="3984845" cy="35724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2"/>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Completing a tax return</a:t>
            </a:r>
            <a:endParaRPr/>
          </a:p>
        </p:txBody>
      </p:sp>
      <p:sp>
        <p:nvSpPr>
          <p:cNvPr id="438" name="Google Shape;438;p52"/>
          <p:cNvSpPr txBox="1"/>
          <p:nvPr>
            <p:ph idx="1" type="body"/>
          </p:nvPr>
        </p:nvSpPr>
        <p:spPr>
          <a:xfrm>
            <a:off x="311700" y="1222450"/>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Use software if possible; guards against errors</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45833"/>
              <a:buFont typeface="Arial"/>
              <a:buNone/>
            </a:pPr>
            <a:r>
              <a:rPr lang="en" sz="2400" u="sng">
                <a:solidFill>
                  <a:schemeClr val="hlink"/>
                </a:solidFill>
                <a:latin typeface="Cambria"/>
                <a:ea typeface="Cambria"/>
                <a:cs typeface="Cambria"/>
                <a:sym typeface="Cambria"/>
                <a:hlinkClick r:id="rId3"/>
              </a:rPr>
              <a:t>https://www.irs.gov/filing/free-file-do-your-federal-taxes-for-free</a:t>
            </a:r>
            <a:endParaRPr sz="2400" u="sng">
              <a:solidFill>
                <a:schemeClr val="hlink"/>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Use UMBC VITA by making an appointment at:</a:t>
            </a:r>
            <a:r>
              <a:rPr lang="en" sz="2400">
                <a:solidFill>
                  <a:srgbClr val="303030"/>
                </a:solidFill>
                <a:uFill>
                  <a:noFill/>
                </a:uFill>
                <a:latin typeface="Cambria"/>
                <a:ea typeface="Cambria"/>
                <a:cs typeface="Cambria"/>
                <a:sym typeface="Cambria"/>
                <a:hlinkClick r:id="rId4">
                  <a:extLst>
                    <a:ext uri="{A12FA001-AC4F-418D-AE19-62706E023703}">
                      <ahyp:hlinkClr val="tx"/>
                    </a:ext>
                  </a:extLst>
                </a:hlinkClick>
              </a:rPr>
              <a:t> </a:t>
            </a:r>
            <a:r>
              <a:rPr lang="en" sz="2400" u="sng">
                <a:solidFill>
                  <a:schemeClr val="hlink"/>
                </a:solidFill>
                <a:latin typeface="Cambria"/>
                <a:ea typeface="Cambria"/>
                <a:cs typeface="Cambria"/>
                <a:sym typeface="Cambria"/>
                <a:hlinkClick r:id="rId5"/>
              </a:rPr>
              <a:t>www.bmorefreetaxes.org</a:t>
            </a:r>
            <a:endParaRPr sz="2400" u="sng">
              <a:solidFill>
                <a:schemeClr val="hlink"/>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If you don’t understand, ask questions.  You are responsible for your tax return. </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None/>
            </a:pPr>
            <a:r>
              <a:rPr lang="en" sz="1900">
                <a:solidFill>
                  <a:srgbClr val="989898"/>
                </a:solidFill>
              </a:rPr>
              <a:t>•</a:t>
            </a:r>
            <a:r>
              <a:rPr lang="en" sz="2400">
                <a:solidFill>
                  <a:srgbClr val="303030"/>
                </a:solidFill>
                <a:latin typeface="Cambria"/>
                <a:ea typeface="Cambria"/>
                <a:cs typeface="Cambria"/>
                <a:sym typeface="Cambria"/>
              </a:rPr>
              <a:t>If you are a dependent, talk with your parent(s)/guardian(s).</a:t>
            </a:r>
            <a:endParaRPr/>
          </a:p>
        </p:txBody>
      </p:sp>
      <p:pic>
        <p:nvPicPr>
          <p:cNvPr id="439" name="Google Shape;439;p52"/>
          <p:cNvPicPr preferRelativeResize="0"/>
          <p:nvPr/>
        </p:nvPicPr>
        <p:blipFill>
          <a:blip r:embed="rId6">
            <a:alphaModFix/>
          </a:blip>
          <a:stretch>
            <a:fillRect/>
          </a:stretch>
        </p:blipFill>
        <p:spPr>
          <a:xfrm>
            <a:off x="0" y="0"/>
            <a:ext cx="9143998" cy="561525"/>
          </a:xfrm>
          <a:prstGeom prst="rect">
            <a:avLst/>
          </a:prstGeom>
          <a:noFill/>
          <a:ln>
            <a:noFill/>
          </a:ln>
        </p:spPr>
      </p:pic>
      <p:pic>
        <p:nvPicPr>
          <p:cNvPr id="440" name="Google Shape;440;p52"/>
          <p:cNvPicPr preferRelativeResize="0"/>
          <p:nvPr/>
        </p:nvPicPr>
        <p:blipFill>
          <a:blip r:embed="rId7">
            <a:alphaModFix/>
          </a:blip>
          <a:stretch>
            <a:fillRect/>
          </a:stretch>
        </p:blipFill>
        <p:spPr>
          <a:xfrm>
            <a:off x="7887771" y="4022999"/>
            <a:ext cx="1013501" cy="1012826"/>
          </a:xfrm>
          <a:prstGeom prst="rect">
            <a:avLst/>
          </a:prstGeom>
          <a:noFill/>
          <a:ln>
            <a:noFill/>
          </a:ln>
        </p:spPr>
      </p:pic>
      <p:sp>
        <p:nvSpPr>
          <p:cNvPr id="441" name="Google Shape;441;p52"/>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649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Progressive Income Tax &amp; Income Tax Brackets</a:t>
            </a:r>
            <a:endParaRPr/>
          </a:p>
        </p:txBody>
      </p:sp>
      <p:sp>
        <p:nvSpPr>
          <p:cNvPr id="90" name="Google Shape;90;p17"/>
          <p:cNvSpPr txBox="1"/>
          <p:nvPr>
            <p:ph idx="1" type="body"/>
          </p:nvPr>
        </p:nvSpPr>
        <p:spPr>
          <a:xfrm>
            <a:off x="311700" y="122245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A </a:t>
            </a:r>
            <a:r>
              <a:rPr b="1" lang="en" sz="2400">
                <a:solidFill>
                  <a:srgbClr val="303030"/>
                </a:solidFill>
                <a:latin typeface="Cambria"/>
                <a:ea typeface="Cambria"/>
                <a:cs typeface="Cambria"/>
                <a:sym typeface="Cambria"/>
              </a:rPr>
              <a:t>progressive </a:t>
            </a:r>
            <a:r>
              <a:rPr lang="en" sz="2400">
                <a:solidFill>
                  <a:srgbClr val="303030"/>
                </a:solidFill>
                <a:latin typeface="Cambria"/>
                <a:ea typeface="Cambria"/>
                <a:cs typeface="Cambria"/>
                <a:sym typeface="Cambria"/>
              </a:rPr>
              <a:t>tax is based on the taxpayer’s ability to pay.  A </a:t>
            </a:r>
            <a:r>
              <a:rPr b="1" lang="en" sz="2400">
                <a:solidFill>
                  <a:srgbClr val="303030"/>
                </a:solidFill>
                <a:latin typeface="Cambria"/>
                <a:ea typeface="Cambria"/>
                <a:cs typeface="Cambria"/>
                <a:sym typeface="Cambria"/>
              </a:rPr>
              <a:t>flat </a:t>
            </a:r>
            <a:r>
              <a:rPr lang="en" sz="2400">
                <a:solidFill>
                  <a:srgbClr val="303030"/>
                </a:solidFill>
                <a:latin typeface="Cambria"/>
                <a:ea typeface="Cambria"/>
                <a:cs typeface="Cambria"/>
                <a:sym typeface="Cambria"/>
              </a:rPr>
              <a:t>tax is the same rate no matter your ability to pay.</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Deductions, adjustments or refundable/non-refundable tax credits make taxes quite complex.  Things like dependents, tuition expenses, mortgage interest, or having a low income rate impact your income tax situation. </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2,600 pages of tax law and 67,500 pages of related court rulings</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ct val="57894"/>
              <a:buFont typeface="Arial"/>
              <a:buNone/>
            </a:pPr>
            <a:r>
              <a:rPr lang="en" sz="1900">
                <a:solidFill>
                  <a:srgbClr val="989898"/>
                </a:solidFill>
              </a:rPr>
              <a:t>•</a:t>
            </a:r>
            <a:r>
              <a:rPr lang="en" sz="2400">
                <a:solidFill>
                  <a:srgbClr val="303030"/>
                </a:solidFill>
                <a:latin typeface="Cambria"/>
                <a:ea typeface="Cambria"/>
                <a:cs typeface="Cambria"/>
                <a:sym typeface="Cambria"/>
              </a:rPr>
              <a:t>Employers must, by law, withhold federal income taxes from every paycheck which provides the Federal government has a stable, predictable revenue stream.  </a:t>
            </a:r>
            <a:endParaRPr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91" name="Google Shape;91;p17"/>
          <p:cNvPicPr preferRelativeResize="0"/>
          <p:nvPr/>
        </p:nvPicPr>
        <p:blipFill>
          <a:blip r:embed="rId3">
            <a:alphaModFix/>
          </a:blip>
          <a:stretch>
            <a:fillRect/>
          </a:stretch>
        </p:blipFill>
        <p:spPr>
          <a:xfrm>
            <a:off x="0" y="0"/>
            <a:ext cx="9143998" cy="561525"/>
          </a:xfrm>
          <a:prstGeom prst="rect">
            <a:avLst/>
          </a:prstGeom>
          <a:noFill/>
          <a:ln>
            <a:noFill/>
          </a:ln>
        </p:spPr>
      </p:pic>
      <p:pic>
        <p:nvPicPr>
          <p:cNvPr id="92" name="Google Shape;92;p17"/>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93" name="Google Shape;93;p17"/>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3"/>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47" name="Google Shape;447;p53"/>
          <p:cNvPicPr preferRelativeResize="0"/>
          <p:nvPr/>
        </p:nvPicPr>
        <p:blipFill>
          <a:blip r:embed="rId3">
            <a:alphaModFix/>
          </a:blip>
          <a:stretch>
            <a:fillRect/>
          </a:stretch>
        </p:blipFill>
        <p:spPr>
          <a:xfrm>
            <a:off x="0" y="0"/>
            <a:ext cx="9143998" cy="561525"/>
          </a:xfrm>
          <a:prstGeom prst="rect">
            <a:avLst/>
          </a:prstGeom>
          <a:noFill/>
          <a:ln>
            <a:noFill/>
          </a:ln>
        </p:spPr>
      </p:pic>
      <p:pic>
        <p:nvPicPr>
          <p:cNvPr id="448" name="Google Shape;448;p53"/>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449" name="Google Shape;449;p53"/>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450" name="Google Shape;450;p53"/>
          <p:cNvPicPr preferRelativeResize="0"/>
          <p:nvPr/>
        </p:nvPicPr>
        <p:blipFill>
          <a:blip r:embed="rId5">
            <a:alphaModFix/>
          </a:blip>
          <a:stretch>
            <a:fillRect/>
          </a:stretch>
        </p:blipFill>
        <p:spPr>
          <a:xfrm>
            <a:off x="0" y="19773"/>
            <a:ext cx="6353826" cy="3954750"/>
          </a:xfrm>
          <a:prstGeom prst="rect">
            <a:avLst/>
          </a:prstGeom>
          <a:noFill/>
          <a:ln>
            <a:noFill/>
          </a:ln>
        </p:spPr>
      </p:pic>
      <p:pic>
        <p:nvPicPr>
          <p:cNvPr id="451" name="Google Shape;451;p53"/>
          <p:cNvPicPr preferRelativeResize="0"/>
          <p:nvPr/>
        </p:nvPicPr>
        <p:blipFill>
          <a:blip r:embed="rId6">
            <a:alphaModFix/>
          </a:blip>
          <a:stretch>
            <a:fillRect/>
          </a:stretch>
        </p:blipFill>
        <p:spPr>
          <a:xfrm>
            <a:off x="3233400" y="1696200"/>
            <a:ext cx="5860174" cy="3339625"/>
          </a:xfrm>
          <a:prstGeom prst="rect">
            <a:avLst/>
          </a:prstGeom>
          <a:noFill/>
          <a:ln>
            <a:noFill/>
          </a:ln>
        </p:spPr>
      </p:pic>
      <p:pic>
        <p:nvPicPr>
          <p:cNvPr id="452" name="Google Shape;452;p53"/>
          <p:cNvPicPr preferRelativeResize="0"/>
          <p:nvPr/>
        </p:nvPicPr>
        <p:blipFill>
          <a:blip r:embed="rId7">
            <a:alphaModFix/>
          </a:blip>
          <a:stretch>
            <a:fillRect/>
          </a:stretch>
        </p:blipFill>
        <p:spPr>
          <a:xfrm>
            <a:off x="-27500" y="19784"/>
            <a:ext cx="9144000" cy="3994283"/>
          </a:xfrm>
          <a:prstGeom prst="rect">
            <a:avLst/>
          </a:prstGeom>
          <a:noFill/>
          <a:ln>
            <a:noFill/>
          </a:ln>
        </p:spPr>
      </p:pic>
      <p:pic>
        <p:nvPicPr>
          <p:cNvPr id="453" name="Google Shape;453;p53"/>
          <p:cNvPicPr preferRelativeResize="0"/>
          <p:nvPr/>
        </p:nvPicPr>
        <p:blipFill>
          <a:blip r:embed="rId8">
            <a:alphaModFix/>
          </a:blip>
          <a:stretch>
            <a:fillRect/>
          </a:stretch>
        </p:blipFill>
        <p:spPr>
          <a:xfrm>
            <a:off x="0" y="2494802"/>
            <a:ext cx="6353825" cy="26225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4"/>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Top 5 things you should know</a:t>
            </a:r>
            <a:endParaRPr/>
          </a:p>
        </p:txBody>
      </p:sp>
      <p:sp>
        <p:nvSpPr>
          <p:cNvPr id="459" name="Google Shape;459;p54"/>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Withholding and FICA are different</a:t>
            </a:r>
            <a:endParaRPr/>
          </a:p>
          <a:p>
            <a:pPr indent="-342900" lvl="0" marL="457200" rtl="0" algn="l">
              <a:spcBef>
                <a:spcPts val="0"/>
              </a:spcBef>
              <a:spcAft>
                <a:spcPts val="0"/>
              </a:spcAft>
              <a:buSzPts val="1800"/>
              <a:buAutoNum type="arabicPeriod"/>
            </a:pPr>
            <a:r>
              <a:rPr lang="en"/>
              <a:t>Plan ahead if you are self employed</a:t>
            </a:r>
            <a:endParaRPr/>
          </a:p>
          <a:p>
            <a:pPr indent="-342900" lvl="0" marL="457200" rtl="0" algn="l">
              <a:spcBef>
                <a:spcPts val="0"/>
              </a:spcBef>
              <a:spcAft>
                <a:spcPts val="0"/>
              </a:spcAft>
              <a:buSzPts val="1800"/>
              <a:buAutoNum type="arabicPeriod"/>
            </a:pPr>
            <a:r>
              <a:rPr lang="en"/>
              <a:t>Know if you are a dependent</a:t>
            </a:r>
            <a:endParaRPr/>
          </a:p>
          <a:p>
            <a:pPr indent="-342900" lvl="0" marL="457200" rtl="0" algn="l">
              <a:spcBef>
                <a:spcPts val="0"/>
              </a:spcBef>
              <a:spcAft>
                <a:spcPts val="0"/>
              </a:spcAft>
              <a:buSzPts val="1800"/>
              <a:buAutoNum type="arabicPeriod"/>
            </a:pPr>
            <a:r>
              <a:rPr lang="en"/>
              <a:t>File a tax return by the deadline if you are required to file</a:t>
            </a:r>
            <a:endParaRPr/>
          </a:p>
          <a:p>
            <a:pPr indent="-342900" lvl="0" marL="457200" rtl="0" algn="l">
              <a:spcBef>
                <a:spcPts val="0"/>
              </a:spcBef>
              <a:spcAft>
                <a:spcPts val="0"/>
              </a:spcAft>
              <a:buSzPts val="1800"/>
              <a:buAutoNum type="arabicPeriod"/>
            </a:pPr>
            <a:r>
              <a:rPr lang="en"/>
              <a:t>Keep records of all financial activity</a:t>
            </a:r>
            <a:endParaRPr/>
          </a:p>
        </p:txBody>
      </p:sp>
      <p:pic>
        <p:nvPicPr>
          <p:cNvPr id="460" name="Google Shape;460;p54"/>
          <p:cNvPicPr preferRelativeResize="0"/>
          <p:nvPr/>
        </p:nvPicPr>
        <p:blipFill>
          <a:blip r:embed="rId3">
            <a:alphaModFix/>
          </a:blip>
          <a:stretch>
            <a:fillRect/>
          </a:stretch>
        </p:blipFill>
        <p:spPr>
          <a:xfrm>
            <a:off x="0" y="0"/>
            <a:ext cx="9143998" cy="561525"/>
          </a:xfrm>
          <a:prstGeom prst="rect">
            <a:avLst/>
          </a:prstGeom>
          <a:noFill/>
          <a:ln>
            <a:noFill/>
          </a:ln>
        </p:spPr>
      </p:pic>
      <p:pic>
        <p:nvPicPr>
          <p:cNvPr id="461" name="Google Shape;461;p54"/>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462" name="Google Shape;462;p54"/>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0" name="Google Shape;100;p18"/>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01" name="Google Shape;101;p18"/>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02" name="Google Shape;102;p18"/>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descr="There is a common misunderstanding about how tax brackets work in the US, and it’s causing us to have uninformed debates about taxes.&#10;&#10;Become a member of the Vox Video Lab! http://bit.ly/video-lab&#10;&#10;Watch our video on Alexandria Ocasio-Cortez's 70% tax plan here: https://youtu.be/bWRO-M47eCY&#10;&#10;Check out the podcast on this topic from Today Explained: https://bit.ly/2VEoEIC&#10;&#10;The TEx crew took a deep dive into Representative Alexandria Ocasio-Cortez's proposal for a marginal tax rate of 70% for top earners in America. A lot of people are upset, and even more have no idea how it works.&#10;&#10;Subscribe to our channel! http://goo.gl/0bsAjO&#10;&#10;When Rep. Alexandria Ocasio-Cortez proposed a 70 percent top income tax rate, many conservatives started saying Democrats wants to take away 70 percent of Americans’ hard-earned money. This is not only wrong, but it takes advantage of something Americans have long misunderstood: tax brackets. It’s time to fix that with a simple, paper-made video.&#10;&#10;Vox.com is a news website that helps you cut through the noise and understand what's really driving the events in the headlines. Check out http://www.vox.com.&#10;&#10;Watch our full video catalog: http://goo.gl/IZONyE&#10;Follow Vox on Facebook: http://goo.gl/U2g06o&#10;Or Twitter: http://goo.gl/XFrZ5H" id="103" name="Google Shape;103;p18" title="How tax brackets actually work">
            <a:hlinkClick r:id="rId5"/>
          </p:cNvPr>
          <p:cNvPicPr preferRelativeResize="0"/>
          <p:nvPr/>
        </p:nvPicPr>
        <p:blipFill>
          <a:blip r:embed="rId6">
            <a:alphaModFix/>
          </a:blip>
          <a:stretch>
            <a:fillRect/>
          </a:stretch>
        </p:blipFill>
        <p:spPr>
          <a:xfrm>
            <a:off x="1354575" y="649750"/>
            <a:ext cx="5991667" cy="449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0" name="Google Shape;110;p19"/>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11" name="Google Shape;111;p19"/>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12" name="Google Shape;112;p19"/>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113" name="Google Shape;113;p19"/>
          <p:cNvPicPr preferRelativeResize="0"/>
          <p:nvPr/>
        </p:nvPicPr>
        <p:blipFill>
          <a:blip r:embed="rId5">
            <a:alphaModFix/>
          </a:blip>
          <a:stretch>
            <a:fillRect/>
          </a:stretch>
        </p:blipFill>
        <p:spPr>
          <a:xfrm>
            <a:off x="311689" y="607575"/>
            <a:ext cx="5717987" cy="4493750"/>
          </a:xfrm>
          <a:prstGeom prst="rect">
            <a:avLst/>
          </a:prstGeom>
          <a:noFill/>
          <a:ln>
            <a:noFill/>
          </a:ln>
        </p:spPr>
      </p:pic>
      <p:pic>
        <p:nvPicPr>
          <p:cNvPr id="114" name="Google Shape;114;p19"/>
          <p:cNvPicPr preferRelativeResize="0"/>
          <p:nvPr/>
        </p:nvPicPr>
        <p:blipFill>
          <a:blip r:embed="rId6">
            <a:alphaModFix/>
          </a:blip>
          <a:stretch>
            <a:fillRect/>
          </a:stretch>
        </p:blipFill>
        <p:spPr>
          <a:xfrm>
            <a:off x="6300099" y="772550"/>
            <a:ext cx="2214651"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Let’s do some math…</a:t>
            </a:r>
            <a:endParaRPr/>
          </a:p>
        </p:txBody>
      </p:sp>
      <p:sp>
        <p:nvSpPr>
          <p:cNvPr id="120" name="Google Shape;120;p20"/>
          <p:cNvSpPr txBox="1"/>
          <p:nvPr>
            <p:ph idx="1" type="body"/>
          </p:nvPr>
        </p:nvSpPr>
        <p:spPr>
          <a:xfrm>
            <a:off x="311700" y="1222450"/>
            <a:ext cx="555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1800"/>
              </a:spcBef>
              <a:spcAft>
                <a:spcPts val="0"/>
              </a:spcAft>
              <a:buClr>
                <a:schemeClr val="dk1"/>
              </a:buClr>
              <a:buSzPts val="1100"/>
              <a:buFont typeface="Arial"/>
              <a:buNone/>
            </a:pPr>
            <a:r>
              <a:rPr lang="en" sz="1900">
                <a:solidFill>
                  <a:srgbClr val="989898"/>
                </a:solidFill>
              </a:rPr>
              <a:t>•</a:t>
            </a:r>
            <a:r>
              <a:rPr lang="en" sz="2400">
                <a:solidFill>
                  <a:srgbClr val="303030"/>
                </a:solidFill>
                <a:latin typeface="Cambria"/>
                <a:ea typeface="Cambria"/>
                <a:cs typeface="Cambria"/>
                <a:sym typeface="Cambria"/>
              </a:rPr>
              <a:t>How much income tax would someone in the below situation owe:</a:t>
            </a:r>
            <a:endParaRPr sz="2400">
              <a:solidFill>
                <a:srgbClr val="303030"/>
              </a:solidFill>
              <a:latin typeface="Cambria"/>
              <a:ea typeface="Cambria"/>
              <a:cs typeface="Cambria"/>
              <a:sym typeface="Cambria"/>
            </a:endParaRPr>
          </a:p>
          <a:p>
            <a:pPr indent="0" lvl="0" marL="0" rtl="0" algn="l">
              <a:lnSpc>
                <a:spcPct val="90000"/>
              </a:lnSpc>
              <a:spcBef>
                <a:spcPts val="1800"/>
              </a:spcBef>
              <a:spcAft>
                <a:spcPts val="0"/>
              </a:spcAft>
              <a:buClr>
                <a:schemeClr val="dk1"/>
              </a:buClr>
              <a:buSzPts val="1100"/>
              <a:buFont typeface="Arial"/>
              <a:buNone/>
            </a:pPr>
            <a:r>
              <a:t/>
            </a:r>
            <a:endParaRPr sz="1900">
              <a:solidFill>
                <a:srgbClr val="989898"/>
              </a:solidFill>
            </a:endParaRPr>
          </a:p>
          <a:p>
            <a:pPr indent="0" lvl="0" marL="0" rtl="0" algn="ctr">
              <a:lnSpc>
                <a:spcPct val="90000"/>
              </a:lnSpc>
              <a:spcBef>
                <a:spcPts val="1800"/>
              </a:spcBef>
              <a:spcAft>
                <a:spcPts val="0"/>
              </a:spcAft>
              <a:buClr>
                <a:schemeClr val="dk1"/>
              </a:buClr>
              <a:buSzPts val="1100"/>
              <a:buFont typeface="Arial"/>
              <a:buNone/>
            </a:pPr>
            <a:r>
              <a:rPr b="1" lang="en" sz="2400">
                <a:solidFill>
                  <a:srgbClr val="303030"/>
                </a:solidFill>
                <a:latin typeface="Cambria"/>
                <a:ea typeface="Cambria"/>
                <a:cs typeface="Cambria"/>
                <a:sym typeface="Cambria"/>
              </a:rPr>
              <a:t>Single person with</a:t>
            </a:r>
            <a:endParaRPr b="1" sz="2400">
              <a:solidFill>
                <a:srgbClr val="303030"/>
              </a:solidFill>
              <a:latin typeface="Cambria"/>
              <a:ea typeface="Cambria"/>
              <a:cs typeface="Cambria"/>
              <a:sym typeface="Cambria"/>
            </a:endParaRPr>
          </a:p>
          <a:p>
            <a:pPr indent="0" lvl="0" marL="0" rtl="0" algn="ctr">
              <a:lnSpc>
                <a:spcPct val="90000"/>
              </a:lnSpc>
              <a:spcBef>
                <a:spcPts val="1800"/>
              </a:spcBef>
              <a:spcAft>
                <a:spcPts val="0"/>
              </a:spcAft>
              <a:buClr>
                <a:schemeClr val="dk1"/>
              </a:buClr>
              <a:buSzPts val="1100"/>
              <a:buFont typeface="Arial"/>
              <a:buNone/>
            </a:pPr>
            <a:r>
              <a:rPr b="1" lang="en" sz="2400">
                <a:solidFill>
                  <a:srgbClr val="303030"/>
                </a:solidFill>
                <a:latin typeface="Cambria"/>
                <a:ea typeface="Cambria"/>
                <a:cs typeface="Cambria"/>
                <a:sym typeface="Cambria"/>
              </a:rPr>
              <a:t>an income of $62,500</a:t>
            </a:r>
            <a:endParaRPr b="1" sz="2400">
              <a:solidFill>
                <a:srgbClr val="303030"/>
              </a:solidFill>
              <a:latin typeface="Cambria"/>
              <a:ea typeface="Cambria"/>
              <a:cs typeface="Cambria"/>
              <a:sym typeface="Cambria"/>
            </a:endParaRPr>
          </a:p>
          <a:p>
            <a:pPr indent="0" lvl="0" marL="0" rtl="0" algn="l">
              <a:spcBef>
                <a:spcPts val="0"/>
              </a:spcBef>
              <a:spcAft>
                <a:spcPts val="1600"/>
              </a:spcAft>
              <a:buNone/>
            </a:pPr>
            <a:r>
              <a:t/>
            </a:r>
            <a:endParaRPr/>
          </a:p>
        </p:txBody>
      </p:sp>
      <p:pic>
        <p:nvPicPr>
          <p:cNvPr id="121" name="Google Shape;121;p20"/>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22" name="Google Shape;122;p20"/>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23" name="Google Shape;123;p20"/>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124" name="Google Shape;124;p20"/>
          <p:cNvPicPr preferRelativeResize="0"/>
          <p:nvPr/>
        </p:nvPicPr>
        <p:blipFill>
          <a:blip r:embed="rId5">
            <a:alphaModFix/>
          </a:blip>
          <a:stretch>
            <a:fillRect/>
          </a:stretch>
        </p:blipFill>
        <p:spPr>
          <a:xfrm>
            <a:off x="6003363" y="1320900"/>
            <a:ext cx="2828925" cy="2714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1" name="Google Shape;131;p21"/>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32" name="Google Shape;132;p21"/>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33" name="Google Shape;133;p21"/>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134" name="Google Shape;134;p21"/>
          <p:cNvPicPr preferRelativeResize="0"/>
          <p:nvPr/>
        </p:nvPicPr>
        <p:blipFill>
          <a:blip r:embed="rId5">
            <a:alphaModFix/>
          </a:blip>
          <a:stretch>
            <a:fillRect/>
          </a:stretch>
        </p:blipFill>
        <p:spPr>
          <a:xfrm>
            <a:off x="311689" y="607575"/>
            <a:ext cx="5717987" cy="4493750"/>
          </a:xfrm>
          <a:prstGeom prst="rect">
            <a:avLst/>
          </a:prstGeom>
          <a:noFill/>
          <a:ln>
            <a:noFill/>
          </a:ln>
        </p:spPr>
      </p:pic>
      <p:pic>
        <p:nvPicPr>
          <p:cNvPr id="135" name="Google Shape;135;p21"/>
          <p:cNvPicPr preferRelativeResize="0"/>
          <p:nvPr/>
        </p:nvPicPr>
        <p:blipFill>
          <a:blip r:embed="rId6">
            <a:alphaModFix/>
          </a:blip>
          <a:stretch>
            <a:fillRect/>
          </a:stretch>
        </p:blipFill>
        <p:spPr>
          <a:xfrm>
            <a:off x="6300099" y="772550"/>
            <a:ext cx="2214651" cy="341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649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7C547"/>
                </a:solidFill>
                <a:latin typeface="Cambria"/>
                <a:ea typeface="Cambria"/>
                <a:cs typeface="Cambria"/>
                <a:sym typeface="Cambria"/>
              </a:rPr>
              <a:t>Example</a:t>
            </a:r>
            <a:endParaRPr/>
          </a:p>
        </p:txBody>
      </p:sp>
      <p:sp>
        <p:nvSpPr>
          <p:cNvPr id="141" name="Google Shape;141;p22"/>
          <p:cNvSpPr txBox="1"/>
          <p:nvPr>
            <p:ph idx="1" type="body"/>
          </p:nvPr>
        </p:nvSpPr>
        <p:spPr>
          <a:xfrm>
            <a:off x="311700" y="1222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2" name="Google Shape;142;p22"/>
          <p:cNvPicPr preferRelativeResize="0"/>
          <p:nvPr/>
        </p:nvPicPr>
        <p:blipFill>
          <a:blip r:embed="rId3">
            <a:alphaModFix/>
          </a:blip>
          <a:stretch>
            <a:fillRect/>
          </a:stretch>
        </p:blipFill>
        <p:spPr>
          <a:xfrm>
            <a:off x="0" y="0"/>
            <a:ext cx="9143998" cy="561525"/>
          </a:xfrm>
          <a:prstGeom prst="rect">
            <a:avLst/>
          </a:prstGeom>
          <a:noFill/>
          <a:ln>
            <a:noFill/>
          </a:ln>
        </p:spPr>
      </p:pic>
      <p:pic>
        <p:nvPicPr>
          <p:cNvPr id="143" name="Google Shape;143;p22"/>
          <p:cNvPicPr preferRelativeResize="0"/>
          <p:nvPr/>
        </p:nvPicPr>
        <p:blipFill>
          <a:blip r:embed="rId4">
            <a:alphaModFix/>
          </a:blip>
          <a:stretch>
            <a:fillRect/>
          </a:stretch>
        </p:blipFill>
        <p:spPr>
          <a:xfrm>
            <a:off x="7887771" y="4022999"/>
            <a:ext cx="1013501" cy="1012826"/>
          </a:xfrm>
          <a:prstGeom prst="rect">
            <a:avLst/>
          </a:prstGeom>
          <a:noFill/>
          <a:ln>
            <a:noFill/>
          </a:ln>
        </p:spPr>
      </p:pic>
      <p:sp>
        <p:nvSpPr>
          <p:cNvPr id="144" name="Google Shape;144;p22"/>
          <p:cNvSpPr txBox="1"/>
          <p:nvPr/>
        </p:nvSpPr>
        <p:spPr>
          <a:xfrm>
            <a:off x="7595625" y="4794925"/>
            <a:ext cx="1833600" cy="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Financial</a:t>
            </a:r>
            <a:r>
              <a:rPr b="1" lang="en"/>
              <a:t>Smarts</a:t>
            </a:r>
            <a:endParaRPr b="1"/>
          </a:p>
        </p:txBody>
      </p:sp>
      <p:pic>
        <p:nvPicPr>
          <p:cNvPr id="145" name="Google Shape;145;p22"/>
          <p:cNvPicPr preferRelativeResize="0"/>
          <p:nvPr/>
        </p:nvPicPr>
        <p:blipFill>
          <a:blip r:embed="rId5">
            <a:alphaModFix/>
          </a:blip>
          <a:stretch>
            <a:fillRect/>
          </a:stretch>
        </p:blipFill>
        <p:spPr>
          <a:xfrm>
            <a:off x="311700" y="1222450"/>
            <a:ext cx="7029450" cy="647700"/>
          </a:xfrm>
          <a:prstGeom prst="rect">
            <a:avLst/>
          </a:prstGeom>
          <a:noFill/>
          <a:ln>
            <a:noFill/>
          </a:ln>
        </p:spPr>
      </p:pic>
      <p:pic>
        <p:nvPicPr>
          <p:cNvPr id="146" name="Google Shape;146;p22"/>
          <p:cNvPicPr preferRelativeResize="0"/>
          <p:nvPr/>
        </p:nvPicPr>
        <p:blipFill>
          <a:blip r:embed="rId6">
            <a:alphaModFix/>
          </a:blip>
          <a:stretch>
            <a:fillRect/>
          </a:stretch>
        </p:blipFill>
        <p:spPr>
          <a:xfrm>
            <a:off x="0" y="1972350"/>
            <a:ext cx="8110126" cy="2443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