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Lst>
  <p:notesMasterIdLst>
    <p:notesMasterId r:id="rId39"/>
  </p:notesMasterIdLst>
  <p:sldIdLst>
    <p:sldId id="256" r:id="rId2"/>
    <p:sldId id="269" r:id="rId3"/>
    <p:sldId id="271" r:id="rId4"/>
    <p:sldId id="281" r:id="rId5"/>
    <p:sldId id="257" r:id="rId6"/>
    <p:sldId id="270" r:id="rId7"/>
    <p:sldId id="283" r:id="rId8"/>
    <p:sldId id="282" r:id="rId9"/>
    <p:sldId id="285" r:id="rId10"/>
    <p:sldId id="272" r:id="rId11"/>
    <p:sldId id="273" r:id="rId12"/>
    <p:sldId id="274" r:id="rId13"/>
    <p:sldId id="275" r:id="rId14"/>
    <p:sldId id="276" r:id="rId15"/>
    <p:sldId id="278" r:id="rId16"/>
    <p:sldId id="258" r:id="rId17"/>
    <p:sldId id="287" r:id="rId18"/>
    <p:sldId id="279" r:id="rId19"/>
    <p:sldId id="288" r:id="rId20"/>
    <p:sldId id="260" r:id="rId21"/>
    <p:sldId id="261" r:id="rId22"/>
    <p:sldId id="262" r:id="rId23"/>
    <p:sldId id="264" r:id="rId24"/>
    <p:sldId id="265" r:id="rId25"/>
    <p:sldId id="294" r:id="rId26"/>
    <p:sldId id="297" r:id="rId27"/>
    <p:sldId id="295" r:id="rId28"/>
    <p:sldId id="289" r:id="rId29"/>
    <p:sldId id="290" r:id="rId30"/>
    <p:sldId id="291" r:id="rId31"/>
    <p:sldId id="292" r:id="rId32"/>
    <p:sldId id="293" r:id="rId33"/>
    <p:sldId id="298" r:id="rId34"/>
    <p:sldId id="263" r:id="rId35"/>
    <p:sldId id="266" r:id="rId36"/>
    <p:sldId id="267" r:id="rId37"/>
    <p:sldId id="296"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Open Sans" panose="020B0606030504020204" pitchFamily="34"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Roboto Black" panose="02000000000000000000" pitchFamily="2" charset="0"/>
      <p:bold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6666"/>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8EDFA-D82F-4E49-B547-192E34BF7C89}" v="83" dt="2021-04-05T17:42:37.594"/>
    <p1510:client id="{342912D0-515D-4345-87BC-D1015CA62E8A}" v="38" dt="2021-04-05T17:55:58.615"/>
    <p1510:client id="{D6AAE078-F677-4152-B2B6-32DA87A52F6F}" v="2" dt="2021-04-08T11:21:19.267"/>
    <p1510:client id="{F80C352B-3A40-4402-92DB-817EC242E007}" v="16" dt="2021-04-07T19:45:29.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82623" autoAdjust="0"/>
  </p:normalViewPr>
  <p:slideViewPr>
    <p:cSldViewPr snapToGrid="0">
      <p:cViewPr varScale="1">
        <p:scale>
          <a:sx n="130" d="100"/>
          <a:sy n="130" d="100"/>
        </p:scale>
        <p:origin x="84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Mitchell" clId="Web-{F80C352B-3A40-4402-92DB-817EC242E007}"/>
    <pc:docChg chg="modSld">
      <pc:chgData name="Kevin Mitchell" userId="" providerId="" clId="Web-{F80C352B-3A40-4402-92DB-817EC242E007}" dt="2021-04-07T19:46:16.057" v="1284"/>
      <pc:docMkLst>
        <pc:docMk/>
      </pc:docMkLst>
      <pc:sldChg chg="modNotes">
        <pc:chgData name="Kevin Mitchell" userId="" providerId="" clId="Web-{F80C352B-3A40-4402-92DB-817EC242E007}" dt="2021-04-07T19:21:49.150" v="466"/>
        <pc:sldMkLst>
          <pc:docMk/>
          <pc:sldMk cId="0" sldId="256"/>
        </pc:sldMkLst>
      </pc:sldChg>
      <pc:sldChg chg="modNotes">
        <pc:chgData name="Kevin Mitchell" userId="" providerId="" clId="Web-{F80C352B-3A40-4402-92DB-817EC242E007}" dt="2021-04-07T19:28:11.221" v="695"/>
        <pc:sldMkLst>
          <pc:docMk/>
          <pc:sldMk cId="0" sldId="262"/>
        </pc:sldMkLst>
      </pc:sldChg>
      <pc:sldChg chg="modNotes">
        <pc:chgData name="Kevin Mitchell" userId="" providerId="" clId="Web-{F80C352B-3A40-4402-92DB-817EC242E007}" dt="2021-04-07T19:29:08.613" v="706"/>
        <pc:sldMkLst>
          <pc:docMk/>
          <pc:sldMk cId="0" sldId="264"/>
        </pc:sldMkLst>
      </pc:sldChg>
      <pc:sldChg chg="modNotes">
        <pc:chgData name="Kevin Mitchell" userId="" providerId="" clId="Web-{F80C352B-3A40-4402-92DB-817EC242E007}" dt="2021-04-07T19:37:41.624" v="963"/>
        <pc:sldMkLst>
          <pc:docMk/>
          <pc:sldMk cId="542518491" sldId="269"/>
        </pc:sldMkLst>
      </pc:sldChg>
      <pc:sldChg chg="modNotes">
        <pc:chgData name="Kevin Mitchell" userId="" providerId="" clId="Web-{F80C352B-3A40-4402-92DB-817EC242E007}" dt="2021-04-07T19:38:24.062" v="966"/>
        <pc:sldMkLst>
          <pc:docMk/>
          <pc:sldMk cId="557954337" sldId="270"/>
        </pc:sldMkLst>
      </pc:sldChg>
      <pc:sldChg chg="modNotes">
        <pc:chgData name="Kevin Mitchell" userId="" providerId="" clId="Web-{F80C352B-3A40-4402-92DB-817EC242E007}" dt="2021-04-07T19:42:19.989" v="1175"/>
        <pc:sldMkLst>
          <pc:docMk/>
          <pc:sldMk cId="922799513" sldId="272"/>
        </pc:sldMkLst>
      </pc:sldChg>
      <pc:sldChg chg="modNotes">
        <pc:chgData name="Kevin Mitchell" userId="" providerId="" clId="Web-{F80C352B-3A40-4402-92DB-817EC242E007}" dt="2021-04-07T19:44:54.165" v="1272"/>
        <pc:sldMkLst>
          <pc:docMk/>
          <pc:sldMk cId="1642485545" sldId="273"/>
        </pc:sldMkLst>
      </pc:sldChg>
      <pc:sldChg chg="modSp modNotes">
        <pc:chgData name="Kevin Mitchell" userId="" providerId="" clId="Web-{F80C352B-3A40-4402-92DB-817EC242E007}" dt="2021-04-07T19:46:16.057" v="1284"/>
        <pc:sldMkLst>
          <pc:docMk/>
          <pc:sldMk cId="571775183" sldId="274"/>
        </pc:sldMkLst>
        <pc:spChg chg="mod">
          <ac:chgData name="Kevin Mitchell" userId="" providerId="" clId="Web-{F80C352B-3A40-4402-92DB-817EC242E007}" dt="2021-04-07T19:45:29.759" v="1280" actId="20577"/>
          <ac:spMkLst>
            <pc:docMk/>
            <pc:sldMk cId="571775183" sldId="274"/>
            <ac:spMk id="3" creationId="{38F2AD5A-6267-C34F-8E50-4C19B3BF1692}"/>
          </ac:spMkLst>
        </pc:spChg>
      </pc:sldChg>
      <pc:sldChg chg="modNotes">
        <pc:chgData name="Kevin Mitchell" userId="" providerId="" clId="Web-{F80C352B-3A40-4402-92DB-817EC242E007}" dt="2021-04-07T19:27:18.423" v="674"/>
        <pc:sldMkLst>
          <pc:docMk/>
          <pc:sldMk cId="4171702771" sldId="275"/>
        </pc:sldMkLst>
      </pc:sldChg>
      <pc:sldChg chg="modNotes">
        <pc:chgData name="Kevin Mitchell" userId="" providerId="" clId="Web-{F80C352B-3A40-4402-92DB-817EC242E007}" dt="2021-04-07T19:27:34.595" v="679"/>
        <pc:sldMkLst>
          <pc:docMk/>
          <pc:sldMk cId="1441066107" sldId="276"/>
        </pc:sldMkLst>
      </pc:sldChg>
      <pc:sldChg chg="modNotes">
        <pc:chgData name="Kevin Mitchell" userId="" providerId="" clId="Web-{F80C352B-3A40-4402-92DB-817EC242E007}" dt="2021-04-07T19:27:43.954" v="684"/>
        <pc:sldMkLst>
          <pc:docMk/>
          <pc:sldMk cId="254522254" sldId="278"/>
        </pc:sldMkLst>
      </pc:sldChg>
      <pc:sldChg chg="modNotes">
        <pc:chgData name="Kevin Mitchell" userId="" providerId="" clId="Web-{F80C352B-3A40-4402-92DB-817EC242E007}" dt="2021-04-07T19:25:17.639" v="594"/>
        <pc:sldMkLst>
          <pc:docMk/>
          <pc:sldMk cId="3676143131" sldId="281"/>
        </pc:sldMkLst>
      </pc:sldChg>
      <pc:sldChg chg="modNotes">
        <pc:chgData name="Kevin Mitchell" userId="" providerId="" clId="Web-{F80C352B-3A40-4402-92DB-817EC242E007}" dt="2021-04-07T19:26:27.203" v="649"/>
        <pc:sldMkLst>
          <pc:docMk/>
          <pc:sldMk cId="1824536050" sldId="282"/>
        </pc:sldMkLst>
      </pc:sldChg>
      <pc:sldChg chg="modNotes">
        <pc:chgData name="Kevin Mitchell" userId="" providerId="" clId="Web-{F80C352B-3A40-4402-92DB-817EC242E007}" dt="2021-04-07T19:39:14.517" v="1022"/>
        <pc:sldMkLst>
          <pc:docMk/>
          <pc:sldMk cId="182699455" sldId="285"/>
        </pc:sldMkLst>
      </pc:sldChg>
      <pc:sldChg chg="modNotes">
        <pc:chgData name="Kevin Mitchell" userId="" providerId="" clId="Web-{F80C352B-3A40-4402-92DB-817EC242E007}" dt="2021-04-07T19:31:05.568" v="808"/>
        <pc:sldMkLst>
          <pc:docMk/>
          <pc:sldMk cId="2521515004" sldId="288"/>
        </pc:sldMkLst>
      </pc:sldChg>
      <pc:sldChg chg="modNotes">
        <pc:chgData name="Kevin Mitchell" userId="" providerId="" clId="Web-{F80C352B-3A40-4402-92DB-817EC242E007}" dt="2021-04-07T19:32:16.164" v="867"/>
        <pc:sldMkLst>
          <pc:docMk/>
          <pc:sldMk cId="3413356080" sldId="294"/>
        </pc:sldMkLst>
      </pc:sldChg>
      <pc:sldChg chg="modNotes">
        <pc:chgData name="Kevin Mitchell" userId="" providerId="" clId="Web-{F80C352B-3A40-4402-92DB-817EC242E007}" dt="2021-04-07T19:34:17.291" v="947"/>
        <pc:sldMkLst>
          <pc:docMk/>
          <pc:sldMk cId="797385140" sldId="295"/>
        </pc:sldMkLst>
      </pc:sldChg>
    </pc:docChg>
  </pc:docChgLst>
  <pc:docChgLst>
    <pc:chgData name="Kevin Mitchell" userId="9sV6WKxpbtfaxwI2C9TzQOWr1/kowoLMkx0vJgdK2Uc=" providerId="None" clId="Web-{2BC8EDFA-D82F-4E49-B547-192E34BF7C89}"/>
    <pc:docChg chg="modSld">
      <pc:chgData name="Kevin Mitchell" userId="9sV6WKxpbtfaxwI2C9TzQOWr1/kowoLMkx0vJgdK2Uc=" providerId="None" clId="Web-{2BC8EDFA-D82F-4E49-B547-192E34BF7C89}" dt="2021-04-05T17:42:37.594" v="188" actId="14100"/>
      <pc:docMkLst>
        <pc:docMk/>
      </pc:docMkLst>
      <pc:sldChg chg="modSp modNotes">
        <pc:chgData name="Kevin Mitchell" userId="9sV6WKxpbtfaxwI2C9TzQOWr1/kowoLMkx0vJgdK2Uc=" providerId="None" clId="Web-{2BC8EDFA-D82F-4E49-B547-192E34BF7C89}" dt="2021-04-05T17:42:37.594" v="188" actId="14100"/>
        <pc:sldMkLst>
          <pc:docMk/>
          <pc:sldMk cId="1263777495" sldId="298"/>
        </pc:sldMkLst>
        <pc:spChg chg="mod">
          <ac:chgData name="Kevin Mitchell" userId="9sV6WKxpbtfaxwI2C9TzQOWr1/kowoLMkx0vJgdK2Uc=" providerId="None" clId="Web-{2BC8EDFA-D82F-4E49-B547-192E34BF7C89}" dt="2021-04-05T17:34:34.724" v="11" actId="20577"/>
          <ac:spMkLst>
            <pc:docMk/>
            <pc:sldMk cId="1263777495" sldId="298"/>
            <ac:spMk id="2" creationId="{7063DB45-3F6D-493F-BE00-C3DCD089857F}"/>
          </ac:spMkLst>
        </pc:spChg>
        <pc:spChg chg="mod">
          <ac:chgData name="Kevin Mitchell" userId="9sV6WKxpbtfaxwI2C9TzQOWr1/kowoLMkx0vJgdK2Uc=" providerId="None" clId="Web-{2BC8EDFA-D82F-4E49-B547-192E34BF7C89}" dt="2021-04-05T17:42:37.594" v="188" actId="14100"/>
          <ac:spMkLst>
            <pc:docMk/>
            <pc:sldMk cId="1263777495" sldId="298"/>
            <ac:spMk id="3" creationId="{E2FAF487-4039-4D3E-A70D-E64F9631539B}"/>
          </ac:spMkLst>
        </pc:spChg>
      </pc:sldChg>
    </pc:docChg>
  </pc:docChgLst>
  <pc:docChgLst>
    <pc:chgData name="Kevin Mitchell" clId="Web-{D6AAE078-F677-4152-B2B6-32DA87A52F6F}"/>
    <pc:docChg chg="modSld">
      <pc:chgData name="Kevin Mitchell" userId="" providerId="" clId="Web-{D6AAE078-F677-4152-B2B6-32DA87A52F6F}" dt="2021-04-08T11:21:17.080" v="11"/>
      <pc:docMkLst>
        <pc:docMk/>
      </pc:docMkLst>
      <pc:sldChg chg="modNotes">
        <pc:chgData name="Kevin Mitchell" userId="" providerId="" clId="Web-{D6AAE078-F677-4152-B2B6-32DA87A52F6F}" dt="2021-04-08T11:20:56.954" v="2"/>
        <pc:sldMkLst>
          <pc:docMk/>
          <pc:sldMk cId="2521515004" sldId="288"/>
        </pc:sldMkLst>
      </pc:sldChg>
      <pc:sldChg chg="modNotes">
        <pc:chgData name="Kevin Mitchell" userId="" providerId="" clId="Web-{D6AAE078-F677-4152-B2B6-32DA87A52F6F}" dt="2021-04-08T11:21:07.220" v="6"/>
        <pc:sldMkLst>
          <pc:docMk/>
          <pc:sldMk cId="3413356080" sldId="294"/>
        </pc:sldMkLst>
      </pc:sldChg>
      <pc:sldChg chg="modNotes">
        <pc:chgData name="Kevin Mitchell" userId="" providerId="" clId="Web-{D6AAE078-F677-4152-B2B6-32DA87A52F6F}" dt="2021-04-08T11:21:17.080" v="11"/>
        <pc:sldMkLst>
          <pc:docMk/>
          <pc:sldMk cId="4032948093" sldId="297"/>
        </pc:sldMkLst>
      </pc:sldChg>
    </pc:docChg>
  </pc:docChgLst>
  <pc:docChgLst>
    <pc:chgData name="Kevin Mitchell" clId="Web-{342912D0-515D-4345-87BC-D1015CA62E8A}"/>
    <pc:docChg chg="modSld">
      <pc:chgData name="Kevin Mitchell" userId="" providerId="" clId="Web-{342912D0-515D-4345-87BC-D1015CA62E8A}" dt="2021-04-05T17:55:58.615" v="102" actId="14100"/>
      <pc:docMkLst>
        <pc:docMk/>
      </pc:docMkLst>
      <pc:sldChg chg="addSp modSp modNotes">
        <pc:chgData name="Kevin Mitchell" userId="" providerId="" clId="Web-{342912D0-515D-4345-87BC-D1015CA62E8A}" dt="2021-04-05T17:55:58.615" v="102" actId="14100"/>
        <pc:sldMkLst>
          <pc:docMk/>
          <pc:sldMk cId="2393955933" sldId="293"/>
        </pc:sldMkLst>
        <pc:spChg chg="mod">
          <ac:chgData name="Kevin Mitchell" userId="" providerId="" clId="Web-{342912D0-515D-4345-87BC-D1015CA62E8A}" dt="2021-04-05T17:50:04.279" v="6" actId="20577"/>
          <ac:spMkLst>
            <pc:docMk/>
            <pc:sldMk cId="2393955933" sldId="293"/>
            <ac:spMk id="2" creationId="{6DD14E76-18CD-C948-A926-50B182B3844B}"/>
          </ac:spMkLst>
        </pc:spChg>
        <pc:spChg chg="mod">
          <ac:chgData name="Kevin Mitchell" userId="" providerId="" clId="Web-{342912D0-515D-4345-87BC-D1015CA62E8A}" dt="2021-04-05T17:48:10.621" v="4" actId="20577"/>
          <ac:spMkLst>
            <pc:docMk/>
            <pc:sldMk cId="2393955933" sldId="293"/>
            <ac:spMk id="3" creationId="{ADC4D924-C884-704E-AE87-6F913D281554}"/>
          </ac:spMkLst>
        </pc:spChg>
        <pc:spChg chg="add mod">
          <ac:chgData name="Kevin Mitchell" userId="" providerId="" clId="Web-{342912D0-515D-4345-87BC-D1015CA62E8A}" dt="2021-04-05T17:55:58.615" v="102" actId="14100"/>
          <ac:spMkLst>
            <pc:docMk/>
            <pc:sldMk cId="2393955933" sldId="293"/>
            <ac:spMk id="6" creationId="{94641632-0ACA-4988-A272-9EB511BA0D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reesvg.org/identity-theft-symbo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826911a83f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826911a83f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Yvette Intro - </a:t>
            </a:r>
          </a:p>
          <a:p>
            <a:pPr marL="0" indent="0">
              <a:buNone/>
            </a:pPr>
            <a:endParaRPr lang="en-US" dirty="0"/>
          </a:p>
          <a:p>
            <a:pPr marL="0" indent="0">
              <a:buNone/>
            </a:pPr>
            <a:r>
              <a:rPr lang="en-US" dirty="0"/>
              <a:t>Kevin Intro - My name is Kevin Mitchell, I'm the Manager of IT for the Office of Enrollment Management and part of my job at UMBC is making sure that my users are educated and protected from bad actors so Identity Theft is a topic that I'm passionate about.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Kevin</a:t>
            </a:r>
          </a:p>
          <a:p>
            <a:endParaRPr lang="en-US" dirty="0"/>
          </a:p>
          <a:p>
            <a:r>
              <a:rPr lang="en-US" dirty="0"/>
              <a:t>Pre-approved credit card offers, street addresses, social security numbers, telephone number, email addresses, bank account information, employment history, and other personal information. They're looking to build a profile of you, basically </a:t>
            </a:r>
            <a:r>
              <a:rPr lang="en-US" dirty="0" err="1"/>
              <a:t>theyre</a:t>
            </a:r>
            <a:r>
              <a:rPr lang="en-US" dirty="0"/>
              <a:t> trying to get as much information about you as possible. They want to know potential answers to your online security questions.  Things like where you went to high school, your home town, your parents' names, the make and model of your car. These can all be obtained from your mail. </a:t>
            </a:r>
          </a:p>
        </p:txBody>
      </p:sp>
    </p:spTree>
    <p:extLst>
      <p:ext uri="{BB962C8B-B14F-4D97-AF65-F5344CB8AC3E}">
        <p14:creationId xmlns:p14="http://schemas.microsoft.com/office/powerpoint/2010/main" val="1845171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defRPr/>
            </a:pPr>
            <a:r>
              <a:rPr lang="en-US" dirty="0"/>
              <a:t>Kevin</a:t>
            </a:r>
          </a:p>
          <a:p>
            <a:pPr marL="158750" indent="0">
              <a:buNone/>
              <a:defRPr/>
            </a:pPr>
            <a:endParaRPr lang="en-US" dirty="0"/>
          </a:p>
          <a:p>
            <a:pPr marL="457200" marR="0" lvl="0" indent="-298450" algn="l" defTabSz="914400">
              <a:lnSpc>
                <a:spcPct val="100000"/>
              </a:lnSpc>
              <a:spcBef>
                <a:spcPts val="0"/>
              </a:spcBef>
              <a:spcAft>
                <a:spcPts val="0"/>
              </a:spcAft>
              <a:buClr>
                <a:srgbClr val="000000"/>
              </a:buClr>
              <a:buSzPts val="1100"/>
              <a:buFont typeface="Arial"/>
              <a:buChar char="●"/>
              <a:tabLst/>
              <a:defRPr/>
            </a:pPr>
            <a:r>
              <a:rPr lang="en-US" dirty="0"/>
              <a:t>A skimmer can be installed at gas pumps or ATM machines to collect card data.</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An acquired card is swiped, and a touchpad allows the user to enter a security code.</a:t>
            </a:r>
          </a:p>
          <a:p>
            <a:pPr>
              <a:defRPr/>
            </a:pPr>
            <a:r>
              <a:rPr lang="en-US" dirty="0"/>
              <a:t>A common method for skimming now actually involves purchasing or building  a devices that can pick up the wireless NFC chip data on your card. The attacker simply has to walk up to you and get the device within a few inches of your purse or wallet and it has your data.</a:t>
            </a:r>
          </a:p>
          <a:p>
            <a:pPr>
              <a:defRPr/>
            </a:pPr>
            <a:endParaRPr lang="en-US" dirty="0"/>
          </a:p>
        </p:txBody>
      </p:sp>
    </p:spTree>
    <p:extLst>
      <p:ext uri="{BB962C8B-B14F-4D97-AF65-F5344CB8AC3E}">
        <p14:creationId xmlns:p14="http://schemas.microsoft.com/office/powerpoint/2010/main" val="151913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defRPr/>
            </a:pPr>
            <a:r>
              <a:rPr lang="en-US" dirty="0"/>
              <a:t>Kevin</a:t>
            </a:r>
          </a:p>
          <a:p>
            <a:pPr marL="158750" indent="0">
              <a:buNone/>
              <a:defRPr/>
            </a:pPr>
            <a:endParaRPr lang="en-US" dirty="0"/>
          </a:p>
          <a:p>
            <a:pPr marL="457200" marR="0" lvl="0" indent="-298450" algn="l" defTabSz="914400">
              <a:lnSpc>
                <a:spcPct val="100000"/>
              </a:lnSpc>
              <a:spcBef>
                <a:spcPts val="0"/>
              </a:spcBef>
              <a:spcAft>
                <a:spcPts val="0"/>
              </a:spcAft>
              <a:buClr>
                <a:srgbClr val="000000"/>
              </a:buClr>
              <a:buSzPts val="1100"/>
              <a:buFont typeface="Arial"/>
              <a:buChar char="●"/>
              <a:tabLst/>
              <a:defRPr/>
            </a:pPr>
            <a:r>
              <a:rPr lang="en-US" sz="1100" dirty="0"/>
              <a:t>You're at a crowded restaurant bar waiting for your date. To pass the time, you log into Instagram or </a:t>
            </a:r>
            <a:r>
              <a:rPr lang="en-US" sz="1100" dirty="0" err="1"/>
              <a:t>TikTok</a:t>
            </a:r>
            <a:r>
              <a:rPr lang="en-US" sz="1100" dirty="0"/>
              <a:t>. Unfortunately, you don't realize the person jammed up against you is eyeing your password—which happens to be the same password you use for your email account and bank account.</a:t>
            </a:r>
            <a:endParaRPr lang="en-US"/>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p>
          <a:p>
            <a:r>
              <a:rPr lang="en-US" dirty="0"/>
              <a:t>You're getting cash at an ATM. You feel safe because the man behind you in line is at least 6 feet away, looking at his phone (or so you think). Actually, he's recording your finger movements on his phone and will quickly decipher them to get your PIN number.</a:t>
            </a:r>
          </a:p>
          <a:p>
            <a:endParaRPr lang="en-US" dirty="0"/>
          </a:p>
          <a:p>
            <a:r>
              <a:rPr lang="en-US" dirty="0"/>
              <a:t>Your flight is delayed, so you grab your laptop and kill time in the airport lounge with a little online shopping. You don't see the woman a few seats away staring at your screen as you input your credit card information.</a:t>
            </a:r>
          </a:p>
        </p:txBody>
      </p:sp>
    </p:spTree>
    <p:extLst>
      <p:ext uri="{BB962C8B-B14F-4D97-AF65-F5344CB8AC3E}">
        <p14:creationId xmlns:p14="http://schemas.microsoft.com/office/powerpoint/2010/main" val="13939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Kevin</a:t>
            </a:r>
          </a:p>
          <a:p>
            <a:pPr marL="158750" indent="0">
              <a:buNone/>
            </a:pPr>
            <a:endParaRPr lang="en-US" dirty="0"/>
          </a:p>
          <a:p>
            <a:r>
              <a:rPr lang="en-US" dirty="0"/>
              <a:t>Phishing scam are getting more and more difficult to spot. Advanced scammers will make a copy of websites that are indistinguishable from the actual one. Or they’ll spoof your teachers , supervisor, or HR reps email so it looks like someone you know and trust is contacting you.</a:t>
            </a:r>
          </a:p>
        </p:txBody>
      </p:sp>
    </p:spTree>
    <p:extLst>
      <p:ext uri="{BB962C8B-B14F-4D97-AF65-F5344CB8AC3E}">
        <p14:creationId xmlns:p14="http://schemas.microsoft.com/office/powerpoint/2010/main" val="350811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Kevin</a:t>
            </a:r>
          </a:p>
        </p:txBody>
      </p:sp>
    </p:spTree>
    <p:extLst>
      <p:ext uri="{BB962C8B-B14F-4D97-AF65-F5344CB8AC3E}">
        <p14:creationId xmlns:p14="http://schemas.microsoft.com/office/powerpoint/2010/main" val="24660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Kevin</a:t>
            </a:r>
          </a:p>
          <a:p>
            <a:pPr marL="158750" indent="0">
              <a:buNone/>
            </a:pPr>
            <a:endParaRPr lang="en-US" dirty="0"/>
          </a:p>
          <a:p>
            <a:pPr marL="158750" indent="0">
              <a:buNone/>
            </a:pPr>
            <a:r>
              <a:rPr lang="en-US" dirty="0"/>
              <a:t>Very similar to phishing but the person is going to likely email or call you and attempt to establish a relationship they’re going to sound nice and kind and reputable. They’ll call offering you free concert tickets or a free weekend vacation somewhere if you're willing to participate in their survey except some of the questions they're going to ask you happen to be about personal information such as your pets name, the name of the street you grew up on, and mysteriously they’ll require a credit card number or social security number to give you your prize. </a:t>
            </a:r>
          </a:p>
        </p:txBody>
      </p:sp>
    </p:spTree>
    <p:extLst>
      <p:ext uri="{BB962C8B-B14F-4D97-AF65-F5344CB8AC3E}">
        <p14:creationId xmlns:p14="http://schemas.microsoft.com/office/powerpoint/2010/main" val="873067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26911a83f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26911a83f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hlinkClick r:id="rId3"/>
            </a:endParaRPr>
          </a:p>
          <a:p>
            <a:pPr marL="0" lvl="0" indent="0" algn="l" rtl="0">
              <a:spcBef>
                <a:spcPts val="0"/>
              </a:spcBef>
              <a:spcAft>
                <a:spcPts val="0"/>
              </a:spcAft>
              <a:buNone/>
            </a:pPr>
            <a:r>
              <a:rPr lang="en-US" dirty="0">
                <a:hlinkClick r:id="rId3"/>
              </a:rPr>
              <a:t>Kevin</a:t>
            </a:r>
          </a:p>
          <a:p>
            <a:pPr marL="0" lvl="0" indent="0" algn="l" rtl="0">
              <a:spcBef>
                <a:spcPts val="0"/>
              </a:spcBef>
              <a:spcAft>
                <a:spcPts val="0"/>
              </a:spcAft>
              <a:buNone/>
            </a:pPr>
            <a:endParaRPr lang="en-US" dirty="0">
              <a:hlinkClick r:id="rId3"/>
            </a:endParaRPr>
          </a:p>
          <a:p>
            <a:pPr marL="0" lvl="0" indent="0" algn="l" rtl="0">
              <a:spcBef>
                <a:spcPts val="0"/>
              </a:spcBef>
              <a:spcAft>
                <a:spcPts val="0"/>
              </a:spcAft>
              <a:buNone/>
            </a:pPr>
            <a:r>
              <a:rPr lang="en-US" dirty="0">
                <a:hlinkClick r:id="rId3"/>
              </a:rPr>
              <a:t>https://freesvg.org/identity-theft-symbol</a:t>
            </a:r>
            <a:r>
              <a:rPr lang="en-US" dirty="0"/>
              <a:t>  pulled from a site that says</a:t>
            </a:r>
            <a:r>
              <a:rPr lang="en-US" baseline="0" dirty="0"/>
              <a:t> this image is public domain</a:t>
            </a:r>
          </a:p>
          <a:p>
            <a:pPr marL="0" lvl="0" indent="0" algn="l" rtl="0">
              <a:spcBef>
                <a:spcPts val="0"/>
              </a:spcBef>
              <a:spcAft>
                <a:spcPts val="0"/>
              </a:spcAft>
              <a:buNone/>
            </a:pPr>
            <a:endParaRPr lang="en-US" baseline="0"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Kevin</a:t>
            </a:r>
          </a:p>
        </p:txBody>
      </p:sp>
    </p:spTree>
    <p:extLst>
      <p:ext uri="{BB962C8B-B14F-4D97-AF65-F5344CB8AC3E}">
        <p14:creationId xmlns:p14="http://schemas.microsoft.com/office/powerpoint/2010/main" val="1943620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Yvette</a:t>
            </a:r>
          </a:p>
        </p:txBody>
      </p:sp>
    </p:spTree>
    <p:extLst>
      <p:ext uri="{BB962C8B-B14F-4D97-AF65-F5344CB8AC3E}">
        <p14:creationId xmlns:p14="http://schemas.microsoft.com/office/powerpoint/2010/main" val="1006573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Yvette</a:t>
            </a:r>
          </a:p>
          <a:p>
            <a:pPr marL="158750" indent="0">
              <a:buNone/>
            </a:pPr>
            <a:r>
              <a:rPr lang="en-US" dirty="0"/>
              <a:t>Which is a warning sign that someone is using your information?</a:t>
            </a:r>
          </a:p>
          <a:p>
            <a:endParaRPr lang="en-US" dirty="0"/>
          </a:p>
          <a:p>
            <a:r>
              <a:rPr lang="en-US" dirty="0"/>
              <a:t>You find credit card charges you didn’t make (correct answer)</a:t>
            </a:r>
          </a:p>
          <a:p>
            <a:r>
              <a:rPr lang="en-US" dirty="0"/>
              <a:t>You get bills for medical services you did not use (correct answer)</a:t>
            </a:r>
          </a:p>
          <a:p>
            <a:r>
              <a:rPr lang="en-US" dirty="0"/>
              <a:t>Debt collectors call about debts that are not yours (correct answer)</a:t>
            </a:r>
          </a:p>
          <a:p>
            <a:r>
              <a:rPr lang="en-US" dirty="0"/>
              <a:t>Debit card transactions are taking a long time to process</a:t>
            </a:r>
          </a:p>
        </p:txBody>
      </p:sp>
    </p:spTree>
    <p:extLst>
      <p:ext uri="{BB962C8B-B14F-4D97-AF65-F5344CB8AC3E}">
        <p14:creationId xmlns:p14="http://schemas.microsoft.com/office/powerpoint/2010/main" val="357467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Kevin</a:t>
            </a:r>
          </a:p>
          <a:p>
            <a:pPr marL="158750" indent="0">
              <a:buNone/>
            </a:pPr>
            <a:endParaRPr lang="en-US" dirty="0"/>
          </a:p>
          <a:p>
            <a:pPr marL="158750" indent="0">
              <a:buNone/>
            </a:pPr>
            <a:r>
              <a:rPr lang="en-US" dirty="0"/>
              <a:t>Okay, before we get started a couple of housekeeping items. </a:t>
            </a:r>
          </a:p>
          <a:p>
            <a:pPr marL="158750" indent="0">
              <a:buNone/>
            </a:pPr>
            <a:r>
              <a:rPr lang="en-US" dirty="0"/>
              <a:t>Please be respectful of one another, if you're posting a comment in the chat if it's not something you'd say to someone's face please don’t say it in the chat. </a:t>
            </a:r>
          </a:p>
          <a:p>
            <a:pPr marL="158750" indent="0">
              <a:buNone/>
            </a:pPr>
            <a:r>
              <a:rPr lang="en-US" dirty="0"/>
              <a:t>Please mute yourself, we don’t want to be picking up background noises. </a:t>
            </a:r>
          </a:p>
          <a:p>
            <a:pPr marL="158750" indent="0">
              <a:buNone/>
            </a:pPr>
            <a:r>
              <a:rPr lang="en-US" dirty="0"/>
              <a:t>Don’t be afraid to ask questions, we have several breaks in the presentation where we'll prompt you for feedback and questions please use the chat or unmute yourself if </a:t>
            </a:r>
            <a:r>
              <a:rPr lang="en-US" dirty="0" err="1"/>
              <a:t>youre</a:t>
            </a:r>
            <a:r>
              <a:rPr lang="en-US" dirty="0"/>
              <a:t> comfortable</a:t>
            </a:r>
          </a:p>
          <a:p>
            <a:pPr marL="158750" indent="0">
              <a:buNone/>
            </a:pPr>
            <a:r>
              <a:rPr lang="en-US" dirty="0"/>
              <a:t>This session will be recorded, so if you want to review the information later we will be making the presentation available. </a:t>
            </a:r>
          </a:p>
        </p:txBody>
      </p:sp>
    </p:spTree>
    <p:extLst>
      <p:ext uri="{BB962C8B-B14F-4D97-AF65-F5344CB8AC3E}">
        <p14:creationId xmlns:p14="http://schemas.microsoft.com/office/powerpoint/2010/main" val="4046609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26911a83f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26911a83f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Yvette</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26911a83f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26911a83f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Yvette</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26911a83f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26911a83f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Yvette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26911a83f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26911a83f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Yvette </a:t>
            </a:r>
          </a:p>
          <a:p>
            <a:pPr marL="0" indent="0">
              <a:buNone/>
            </a:pPr>
            <a:endParaRPr lang="en-US" dirty="0"/>
          </a:p>
          <a:p>
            <a:pPr marL="0" indent="0">
              <a:buNone/>
            </a:pPr>
            <a:r>
              <a:rPr lang="en-US" dirty="0"/>
              <a:t>Digital Methods</a:t>
            </a:r>
          </a:p>
          <a:p>
            <a:pPr marL="0" lvl="0" indent="0" algn="l">
              <a:spcBef>
                <a:spcPts val="0"/>
              </a:spcBef>
              <a:spcAft>
                <a:spcPts val="0"/>
              </a:spcAft>
              <a:buNone/>
            </a:pPr>
            <a:r>
              <a:rPr lang="en-US" dirty="0" err="1"/>
              <a:t>mSecure</a:t>
            </a:r>
            <a:endParaRPr lang="en-US" dirty="0"/>
          </a:p>
          <a:p>
            <a:pPr marL="0" lvl="0" indent="0" algn="l" rtl="0">
              <a:spcBef>
                <a:spcPts val="0"/>
              </a:spcBef>
              <a:spcAft>
                <a:spcPts val="0"/>
              </a:spcAft>
              <a:buNone/>
            </a:pPr>
            <a:r>
              <a:rPr lang="en-US" dirty="0"/>
              <a:t>LastPass</a:t>
            </a:r>
          </a:p>
          <a:p>
            <a:pPr marL="0" lvl="0" indent="0" algn="l" rtl="0">
              <a:spcBef>
                <a:spcPts val="0"/>
              </a:spcBef>
              <a:spcAft>
                <a:spcPts val="0"/>
              </a:spcAft>
              <a:buNone/>
            </a:pPr>
            <a:r>
              <a:rPr lang="en-US" dirty="0" err="1"/>
              <a:t>ENPass</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26911a83f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26911a83f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Yvette</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b="1" dirty="0"/>
              <a:t>Yvette</a:t>
            </a:r>
          </a:p>
          <a:p>
            <a:pPr>
              <a:buNone/>
            </a:pPr>
            <a:endParaRPr lang="en-US" b="1" dirty="0"/>
          </a:p>
          <a:p>
            <a:pPr>
              <a:buNone/>
            </a:pPr>
            <a:r>
              <a:rPr lang="en-US" b="1" dirty="0"/>
              <a:t>What can you do to protect your identity online?</a:t>
            </a:r>
            <a:endParaRPr lang="en-US"/>
          </a:p>
          <a:p>
            <a:pPr>
              <a:buNone/>
            </a:pPr>
            <a:endParaRPr lang="en-US" b="1" dirty="0"/>
          </a:p>
          <a:p>
            <a:pPr>
              <a:buNone/>
            </a:pPr>
            <a:r>
              <a:rPr lang="en-US" b="1" dirty="0"/>
              <a:t>Always use the same password for every account</a:t>
            </a:r>
          </a:p>
          <a:p>
            <a:pPr>
              <a:buNone/>
            </a:pPr>
            <a:r>
              <a:rPr lang="en-US" b="1" dirty="0"/>
              <a:t>Create a unique password with special characters </a:t>
            </a:r>
          </a:p>
          <a:p>
            <a:pPr>
              <a:buNone/>
            </a:pPr>
            <a:r>
              <a:rPr lang="en-US" b="1" dirty="0"/>
              <a:t>Be Cautious of personal information you are sharing online</a:t>
            </a:r>
          </a:p>
          <a:p>
            <a:pPr>
              <a:buNone/>
            </a:pPr>
            <a:r>
              <a:rPr lang="en-US" b="1" dirty="0"/>
              <a:t>Shop only on secure sites</a:t>
            </a:r>
          </a:p>
        </p:txBody>
      </p:sp>
    </p:spTree>
    <p:extLst>
      <p:ext uri="{BB962C8B-B14F-4D97-AF65-F5344CB8AC3E}">
        <p14:creationId xmlns:p14="http://schemas.microsoft.com/office/powerpoint/2010/main" val="154454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Yvette</a:t>
            </a:r>
          </a:p>
          <a:p>
            <a:r>
              <a:rPr lang="en-US" dirty="0"/>
              <a:t>Video – ID Theft Victim – </a:t>
            </a:r>
            <a:r>
              <a:rPr lang="en-US" dirty="0" err="1"/>
              <a:t>Its</a:t>
            </a:r>
            <a:r>
              <a:rPr lang="en-US" dirty="0"/>
              <a:t> Been Hell</a:t>
            </a:r>
          </a:p>
        </p:txBody>
      </p:sp>
    </p:spTree>
    <p:extLst>
      <p:ext uri="{BB962C8B-B14F-4D97-AF65-F5344CB8AC3E}">
        <p14:creationId xmlns:p14="http://schemas.microsoft.com/office/powerpoint/2010/main" val="3226603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Kevin</a:t>
            </a:r>
          </a:p>
          <a:p>
            <a:pPr>
              <a:buNone/>
            </a:pPr>
            <a:endParaRPr lang="en-US" dirty="0">
              <a:latin typeface="Calibri"/>
              <a:cs typeface="Calibri"/>
            </a:endParaRPr>
          </a:p>
          <a:p>
            <a:pPr>
              <a:buNone/>
            </a:pPr>
            <a:r>
              <a:rPr lang="en-US" dirty="0">
                <a:latin typeface="Calibri"/>
                <a:cs typeface="Calibri"/>
              </a:rPr>
              <a:t>Okay, so now that we've scared you about identity theft. Let's transition to steps you can take to empower yourself with some methods of how you can go about preventing </a:t>
            </a:r>
            <a:r>
              <a:rPr lang="en-US" dirty="0" err="1">
                <a:latin typeface="Calibri"/>
                <a:cs typeface="Calibri"/>
              </a:rPr>
              <a:t>identiy</a:t>
            </a:r>
            <a:r>
              <a:rPr lang="en-US" dirty="0">
                <a:latin typeface="Calibri"/>
                <a:cs typeface="Calibri"/>
              </a:rPr>
              <a:t> theft. </a:t>
            </a:r>
          </a:p>
        </p:txBody>
      </p:sp>
    </p:spTree>
    <p:extLst>
      <p:ext uri="{BB962C8B-B14F-4D97-AF65-F5344CB8AC3E}">
        <p14:creationId xmlns:p14="http://schemas.microsoft.com/office/powerpoint/2010/main" val="2736549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Ideally, you’d keep your social security card at home in a fireproof safe that is physically bolted to the ground</a:t>
            </a:r>
          </a:p>
          <a:p>
            <a:r>
              <a:rPr lang="en-US" dirty="0"/>
              <a:t>If a business or other organization asks for your SSN, offer your driver’s license number instead. Other alternative forms of ID include a passport, proof of current and previous address (such as utility bills), or even a student ID from UMBC. It is far easier to change your drivers license number or get a replacement passport then to get a new social security number.</a:t>
            </a:r>
          </a:p>
          <a:p>
            <a:r>
              <a:rPr lang="en-US" dirty="0"/>
              <a:t>Don’t use your SSN or a portion of your SSN as a bank pin, phone pin, or password</a:t>
            </a:r>
          </a:p>
          <a:p>
            <a:r>
              <a:rPr lang="en-US" dirty="0"/>
              <a:t>Ask Why They Want It and How It Will Be Handled. If the business insists, ask questions. You have a right to know why it’s necessary to provide your SSN and how it will be handled. Ask questions such as: Why is having my SSN necessary? With whom will you share my number if I provide it? How will my number be stored? Do you have a privacy policy, and may I see it? Will you cover my liability or losses if my number is stolen or compromised?</a:t>
            </a:r>
          </a:p>
          <a:p>
            <a:endParaRPr lang="en-US" dirty="0"/>
          </a:p>
        </p:txBody>
      </p:sp>
    </p:spTree>
    <p:extLst>
      <p:ext uri="{BB962C8B-B14F-4D97-AF65-F5344CB8AC3E}">
        <p14:creationId xmlns:p14="http://schemas.microsoft.com/office/powerpoint/2010/main" val="2474757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222222"/>
                </a:solidFill>
                <a:effectLst/>
                <a:latin typeface="Rubik"/>
              </a:rPr>
              <a:t>An identity thief could potentially use anything that comes from a financial institution. Although you should keep copies of bank and credit card statements for record-keeping purposes, you only need to do so for one year and you can opt to receive this information digitally which leaves a smaller footprint. </a:t>
            </a:r>
          </a:p>
          <a:p>
            <a:r>
              <a:rPr lang="en-US" dirty="0"/>
              <a:t>Personal information is what identity thieves are after. Your date of birth and Social Security number are especially vulnerable. So shredding anything that contains that information is a good idea. Other information to be wary of is your full name, address, home or work telephone numbers, and driver’s license number.</a:t>
            </a:r>
          </a:p>
          <a:p>
            <a:r>
              <a:rPr lang="en-US" b="0" i="0" dirty="0">
                <a:solidFill>
                  <a:srgbClr val="222222"/>
                </a:solidFill>
                <a:effectLst/>
                <a:latin typeface="Rubik"/>
              </a:rPr>
              <a:t>Identity thieves also try to capture account numbers, usernames, and passwords. You should shred any documents printed with this information, such as credit card statements, personal and real property tax statements, and bills. You should also shred mail that contains information about your utility accounts, cell phone, and internet bills.</a:t>
            </a:r>
          </a:p>
          <a:p>
            <a:r>
              <a:rPr lang="en-US" b="0" i="0" dirty="0">
                <a:solidFill>
                  <a:srgbClr val="222222"/>
                </a:solidFill>
                <a:effectLst/>
                <a:latin typeface="Rubik"/>
              </a:rPr>
              <a:t>Junk mail can be dangerous. Most people don’t realize it, but junk mail usually has a computer barcode on the front that can sometimes contain personal identifying information.</a:t>
            </a:r>
          </a:p>
          <a:p>
            <a:r>
              <a:rPr lang="en-US" b="0" i="0" dirty="0">
                <a:solidFill>
                  <a:srgbClr val="222222"/>
                </a:solidFill>
                <a:effectLst/>
                <a:latin typeface="Rubik"/>
              </a:rPr>
              <a:t>Identity thieves don't discriminate. They will steal a child's Social Security number just as soon as they would an adult's. Therefore, any mail you receive concerning your children, their medical records, and school information should go directly into the shred pile.</a:t>
            </a:r>
            <a:endParaRPr lang="en-US" dirty="0"/>
          </a:p>
        </p:txBody>
      </p:sp>
    </p:spTree>
    <p:extLst>
      <p:ext uri="{BB962C8B-B14F-4D97-AF65-F5344CB8AC3E}">
        <p14:creationId xmlns:p14="http://schemas.microsoft.com/office/powerpoint/2010/main" val="220879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Yvette</a:t>
            </a:r>
          </a:p>
        </p:txBody>
      </p:sp>
    </p:spTree>
    <p:extLst>
      <p:ext uri="{BB962C8B-B14F-4D97-AF65-F5344CB8AC3E}">
        <p14:creationId xmlns:p14="http://schemas.microsoft.com/office/powerpoint/2010/main" val="3909248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If  you regularly check your account information then when there are mysterious charges </a:t>
            </a:r>
            <a:r>
              <a:rPr lang="en-US" b="0" i="0" dirty="0" err="1">
                <a:solidFill>
                  <a:srgbClr val="333333"/>
                </a:solidFill>
                <a:effectLst/>
                <a:latin typeface="Open Sans" panose="020B0606030504020204" pitchFamily="34" charset="0"/>
              </a:rPr>
              <a:t>youll</a:t>
            </a:r>
            <a:r>
              <a:rPr lang="en-US" b="0" i="0" dirty="0">
                <a:solidFill>
                  <a:srgbClr val="333333"/>
                </a:solidFill>
                <a:effectLst/>
                <a:latin typeface="Open Sans" panose="020B0606030504020204" pitchFamily="34" charset="0"/>
              </a:rPr>
              <a:t> be able to identify often stop payment </a:t>
            </a:r>
          </a:p>
          <a:p>
            <a:r>
              <a:rPr lang="en-US" b="0" i="0" dirty="0">
                <a:solidFill>
                  <a:srgbClr val="333333"/>
                </a:solidFill>
                <a:effectLst/>
                <a:latin typeface="Open Sans" panose="020B0606030504020204" pitchFamily="34" charset="0"/>
              </a:rPr>
              <a:t>Your bank or credit union will have several anti-theft and security measures in place to protect your accounts and money. Usually related to online access to your accounts or your card facility, these measures check your accounts for suspicious or unusual purchase behavior. Or people logging into your account. </a:t>
            </a:r>
          </a:p>
          <a:p>
            <a:endParaRPr lang="en-US" dirty="0"/>
          </a:p>
        </p:txBody>
      </p:sp>
    </p:spTree>
    <p:extLst>
      <p:ext uri="{BB962C8B-B14F-4D97-AF65-F5344CB8AC3E}">
        <p14:creationId xmlns:p14="http://schemas.microsoft.com/office/powerpoint/2010/main" val="1301749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must make sure to utilize a password book with a lock and keep it in your home safe.  </a:t>
            </a:r>
          </a:p>
          <a:p>
            <a:r>
              <a:rPr lang="en-US" b="0" i="0" dirty="0" err="1">
                <a:solidFill>
                  <a:srgbClr val="202124"/>
                </a:solidFill>
                <a:effectLst/>
                <a:latin typeface="Roboto" panose="02000000000000000000" pitchFamily="2" charset="0"/>
              </a:rPr>
              <a:t>Dashlane</a:t>
            </a:r>
            <a:r>
              <a:rPr lang="en-US" b="0" i="0" dirty="0">
                <a:solidFill>
                  <a:srgbClr val="202124"/>
                </a:solidFill>
                <a:effectLst/>
                <a:latin typeface="Roboto" panose="02000000000000000000" pitchFamily="2" charset="0"/>
              </a:rPr>
              <a:t>. </a:t>
            </a:r>
            <a:r>
              <a:rPr lang="en-US" b="0" i="0" dirty="0" err="1">
                <a:solidFill>
                  <a:srgbClr val="202124"/>
                </a:solidFill>
                <a:effectLst/>
                <a:latin typeface="Roboto" panose="02000000000000000000" pitchFamily="2" charset="0"/>
              </a:rPr>
              <a:t>NordPass</a:t>
            </a:r>
            <a:r>
              <a:rPr lang="en-US" b="0" i="0" dirty="0">
                <a:solidFill>
                  <a:srgbClr val="202124"/>
                </a:solidFill>
                <a:effectLst/>
                <a:latin typeface="Roboto" panose="02000000000000000000" pitchFamily="2" charset="0"/>
              </a:rPr>
              <a:t>. RoboForm. 1Password. LastPass. Keeper. </a:t>
            </a:r>
            <a:r>
              <a:rPr lang="en-US" b="0" i="0" dirty="0" err="1">
                <a:solidFill>
                  <a:srgbClr val="202124"/>
                </a:solidFill>
                <a:effectLst/>
                <a:latin typeface="Roboto" panose="02000000000000000000" pitchFamily="2" charset="0"/>
              </a:rPr>
              <a:t>Zoho</a:t>
            </a:r>
            <a:r>
              <a:rPr lang="en-US" b="0" i="0" dirty="0">
                <a:solidFill>
                  <a:srgbClr val="202124"/>
                </a:solidFill>
                <a:effectLst/>
                <a:latin typeface="Roboto" panose="02000000000000000000" pitchFamily="2" charset="0"/>
              </a:rPr>
              <a:t> Vault.</a:t>
            </a:r>
            <a:endParaRPr lang="en-US" b="0" dirty="0"/>
          </a:p>
          <a:p>
            <a:r>
              <a:rPr lang="en-US" dirty="0"/>
              <a:t>Multi-factor authentication offers extra security by requiring two or more credentials to log in to your account. If someone manages to steal your password they wont be able to access your account with out a second approved device. </a:t>
            </a:r>
          </a:p>
          <a:p>
            <a:r>
              <a:rPr lang="en-US" dirty="0"/>
              <a:t>Utilize websites like </a:t>
            </a:r>
            <a:r>
              <a:rPr lang="en-US" dirty="0" err="1"/>
              <a:t>HaveIBeenPWNed</a:t>
            </a:r>
            <a:r>
              <a:rPr lang="en-US" dirty="0"/>
              <a:t> to see which account have been neutralized and if you use the same password on multiple sites change them. </a:t>
            </a:r>
          </a:p>
        </p:txBody>
      </p:sp>
    </p:spTree>
    <p:extLst>
      <p:ext uri="{BB962C8B-B14F-4D97-AF65-F5344CB8AC3E}">
        <p14:creationId xmlns:p14="http://schemas.microsoft.com/office/powerpoint/2010/main" val="3476862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Help guard against identity theft. That way if someone uses your personal information — like your name, your Social Security number, or your credit card number — to commit fraud you'll know</a:t>
            </a:r>
          </a:p>
          <a:p>
            <a:r>
              <a:rPr lang="en-US" dirty="0"/>
              <a:t>The three nationwide credit reporting companies have set up a central website, a toll-free telephone number, and a mailing address through which you can order your free annual report.</a:t>
            </a:r>
          </a:p>
          <a:p>
            <a:pPr>
              <a:buNone/>
            </a:pPr>
            <a:r>
              <a:rPr lang="en-US" dirty="0"/>
              <a:t>To order, visit </a:t>
            </a:r>
            <a:r>
              <a:rPr lang="en-US" dirty="0">
                <a:hlinkClick r:id="rId3"/>
              </a:rPr>
              <a:t>annualcreditreport.com</a:t>
            </a:r>
            <a:r>
              <a:rPr lang="en-US" dirty="0"/>
              <a:t>, beware of websites that claim you have to pay to access your credit report</a:t>
            </a:r>
          </a:p>
          <a:p>
            <a:r>
              <a:rPr lang="en-US" dirty="0"/>
              <a:t>If you request your report online at annualcreditreport.com, you should be able to access it immediately.</a:t>
            </a:r>
          </a:p>
          <a:p>
            <a:pPr>
              <a:buNone/>
            </a:pPr>
            <a:endParaRPr lang="en-US" dirty="0"/>
          </a:p>
        </p:txBody>
      </p:sp>
    </p:spTree>
    <p:extLst>
      <p:ext uri="{BB962C8B-B14F-4D97-AF65-F5344CB8AC3E}">
        <p14:creationId xmlns:p14="http://schemas.microsoft.com/office/powerpoint/2010/main" val="1786302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If you are expecting checks, credit cards, or other negotiable items, ask a trusted friend or neighbor to pick up your mail.</a:t>
            </a:r>
          </a:p>
          <a:p>
            <a:r>
              <a:rPr lang="en-US"/>
              <a:t>They can hold your mail until you return. You can alert them through forms online. Or have a trusted friend, neighbor, or family member pick up mail while you are gone. </a:t>
            </a:r>
          </a:p>
          <a:p>
            <a:r>
              <a:rPr lang="en-US"/>
              <a:t>Digitally preview your mail and manage your packages scheduled to arrive soon! Informed Delivery allows you to view greyscale images of the exterior, address side of letter-sized mailpieces and track packages in one convenient location.*</a:t>
            </a:r>
            <a:endParaRPr lang="en-US" dirty="0"/>
          </a:p>
          <a:p>
            <a:endParaRPr lang="en-US" dirty="0"/>
          </a:p>
        </p:txBody>
      </p:sp>
    </p:spTree>
    <p:extLst>
      <p:ext uri="{BB962C8B-B14F-4D97-AF65-F5344CB8AC3E}">
        <p14:creationId xmlns:p14="http://schemas.microsoft.com/office/powerpoint/2010/main" val="1941965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26911a83f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26911a83f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Kevin</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26911a83f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26911a83f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Yvette</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26911a83f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26911a83f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Yvette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Kevin</a:t>
            </a:r>
          </a:p>
          <a:p>
            <a:pPr marL="158750" indent="0">
              <a:buNone/>
            </a:pPr>
            <a:endParaRPr lang="en-US" dirty="0"/>
          </a:p>
          <a:p>
            <a:pPr marL="158750" indent="0">
              <a:buNone/>
            </a:pPr>
            <a:r>
              <a:rPr lang="en-US" dirty="0"/>
              <a:t>Alright, with that we're going to start with a poll technology permitting.  </a:t>
            </a:r>
          </a:p>
          <a:p>
            <a:endParaRPr lang="en-US" dirty="0"/>
          </a:p>
          <a:p>
            <a:r>
              <a:rPr lang="en-US" dirty="0"/>
              <a:t>How many Americans have had their identity stolen per year? </a:t>
            </a:r>
          </a:p>
          <a:p>
            <a:endParaRPr lang="en-US" dirty="0"/>
          </a:p>
          <a:p>
            <a:r>
              <a:rPr lang="en-US" dirty="0"/>
              <a:t>1 Million</a:t>
            </a:r>
          </a:p>
          <a:p>
            <a:r>
              <a:rPr lang="en-US" dirty="0"/>
              <a:t>5 Million</a:t>
            </a:r>
          </a:p>
          <a:p>
            <a:r>
              <a:rPr lang="en-US" dirty="0"/>
              <a:t>9 million (correct answer)</a:t>
            </a:r>
          </a:p>
          <a:p>
            <a:r>
              <a:rPr lang="en-US" dirty="0"/>
              <a:t>12 million </a:t>
            </a:r>
          </a:p>
        </p:txBody>
      </p:sp>
    </p:spTree>
    <p:extLst>
      <p:ext uri="{BB962C8B-B14F-4D97-AF65-F5344CB8AC3E}">
        <p14:creationId xmlns:p14="http://schemas.microsoft.com/office/powerpoint/2010/main" val="341313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26911a8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26911a8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Yvette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Video:  https://youtu.be/DJ9bA6tm2SY</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Yvette</a:t>
            </a:r>
          </a:p>
        </p:txBody>
      </p:sp>
    </p:spTree>
    <p:extLst>
      <p:ext uri="{BB962C8B-B14F-4D97-AF65-F5344CB8AC3E}">
        <p14:creationId xmlns:p14="http://schemas.microsoft.com/office/powerpoint/2010/main" val="167894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Yvette</a:t>
            </a:r>
          </a:p>
        </p:txBody>
      </p:sp>
    </p:spTree>
    <p:extLst>
      <p:ext uri="{BB962C8B-B14F-4D97-AF65-F5344CB8AC3E}">
        <p14:creationId xmlns:p14="http://schemas.microsoft.com/office/powerpoint/2010/main" val="3899385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Kevin</a:t>
            </a:r>
          </a:p>
          <a:p>
            <a:pPr marL="158750" indent="0">
              <a:buNone/>
            </a:pPr>
            <a:endParaRPr lang="en-US" dirty="0"/>
          </a:p>
          <a:p>
            <a:pPr marL="158750" indent="0">
              <a:buNone/>
            </a:pPr>
            <a:r>
              <a:rPr lang="en-US" dirty="0"/>
              <a:t>Alright, were going to put another poll out there. </a:t>
            </a:r>
          </a:p>
          <a:p>
            <a:pPr marL="158750" indent="0">
              <a:buNone/>
            </a:pPr>
            <a:endParaRPr lang="en-US" dirty="0"/>
          </a:p>
          <a:p>
            <a:pPr marL="158750" indent="0">
              <a:buNone/>
            </a:pPr>
            <a:r>
              <a:rPr lang="en-US" dirty="0"/>
              <a:t>Which of the following is a way to steal your identity?</a:t>
            </a:r>
          </a:p>
          <a:p>
            <a:r>
              <a:rPr lang="en-US" dirty="0"/>
              <a:t>Shoulder Surfing (correct answer)</a:t>
            </a:r>
          </a:p>
          <a:p>
            <a:r>
              <a:rPr lang="en-US" dirty="0"/>
              <a:t>Opening a bank account</a:t>
            </a:r>
          </a:p>
          <a:p>
            <a:r>
              <a:rPr lang="en-US" dirty="0"/>
              <a:t>Showing your Social Security card to your employer</a:t>
            </a:r>
          </a:p>
          <a:p>
            <a:r>
              <a:rPr lang="en-US" dirty="0"/>
              <a:t>All of the above </a:t>
            </a:r>
          </a:p>
        </p:txBody>
      </p:sp>
    </p:spTree>
    <p:extLst>
      <p:ext uri="{BB962C8B-B14F-4D97-AF65-F5344CB8AC3E}">
        <p14:creationId xmlns:p14="http://schemas.microsoft.com/office/powerpoint/2010/main" val="94689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Kevin </a:t>
            </a:r>
          </a:p>
          <a:p>
            <a:pPr>
              <a:buNone/>
            </a:pPr>
            <a:endParaRPr lang="en-US" dirty="0">
              <a:latin typeface="Calibri"/>
              <a:cs typeface="Calibri"/>
            </a:endParaRPr>
          </a:p>
          <a:p>
            <a:pPr>
              <a:buNone/>
            </a:pPr>
            <a:r>
              <a:rPr lang="en-US" dirty="0">
                <a:latin typeface="Calibri"/>
                <a:cs typeface="Calibri"/>
              </a:rPr>
              <a:t>Alright! Staying on topic of the last poll lets go over some more ways that bad actors will attempt to steal your identity. </a:t>
            </a:r>
          </a:p>
        </p:txBody>
      </p:sp>
    </p:spTree>
    <p:extLst>
      <p:ext uri="{BB962C8B-B14F-4D97-AF65-F5344CB8AC3E}">
        <p14:creationId xmlns:p14="http://schemas.microsoft.com/office/powerpoint/2010/main" val="1650741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53"/>
        <p:cNvGrpSpPr/>
        <p:nvPr/>
      </p:nvGrpSpPr>
      <p:grpSpPr>
        <a:xfrm>
          <a:off x="0" y="0"/>
          <a:ext cx="0" cy="0"/>
          <a:chOff x="0" y="0"/>
          <a:chExt cx="0" cy="0"/>
        </a:xfrm>
      </p:grpSpPr>
      <p:sp>
        <p:nvSpPr>
          <p:cNvPr id="54" name="Google Shape;5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56" name="Google Shape;56;p13"/>
          <p:cNvPicPr preferRelativeResize="0"/>
          <p:nvPr/>
        </p:nvPicPr>
        <p:blipFill rotWithShape="1">
          <a:blip r:embed="rId3">
            <a:alphaModFix/>
          </a:blip>
          <a:srcRect t="30619" b="30976"/>
          <a:stretch/>
        </p:blipFill>
        <p:spPr>
          <a:xfrm>
            <a:off x="29900" y="1971804"/>
            <a:ext cx="3406871" cy="1011000"/>
          </a:xfrm>
          <a:prstGeom prst="rect">
            <a:avLst/>
          </a:prstGeom>
          <a:noFill/>
          <a:ln>
            <a:noFill/>
          </a:ln>
        </p:spPr>
      </p:pic>
      <p:sp>
        <p:nvSpPr>
          <p:cNvPr id="57" name="Google Shape;57;p13"/>
          <p:cNvSpPr txBox="1"/>
          <p:nvPr/>
        </p:nvSpPr>
        <p:spPr>
          <a:xfrm>
            <a:off x="4257625" y="2077900"/>
            <a:ext cx="4574400" cy="4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i="1">
                <a:solidFill>
                  <a:srgbClr val="FFFFFF"/>
                </a:solidFill>
                <a:latin typeface="Roboto Black"/>
                <a:ea typeface="Roboto Black"/>
                <a:cs typeface="Roboto Black"/>
                <a:sym typeface="Roboto Black"/>
              </a:rPr>
              <a:t>NAME OF YOUR EVENT </a:t>
            </a:r>
            <a:endParaRPr sz="2400">
              <a:latin typeface="Roboto"/>
              <a:ea typeface="Roboto"/>
              <a:cs typeface="Roboto"/>
              <a:sym typeface="Roboto"/>
            </a:endParaRPr>
          </a:p>
        </p:txBody>
      </p:sp>
      <p:sp>
        <p:nvSpPr>
          <p:cNvPr id="58" name="Google Shape;58;p13"/>
          <p:cNvSpPr txBox="1"/>
          <p:nvPr/>
        </p:nvSpPr>
        <p:spPr>
          <a:xfrm>
            <a:off x="4223350" y="2431225"/>
            <a:ext cx="4574400" cy="3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DATE OF YOUR EVENT</a:t>
            </a:r>
            <a:endParaRPr sz="2100">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222450"/>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6" name="Google Shape;4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3">
            <a:alphaModFix/>
          </a:blip>
          <a:stretch>
            <a:fillRect/>
          </a:stretch>
        </p:blipFill>
        <p:spPr>
          <a:xfrm>
            <a:off x="8159445" y="4144200"/>
            <a:ext cx="984551" cy="999300"/>
          </a:xfrm>
          <a:prstGeom prst="rect">
            <a:avLst/>
          </a:prstGeom>
          <a:noFill/>
          <a:ln>
            <a:noFill/>
          </a:ln>
        </p:spPr>
      </p:pic>
      <p:sp>
        <p:nvSpPr>
          <p:cNvPr id="7" name="Google Shape;7;p1"/>
          <p:cNvSpPr txBox="1">
            <a:spLocks noGrp="1"/>
          </p:cNvSpPr>
          <p:nvPr>
            <p:ph type="title"/>
          </p:nvPr>
        </p:nvSpPr>
        <p:spPr>
          <a:xfrm>
            <a:off x="311700" y="649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22245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10;p1"/>
          <p:cNvPicPr preferRelativeResize="0"/>
          <p:nvPr/>
        </p:nvPicPr>
        <p:blipFill>
          <a:blip r:embed="rId14">
            <a:alphaModFix/>
          </a:blip>
          <a:stretch>
            <a:fillRect/>
          </a:stretch>
        </p:blipFill>
        <p:spPr>
          <a:xfrm>
            <a:off x="0" y="0"/>
            <a:ext cx="9144000" cy="571500"/>
          </a:xfrm>
          <a:prstGeom prst="rect">
            <a:avLst/>
          </a:prstGeom>
          <a:noFill/>
          <a:ln>
            <a:noFill/>
          </a:ln>
        </p:spPr>
      </p:pic>
      <p:pic>
        <p:nvPicPr>
          <p:cNvPr id="11" name="Google Shape;11;p1"/>
          <p:cNvPicPr preferRelativeResize="0"/>
          <p:nvPr/>
        </p:nvPicPr>
        <p:blipFill>
          <a:blip r:embed="rId15">
            <a:alphaModFix/>
          </a:blip>
          <a:stretch>
            <a:fillRect/>
          </a:stretch>
        </p:blipFill>
        <p:spPr>
          <a:xfrm>
            <a:off x="388600" y="65336"/>
            <a:ext cx="1913424" cy="440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hyperlink" Target="mailto:mozie@umbc.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C4RHtEQP23A?feature=oembed" TargetMode="Externa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DJ9bA6tm2SY" TargetMode="External"/><Relationship Id="rId5" Type="http://schemas.openxmlformats.org/officeDocument/2006/relationships/image" Target="../media/image7.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l="159" r="159"/>
          <a:stretch/>
        </p:blipFill>
        <p:spPr>
          <a:xfrm>
            <a:off x="0" y="1"/>
            <a:ext cx="9143998" cy="5143499"/>
          </a:xfrm>
          <a:prstGeom prst="rect">
            <a:avLst/>
          </a:prstGeom>
          <a:noFill/>
          <a:ln>
            <a:noFill/>
          </a:ln>
        </p:spPr>
      </p:pic>
      <p:sp>
        <p:nvSpPr>
          <p:cNvPr id="64" name="Google Shape;64;p14"/>
          <p:cNvSpPr txBox="1"/>
          <p:nvPr/>
        </p:nvSpPr>
        <p:spPr>
          <a:xfrm>
            <a:off x="4136570" y="3177517"/>
            <a:ext cx="5007429" cy="4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i="1" dirty="0">
                <a:solidFill>
                  <a:srgbClr val="FFFFFF"/>
                </a:solidFill>
                <a:latin typeface="Roboto Black"/>
                <a:ea typeface="Roboto Black"/>
                <a:cs typeface="Roboto Black"/>
                <a:sym typeface="Roboto Black"/>
              </a:rPr>
              <a:t>Wise Up! Preventing Identity Theft</a:t>
            </a:r>
            <a:endParaRPr sz="2400" dirty="0">
              <a:latin typeface="Roboto"/>
              <a:ea typeface="Roboto"/>
              <a:cs typeface="Roboto"/>
              <a:sym typeface="Roboto"/>
            </a:endParaRPr>
          </a:p>
        </p:txBody>
      </p:sp>
      <p:sp>
        <p:nvSpPr>
          <p:cNvPr id="65" name="Google Shape;65;p14"/>
          <p:cNvSpPr txBox="1"/>
          <p:nvPr/>
        </p:nvSpPr>
        <p:spPr>
          <a:xfrm>
            <a:off x="4136570" y="3712134"/>
            <a:ext cx="5248730" cy="3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dirty="0">
                <a:solidFill>
                  <a:srgbClr val="FDB515"/>
                </a:solidFill>
                <a:latin typeface="Roboto"/>
                <a:ea typeface="Roboto"/>
                <a:cs typeface="Roboto"/>
                <a:sym typeface="Roboto"/>
              </a:rPr>
              <a:t>Thursday, April 8, 2021</a:t>
            </a:r>
          </a:p>
          <a:p>
            <a:pPr marL="0" lvl="0" indent="0" algn="l" rtl="0">
              <a:spcBef>
                <a:spcPts val="0"/>
              </a:spcBef>
              <a:spcAft>
                <a:spcPts val="0"/>
              </a:spcAft>
              <a:buClr>
                <a:schemeClr val="dk1"/>
              </a:buClr>
              <a:buSzPts val="1100"/>
              <a:buFont typeface="Arial"/>
              <a:buNone/>
            </a:pPr>
            <a:r>
              <a:rPr lang="en" sz="2100" dirty="0">
                <a:solidFill>
                  <a:srgbClr val="FDB515"/>
                </a:solidFill>
                <a:latin typeface="Roboto"/>
                <a:ea typeface="Roboto"/>
                <a:cs typeface="Roboto"/>
                <a:sym typeface="Roboto"/>
              </a:rPr>
              <a:t>Yvette </a:t>
            </a:r>
            <a:r>
              <a:rPr lang="en" sz="2100" dirty="0" err="1">
                <a:solidFill>
                  <a:srgbClr val="FDB515"/>
                </a:solidFill>
                <a:latin typeface="Roboto"/>
                <a:ea typeface="Roboto"/>
                <a:cs typeface="Roboto"/>
                <a:sym typeface="Roboto"/>
              </a:rPr>
              <a:t>Mozie</a:t>
            </a:r>
            <a:r>
              <a:rPr lang="en" sz="2100" dirty="0">
                <a:solidFill>
                  <a:srgbClr val="FDB515"/>
                </a:solidFill>
                <a:latin typeface="Roboto"/>
                <a:ea typeface="Roboto"/>
                <a:cs typeface="Roboto"/>
                <a:sym typeface="Roboto"/>
              </a:rPr>
              <a:t>-Ross (</a:t>
            </a:r>
            <a:r>
              <a:rPr lang="en" sz="2100" dirty="0">
                <a:solidFill>
                  <a:srgbClr val="FDB515"/>
                </a:solidFill>
                <a:latin typeface="Roboto"/>
                <a:ea typeface="Roboto"/>
                <a:cs typeface="Roboto"/>
                <a:sym typeface="Roboto"/>
                <a:hlinkClick r:id="rId4"/>
              </a:rPr>
              <a:t>mozie@umbc.edu</a:t>
            </a:r>
            <a:r>
              <a:rPr lang="en" sz="2100" dirty="0">
                <a:solidFill>
                  <a:srgbClr val="FDB515"/>
                </a:solidFill>
                <a:latin typeface="Roboto"/>
                <a:ea typeface="Roboto"/>
                <a:cs typeface="Roboto"/>
                <a:sym typeface="Roboto"/>
              </a:rPr>
              <a:t>)</a:t>
            </a:r>
          </a:p>
          <a:p>
            <a:pPr marL="0" lvl="0" indent="0" algn="l" rtl="0">
              <a:spcBef>
                <a:spcPts val="0"/>
              </a:spcBef>
              <a:spcAft>
                <a:spcPts val="0"/>
              </a:spcAft>
              <a:buClr>
                <a:schemeClr val="dk1"/>
              </a:buClr>
              <a:buSzPts val="1100"/>
              <a:buFont typeface="Arial"/>
              <a:buNone/>
            </a:pPr>
            <a:r>
              <a:rPr lang="en" sz="2100" dirty="0">
                <a:solidFill>
                  <a:srgbClr val="FDB515"/>
                </a:solidFill>
                <a:latin typeface="Roboto"/>
                <a:ea typeface="Roboto"/>
                <a:cs typeface="Roboto"/>
                <a:sym typeface="Roboto"/>
              </a:rPr>
              <a:t>Kevin Mitchell (</a:t>
            </a:r>
            <a:r>
              <a:rPr lang="en" sz="2100" dirty="0" err="1">
                <a:solidFill>
                  <a:srgbClr val="FDB515"/>
                </a:solidFill>
                <a:latin typeface="Roboto"/>
                <a:ea typeface="Roboto"/>
                <a:cs typeface="Roboto"/>
                <a:sym typeface="Roboto"/>
              </a:rPr>
              <a:t>kevinm@umbc.edu</a:t>
            </a:r>
            <a:r>
              <a:rPr lang="en" sz="2100" dirty="0">
                <a:solidFill>
                  <a:srgbClr val="FDB515"/>
                </a:solidFill>
                <a:latin typeface="Roboto"/>
                <a:ea typeface="Roboto"/>
                <a:cs typeface="Roboto"/>
                <a:sym typeface="Roboto"/>
              </a:rPr>
              <a:t>)</a:t>
            </a:r>
          </a:p>
          <a:p>
            <a:pPr marL="0" lvl="0" indent="0" algn="l" rtl="0">
              <a:spcBef>
                <a:spcPts val="0"/>
              </a:spcBef>
              <a:spcAft>
                <a:spcPts val="0"/>
              </a:spcAft>
              <a:buClr>
                <a:schemeClr val="dk1"/>
              </a:buClr>
              <a:buSzPts val="1100"/>
              <a:buFont typeface="Arial"/>
              <a:buNone/>
            </a:pPr>
            <a:endParaRPr sz="2100" dirty="0">
              <a:solidFill>
                <a:srgbClr val="FDB515"/>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BC3A-4CBC-2945-93B2-7B0B9EA7335E}"/>
              </a:ext>
            </a:extLst>
          </p:cNvPr>
          <p:cNvSpPr>
            <a:spLocks noGrp="1"/>
          </p:cNvSpPr>
          <p:nvPr>
            <p:ph type="title"/>
          </p:nvPr>
        </p:nvSpPr>
        <p:spPr/>
        <p:txBody>
          <a:bodyPr/>
          <a:lstStyle/>
          <a:p>
            <a:r>
              <a:rPr lang="en-US" dirty="0"/>
              <a:t>Dumpster Diving</a:t>
            </a:r>
          </a:p>
        </p:txBody>
      </p:sp>
      <p:sp>
        <p:nvSpPr>
          <p:cNvPr id="3" name="Text Placeholder 2">
            <a:extLst>
              <a:ext uri="{FF2B5EF4-FFF2-40B4-BE49-F238E27FC236}">
                <a16:creationId xmlns:a16="http://schemas.microsoft.com/office/drawing/2014/main" id="{A5B10257-D5D3-4043-A096-69C2FEFC8543}"/>
              </a:ext>
            </a:extLst>
          </p:cNvPr>
          <p:cNvSpPr>
            <a:spLocks noGrp="1"/>
          </p:cNvSpPr>
          <p:nvPr>
            <p:ph type="body" idx="1"/>
          </p:nvPr>
        </p:nvSpPr>
        <p:spPr>
          <a:xfrm>
            <a:off x="311700" y="1222450"/>
            <a:ext cx="3894540" cy="3062167"/>
          </a:xfrm>
        </p:spPr>
        <p:txBody>
          <a:bodyPr/>
          <a:lstStyle/>
          <a:p>
            <a:r>
              <a:rPr lang="en-US" dirty="0"/>
              <a:t>“Dumpster Diving” – digging through your trash – is still one of the most popular methods for stealing large amounts of your personal information.</a:t>
            </a:r>
          </a:p>
          <a:p>
            <a:r>
              <a:rPr lang="en-US" dirty="0"/>
              <a:t>What are thieves trying to steal? </a:t>
            </a:r>
          </a:p>
        </p:txBody>
      </p:sp>
      <p:pic>
        <p:nvPicPr>
          <p:cNvPr id="4" name="Google Shape;100;p18">
            <a:extLst>
              <a:ext uri="{FF2B5EF4-FFF2-40B4-BE49-F238E27FC236}">
                <a16:creationId xmlns:a16="http://schemas.microsoft.com/office/drawing/2014/main" id="{8A0E38E1-A93D-4797-81DE-A72C6F9EFCD4}"/>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FEC70D60-77A3-4325-9971-5F5C8C217A00}"/>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6146" name="Picture 2" descr="Grayscale Photo of Empty Hallway">
            <a:extLst>
              <a:ext uri="{FF2B5EF4-FFF2-40B4-BE49-F238E27FC236}">
                <a16:creationId xmlns:a16="http://schemas.microsoft.com/office/drawing/2014/main" id="{D934140F-7219-43BC-AE7A-E8A715B11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467" y="1422775"/>
            <a:ext cx="3603452" cy="239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799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7265-32C6-4B45-B1CF-5C8E178B2BA1}"/>
              </a:ext>
            </a:extLst>
          </p:cNvPr>
          <p:cNvSpPr>
            <a:spLocks noGrp="1"/>
          </p:cNvSpPr>
          <p:nvPr>
            <p:ph type="title"/>
          </p:nvPr>
        </p:nvSpPr>
        <p:spPr/>
        <p:txBody>
          <a:bodyPr/>
          <a:lstStyle/>
          <a:p>
            <a:r>
              <a:rPr lang="en-US" dirty="0"/>
              <a:t>Skimming</a:t>
            </a:r>
          </a:p>
        </p:txBody>
      </p:sp>
      <p:sp>
        <p:nvSpPr>
          <p:cNvPr id="3" name="Text Placeholder 2">
            <a:extLst>
              <a:ext uri="{FF2B5EF4-FFF2-40B4-BE49-F238E27FC236}">
                <a16:creationId xmlns:a16="http://schemas.microsoft.com/office/drawing/2014/main" id="{76CF831E-1A2F-A841-B749-A545DF84FC3C}"/>
              </a:ext>
            </a:extLst>
          </p:cNvPr>
          <p:cNvSpPr>
            <a:spLocks noGrp="1"/>
          </p:cNvSpPr>
          <p:nvPr>
            <p:ph type="body" idx="1"/>
          </p:nvPr>
        </p:nvSpPr>
        <p:spPr>
          <a:xfrm>
            <a:off x="311700" y="1222450"/>
            <a:ext cx="4997045" cy="3145769"/>
          </a:xfrm>
        </p:spPr>
        <p:txBody>
          <a:bodyPr/>
          <a:lstStyle/>
          <a:p>
            <a:r>
              <a:rPr lang="en-US" dirty="0"/>
              <a:t>Skimming is a method used by identity thieves to capture payment and personal information from a credit card holder. </a:t>
            </a:r>
          </a:p>
          <a:p>
            <a:r>
              <a:rPr lang="en-US" dirty="0"/>
              <a:t>Thieves often use a device called a skimmer </a:t>
            </a:r>
          </a:p>
          <a:p>
            <a:r>
              <a:rPr lang="en-US" dirty="0"/>
              <a:t>Some machines act like point-of-sale technology. </a:t>
            </a:r>
          </a:p>
          <a:p>
            <a:r>
              <a:rPr lang="en-US" dirty="0"/>
              <a:t>Card users are warned to always keep their cards in their sight and to cover the pin pad when inputting security codes at ATMs.</a:t>
            </a:r>
          </a:p>
          <a:p>
            <a:endParaRPr lang="en-US" dirty="0"/>
          </a:p>
          <a:p>
            <a:endParaRPr lang="en-US" dirty="0"/>
          </a:p>
          <a:p>
            <a:endParaRPr lang="en-US" dirty="0"/>
          </a:p>
        </p:txBody>
      </p:sp>
      <p:pic>
        <p:nvPicPr>
          <p:cNvPr id="4" name="Google Shape;100;p18">
            <a:extLst>
              <a:ext uri="{FF2B5EF4-FFF2-40B4-BE49-F238E27FC236}">
                <a16:creationId xmlns:a16="http://schemas.microsoft.com/office/drawing/2014/main" id="{19C608D5-0064-44B8-99AD-D2FD863783C9}"/>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F9EB555B-542B-45A5-BF1D-3E11F0D44617}"/>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7170" name="Picture 2" descr="Person Holding Debit Card">
            <a:extLst>
              <a:ext uri="{FF2B5EF4-FFF2-40B4-BE49-F238E27FC236}">
                <a16:creationId xmlns:a16="http://schemas.microsoft.com/office/drawing/2014/main" id="{025497D3-4586-4872-9A6E-2AF7367A8D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745" y="1222450"/>
            <a:ext cx="3371241" cy="224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48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1C4C-6CEC-F247-863F-781EF59AE98B}"/>
              </a:ext>
            </a:extLst>
          </p:cNvPr>
          <p:cNvSpPr>
            <a:spLocks noGrp="1"/>
          </p:cNvSpPr>
          <p:nvPr>
            <p:ph type="title"/>
          </p:nvPr>
        </p:nvSpPr>
        <p:spPr/>
        <p:txBody>
          <a:bodyPr/>
          <a:lstStyle/>
          <a:p>
            <a:r>
              <a:rPr lang="en-US" dirty="0"/>
              <a:t>Shoulder Surfing</a:t>
            </a:r>
          </a:p>
        </p:txBody>
      </p:sp>
      <p:sp>
        <p:nvSpPr>
          <p:cNvPr id="3" name="Text Placeholder 2">
            <a:extLst>
              <a:ext uri="{FF2B5EF4-FFF2-40B4-BE49-F238E27FC236}">
                <a16:creationId xmlns:a16="http://schemas.microsoft.com/office/drawing/2014/main" id="{38F2AD5A-6267-C34F-8E50-4C19B3BF1692}"/>
              </a:ext>
            </a:extLst>
          </p:cNvPr>
          <p:cNvSpPr>
            <a:spLocks noGrp="1"/>
          </p:cNvSpPr>
          <p:nvPr>
            <p:ph type="body" idx="1"/>
          </p:nvPr>
        </p:nvSpPr>
        <p:spPr>
          <a:xfrm>
            <a:off x="489356" y="1222450"/>
            <a:ext cx="3351125" cy="2790980"/>
          </a:xfrm>
        </p:spPr>
        <p:txBody>
          <a:bodyPr/>
          <a:lstStyle/>
          <a:p>
            <a:r>
              <a:rPr lang="en-US" sz="1400" dirty="0"/>
              <a:t>Shoulder surfing can occur anytime you're sharing personal information in a public place.</a:t>
            </a:r>
          </a:p>
          <a:p>
            <a:r>
              <a:rPr lang="en-US" sz="1400" dirty="0"/>
              <a:t>At a restaurant</a:t>
            </a:r>
          </a:p>
          <a:p>
            <a:r>
              <a:rPr lang="en-US" sz="1400" dirty="0"/>
              <a:t>At an ATM</a:t>
            </a:r>
          </a:p>
          <a:p>
            <a:r>
              <a:rPr lang="en-US" sz="1400" dirty="0"/>
              <a:t>At the airport</a:t>
            </a:r>
            <a:endParaRPr lang="en-US" sz="1400"/>
          </a:p>
        </p:txBody>
      </p:sp>
      <p:pic>
        <p:nvPicPr>
          <p:cNvPr id="4" name="Google Shape;100;p18">
            <a:extLst>
              <a:ext uri="{FF2B5EF4-FFF2-40B4-BE49-F238E27FC236}">
                <a16:creationId xmlns:a16="http://schemas.microsoft.com/office/drawing/2014/main" id="{39610A33-B765-437D-8626-92DF4C1D0800}"/>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6DC27872-8F6F-4077-8710-5204A9095BCB}"/>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8194" name="Picture 2" descr="Man in Pink Sport Shirt Sitting on Brown Chair Beside Glass Window">
            <a:extLst>
              <a:ext uri="{FF2B5EF4-FFF2-40B4-BE49-F238E27FC236}">
                <a16:creationId xmlns:a16="http://schemas.microsoft.com/office/drawing/2014/main" id="{A95E92D1-069B-4E0E-BB8B-D457381C8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682" y="647610"/>
            <a:ext cx="2707135" cy="419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75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33456-552B-5847-9275-F2EF22572AC0}"/>
              </a:ext>
            </a:extLst>
          </p:cNvPr>
          <p:cNvSpPr>
            <a:spLocks noGrp="1"/>
          </p:cNvSpPr>
          <p:nvPr>
            <p:ph type="title"/>
          </p:nvPr>
        </p:nvSpPr>
        <p:spPr/>
        <p:txBody>
          <a:bodyPr/>
          <a:lstStyle/>
          <a:p>
            <a:r>
              <a:rPr lang="en-US" dirty="0"/>
              <a:t>Phishing</a:t>
            </a:r>
          </a:p>
        </p:txBody>
      </p:sp>
      <p:sp>
        <p:nvSpPr>
          <p:cNvPr id="3" name="Text Placeholder 2">
            <a:extLst>
              <a:ext uri="{FF2B5EF4-FFF2-40B4-BE49-F238E27FC236}">
                <a16:creationId xmlns:a16="http://schemas.microsoft.com/office/drawing/2014/main" id="{C880256D-2061-4441-9E68-3ACA06377F7D}"/>
              </a:ext>
            </a:extLst>
          </p:cNvPr>
          <p:cNvSpPr>
            <a:spLocks noGrp="1"/>
          </p:cNvSpPr>
          <p:nvPr>
            <p:ph type="body" idx="1"/>
          </p:nvPr>
        </p:nvSpPr>
        <p:spPr/>
        <p:txBody>
          <a:bodyPr/>
          <a:lstStyle/>
          <a:p>
            <a:r>
              <a:rPr lang="en-US" dirty="0"/>
              <a:t>Scammers use email, text messages, or phone calls to trick you into giving them your personal information. </a:t>
            </a:r>
          </a:p>
          <a:p>
            <a:r>
              <a:rPr lang="en-US" dirty="0"/>
              <a:t>They may say they’ve noticed some suspicious activity or log-in attempts</a:t>
            </a:r>
          </a:p>
          <a:p>
            <a:r>
              <a:rPr lang="en-US" dirty="0"/>
              <a:t>Claim there’s a problem with your account or your payment information</a:t>
            </a:r>
          </a:p>
          <a:p>
            <a:r>
              <a:rPr lang="en-US" dirty="0"/>
              <a:t>Say you must confirm some personal information</a:t>
            </a:r>
          </a:p>
          <a:p>
            <a:r>
              <a:rPr lang="en-US" dirty="0"/>
              <a:t>Include a fake invoice</a:t>
            </a:r>
          </a:p>
          <a:p>
            <a:r>
              <a:rPr lang="en-US" dirty="0"/>
              <a:t>Want you to click on a link to make a payment</a:t>
            </a:r>
          </a:p>
          <a:p>
            <a:r>
              <a:rPr lang="en-US" dirty="0"/>
              <a:t>Say you’re eligible to register for a government refund or Stimulus </a:t>
            </a:r>
          </a:p>
          <a:p>
            <a:r>
              <a:rPr lang="en-US" dirty="0"/>
              <a:t>Offer a coupon for free stuff</a:t>
            </a:r>
          </a:p>
        </p:txBody>
      </p:sp>
      <p:pic>
        <p:nvPicPr>
          <p:cNvPr id="4" name="Google Shape;100;p18">
            <a:extLst>
              <a:ext uri="{FF2B5EF4-FFF2-40B4-BE49-F238E27FC236}">
                <a16:creationId xmlns:a16="http://schemas.microsoft.com/office/drawing/2014/main" id="{9ECBC3A2-4D2C-4390-BC27-C7799F88D1A6}"/>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2FBAD522-BC14-45CC-9B84-545BC4F30C4E}"/>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4171702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0DB95-3E63-1349-8437-D83873B0312A}"/>
              </a:ext>
            </a:extLst>
          </p:cNvPr>
          <p:cNvSpPr>
            <a:spLocks noGrp="1"/>
          </p:cNvSpPr>
          <p:nvPr>
            <p:ph type="title"/>
          </p:nvPr>
        </p:nvSpPr>
        <p:spPr/>
        <p:txBody>
          <a:bodyPr/>
          <a:lstStyle/>
          <a:p>
            <a:r>
              <a:rPr lang="en-US" dirty="0"/>
              <a:t>Changing Addresses</a:t>
            </a:r>
          </a:p>
        </p:txBody>
      </p:sp>
      <p:sp>
        <p:nvSpPr>
          <p:cNvPr id="3" name="Text Placeholder 2">
            <a:extLst>
              <a:ext uri="{FF2B5EF4-FFF2-40B4-BE49-F238E27FC236}">
                <a16:creationId xmlns:a16="http://schemas.microsoft.com/office/drawing/2014/main" id="{BC8C56B3-2C2F-8747-9F2E-611BBC5CADD1}"/>
              </a:ext>
            </a:extLst>
          </p:cNvPr>
          <p:cNvSpPr>
            <a:spLocks noGrp="1"/>
          </p:cNvSpPr>
          <p:nvPr>
            <p:ph type="body" idx="1"/>
          </p:nvPr>
        </p:nvSpPr>
        <p:spPr/>
        <p:txBody>
          <a:bodyPr/>
          <a:lstStyle/>
          <a:p>
            <a:r>
              <a:rPr lang="en-US" dirty="0"/>
              <a:t>Address fraud is a form of identity theft where an individual uses the change of address process to reroute your mail to a different address.</a:t>
            </a:r>
          </a:p>
          <a:p>
            <a:r>
              <a:rPr lang="en-US" dirty="0"/>
              <a:t>Signs of Change of Address. You receive a move validation letter. </a:t>
            </a:r>
          </a:p>
          <a:p>
            <a:r>
              <a:rPr lang="en-US" dirty="0"/>
              <a:t>You stop receiving mail. </a:t>
            </a:r>
          </a:p>
          <a:p>
            <a:r>
              <a:rPr lang="en-US" dirty="0"/>
              <a:t>The billing address for your credit card changes. </a:t>
            </a:r>
          </a:p>
          <a:p>
            <a:r>
              <a:rPr lang="en-US" dirty="0"/>
              <a:t>You get notified that an account has been opened in your name. </a:t>
            </a:r>
          </a:p>
        </p:txBody>
      </p:sp>
      <p:pic>
        <p:nvPicPr>
          <p:cNvPr id="4" name="Google Shape;100;p18">
            <a:extLst>
              <a:ext uri="{FF2B5EF4-FFF2-40B4-BE49-F238E27FC236}">
                <a16:creationId xmlns:a16="http://schemas.microsoft.com/office/drawing/2014/main" id="{67CA1613-4D76-4DE9-AB27-278071F68B9D}"/>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52EB1A35-CC40-4CEE-9AEA-77171E57EEEE}"/>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144106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8465-1C68-A44B-B419-7F716512C122}"/>
              </a:ext>
            </a:extLst>
          </p:cNvPr>
          <p:cNvSpPr>
            <a:spLocks noGrp="1"/>
          </p:cNvSpPr>
          <p:nvPr>
            <p:ph type="title"/>
          </p:nvPr>
        </p:nvSpPr>
        <p:spPr/>
        <p:txBody>
          <a:bodyPr/>
          <a:lstStyle/>
          <a:p>
            <a:r>
              <a:rPr lang="en-US" dirty="0"/>
              <a:t>Pre-Texting</a:t>
            </a:r>
          </a:p>
        </p:txBody>
      </p:sp>
      <p:sp>
        <p:nvSpPr>
          <p:cNvPr id="3" name="Text Placeholder 2">
            <a:extLst>
              <a:ext uri="{FF2B5EF4-FFF2-40B4-BE49-F238E27FC236}">
                <a16:creationId xmlns:a16="http://schemas.microsoft.com/office/drawing/2014/main" id="{0DA5EBA6-B46C-284A-AFEF-40F741BE2849}"/>
              </a:ext>
            </a:extLst>
          </p:cNvPr>
          <p:cNvSpPr>
            <a:spLocks noGrp="1"/>
          </p:cNvSpPr>
          <p:nvPr>
            <p:ph type="body" idx="1"/>
          </p:nvPr>
        </p:nvSpPr>
        <p:spPr>
          <a:xfrm>
            <a:off x="311700" y="1222450"/>
            <a:ext cx="5043026" cy="3416400"/>
          </a:xfrm>
        </p:spPr>
        <p:txBody>
          <a:bodyPr/>
          <a:lstStyle/>
          <a:p>
            <a:r>
              <a:rPr lang="en-US" dirty="0"/>
              <a:t>Pretexting is another form of social engineering where attackers focus on creating a good pretext, or a fabricated scenario, that they use to try and steal their victims’ personal information. Pretexting attacks rely on building a false sense of trust with the victim.</a:t>
            </a:r>
          </a:p>
        </p:txBody>
      </p:sp>
      <p:pic>
        <p:nvPicPr>
          <p:cNvPr id="4" name="Google Shape;100;p18">
            <a:extLst>
              <a:ext uri="{FF2B5EF4-FFF2-40B4-BE49-F238E27FC236}">
                <a16:creationId xmlns:a16="http://schemas.microsoft.com/office/drawing/2014/main" id="{5F5CD2C3-C551-4B5A-AC22-261112DBEDE9}"/>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A8DF2538-779A-491B-98E4-07C1886DA098}"/>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254522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Identity Theft Methods - Summary</a:t>
            </a:r>
            <a:br>
              <a:rPr lang="en-US" dirty="0"/>
            </a:br>
            <a:endParaRPr dirty="0"/>
          </a:p>
        </p:txBody>
      </p:sp>
      <p:sp>
        <p:nvSpPr>
          <p:cNvPr id="80" name="Google Shape;80;p16"/>
          <p:cNvSpPr txBox="1">
            <a:spLocks noGrp="1"/>
          </p:cNvSpPr>
          <p:nvPr>
            <p:ph type="body" idx="1"/>
          </p:nvPr>
        </p:nvSpPr>
        <p:spPr>
          <a:xfrm>
            <a:off x="311700" y="1545918"/>
            <a:ext cx="8520600" cy="3092932"/>
          </a:xfrm>
          <a:prstGeom prst="rect">
            <a:avLst/>
          </a:prstGeom>
        </p:spPr>
        <p:txBody>
          <a:bodyPr spcFirstLastPara="1" wrap="square" lIns="91425" tIns="91425" rIns="91425" bIns="91425" anchor="t" anchorCtr="0">
            <a:noAutofit/>
          </a:bodyPr>
          <a:lstStyle/>
          <a:p>
            <a:pPr indent="-457200">
              <a:buFont typeface="Arial" pitchFamily="34" charset="0"/>
              <a:buChar char="•"/>
            </a:pPr>
            <a:r>
              <a:rPr lang="en-US" dirty="0">
                <a:latin typeface="Arial" pitchFamily="34" charset="0"/>
                <a:cs typeface="Arial" pitchFamily="34" charset="0"/>
              </a:rPr>
              <a:t>Dumpster Diving</a:t>
            </a:r>
          </a:p>
          <a:p>
            <a:pPr indent="-457200">
              <a:buFont typeface="Arial" pitchFamily="34" charset="0"/>
              <a:buChar char="•"/>
            </a:pPr>
            <a:r>
              <a:rPr lang="en-US" dirty="0">
                <a:latin typeface="Arial" pitchFamily="34" charset="0"/>
                <a:cs typeface="Arial" pitchFamily="34" charset="0"/>
              </a:rPr>
              <a:t>Skimming</a:t>
            </a:r>
          </a:p>
          <a:p>
            <a:pPr indent="-457200">
              <a:buFont typeface="Arial" pitchFamily="34" charset="0"/>
              <a:buChar char="•"/>
            </a:pPr>
            <a:r>
              <a:rPr lang="en-US" dirty="0">
                <a:latin typeface="Arial" pitchFamily="34" charset="0"/>
                <a:cs typeface="Arial" pitchFamily="34" charset="0"/>
              </a:rPr>
              <a:t>Shoulder Surfing</a:t>
            </a:r>
          </a:p>
          <a:p>
            <a:pPr indent="-457200">
              <a:buFont typeface="Arial" pitchFamily="34" charset="0"/>
              <a:buChar char="•"/>
            </a:pPr>
            <a:r>
              <a:rPr lang="en-US" dirty="0">
                <a:latin typeface="Arial" pitchFamily="34" charset="0"/>
                <a:cs typeface="Arial" pitchFamily="34" charset="0"/>
              </a:rPr>
              <a:t>Phishing</a:t>
            </a:r>
          </a:p>
          <a:p>
            <a:pPr indent="-457200">
              <a:buFont typeface="Arial" pitchFamily="34" charset="0"/>
              <a:buChar char="•"/>
            </a:pPr>
            <a:r>
              <a:rPr lang="en-US" dirty="0">
                <a:latin typeface="Arial" pitchFamily="34" charset="0"/>
                <a:cs typeface="Arial" pitchFamily="34" charset="0"/>
              </a:rPr>
              <a:t>Changing Your Address</a:t>
            </a:r>
          </a:p>
          <a:p>
            <a:pPr indent="-457200">
              <a:buFont typeface="Arial" pitchFamily="34" charset="0"/>
              <a:buChar char="•"/>
            </a:pPr>
            <a:r>
              <a:rPr lang="en-US" dirty="0">
                <a:latin typeface="Arial" pitchFamily="34" charset="0"/>
                <a:cs typeface="Arial" pitchFamily="34" charset="0"/>
              </a:rPr>
              <a:t>Pretexting</a:t>
            </a:r>
          </a:p>
          <a:p>
            <a:pPr marL="0" lvl="0" indent="0" algn="l" rtl="0">
              <a:spcBef>
                <a:spcPts val="0"/>
              </a:spcBef>
              <a:spcAft>
                <a:spcPts val="1600"/>
              </a:spcAft>
              <a:buNone/>
            </a:pPr>
            <a:endParaRPr dirty="0"/>
          </a:p>
        </p:txBody>
      </p:sp>
      <p:pic>
        <p:nvPicPr>
          <p:cNvPr id="81" name="Google Shape;81;p16"/>
          <p:cNvPicPr preferRelativeResize="0"/>
          <p:nvPr/>
        </p:nvPicPr>
        <p:blipFill>
          <a:blip r:embed="rId3">
            <a:alphaModFix/>
          </a:blip>
          <a:stretch>
            <a:fillRect/>
          </a:stretch>
        </p:blipFill>
        <p:spPr>
          <a:xfrm>
            <a:off x="0" y="0"/>
            <a:ext cx="9143998" cy="561525"/>
          </a:xfrm>
          <a:prstGeom prst="rect">
            <a:avLst/>
          </a:prstGeom>
          <a:noFill/>
          <a:ln>
            <a:noFill/>
          </a:ln>
        </p:spPr>
      </p:pic>
      <p:pic>
        <p:nvPicPr>
          <p:cNvPr id="82" name="Google Shape;82;p16"/>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83" name="Google Shape;83;p16"/>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1026" name="Picture 2" descr="Identity theft symb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2429" y="1545918"/>
            <a:ext cx="2983494" cy="29834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5CCC-60E0-9F40-A527-59531A370A6C}"/>
              </a:ext>
            </a:extLst>
          </p:cNvPr>
          <p:cNvSpPr>
            <a:spLocks noGrp="1"/>
          </p:cNvSpPr>
          <p:nvPr>
            <p:ph type="title"/>
          </p:nvPr>
        </p:nvSpPr>
        <p:spPr/>
        <p:txBody>
          <a:bodyPr/>
          <a:lstStyle/>
          <a:p>
            <a:r>
              <a:rPr lang="en-US" dirty="0"/>
              <a:t>What are other methods of identity theft?</a:t>
            </a:r>
          </a:p>
        </p:txBody>
      </p:sp>
      <p:pic>
        <p:nvPicPr>
          <p:cNvPr id="3" name="Google Shape;100;p18">
            <a:extLst>
              <a:ext uri="{FF2B5EF4-FFF2-40B4-BE49-F238E27FC236}">
                <a16:creationId xmlns:a16="http://schemas.microsoft.com/office/drawing/2014/main" id="{8F73A265-25CE-4F92-B260-8E34134276E1}"/>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4" name="Google Shape;101;p18">
            <a:extLst>
              <a:ext uri="{FF2B5EF4-FFF2-40B4-BE49-F238E27FC236}">
                <a16:creationId xmlns:a16="http://schemas.microsoft.com/office/drawing/2014/main" id="{B93B80A6-AD17-45E9-BDE6-BFAD6C4F54EC}"/>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3989201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BC45-6BCC-7E42-946E-B0D5A68C4EAA}"/>
              </a:ext>
            </a:extLst>
          </p:cNvPr>
          <p:cNvSpPr>
            <a:spLocks noGrp="1"/>
          </p:cNvSpPr>
          <p:nvPr>
            <p:ph type="title"/>
          </p:nvPr>
        </p:nvSpPr>
        <p:spPr/>
        <p:txBody>
          <a:bodyPr/>
          <a:lstStyle/>
          <a:p>
            <a:r>
              <a:rPr lang="en-US" dirty="0"/>
              <a:t>What do thieves do with your stolen identity?</a:t>
            </a:r>
          </a:p>
        </p:txBody>
      </p:sp>
      <p:sp>
        <p:nvSpPr>
          <p:cNvPr id="3" name="Text Placeholder 2">
            <a:extLst>
              <a:ext uri="{FF2B5EF4-FFF2-40B4-BE49-F238E27FC236}">
                <a16:creationId xmlns:a16="http://schemas.microsoft.com/office/drawing/2014/main" id="{A230A38F-711B-0F46-B16E-E2D04FEF19C7}"/>
              </a:ext>
            </a:extLst>
          </p:cNvPr>
          <p:cNvSpPr>
            <a:spLocks noGrp="1"/>
          </p:cNvSpPr>
          <p:nvPr>
            <p:ph type="body" idx="1"/>
          </p:nvPr>
        </p:nvSpPr>
        <p:spPr/>
        <p:txBody>
          <a:bodyPr/>
          <a:lstStyle/>
          <a:p>
            <a:r>
              <a:rPr lang="en-US" dirty="0"/>
              <a:t>Credit Card Fraud</a:t>
            </a:r>
          </a:p>
          <a:p>
            <a:r>
              <a:rPr lang="en-US" dirty="0"/>
              <a:t>Phone and Utility Fraud</a:t>
            </a:r>
          </a:p>
          <a:p>
            <a:r>
              <a:rPr lang="en-US" dirty="0"/>
              <a:t>Bank and Finance Fraud</a:t>
            </a:r>
          </a:p>
          <a:p>
            <a:r>
              <a:rPr lang="en-US" dirty="0"/>
              <a:t>Government Document Fraud</a:t>
            </a:r>
          </a:p>
          <a:p>
            <a:r>
              <a:rPr lang="en-US" dirty="0"/>
              <a:t>Other Fraud</a:t>
            </a:r>
          </a:p>
        </p:txBody>
      </p:sp>
      <p:pic>
        <p:nvPicPr>
          <p:cNvPr id="4" name="Picture 2" descr="Binary Digital">
            <a:extLst>
              <a:ext uri="{FF2B5EF4-FFF2-40B4-BE49-F238E27FC236}">
                <a16:creationId xmlns:a16="http://schemas.microsoft.com/office/drawing/2014/main" id="{09D33464-EBDF-AE49-BE8A-97A0F45B1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252" y="1559664"/>
            <a:ext cx="3611970" cy="3079186"/>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00;p18">
            <a:extLst>
              <a:ext uri="{FF2B5EF4-FFF2-40B4-BE49-F238E27FC236}">
                <a16:creationId xmlns:a16="http://schemas.microsoft.com/office/drawing/2014/main" id="{82D16B85-8A6D-4B86-9134-0EC1285AE848}"/>
              </a:ext>
            </a:extLst>
          </p:cNvPr>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6" name="Google Shape;101;p18">
            <a:extLst>
              <a:ext uri="{FF2B5EF4-FFF2-40B4-BE49-F238E27FC236}">
                <a16:creationId xmlns:a16="http://schemas.microsoft.com/office/drawing/2014/main" id="{2CF4B873-047F-458D-A750-3588BC3CF19B}"/>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3720981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D06A85-4A0A-0E45-9CD1-A7E6F37E59B9}"/>
              </a:ext>
            </a:extLst>
          </p:cNvPr>
          <p:cNvSpPr>
            <a:spLocks noGrp="1"/>
          </p:cNvSpPr>
          <p:nvPr>
            <p:ph type="title"/>
          </p:nvPr>
        </p:nvSpPr>
        <p:spPr/>
        <p:txBody>
          <a:bodyPr/>
          <a:lstStyle/>
          <a:p>
            <a:r>
              <a:rPr lang="en-US" dirty="0"/>
              <a:t>Poll #3</a:t>
            </a:r>
          </a:p>
        </p:txBody>
      </p:sp>
      <p:pic>
        <p:nvPicPr>
          <p:cNvPr id="3" name="Google Shape;100;p18">
            <a:extLst>
              <a:ext uri="{FF2B5EF4-FFF2-40B4-BE49-F238E27FC236}">
                <a16:creationId xmlns:a16="http://schemas.microsoft.com/office/drawing/2014/main" id="{02DE85E3-4356-408D-AECF-77B3C5694136}"/>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pic>
        <p:nvPicPr>
          <p:cNvPr id="5" name="Google Shape;100;p18">
            <a:extLst>
              <a:ext uri="{FF2B5EF4-FFF2-40B4-BE49-F238E27FC236}">
                <a16:creationId xmlns:a16="http://schemas.microsoft.com/office/drawing/2014/main" id="{EA95B51F-33C8-4215-87D9-CBC8844E0F74}"/>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6" name="Google Shape;101;p18">
            <a:extLst>
              <a:ext uri="{FF2B5EF4-FFF2-40B4-BE49-F238E27FC236}">
                <a16:creationId xmlns:a16="http://schemas.microsoft.com/office/drawing/2014/main" id="{F7181BD5-6017-42B5-9D60-8E609FC0CB52}"/>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2521515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p>
        </p:txBody>
      </p:sp>
      <p:sp>
        <p:nvSpPr>
          <p:cNvPr id="3" name="Text Placeholder 2"/>
          <p:cNvSpPr>
            <a:spLocks noGrp="1"/>
          </p:cNvSpPr>
          <p:nvPr>
            <p:ph type="body" idx="1"/>
          </p:nvPr>
        </p:nvSpPr>
        <p:spPr/>
        <p:txBody>
          <a:bodyPr/>
          <a:lstStyle/>
          <a:p>
            <a:r>
              <a:rPr lang="en-US" dirty="0"/>
              <a:t>Respect one another</a:t>
            </a:r>
          </a:p>
          <a:p>
            <a:r>
              <a:rPr lang="en-US" dirty="0"/>
              <a:t>Mute yourself if you’re not speaking</a:t>
            </a:r>
          </a:p>
          <a:p>
            <a:r>
              <a:rPr lang="en-US" dirty="0"/>
              <a:t>Ask questions…we welcome them!</a:t>
            </a:r>
          </a:p>
          <a:p>
            <a:r>
              <a:rPr lang="en-US" dirty="0"/>
              <a:t>Utilize the chat feature</a:t>
            </a:r>
          </a:p>
          <a:p>
            <a:r>
              <a:rPr lang="en-US" dirty="0"/>
              <a:t>Session will be recorded</a:t>
            </a:r>
          </a:p>
        </p:txBody>
      </p:sp>
      <p:pic>
        <p:nvPicPr>
          <p:cNvPr id="4" name="Google Shape;100;p18">
            <a:extLst>
              <a:ext uri="{FF2B5EF4-FFF2-40B4-BE49-F238E27FC236}">
                <a16:creationId xmlns:a16="http://schemas.microsoft.com/office/drawing/2014/main" id="{47A168A2-322D-4203-8A9E-C59936EB027F}"/>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95EB9E2E-8EEC-44D4-9E77-6E10510A50C2}"/>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542518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Signs You May Be a Victim of Identity Theft</a:t>
            </a:r>
            <a:br>
              <a:rPr lang="en-US" dirty="0"/>
            </a:br>
            <a:endParaRPr dirty="0"/>
          </a:p>
        </p:txBody>
      </p:sp>
      <p:sp>
        <p:nvSpPr>
          <p:cNvPr id="98" name="Google Shape;98;p18"/>
          <p:cNvSpPr txBox="1">
            <a:spLocks noGrp="1"/>
          </p:cNvSpPr>
          <p:nvPr>
            <p:ph type="body" idx="1"/>
          </p:nvPr>
        </p:nvSpPr>
        <p:spPr>
          <a:xfrm>
            <a:off x="311700" y="1222450"/>
            <a:ext cx="8520600" cy="3416400"/>
          </a:xfrm>
          <a:prstGeom prst="rect">
            <a:avLst/>
          </a:prstGeom>
        </p:spPr>
        <p:txBody>
          <a:bodyPr spcFirstLastPara="1" wrap="square" lIns="91425" tIns="91425" rIns="91425" bIns="91425" anchor="t" anchorCtr="0">
            <a:noAutofit/>
          </a:bodyPr>
          <a:lstStyle/>
          <a:p>
            <a:pPr indent="-457200">
              <a:lnSpc>
                <a:spcPct val="150000"/>
              </a:lnSpc>
              <a:buFont typeface="Arial" pitchFamily="34" charset="0"/>
              <a:buChar char="•"/>
            </a:pPr>
            <a:r>
              <a:rPr lang="en-US" dirty="0">
                <a:latin typeface="Arial" pitchFamily="34" charset="0"/>
                <a:cs typeface="Arial" pitchFamily="34" charset="0"/>
              </a:rPr>
              <a:t>Information regarding credit you never applied for</a:t>
            </a:r>
          </a:p>
          <a:p>
            <a:pPr indent="-457200">
              <a:lnSpc>
                <a:spcPct val="150000"/>
              </a:lnSpc>
              <a:buFont typeface="Arial" pitchFamily="34" charset="0"/>
              <a:buChar char="•"/>
            </a:pPr>
            <a:r>
              <a:rPr lang="en-US" dirty="0">
                <a:latin typeface="Arial" pitchFamily="34" charset="0"/>
                <a:cs typeface="Arial" pitchFamily="34" charset="0"/>
              </a:rPr>
              <a:t>Statements from lenders and/or businesses that you never contacted</a:t>
            </a:r>
          </a:p>
          <a:p>
            <a:pPr indent="-457200">
              <a:lnSpc>
                <a:spcPct val="150000"/>
              </a:lnSpc>
              <a:buFont typeface="Arial" pitchFamily="34" charset="0"/>
              <a:buChar char="•"/>
            </a:pPr>
            <a:r>
              <a:rPr lang="en-US" dirty="0">
                <a:latin typeface="Arial" pitchFamily="34" charset="0"/>
                <a:cs typeface="Arial" pitchFamily="34" charset="0"/>
              </a:rPr>
              <a:t>No statements from bills that you should pay</a:t>
            </a:r>
          </a:p>
          <a:p>
            <a:pPr indent="-457200">
              <a:lnSpc>
                <a:spcPct val="150000"/>
              </a:lnSpc>
              <a:buFont typeface="Arial" pitchFamily="34" charset="0"/>
              <a:buChar char="•"/>
            </a:pPr>
            <a:r>
              <a:rPr lang="en-US" dirty="0">
                <a:latin typeface="Arial" pitchFamily="34" charset="0"/>
                <a:cs typeface="Arial" pitchFamily="34" charset="0"/>
              </a:rPr>
              <a:t>Missing mail in general</a:t>
            </a:r>
          </a:p>
          <a:p>
            <a:pPr indent="-457200">
              <a:lnSpc>
                <a:spcPct val="150000"/>
              </a:lnSpc>
              <a:buFont typeface="Arial" pitchFamily="34" charset="0"/>
              <a:buChar char="•"/>
            </a:pPr>
            <a:r>
              <a:rPr lang="en-US" dirty="0">
                <a:latin typeface="Arial" pitchFamily="34" charset="0"/>
                <a:cs typeface="Arial" pitchFamily="34" charset="0"/>
              </a:rPr>
              <a:t>Credit card purchases, or account withdrawals you don’t recognize </a:t>
            </a:r>
          </a:p>
          <a:p>
            <a:pPr indent="-457200">
              <a:lnSpc>
                <a:spcPct val="150000"/>
              </a:lnSpc>
              <a:buFont typeface="Arial" pitchFamily="34" charset="0"/>
              <a:buChar char="•"/>
            </a:pPr>
            <a:r>
              <a:rPr lang="en-US" dirty="0">
                <a:latin typeface="Arial" pitchFamily="34" charset="0"/>
                <a:cs typeface="Arial" pitchFamily="34" charset="0"/>
              </a:rPr>
              <a:t>Claims you owe money for an account you have never opened or used</a:t>
            </a:r>
          </a:p>
          <a:p>
            <a:pPr marL="0" lvl="0" indent="0" algn="l" rtl="0">
              <a:spcBef>
                <a:spcPts val="0"/>
              </a:spcBef>
              <a:spcAft>
                <a:spcPts val="1600"/>
              </a:spcAft>
              <a:buNone/>
            </a:pPr>
            <a:endParaRPr dirty="0"/>
          </a:p>
        </p:txBody>
      </p:sp>
      <p:pic>
        <p:nvPicPr>
          <p:cNvPr id="99" name="Google Shape;99;p18"/>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00" name="Google Shape;100;p18"/>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01" name="Google Shape;101;p18"/>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Steps To Take If You Suspect You Are A Victim</a:t>
            </a:r>
            <a:br>
              <a:rPr lang="en-US" dirty="0"/>
            </a:br>
            <a:endParaRPr dirty="0"/>
          </a:p>
        </p:txBody>
      </p:sp>
      <p:sp>
        <p:nvSpPr>
          <p:cNvPr id="107" name="Google Shape;107;p19"/>
          <p:cNvSpPr txBox="1">
            <a:spLocks noGrp="1"/>
          </p:cNvSpPr>
          <p:nvPr>
            <p:ph type="body" idx="1"/>
          </p:nvPr>
        </p:nvSpPr>
        <p:spPr>
          <a:xfrm>
            <a:off x="311700" y="1222450"/>
            <a:ext cx="8520600" cy="3416400"/>
          </a:xfrm>
          <a:prstGeom prst="rect">
            <a:avLst/>
          </a:prstGeom>
        </p:spPr>
        <p:txBody>
          <a:bodyPr spcFirstLastPara="1" wrap="square" lIns="91425" tIns="91425" rIns="91425" bIns="91425" anchor="t" anchorCtr="0">
            <a:noAutofit/>
          </a:bodyPr>
          <a:lstStyle/>
          <a:p>
            <a:pPr indent="-457200">
              <a:lnSpc>
                <a:spcPct val="150000"/>
              </a:lnSpc>
              <a:buFont typeface="+mj-lt"/>
              <a:buAutoNum type="arabicPeriod"/>
            </a:pPr>
            <a:r>
              <a:rPr lang="en-US" sz="2000" dirty="0">
                <a:latin typeface="Arial" pitchFamily="34" charset="0"/>
                <a:cs typeface="Arial" pitchFamily="34" charset="0"/>
              </a:rPr>
              <a:t>Contact bank or financial institution(s) and credit card issuers – freeze or close the account</a:t>
            </a:r>
          </a:p>
          <a:p>
            <a:pPr indent="-457200">
              <a:lnSpc>
                <a:spcPct val="150000"/>
              </a:lnSpc>
              <a:buFont typeface="+mj-lt"/>
              <a:buAutoNum type="arabicPeriod"/>
            </a:pPr>
            <a:r>
              <a:rPr lang="en-US" sz="2000" dirty="0">
                <a:latin typeface="Arial" pitchFamily="34" charset="0"/>
                <a:cs typeface="Arial" pitchFamily="34" charset="0"/>
              </a:rPr>
              <a:t>Contact 3 major credit bureaus: request a fraud alert and a copy of your credit report</a:t>
            </a:r>
          </a:p>
          <a:p>
            <a:pPr marL="114300" indent="0">
              <a:lnSpc>
                <a:spcPct val="150000"/>
              </a:lnSpc>
              <a:buNone/>
            </a:pPr>
            <a:r>
              <a:rPr lang="en-US" sz="2000" dirty="0">
                <a:latin typeface="Arial" pitchFamily="34" charset="0"/>
                <a:cs typeface="Arial" pitchFamily="34" charset="0"/>
              </a:rPr>
              <a:t>	Equifax: 1-800-685-1111</a:t>
            </a:r>
          </a:p>
          <a:p>
            <a:pPr marL="114300" indent="0">
              <a:lnSpc>
                <a:spcPct val="150000"/>
              </a:lnSpc>
              <a:buNone/>
            </a:pPr>
            <a:r>
              <a:rPr lang="en-US" sz="2000" dirty="0">
                <a:latin typeface="Arial" pitchFamily="34" charset="0"/>
                <a:cs typeface="Arial" pitchFamily="34" charset="0"/>
              </a:rPr>
              <a:t>	Experian: 1-888-397-3742</a:t>
            </a:r>
          </a:p>
          <a:p>
            <a:pPr marL="114300" indent="0">
              <a:lnSpc>
                <a:spcPct val="150000"/>
              </a:lnSpc>
              <a:buNone/>
            </a:pPr>
            <a:r>
              <a:rPr lang="en-US" sz="2000" dirty="0">
                <a:latin typeface="Arial" pitchFamily="34" charset="0"/>
                <a:cs typeface="Arial" pitchFamily="34" charset="0"/>
              </a:rPr>
              <a:t>	TransUnion: 1-800-680-7289</a:t>
            </a:r>
          </a:p>
          <a:p>
            <a:pPr marL="0" lvl="0" indent="0" algn="l" rtl="0">
              <a:spcBef>
                <a:spcPts val="0"/>
              </a:spcBef>
              <a:spcAft>
                <a:spcPts val="1600"/>
              </a:spcAft>
              <a:buNone/>
            </a:pPr>
            <a:endParaRPr dirty="0"/>
          </a:p>
        </p:txBody>
      </p:sp>
      <p:pic>
        <p:nvPicPr>
          <p:cNvPr id="108" name="Google Shape;108;p19"/>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09" name="Google Shape;109;p19"/>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10" name="Google Shape;110;p19"/>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Steps To Take (continued)</a:t>
            </a:r>
            <a:br>
              <a:rPr lang="en-US" dirty="0"/>
            </a:br>
            <a:endParaRPr dirty="0"/>
          </a:p>
        </p:txBody>
      </p:sp>
      <p:sp>
        <p:nvSpPr>
          <p:cNvPr id="116" name="Google Shape;116;p20"/>
          <p:cNvSpPr txBox="1">
            <a:spLocks noGrp="1"/>
          </p:cNvSpPr>
          <p:nvPr>
            <p:ph type="body" idx="1"/>
          </p:nvPr>
        </p:nvSpPr>
        <p:spPr>
          <a:xfrm>
            <a:off x="311700" y="1222450"/>
            <a:ext cx="7402745" cy="3416400"/>
          </a:xfrm>
          <a:prstGeom prst="rect">
            <a:avLst/>
          </a:prstGeom>
        </p:spPr>
        <p:txBody>
          <a:bodyPr spcFirstLastPara="1" wrap="square" lIns="91425" tIns="91425" rIns="91425" bIns="91425" anchor="t" anchorCtr="0">
            <a:noAutofit/>
          </a:bodyPr>
          <a:lstStyle/>
          <a:p>
            <a:pPr indent="-457200">
              <a:lnSpc>
                <a:spcPct val="150000"/>
              </a:lnSpc>
              <a:buFont typeface="+mj-lt"/>
              <a:buAutoNum type="arabicPeriod" startAt="3"/>
            </a:pPr>
            <a:r>
              <a:rPr lang="en-US" sz="2000" dirty="0">
                <a:latin typeface="Arial" pitchFamily="34" charset="0"/>
                <a:cs typeface="Arial" pitchFamily="34" charset="0"/>
              </a:rPr>
              <a:t>Report the identity theft to the FTC at identitytheft.gov or 877-438-4338</a:t>
            </a:r>
          </a:p>
          <a:p>
            <a:pPr indent="-457200">
              <a:lnSpc>
                <a:spcPct val="150000"/>
              </a:lnSpc>
              <a:buFont typeface="+mj-lt"/>
              <a:buAutoNum type="arabicPeriod" startAt="3"/>
            </a:pPr>
            <a:r>
              <a:rPr lang="en-US" sz="2000" dirty="0">
                <a:latin typeface="Arial" pitchFamily="34" charset="0"/>
                <a:cs typeface="Arial" pitchFamily="34" charset="0"/>
              </a:rPr>
              <a:t>File a police report</a:t>
            </a:r>
          </a:p>
          <a:p>
            <a:pPr indent="-457200">
              <a:lnSpc>
                <a:spcPct val="150000"/>
              </a:lnSpc>
              <a:buFont typeface="+mj-lt"/>
              <a:buAutoNum type="arabicPeriod" startAt="5"/>
            </a:pPr>
            <a:r>
              <a:rPr lang="en-US" sz="2000" dirty="0">
                <a:latin typeface="Arial" pitchFamily="34" charset="0"/>
                <a:cs typeface="Arial" pitchFamily="34" charset="0"/>
              </a:rPr>
              <a:t>Notify appropriate authorities about lost license or passport immediately </a:t>
            </a:r>
          </a:p>
          <a:p>
            <a:pPr marL="742950" lvl="1" indent="-285750">
              <a:lnSpc>
                <a:spcPct val="100000"/>
              </a:lnSpc>
              <a:spcBef>
                <a:spcPts val="0"/>
              </a:spcBef>
            </a:pPr>
            <a:r>
              <a:rPr lang="en-US" dirty="0">
                <a:latin typeface="Arial" pitchFamily="34" charset="0"/>
                <a:cs typeface="Arial" pitchFamily="34" charset="0"/>
              </a:rPr>
              <a:t>Passport: Notify U.S. Dept. of State, Passport Services, Consular Lost/Stolen Passport Section at  www.travel.state.gov/passport/lost/lost_849.html </a:t>
            </a:r>
          </a:p>
          <a:p>
            <a:pPr marL="742950" lvl="1" indent="-285750">
              <a:lnSpc>
                <a:spcPct val="100000"/>
              </a:lnSpc>
              <a:spcBef>
                <a:spcPts val="0"/>
              </a:spcBef>
            </a:pPr>
            <a:r>
              <a:rPr lang="en-US" dirty="0">
                <a:latin typeface="Arial" pitchFamily="34" charset="0"/>
                <a:cs typeface="Arial" pitchFamily="34" charset="0"/>
              </a:rPr>
              <a:t>License: Report to the issuing states Department of Motor Vehicles at http://www.usa.gov/Topics/Motor_Vehicles.shtml</a:t>
            </a:r>
          </a:p>
          <a:p>
            <a:pPr>
              <a:lnSpc>
                <a:spcPct val="150000"/>
              </a:lnSpc>
              <a:buFont typeface="+mj-lt"/>
              <a:buAutoNum type="arabicPeriod" startAt="6"/>
            </a:pPr>
            <a:r>
              <a:rPr lang="en-US" dirty="0">
                <a:latin typeface="Arial" pitchFamily="34" charset="0"/>
                <a:cs typeface="Arial" pitchFamily="34" charset="0"/>
              </a:rPr>
              <a:t>Maintain a written chronology of contact and follow-up.</a:t>
            </a:r>
          </a:p>
          <a:p>
            <a:pPr marL="0" lvl="0" indent="0" algn="l" rtl="0">
              <a:spcBef>
                <a:spcPts val="0"/>
              </a:spcBef>
              <a:spcAft>
                <a:spcPts val="1600"/>
              </a:spcAft>
              <a:buNone/>
            </a:pPr>
            <a:endParaRPr dirty="0"/>
          </a:p>
        </p:txBody>
      </p:sp>
      <p:pic>
        <p:nvPicPr>
          <p:cNvPr id="117" name="Google Shape;117;p20"/>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18" name="Google Shape;118;p20"/>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19" name="Google Shape;119;p20"/>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195614882"/>
              </p:ext>
            </p:extLst>
          </p:nvPr>
        </p:nvGraphicFramePr>
        <p:xfrm>
          <a:off x="3128378" y="561525"/>
          <a:ext cx="6050106" cy="4675227"/>
        </p:xfrm>
        <a:graphic>
          <a:graphicData uri="http://schemas.openxmlformats.org/presentationml/2006/ole">
            <mc:AlternateContent xmlns:mc="http://schemas.openxmlformats.org/markup-compatibility/2006">
              <mc:Choice xmlns:v="urn:schemas-microsoft-com:vml" Requires="v">
                <p:oleObj name="Acrobat Document" r:id="rId3" imgW="6035040" imgH="4663440" progId="Acrobat.Document.DC">
                  <p:embed/>
                </p:oleObj>
              </mc:Choice>
              <mc:Fallback>
                <p:oleObj name="Acrobat Document" r:id="rId3" imgW="6035040" imgH="4663440" progId="Acrobat.Document.DC">
                  <p:embed/>
                  <p:pic>
                    <p:nvPicPr>
                      <p:cNvPr id="2" name="Object 1"/>
                      <p:cNvPicPr/>
                      <p:nvPr/>
                    </p:nvPicPr>
                    <p:blipFill>
                      <a:blip r:embed="rId4"/>
                      <a:stretch>
                        <a:fillRect/>
                      </a:stretch>
                    </p:blipFill>
                    <p:spPr>
                      <a:xfrm>
                        <a:off x="3128378" y="561525"/>
                        <a:ext cx="6050106" cy="4675227"/>
                      </a:xfrm>
                      <a:prstGeom prst="rect">
                        <a:avLst/>
                      </a:prstGeom>
                    </p:spPr>
                  </p:pic>
                </p:oleObj>
              </mc:Fallback>
            </mc:AlternateContent>
          </a:graphicData>
        </a:graphic>
      </p:graphicFrame>
      <p:sp>
        <p:nvSpPr>
          <p:cNvPr id="133" name="Google Shape;133;p22"/>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Keeping Track</a:t>
            </a:r>
            <a:br>
              <a:rPr lang="en-US" dirty="0"/>
            </a:br>
            <a:endParaRPr dirty="0"/>
          </a:p>
        </p:txBody>
      </p:sp>
      <p:sp>
        <p:nvSpPr>
          <p:cNvPr id="134" name="Google Shape;134;p22"/>
          <p:cNvSpPr txBox="1">
            <a:spLocks noGrp="1"/>
          </p:cNvSpPr>
          <p:nvPr>
            <p:ph type="body" idx="1"/>
          </p:nvPr>
        </p:nvSpPr>
        <p:spPr>
          <a:xfrm>
            <a:off x="311700" y="1222450"/>
            <a:ext cx="8520600" cy="3416400"/>
          </a:xfrm>
          <a:prstGeom prst="rect">
            <a:avLst/>
          </a:prstGeom>
        </p:spPr>
        <p:txBody>
          <a:bodyPr spcFirstLastPara="1" wrap="square" lIns="91425" tIns="91425" rIns="91425" bIns="91425" anchor="t" anchorCtr="0">
            <a:noAutofit/>
          </a:bodyPr>
          <a:lstStyle/>
          <a:p>
            <a:pPr indent="-457200">
              <a:buFont typeface="Arial" pitchFamily="34" charset="0"/>
              <a:buChar char="•"/>
            </a:pPr>
            <a:r>
              <a:rPr lang="en-US" dirty="0">
                <a:latin typeface="Arial" pitchFamily="34" charset="0"/>
                <a:cs typeface="Arial" pitchFamily="34" charset="0"/>
              </a:rPr>
              <a:t>Fill out “My Accounts Log”</a:t>
            </a:r>
          </a:p>
          <a:p>
            <a:pPr indent="-457200"/>
            <a:endParaRPr lang="en-US" dirty="0">
              <a:latin typeface="Arial" pitchFamily="34" charset="0"/>
              <a:cs typeface="Arial" pitchFamily="34" charset="0"/>
            </a:endParaRPr>
          </a:p>
          <a:p>
            <a:pPr indent="-457200">
              <a:buFont typeface="Arial" pitchFamily="34" charset="0"/>
              <a:buChar char="•"/>
            </a:pPr>
            <a:r>
              <a:rPr lang="en-US" dirty="0">
                <a:latin typeface="Arial" pitchFamily="34" charset="0"/>
                <a:cs typeface="Arial" pitchFamily="34" charset="0"/>
              </a:rPr>
              <a:t>Keep it safe!</a:t>
            </a:r>
          </a:p>
          <a:p>
            <a:pPr marL="0" lvl="0" indent="0" algn="l" rtl="0">
              <a:spcBef>
                <a:spcPts val="0"/>
              </a:spcBef>
              <a:spcAft>
                <a:spcPts val="1600"/>
              </a:spcAft>
              <a:buNone/>
            </a:pPr>
            <a:endParaRPr dirty="0"/>
          </a:p>
        </p:txBody>
      </p:sp>
      <p:pic>
        <p:nvPicPr>
          <p:cNvPr id="135" name="Google Shape;135;p22"/>
          <p:cNvPicPr preferRelativeResize="0"/>
          <p:nvPr/>
        </p:nvPicPr>
        <p:blipFill>
          <a:blip r:embed="rId5">
            <a:alphaModFix/>
          </a:blip>
          <a:stretch>
            <a:fillRect/>
          </a:stretch>
        </p:blipFill>
        <p:spPr>
          <a:xfrm>
            <a:off x="0" y="0"/>
            <a:ext cx="9143998" cy="561525"/>
          </a:xfrm>
          <a:prstGeom prst="rect">
            <a:avLst/>
          </a:prstGeom>
          <a:noFill/>
          <a:ln>
            <a:noFill/>
          </a:ln>
        </p:spPr>
      </p:pic>
      <p:pic>
        <p:nvPicPr>
          <p:cNvPr id="136" name="Google Shape;136;p22"/>
          <p:cNvPicPr preferRelativeResize="0"/>
          <p:nvPr/>
        </p:nvPicPr>
        <p:blipFill>
          <a:blip r:embed="rId6">
            <a:alphaModFix/>
          </a:blip>
          <a:stretch>
            <a:fillRect/>
          </a:stretch>
        </p:blipFill>
        <p:spPr>
          <a:xfrm>
            <a:off x="7887771" y="4022999"/>
            <a:ext cx="1013501" cy="1012826"/>
          </a:xfrm>
          <a:prstGeom prst="rect">
            <a:avLst/>
          </a:prstGeom>
          <a:noFill/>
          <a:ln>
            <a:noFill/>
          </a:ln>
        </p:spPr>
      </p:pic>
      <p:sp>
        <p:nvSpPr>
          <p:cNvPr id="137" name="Google Shape;137;p22"/>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pPr lvl="0"/>
            <a:r>
              <a:rPr lang="en-US" dirty="0"/>
              <a:t>Liabilities</a:t>
            </a:r>
            <a:endParaRPr dirty="0"/>
          </a:p>
        </p:txBody>
      </p:sp>
      <p:sp>
        <p:nvSpPr>
          <p:cNvPr id="143" name="Google Shape;143;p23"/>
          <p:cNvSpPr txBox="1">
            <a:spLocks noGrp="1"/>
          </p:cNvSpPr>
          <p:nvPr>
            <p:ph type="body" idx="1"/>
          </p:nvPr>
        </p:nvSpPr>
        <p:spPr>
          <a:xfrm>
            <a:off x="311700" y="1222450"/>
            <a:ext cx="8520600" cy="3416400"/>
          </a:xfrm>
          <a:prstGeom prst="rect">
            <a:avLst/>
          </a:prstGeom>
        </p:spPr>
        <p:txBody>
          <a:bodyPr spcFirstLastPara="1" wrap="square" lIns="91425" tIns="91425" rIns="91425" bIns="91425" anchor="t" anchorCtr="0">
            <a:noAutofit/>
          </a:bodyPr>
          <a:lstStyle/>
          <a:p>
            <a:pPr indent="-457200">
              <a:lnSpc>
                <a:spcPct val="150000"/>
              </a:lnSpc>
              <a:buFont typeface="Arial" pitchFamily="34" charset="0"/>
              <a:buChar char="•"/>
            </a:pPr>
            <a:r>
              <a:rPr lang="en-US" dirty="0">
                <a:latin typeface="Arial" pitchFamily="34" charset="0"/>
                <a:cs typeface="Arial" pitchFamily="34" charset="0"/>
              </a:rPr>
              <a:t>By law, first $50 of unauthorized credit card charges</a:t>
            </a:r>
          </a:p>
          <a:p>
            <a:pPr indent="-457200">
              <a:lnSpc>
                <a:spcPct val="150000"/>
              </a:lnSpc>
              <a:buFont typeface="Arial" pitchFamily="34" charset="0"/>
              <a:buChar char="•"/>
            </a:pPr>
            <a:r>
              <a:rPr lang="en-US" dirty="0">
                <a:latin typeface="Arial" pitchFamily="34" charset="0"/>
                <a:cs typeface="Arial" pitchFamily="34" charset="0"/>
              </a:rPr>
              <a:t>If you report lost/stolen debit card within 2 days, only $50</a:t>
            </a:r>
          </a:p>
          <a:p>
            <a:pPr indent="-457200">
              <a:lnSpc>
                <a:spcPct val="150000"/>
              </a:lnSpc>
              <a:buFont typeface="Arial" pitchFamily="34" charset="0"/>
              <a:buChar char="•"/>
            </a:pPr>
            <a:r>
              <a:rPr lang="en-US" dirty="0">
                <a:latin typeface="Arial" pitchFamily="34" charset="0"/>
                <a:cs typeface="Arial" pitchFamily="34" charset="0"/>
              </a:rPr>
              <a:t>If you wait 3 days to report, you may be liable for $500 of more if thief uses account</a:t>
            </a:r>
          </a:p>
          <a:p>
            <a:pPr marL="0" lvl="0" indent="0" algn="l" rtl="0">
              <a:spcBef>
                <a:spcPts val="0"/>
              </a:spcBef>
              <a:spcAft>
                <a:spcPts val="1600"/>
              </a:spcAft>
              <a:buNone/>
            </a:pPr>
            <a:endParaRPr dirty="0"/>
          </a:p>
        </p:txBody>
      </p:sp>
      <p:pic>
        <p:nvPicPr>
          <p:cNvPr id="144" name="Google Shape;144;p23"/>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45" name="Google Shape;145;p23"/>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46" name="Google Shape;146;p23"/>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1A3A6-D25A-004E-9756-4AF1BF5C588A}"/>
              </a:ext>
            </a:extLst>
          </p:cNvPr>
          <p:cNvSpPr>
            <a:spLocks noGrp="1"/>
          </p:cNvSpPr>
          <p:nvPr>
            <p:ph type="title"/>
          </p:nvPr>
        </p:nvSpPr>
        <p:spPr/>
        <p:txBody>
          <a:bodyPr/>
          <a:lstStyle/>
          <a:p>
            <a:r>
              <a:rPr lang="en-US" dirty="0"/>
              <a:t>Poll #4</a:t>
            </a:r>
          </a:p>
        </p:txBody>
      </p:sp>
      <p:pic>
        <p:nvPicPr>
          <p:cNvPr id="3" name="Google Shape;100;p18">
            <a:extLst>
              <a:ext uri="{FF2B5EF4-FFF2-40B4-BE49-F238E27FC236}">
                <a16:creationId xmlns:a16="http://schemas.microsoft.com/office/drawing/2014/main" id="{E69310E3-A526-49DC-94CB-2B143B8C0990}"/>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18F97F6D-DC6A-4730-9258-F8D74ED38CAC}"/>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3413356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6C38-91E2-154C-814C-F1BE19729C8B}"/>
              </a:ext>
            </a:extLst>
          </p:cNvPr>
          <p:cNvSpPr>
            <a:spLocks noGrp="1"/>
          </p:cNvSpPr>
          <p:nvPr>
            <p:ph type="title"/>
          </p:nvPr>
        </p:nvSpPr>
        <p:spPr/>
        <p:txBody>
          <a:bodyPr/>
          <a:lstStyle/>
          <a:p>
            <a:endParaRPr lang="en-US" dirty="0"/>
          </a:p>
        </p:txBody>
      </p:sp>
      <p:pic>
        <p:nvPicPr>
          <p:cNvPr id="3" name="Online Media 2" title="Identity theft victim: 'It's been hell'">
            <a:hlinkClick r:id="" action="ppaction://media"/>
            <a:extLst>
              <a:ext uri="{FF2B5EF4-FFF2-40B4-BE49-F238E27FC236}">
                <a16:creationId xmlns:a16="http://schemas.microsoft.com/office/drawing/2014/main" id="{3710FF12-1FB3-419D-B2E9-F5E2AE223ED3}"/>
              </a:ext>
            </a:extLst>
          </p:cNvPr>
          <p:cNvPicPr>
            <a:picLocks noRot="1" noChangeAspect="1"/>
          </p:cNvPicPr>
          <p:nvPr>
            <a:videoFile r:link="rId1"/>
          </p:nvPr>
        </p:nvPicPr>
        <p:blipFill>
          <a:blip r:embed="rId4"/>
          <a:stretch>
            <a:fillRect/>
          </a:stretch>
        </p:blipFill>
        <p:spPr>
          <a:xfrm>
            <a:off x="917244" y="815443"/>
            <a:ext cx="6972457" cy="3939438"/>
          </a:xfrm>
          <a:prstGeom prst="rect">
            <a:avLst/>
          </a:prstGeom>
        </p:spPr>
      </p:pic>
    </p:spTree>
    <p:extLst>
      <p:ext uri="{BB962C8B-B14F-4D97-AF65-F5344CB8AC3E}">
        <p14:creationId xmlns:p14="http://schemas.microsoft.com/office/powerpoint/2010/main" val="403294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DF2A-B5C3-F241-9098-0E81F93983A0}"/>
              </a:ext>
            </a:extLst>
          </p:cNvPr>
          <p:cNvSpPr>
            <a:spLocks noGrp="1"/>
          </p:cNvSpPr>
          <p:nvPr>
            <p:ph type="title"/>
          </p:nvPr>
        </p:nvSpPr>
        <p:spPr/>
        <p:txBody>
          <a:bodyPr/>
          <a:lstStyle/>
          <a:p>
            <a:r>
              <a:rPr lang="en-US" dirty="0"/>
              <a:t>How to Prevent Identity Theft?</a:t>
            </a:r>
          </a:p>
        </p:txBody>
      </p:sp>
      <p:pic>
        <p:nvPicPr>
          <p:cNvPr id="3" name="Google Shape;100;p18">
            <a:extLst>
              <a:ext uri="{FF2B5EF4-FFF2-40B4-BE49-F238E27FC236}">
                <a16:creationId xmlns:a16="http://schemas.microsoft.com/office/drawing/2014/main" id="{BEAB1DC1-9E89-4A17-B36E-5C03945D824F}"/>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4" name="Google Shape;101;p18">
            <a:extLst>
              <a:ext uri="{FF2B5EF4-FFF2-40B4-BE49-F238E27FC236}">
                <a16:creationId xmlns:a16="http://schemas.microsoft.com/office/drawing/2014/main" id="{DA4BC19D-2446-43BE-AA30-2198AC24C8F3}"/>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797385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6E03E-283E-154B-96A8-6F4B6722088B}"/>
              </a:ext>
            </a:extLst>
          </p:cNvPr>
          <p:cNvSpPr>
            <a:spLocks noGrp="1"/>
          </p:cNvSpPr>
          <p:nvPr>
            <p:ph type="title"/>
          </p:nvPr>
        </p:nvSpPr>
        <p:spPr/>
        <p:txBody>
          <a:bodyPr/>
          <a:lstStyle/>
          <a:p>
            <a:r>
              <a:rPr lang="en-US" dirty="0"/>
              <a:t>Be Prudent with Your Social Security Number</a:t>
            </a:r>
          </a:p>
        </p:txBody>
      </p:sp>
      <p:sp>
        <p:nvSpPr>
          <p:cNvPr id="3" name="Text Placeholder 2">
            <a:extLst>
              <a:ext uri="{FF2B5EF4-FFF2-40B4-BE49-F238E27FC236}">
                <a16:creationId xmlns:a16="http://schemas.microsoft.com/office/drawing/2014/main" id="{1A5ECCAC-8547-3B41-8939-A0FB2358F521}"/>
              </a:ext>
            </a:extLst>
          </p:cNvPr>
          <p:cNvSpPr>
            <a:spLocks noGrp="1"/>
          </p:cNvSpPr>
          <p:nvPr>
            <p:ph type="body" idx="1"/>
          </p:nvPr>
        </p:nvSpPr>
        <p:spPr>
          <a:xfrm>
            <a:off x="311700" y="1222450"/>
            <a:ext cx="4025169" cy="2905413"/>
          </a:xfrm>
        </p:spPr>
        <p:txBody>
          <a:bodyPr/>
          <a:lstStyle/>
          <a:p>
            <a:r>
              <a:rPr lang="en-US" dirty="0"/>
              <a:t>Don’t carry around your social security card with you </a:t>
            </a:r>
          </a:p>
          <a:p>
            <a:r>
              <a:rPr lang="en-US" dirty="0"/>
              <a:t>If a job or organization asks for multiple forms of identification offer another one</a:t>
            </a:r>
          </a:p>
          <a:p>
            <a:r>
              <a:rPr lang="en-US" b="0" i="0" dirty="0">
                <a:solidFill>
                  <a:srgbClr val="666666"/>
                </a:solidFill>
                <a:effectLst/>
                <a:latin typeface="Cabin-semi-bold"/>
              </a:rPr>
              <a:t>Don’t Use Your SSN as a Password</a:t>
            </a:r>
            <a:endParaRPr lang="en-US" dirty="0">
              <a:solidFill>
                <a:srgbClr val="666666"/>
              </a:solidFill>
            </a:endParaRPr>
          </a:p>
          <a:p>
            <a:r>
              <a:rPr lang="en-US" dirty="0"/>
              <a:t>Ask questions</a:t>
            </a:r>
          </a:p>
        </p:txBody>
      </p:sp>
      <p:pic>
        <p:nvPicPr>
          <p:cNvPr id="4" name="Google Shape;100;p18">
            <a:extLst>
              <a:ext uri="{FF2B5EF4-FFF2-40B4-BE49-F238E27FC236}">
                <a16:creationId xmlns:a16="http://schemas.microsoft.com/office/drawing/2014/main" id="{FCBAFA5A-A0C5-48A2-BDA9-26F029B37DF7}"/>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B99DED08-EAE1-4358-8B68-034EFA690A42}"/>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5122" name="Picture 2" descr="Person Wearing Black Hoodie">
            <a:extLst>
              <a:ext uri="{FF2B5EF4-FFF2-40B4-BE49-F238E27FC236}">
                <a16:creationId xmlns:a16="http://schemas.microsoft.com/office/drawing/2014/main" id="{B6415701-72F3-4546-BC86-D3D050D5EA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081" y="1222450"/>
            <a:ext cx="2462544" cy="296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078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E007C-82B8-DD49-BC53-698DFF55F040}"/>
              </a:ext>
            </a:extLst>
          </p:cNvPr>
          <p:cNvSpPr>
            <a:spLocks noGrp="1"/>
          </p:cNvSpPr>
          <p:nvPr>
            <p:ph type="title"/>
          </p:nvPr>
        </p:nvSpPr>
        <p:spPr/>
        <p:txBody>
          <a:bodyPr/>
          <a:lstStyle/>
          <a:p>
            <a:r>
              <a:rPr lang="en-US" dirty="0">
                <a:latin typeface="Arial" pitchFamily="34" charset="0"/>
                <a:cs typeface="Arial" pitchFamily="34" charset="0"/>
              </a:rPr>
              <a:t>Shred, shred, shred</a:t>
            </a:r>
            <a:br>
              <a:rPr lang="en-US" dirty="0">
                <a:latin typeface="Arial" pitchFamily="34" charset="0"/>
                <a:cs typeface="Arial" pitchFamily="34" charset="0"/>
              </a:rPr>
            </a:br>
            <a:endParaRPr lang="en-US" dirty="0"/>
          </a:p>
        </p:txBody>
      </p:sp>
      <p:sp>
        <p:nvSpPr>
          <p:cNvPr id="3" name="Text Placeholder 2">
            <a:extLst>
              <a:ext uri="{FF2B5EF4-FFF2-40B4-BE49-F238E27FC236}">
                <a16:creationId xmlns:a16="http://schemas.microsoft.com/office/drawing/2014/main" id="{4877B511-8BE3-AA4E-91FE-BA0EEDFC4EC2}"/>
              </a:ext>
            </a:extLst>
          </p:cNvPr>
          <p:cNvSpPr>
            <a:spLocks noGrp="1"/>
          </p:cNvSpPr>
          <p:nvPr>
            <p:ph type="body" idx="1"/>
          </p:nvPr>
        </p:nvSpPr>
        <p:spPr>
          <a:xfrm>
            <a:off x="4572000" y="1306879"/>
            <a:ext cx="4260300" cy="3416400"/>
          </a:xfrm>
        </p:spPr>
        <p:txBody>
          <a:bodyPr/>
          <a:lstStyle/>
          <a:p>
            <a:pPr algn="l"/>
            <a:r>
              <a:rPr lang="en-US" b="0" i="0" u="none" strike="noStrike" dirty="0">
                <a:solidFill>
                  <a:srgbClr val="666666"/>
                </a:solidFill>
                <a:effectLst/>
                <a:latin typeface="Publico"/>
              </a:rPr>
              <a:t>Documents Containing Financial Information</a:t>
            </a:r>
          </a:p>
          <a:p>
            <a:pPr algn="l"/>
            <a:r>
              <a:rPr lang="en-US" b="0" i="0" u="none" strike="noStrike" dirty="0">
                <a:solidFill>
                  <a:srgbClr val="666666"/>
                </a:solidFill>
                <a:effectLst/>
                <a:latin typeface="Publico"/>
              </a:rPr>
              <a:t>Documents Containing Personal Information</a:t>
            </a:r>
            <a:endParaRPr lang="en-US" b="0" i="0" dirty="0">
              <a:solidFill>
                <a:srgbClr val="666666"/>
              </a:solidFill>
              <a:effectLst/>
              <a:latin typeface="Publico"/>
            </a:endParaRPr>
          </a:p>
          <a:p>
            <a:pPr algn="l"/>
            <a:r>
              <a:rPr lang="en-US" b="0" i="0" u="none" strike="noStrike" dirty="0">
                <a:solidFill>
                  <a:srgbClr val="666666"/>
                </a:solidFill>
                <a:effectLst/>
                <a:latin typeface="Publico"/>
              </a:rPr>
              <a:t>Documents Containing Account Information</a:t>
            </a:r>
            <a:endParaRPr lang="en-US" b="0" i="0" dirty="0">
              <a:solidFill>
                <a:srgbClr val="666666"/>
              </a:solidFill>
              <a:effectLst/>
              <a:latin typeface="Publico"/>
            </a:endParaRPr>
          </a:p>
          <a:p>
            <a:pPr algn="l"/>
            <a:r>
              <a:rPr lang="en-US" b="0" i="0" u="none" strike="noStrike" dirty="0">
                <a:solidFill>
                  <a:srgbClr val="666666"/>
                </a:solidFill>
                <a:effectLst/>
                <a:latin typeface="Publico"/>
              </a:rPr>
              <a:t>Junk Mail</a:t>
            </a:r>
            <a:endParaRPr lang="en-US" b="0" i="0" dirty="0">
              <a:solidFill>
                <a:srgbClr val="666666"/>
              </a:solidFill>
              <a:effectLst/>
              <a:latin typeface="Publico"/>
            </a:endParaRPr>
          </a:p>
          <a:p>
            <a:pPr algn="l"/>
            <a:r>
              <a:rPr lang="en-US" b="0" i="0" u="none" strike="noStrike" dirty="0">
                <a:solidFill>
                  <a:srgbClr val="666666"/>
                </a:solidFill>
                <a:effectLst/>
                <a:latin typeface="Publico"/>
              </a:rPr>
              <a:t>Child- and School-Related Mail</a:t>
            </a:r>
            <a:br>
              <a:rPr lang="en-US" dirty="0"/>
            </a:br>
            <a:br>
              <a:rPr lang="en-US" dirty="0"/>
            </a:br>
            <a:br>
              <a:rPr lang="en-US" dirty="0"/>
            </a:br>
            <a:endParaRPr lang="en-US" b="0" i="0" dirty="0">
              <a:solidFill>
                <a:srgbClr val="222222"/>
              </a:solidFill>
              <a:effectLst/>
              <a:latin typeface="Publico"/>
            </a:endParaRPr>
          </a:p>
          <a:p>
            <a:pPr marL="114300" indent="0">
              <a:buNone/>
            </a:pPr>
            <a:br>
              <a:rPr lang="en-US" dirty="0">
                <a:effectLst/>
              </a:rPr>
            </a:br>
            <a:endParaRPr lang="en-US" dirty="0"/>
          </a:p>
        </p:txBody>
      </p:sp>
      <p:pic>
        <p:nvPicPr>
          <p:cNvPr id="4" name="Google Shape;100;p18">
            <a:extLst>
              <a:ext uri="{FF2B5EF4-FFF2-40B4-BE49-F238E27FC236}">
                <a16:creationId xmlns:a16="http://schemas.microsoft.com/office/drawing/2014/main" id="{A2AFA143-D829-48EF-8C43-0774170B5441}"/>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98A50C87-E8D5-4903-B9D1-045B3F344B4D}"/>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11266" name="Picture 2" descr="Background of violet crinkle cut paper">
            <a:extLst>
              <a:ext uri="{FF2B5EF4-FFF2-40B4-BE49-F238E27FC236}">
                <a16:creationId xmlns:a16="http://schemas.microsoft.com/office/drawing/2014/main" id="{425B0A7B-6C71-4DD7-BD3B-BCBEA861B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217" y="1212943"/>
            <a:ext cx="2472859" cy="370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12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BDF0-E81F-4C4E-9894-920F37590927}"/>
              </a:ext>
            </a:extLst>
          </p:cNvPr>
          <p:cNvSpPr>
            <a:spLocks noGrp="1"/>
          </p:cNvSpPr>
          <p:nvPr>
            <p:ph type="title"/>
          </p:nvPr>
        </p:nvSpPr>
        <p:spPr/>
        <p:txBody>
          <a:bodyPr/>
          <a:lstStyle/>
          <a:p>
            <a:r>
              <a:rPr lang="en-US" dirty="0"/>
              <a:t>Session Goals and Objectives</a:t>
            </a:r>
          </a:p>
        </p:txBody>
      </p:sp>
      <p:sp>
        <p:nvSpPr>
          <p:cNvPr id="3" name="Text Placeholder 2">
            <a:extLst>
              <a:ext uri="{FF2B5EF4-FFF2-40B4-BE49-F238E27FC236}">
                <a16:creationId xmlns:a16="http://schemas.microsoft.com/office/drawing/2014/main" id="{937F25F6-E1D8-CD4E-8FC5-A64FCBA1FBA0}"/>
              </a:ext>
            </a:extLst>
          </p:cNvPr>
          <p:cNvSpPr>
            <a:spLocks noGrp="1"/>
          </p:cNvSpPr>
          <p:nvPr>
            <p:ph type="body" idx="1"/>
          </p:nvPr>
        </p:nvSpPr>
        <p:spPr/>
        <p:txBody>
          <a:bodyPr/>
          <a:lstStyle/>
          <a:p>
            <a:pPr marL="114300" indent="0">
              <a:buNone/>
            </a:pPr>
            <a:r>
              <a:rPr lang="en-US" dirty="0"/>
              <a:t>By the end of this session, participants will be able to:</a:t>
            </a:r>
          </a:p>
          <a:p>
            <a:pPr marL="114300" indent="0">
              <a:buNone/>
            </a:pPr>
            <a:endParaRPr lang="en-US" dirty="0"/>
          </a:p>
          <a:p>
            <a:r>
              <a:rPr lang="en-US" dirty="0"/>
              <a:t>Define identity theft</a:t>
            </a:r>
          </a:p>
          <a:p>
            <a:r>
              <a:rPr lang="en-US" dirty="0"/>
              <a:t>Identify different forms of identity theft.</a:t>
            </a:r>
          </a:p>
          <a:p>
            <a:r>
              <a:rPr lang="en-US" dirty="0"/>
              <a:t>Understand the financial and emotional impact of identity theft.</a:t>
            </a:r>
          </a:p>
          <a:p>
            <a:r>
              <a:rPr lang="en-US" dirty="0"/>
              <a:t>Know how to prevent identity theft.</a:t>
            </a:r>
          </a:p>
          <a:p>
            <a:r>
              <a:rPr lang="en-US" dirty="0"/>
              <a:t>Know what to do if they are a victim of identity theft.</a:t>
            </a:r>
          </a:p>
        </p:txBody>
      </p:sp>
      <p:pic>
        <p:nvPicPr>
          <p:cNvPr id="4" name="Google Shape;100;p18">
            <a:extLst>
              <a:ext uri="{FF2B5EF4-FFF2-40B4-BE49-F238E27FC236}">
                <a16:creationId xmlns:a16="http://schemas.microsoft.com/office/drawing/2014/main" id="{326DBF17-E859-4540-82D5-0F8A02530B3E}"/>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214F609C-4B67-4876-8417-216F9ADE0D79}"/>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1928250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1E648-383E-E64B-9021-9EF1D38FEC2A}"/>
              </a:ext>
            </a:extLst>
          </p:cNvPr>
          <p:cNvSpPr>
            <a:spLocks noGrp="1"/>
          </p:cNvSpPr>
          <p:nvPr>
            <p:ph type="title"/>
          </p:nvPr>
        </p:nvSpPr>
        <p:spPr/>
        <p:txBody>
          <a:bodyPr/>
          <a:lstStyle/>
          <a:p>
            <a:r>
              <a:rPr lang="en-US" dirty="0">
                <a:latin typeface="Arial" pitchFamily="34" charset="0"/>
                <a:cs typeface="Arial" pitchFamily="34" charset="0"/>
              </a:rPr>
              <a:t>Review bank account activity regularly</a:t>
            </a:r>
            <a:br>
              <a:rPr lang="en-US" dirty="0">
                <a:latin typeface="Arial" pitchFamily="34" charset="0"/>
                <a:cs typeface="Arial" pitchFamily="34" charset="0"/>
              </a:rPr>
            </a:br>
            <a:endParaRPr lang="en-US" dirty="0"/>
          </a:p>
        </p:txBody>
      </p:sp>
      <p:sp>
        <p:nvSpPr>
          <p:cNvPr id="3" name="Text Placeholder 2">
            <a:extLst>
              <a:ext uri="{FF2B5EF4-FFF2-40B4-BE49-F238E27FC236}">
                <a16:creationId xmlns:a16="http://schemas.microsoft.com/office/drawing/2014/main" id="{1BA62C28-8AF6-CD4F-A13F-3869F062254C}"/>
              </a:ext>
            </a:extLst>
          </p:cNvPr>
          <p:cNvSpPr>
            <a:spLocks noGrp="1"/>
          </p:cNvSpPr>
          <p:nvPr>
            <p:ph type="body" idx="1"/>
          </p:nvPr>
        </p:nvSpPr>
        <p:spPr>
          <a:xfrm>
            <a:off x="311700" y="1222450"/>
            <a:ext cx="3675838" cy="2670820"/>
          </a:xfrm>
        </p:spPr>
        <p:txBody>
          <a:bodyPr/>
          <a:lstStyle/>
          <a:p>
            <a:r>
              <a:rPr lang="en-US" dirty="0"/>
              <a:t>Early identification of fraudulent activity on your account</a:t>
            </a:r>
          </a:p>
          <a:p>
            <a:r>
              <a:rPr lang="en-US" dirty="0"/>
              <a:t>Speak to your bank about enabling fraud alerts </a:t>
            </a:r>
          </a:p>
          <a:p>
            <a:endParaRPr lang="en-US" dirty="0"/>
          </a:p>
        </p:txBody>
      </p:sp>
      <p:pic>
        <p:nvPicPr>
          <p:cNvPr id="4" name="Google Shape;100;p18">
            <a:extLst>
              <a:ext uri="{FF2B5EF4-FFF2-40B4-BE49-F238E27FC236}">
                <a16:creationId xmlns:a16="http://schemas.microsoft.com/office/drawing/2014/main" id="{836ED83C-2086-45FF-8BD1-9431A721AED4}"/>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1819BCA8-7BEC-4116-8AB1-2E8EA33863F6}"/>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9218" name="Picture 2" descr="Black Calculator Near Ballpoint Pen on White Printed Paper">
            <a:extLst>
              <a:ext uri="{FF2B5EF4-FFF2-40B4-BE49-F238E27FC236}">
                <a16:creationId xmlns:a16="http://schemas.microsoft.com/office/drawing/2014/main" id="{D5AC198D-A279-4DF5-85DF-B5466CC78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228" y="1316538"/>
            <a:ext cx="4436197" cy="261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819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109D-0F6D-2A40-9A47-BF151A1A8ABB}"/>
              </a:ext>
            </a:extLst>
          </p:cNvPr>
          <p:cNvSpPr>
            <a:spLocks noGrp="1"/>
          </p:cNvSpPr>
          <p:nvPr>
            <p:ph type="title"/>
          </p:nvPr>
        </p:nvSpPr>
        <p:spPr/>
        <p:txBody>
          <a:bodyPr/>
          <a:lstStyle/>
          <a:p>
            <a:r>
              <a:rPr lang="en-US" dirty="0">
                <a:latin typeface="Arial" pitchFamily="34" charset="0"/>
                <a:cs typeface="Arial" pitchFamily="34" charset="0"/>
              </a:rPr>
              <a:t>Protect your PINs and passwords</a:t>
            </a:r>
            <a:br>
              <a:rPr lang="en-US" dirty="0">
                <a:latin typeface="Arial" pitchFamily="34" charset="0"/>
                <a:cs typeface="Arial" pitchFamily="34" charset="0"/>
              </a:rPr>
            </a:br>
            <a:endParaRPr lang="en-US" dirty="0"/>
          </a:p>
        </p:txBody>
      </p:sp>
      <p:sp>
        <p:nvSpPr>
          <p:cNvPr id="3" name="Text Placeholder 2">
            <a:extLst>
              <a:ext uri="{FF2B5EF4-FFF2-40B4-BE49-F238E27FC236}">
                <a16:creationId xmlns:a16="http://schemas.microsoft.com/office/drawing/2014/main" id="{CDF7B9A7-AD7F-8648-AB09-9A9362571DDA}"/>
              </a:ext>
            </a:extLst>
          </p:cNvPr>
          <p:cNvSpPr>
            <a:spLocks noGrp="1"/>
          </p:cNvSpPr>
          <p:nvPr>
            <p:ph type="body" idx="1"/>
          </p:nvPr>
        </p:nvSpPr>
        <p:spPr>
          <a:xfrm>
            <a:off x="311700" y="1222450"/>
            <a:ext cx="4957884" cy="3104453"/>
          </a:xfrm>
        </p:spPr>
        <p:txBody>
          <a:bodyPr/>
          <a:lstStyle/>
          <a:p>
            <a:r>
              <a:rPr lang="en-US" dirty="0"/>
              <a:t>If possible don’t write down your passwords</a:t>
            </a:r>
          </a:p>
          <a:p>
            <a:r>
              <a:rPr lang="en-US" dirty="0"/>
              <a:t>Use a different complex password for every website. Use a password manager to keep track of your password</a:t>
            </a:r>
          </a:p>
          <a:p>
            <a:r>
              <a:rPr lang="en-US" dirty="0"/>
              <a:t>Add multi-factor authentication for accounts that offer it.</a:t>
            </a:r>
          </a:p>
          <a:p>
            <a:r>
              <a:rPr lang="en-US" dirty="0"/>
              <a:t>Keep track of when websites have been hacked and change all associated password. Use websites like </a:t>
            </a:r>
            <a:r>
              <a:rPr lang="en-US" dirty="0" err="1"/>
              <a:t>HaveIBeenPWNed</a:t>
            </a:r>
            <a:endParaRPr lang="en-US" dirty="0"/>
          </a:p>
        </p:txBody>
      </p:sp>
      <p:pic>
        <p:nvPicPr>
          <p:cNvPr id="4" name="Google Shape;100;p18">
            <a:extLst>
              <a:ext uri="{FF2B5EF4-FFF2-40B4-BE49-F238E27FC236}">
                <a16:creationId xmlns:a16="http://schemas.microsoft.com/office/drawing/2014/main" id="{783019EE-DD9F-4E19-A4E1-C77F5148BF91}"/>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8B4C462D-1F38-4DD9-AB52-6ED7333E0FEF}"/>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10242" name="Picture 2" descr="Black Android Smartphone on Top of White Book">
            <a:extLst>
              <a:ext uri="{FF2B5EF4-FFF2-40B4-BE49-F238E27FC236}">
                <a16:creationId xmlns:a16="http://schemas.microsoft.com/office/drawing/2014/main" id="{3482F9EE-2E5F-4B2C-A8CF-4E95AC320D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9584" y="1409187"/>
            <a:ext cx="3341774" cy="222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508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4E76-18CD-C948-A926-50B182B3844B}"/>
              </a:ext>
            </a:extLst>
          </p:cNvPr>
          <p:cNvSpPr>
            <a:spLocks noGrp="1"/>
          </p:cNvSpPr>
          <p:nvPr>
            <p:ph type="title"/>
          </p:nvPr>
        </p:nvSpPr>
        <p:spPr/>
        <p:txBody>
          <a:bodyPr/>
          <a:lstStyle/>
          <a:p>
            <a:r>
              <a:rPr lang="en-US" dirty="0">
                <a:latin typeface="Arial" pitchFamily="34" charset="0"/>
                <a:cs typeface="Arial" pitchFamily="34" charset="0"/>
              </a:rPr>
              <a:t>Order your free credit report annually</a:t>
            </a:r>
            <a:br>
              <a:rPr lang="en-US" dirty="0">
                <a:latin typeface="Arial" pitchFamily="34" charset="0"/>
                <a:cs typeface="Arial" pitchFamily="34" charset="0"/>
              </a:rPr>
            </a:br>
            <a:endParaRPr lang="en-US" dirty="0"/>
          </a:p>
        </p:txBody>
      </p:sp>
      <p:sp>
        <p:nvSpPr>
          <p:cNvPr id="3" name="Text Placeholder 2">
            <a:extLst>
              <a:ext uri="{FF2B5EF4-FFF2-40B4-BE49-F238E27FC236}">
                <a16:creationId xmlns:a16="http://schemas.microsoft.com/office/drawing/2014/main" id="{ADC4D924-C884-704E-AE87-6F913D281554}"/>
              </a:ext>
            </a:extLst>
          </p:cNvPr>
          <p:cNvSpPr>
            <a:spLocks noGrp="1"/>
          </p:cNvSpPr>
          <p:nvPr>
            <p:ph type="body" idx="1"/>
          </p:nvPr>
        </p:nvSpPr>
        <p:spPr/>
        <p:txBody>
          <a:bodyPr/>
          <a:lstStyle/>
          <a:p>
            <a:pPr marL="114300" indent="0">
              <a:lnSpc>
                <a:spcPct val="114999"/>
              </a:lnSpc>
              <a:buNone/>
            </a:pPr>
            <a:br>
              <a:rPr lang="en-US" dirty="0"/>
            </a:br>
            <a:br>
              <a:rPr lang="en-US" dirty="0"/>
            </a:br>
            <a:endParaRPr lang="en-US" dirty="0"/>
          </a:p>
        </p:txBody>
      </p:sp>
      <p:pic>
        <p:nvPicPr>
          <p:cNvPr id="4" name="Google Shape;100;p18">
            <a:extLst>
              <a:ext uri="{FF2B5EF4-FFF2-40B4-BE49-F238E27FC236}">
                <a16:creationId xmlns:a16="http://schemas.microsoft.com/office/drawing/2014/main" id="{2E28500B-F5AB-4F9D-9111-1899A9E76B65}"/>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16D424C1-B625-4E40-B5B2-4EEFFB529719}"/>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Financial</a:t>
            </a:r>
            <a:r>
              <a:rPr lang="en" b="1" dirty="0"/>
              <a:t>Smarts</a:t>
            </a:r>
            <a:endParaRPr b="1" dirty="0"/>
          </a:p>
        </p:txBody>
      </p:sp>
      <p:sp>
        <p:nvSpPr>
          <p:cNvPr id="6" name="TextBox 5">
            <a:extLst>
              <a:ext uri="{FF2B5EF4-FFF2-40B4-BE49-F238E27FC236}">
                <a16:creationId xmlns:a16="http://schemas.microsoft.com/office/drawing/2014/main" id="{94641632-0ACA-4988-A272-9EB511BA0DDC}"/>
              </a:ext>
            </a:extLst>
          </p:cNvPr>
          <p:cNvSpPr txBox="1"/>
          <p:nvPr/>
        </p:nvSpPr>
        <p:spPr>
          <a:xfrm>
            <a:off x="440327" y="1350290"/>
            <a:ext cx="3324387"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800" dirty="0">
                <a:solidFill>
                  <a:srgbClr val="666666"/>
                </a:solidFill>
              </a:rPr>
              <a:t>Why do I want a copy of my credit report?</a:t>
            </a:r>
          </a:p>
          <a:p>
            <a:pPr marL="285750" indent="-285750">
              <a:buChar char="•"/>
            </a:pPr>
            <a:r>
              <a:rPr lang="en-US" sz="1800" dirty="0">
                <a:solidFill>
                  <a:srgbClr val="666666"/>
                </a:solidFill>
              </a:rPr>
              <a:t>How do I order my free report?</a:t>
            </a:r>
          </a:p>
          <a:p>
            <a:pPr marL="285750" indent="-285750">
              <a:buChar char="•"/>
            </a:pPr>
            <a:r>
              <a:rPr lang="en-US" sz="1800" dirty="0">
                <a:solidFill>
                  <a:srgbClr val="666666"/>
                </a:solidFill>
              </a:rPr>
              <a:t>How long does it take to get my report after I order it?</a:t>
            </a:r>
          </a:p>
          <a:p>
            <a:pPr marL="285750" indent="-285750" algn="l">
              <a:buChar char="•"/>
            </a:pPr>
            <a:endParaRPr lang="en-US" b="1" dirty="0"/>
          </a:p>
          <a:p>
            <a:pPr marL="285750" indent="-285750">
              <a:buChar char="•"/>
            </a:pPr>
            <a:endParaRPr lang="en-US" b="1" dirty="0"/>
          </a:p>
          <a:p>
            <a:pPr marL="285750" indent="-285750">
              <a:buChar char="•"/>
            </a:pPr>
            <a:endParaRPr lang="en-US" dirty="0"/>
          </a:p>
        </p:txBody>
      </p:sp>
      <p:pic>
        <p:nvPicPr>
          <p:cNvPr id="62466" name="Picture 2" descr="Person Holding Paper in Left Hand and Pen on Right Hand Sitting Beside Desk">
            <a:extLst>
              <a:ext uri="{FF2B5EF4-FFF2-40B4-BE49-F238E27FC236}">
                <a16:creationId xmlns:a16="http://schemas.microsoft.com/office/drawing/2014/main" id="{C1AC5B2B-A2CC-4860-A4E4-53CE21CD9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4930" y="1350290"/>
            <a:ext cx="3447078" cy="229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955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3DB45-3F6D-493F-BE00-C3DCD089857F}"/>
              </a:ext>
            </a:extLst>
          </p:cNvPr>
          <p:cNvSpPr>
            <a:spLocks noGrp="1"/>
          </p:cNvSpPr>
          <p:nvPr>
            <p:ph type="title"/>
          </p:nvPr>
        </p:nvSpPr>
        <p:spPr/>
        <p:txBody>
          <a:bodyPr/>
          <a:lstStyle/>
          <a:p>
            <a:r>
              <a:rPr lang="en-US"/>
              <a:t>Protect your mail</a:t>
            </a:r>
          </a:p>
        </p:txBody>
      </p:sp>
      <p:sp>
        <p:nvSpPr>
          <p:cNvPr id="3" name="Text Placeholder 2">
            <a:extLst>
              <a:ext uri="{FF2B5EF4-FFF2-40B4-BE49-F238E27FC236}">
                <a16:creationId xmlns:a16="http://schemas.microsoft.com/office/drawing/2014/main" id="{E2FAF487-4039-4D3E-A70D-E64F9631539B}"/>
              </a:ext>
            </a:extLst>
          </p:cNvPr>
          <p:cNvSpPr>
            <a:spLocks noGrp="1"/>
          </p:cNvSpPr>
          <p:nvPr>
            <p:ph type="body" idx="1"/>
          </p:nvPr>
        </p:nvSpPr>
        <p:spPr>
          <a:xfrm>
            <a:off x="311700" y="1543918"/>
            <a:ext cx="4122092" cy="3094932"/>
          </a:xfrm>
        </p:spPr>
        <p:txBody>
          <a:bodyPr/>
          <a:lstStyle/>
          <a:p>
            <a:pPr>
              <a:lnSpc>
                <a:spcPct val="114999"/>
              </a:lnSpc>
            </a:pPr>
            <a:r>
              <a:rPr lang="en-US"/>
              <a:t>Do not leave it in your mailbox overnight</a:t>
            </a:r>
          </a:p>
          <a:p>
            <a:pPr>
              <a:lnSpc>
                <a:spcPct val="114999"/>
              </a:lnSpc>
            </a:pPr>
            <a:r>
              <a:rPr lang="en-US"/>
              <a:t>Tell your Post Office when you will be out of town</a:t>
            </a:r>
            <a:endParaRPr lang="en-US" dirty="0"/>
          </a:p>
          <a:p>
            <a:pPr>
              <a:lnSpc>
                <a:spcPct val="114999"/>
              </a:lnSpc>
            </a:pPr>
            <a:r>
              <a:rPr lang="en-US"/>
              <a:t>Upgrade to a locking mailbox with drop slots</a:t>
            </a:r>
            <a:endParaRPr lang="en-US" dirty="0"/>
          </a:p>
          <a:p>
            <a:pPr>
              <a:lnSpc>
                <a:spcPct val="114999"/>
              </a:lnSpc>
            </a:pPr>
            <a:r>
              <a:rPr lang="en-US"/>
              <a:t>Sign up for Informed Delivery</a:t>
            </a:r>
            <a:r>
              <a:rPr lang="en-US" b="1" baseline="30000"/>
              <a:t>®</a:t>
            </a:r>
            <a:r>
              <a:rPr lang="en-US"/>
              <a:t> by USPS</a:t>
            </a:r>
            <a:r>
              <a:rPr lang="en-US" b="1" baseline="30000"/>
              <a:t>®</a:t>
            </a:r>
            <a:endParaRPr lang="en-US" dirty="0"/>
          </a:p>
          <a:p>
            <a:pPr>
              <a:lnSpc>
                <a:spcPct val="114999"/>
              </a:lnSpc>
            </a:pPr>
            <a:endParaRPr lang="en-US" dirty="0"/>
          </a:p>
        </p:txBody>
      </p:sp>
      <p:pic>
        <p:nvPicPr>
          <p:cNvPr id="4" name="Google Shape;100;p18">
            <a:extLst>
              <a:ext uri="{FF2B5EF4-FFF2-40B4-BE49-F238E27FC236}">
                <a16:creationId xmlns:a16="http://schemas.microsoft.com/office/drawing/2014/main" id="{4E970754-D3B5-4D33-B88A-64591B6BC1DB}"/>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9013B196-969A-4C3E-8BE2-F51062C96F06}"/>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Financial</a:t>
            </a:r>
            <a:r>
              <a:rPr lang="en" b="1" dirty="0"/>
              <a:t>Smarts</a:t>
            </a:r>
            <a:endParaRPr b="1" dirty="0"/>
          </a:p>
        </p:txBody>
      </p:sp>
      <p:pic>
        <p:nvPicPr>
          <p:cNvPr id="61442" name="Picture 2" descr="Selective Focus Photography of a Mailbox">
            <a:extLst>
              <a:ext uri="{FF2B5EF4-FFF2-40B4-BE49-F238E27FC236}">
                <a16:creationId xmlns:a16="http://schemas.microsoft.com/office/drawing/2014/main" id="{4B6BD8ED-615D-4A96-B965-467154CD42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43918"/>
            <a:ext cx="4121562" cy="274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777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How to Prevent Identity Theft - Summary</a:t>
            </a:r>
            <a:br>
              <a:rPr lang="en-US" dirty="0"/>
            </a:br>
            <a:endParaRPr dirty="0"/>
          </a:p>
        </p:txBody>
      </p:sp>
      <p:sp>
        <p:nvSpPr>
          <p:cNvPr id="125" name="Google Shape;125;p21"/>
          <p:cNvSpPr txBox="1">
            <a:spLocks noGrp="1"/>
          </p:cNvSpPr>
          <p:nvPr>
            <p:ph type="body" idx="1"/>
          </p:nvPr>
        </p:nvSpPr>
        <p:spPr>
          <a:xfrm>
            <a:off x="311700" y="1222450"/>
            <a:ext cx="8520600" cy="3416400"/>
          </a:xfrm>
          <a:prstGeom prst="rect">
            <a:avLst/>
          </a:prstGeom>
        </p:spPr>
        <p:txBody>
          <a:bodyPr spcFirstLastPara="1" wrap="square" lIns="91425" tIns="91425" rIns="91425" bIns="91425" anchor="t" anchorCtr="0">
            <a:noAutofit/>
          </a:bodyPr>
          <a:lstStyle/>
          <a:p>
            <a:pPr indent="-457200">
              <a:lnSpc>
                <a:spcPct val="150000"/>
              </a:lnSpc>
              <a:buFont typeface="Arial" pitchFamily="34" charset="0"/>
              <a:buChar char="•"/>
            </a:pPr>
            <a:r>
              <a:rPr lang="en-US" dirty="0">
                <a:solidFill>
                  <a:srgbClr val="666666"/>
                </a:solidFill>
                <a:latin typeface="Arial" pitchFamily="34" charset="0"/>
                <a:cs typeface="Arial" pitchFamily="34" charset="0"/>
              </a:rPr>
              <a:t>Be prudent with your Social Security number</a:t>
            </a:r>
          </a:p>
          <a:p>
            <a:pPr indent="-457200">
              <a:lnSpc>
                <a:spcPct val="150000"/>
              </a:lnSpc>
              <a:buFont typeface="Arial" pitchFamily="34" charset="0"/>
              <a:buChar char="•"/>
            </a:pPr>
            <a:r>
              <a:rPr lang="en-US" dirty="0">
                <a:latin typeface="Arial" pitchFamily="34" charset="0"/>
                <a:cs typeface="Arial" pitchFamily="34" charset="0"/>
              </a:rPr>
              <a:t>Shred, shred, shred</a:t>
            </a:r>
          </a:p>
          <a:p>
            <a:pPr indent="-457200">
              <a:lnSpc>
                <a:spcPct val="150000"/>
              </a:lnSpc>
              <a:buFont typeface="Arial" pitchFamily="34" charset="0"/>
              <a:buChar char="•"/>
            </a:pPr>
            <a:r>
              <a:rPr lang="en-US" dirty="0">
                <a:latin typeface="Arial" pitchFamily="34" charset="0"/>
                <a:cs typeface="Arial" pitchFamily="34" charset="0"/>
              </a:rPr>
              <a:t>Review bank account activity regularly</a:t>
            </a:r>
          </a:p>
          <a:p>
            <a:pPr indent="-457200">
              <a:lnSpc>
                <a:spcPct val="150000"/>
              </a:lnSpc>
              <a:buFont typeface="Arial" pitchFamily="34" charset="0"/>
              <a:buChar char="•"/>
            </a:pPr>
            <a:r>
              <a:rPr lang="en-US" dirty="0">
                <a:latin typeface="Arial" pitchFamily="34" charset="0"/>
                <a:cs typeface="Arial" pitchFamily="34" charset="0"/>
              </a:rPr>
              <a:t>Protect your PINs and passwords</a:t>
            </a:r>
          </a:p>
          <a:p>
            <a:pPr indent="-457200">
              <a:lnSpc>
                <a:spcPct val="150000"/>
              </a:lnSpc>
              <a:buFont typeface="Arial" pitchFamily="34" charset="0"/>
              <a:buChar char="•"/>
            </a:pPr>
            <a:r>
              <a:rPr lang="en-US" dirty="0">
                <a:latin typeface="Arial" pitchFamily="34" charset="0"/>
                <a:cs typeface="Arial" pitchFamily="34" charset="0"/>
              </a:rPr>
              <a:t>Order your free credit report annually</a:t>
            </a:r>
          </a:p>
          <a:p>
            <a:pPr indent="-457200">
              <a:lnSpc>
                <a:spcPct val="150000"/>
              </a:lnSpc>
              <a:buFont typeface="Arial" pitchFamily="34" charset="0"/>
              <a:buChar char="•"/>
            </a:pPr>
            <a:r>
              <a:rPr lang="en-US" dirty="0">
                <a:latin typeface="Arial" pitchFamily="34" charset="0"/>
                <a:cs typeface="Arial" pitchFamily="34" charset="0"/>
              </a:rPr>
              <a:t>Check your mailbox</a:t>
            </a:r>
          </a:p>
          <a:p>
            <a:pPr marL="0" lvl="0" indent="0" algn="l" rtl="0">
              <a:spcBef>
                <a:spcPts val="0"/>
              </a:spcBef>
              <a:spcAft>
                <a:spcPts val="1600"/>
              </a:spcAft>
              <a:buNone/>
            </a:pPr>
            <a:endParaRPr dirty="0"/>
          </a:p>
        </p:txBody>
      </p:sp>
      <p:pic>
        <p:nvPicPr>
          <p:cNvPr id="126" name="Google Shape;126;p21"/>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27" name="Google Shape;127;p21"/>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28" name="Google Shape;128;p21"/>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Think You Are Safe?</a:t>
            </a:r>
            <a:br>
              <a:rPr lang="en-US" dirty="0"/>
            </a:br>
            <a:endParaRPr dirty="0"/>
          </a:p>
        </p:txBody>
      </p:sp>
      <p:sp>
        <p:nvSpPr>
          <p:cNvPr id="152" name="Google Shape;152;p24"/>
          <p:cNvSpPr txBox="1">
            <a:spLocks noGrp="1"/>
          </p:cNvSpPr>
          <p:nvPr>
            <p:ph type="body" idx="1"/>
          </p:nvPr>
        </p:nvSpPr>
        <p:spPr>
          <a:xfrm>
            <a:off x="4243038" y="1222450"/>
            <a:ext cx="4589261" cy="3416400"/>
          </a:xfrm>
          <a:prstGeom prst="rect">
            <a:avLst/>
          </a:prstGeom>
        </p:spPr>
        <p:txBody>
          <a:bodyPr spcFirstLastPara="1" wrap="square" lIns="91425" tIns="91425" rIns="91425" bIns="91425" anchor="t" anchorCtr="0">
            <a:noAutofit/>
          </a:bodyPr>
          <a:lstStyle/>
          <a:p>
            <a:pPr indent="-457200">
              <a:lnSpc>
                <a:spcPct val="150000"/>
              </a:lnSpc>
              <a:buFont typeface="Arial" pitchFamily="34" charset="0"/>
              <a:buChar char="•"/>
            </a:pPr>
            <a:r>
              <a:rPr lang="en-US" dirty="0">
                <a:latin typeface="Arial" pitchFamily="34" charset="0"/>
                <a:cs typeface="Arial" pitchFamily="34" charset="0"/>
              </a:rPr>
              <a:t>FTC reports that 18-29 year olds are most commonly affected</a:t>
            </a:r>
          </a:p>
          <a:p>
            <a:pPr marL="0" lvl="0" indent="0" algn="l" rtl="0">
              <a:spcBef>
                <a:spcPts val="0"/>
              </a:spcBef>
              <a:spcAft>
                <a:spcPts val="1600"/>
              </a:spcAft>
              <a:buNone/>
            </a:pPr>
            <a:endParaRPr dirty="0"/>
          </a:p>
        </p:txBody>
      </p:sp>
      <p:pic>
        <p:nvPicPr>
          <p:cNvPr id="153" name="Google Shape;153;p24"/>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54" name="Google Shape;154;p24"/>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55" name="Google Shape;155;p24"/>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868" y="1371591"/>
            <a:ext cx="3765338" cy="331192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Now What?</a:t>
            </a:r>
            <a:br>
              <a:rPr lang="en-US" dirty="0"/>
            </a:br>
            <a:endParaRPr dirty="0"/>
          </a:p>
        </p:txBody>
      </p:sp>
      <p:sp>
        <p:nvSpPr>
          <p:cNvPr id="161" name="Google Shape;161;p25"/>
          <p:cNvSpPr txBox="1">
            <a:spLocks noGrp="1"/>
          </p:cNvSpPr>
          <p:nvPr>
            <p:ph type="body" idx="1"/>
          </p:nvPr>
        </p:nvSpPr>
        <p:spPr>
          <a:xfrm>
            <a:off x="311700" y="1222450"/>
            <a:ext cx="8520600" cy="3416400"/>
          </a:xfrm>
          <a:prstGeom prst="rect">
            <a:avLst/>
          </a:prstGeom>
        </p:spPr>
        <p:txBody>
          <a:bodyPr spcFirstLastPara="1" wrap="square" lIns="91425" tIns="91425" rIns="91425" bIns="91425" anchor="t" anchorCtr="0">
            <a:noAutofit/>
          </a:bodyPr>
          <a:lstStyle/>
          <a:p>
            <a:pPr indent="-457200">
              <a:lnSpc>
                <a:spcPct val="150000"/>
              </a:lnSpc>
              <a:buFont typeface="Arial" pitchFamily="34" charset="0"/>
              <a:buChar char="•"/>
            </a:pPr>
            <a:r>
              <a:rPr lang="en-US" dirty="0">
                <a:latin typeface="Arial" pitchFamily="34" charset="0"/>
                <a:cs typeface="Arial" pitchFamily="34" charset="0"/>
              </a:rPr>
              <a:t>Secure personal information in your room or apartment</a:t>
            </a:r>
          </a:p>
          <a:p>
            <a:pPr indent="-457200">
              <a:lnSpc>
                <a:spcPct val="150000"/>
              </a:lnSpc>
              <a:buFont typeface="Arial" pitchFamily="34" charset="0"/>
              <a:buChar char="•"/>
            </a:pPr>
            <a:r>
              <a:rPr lang="en-US" dirty="0">
                <a:latin typeface="Arial" pitchFamily="34" charset="0"/>
                <a:cs typeface="Arial" pitchFamily="34" charset="0"/>
              </a:rPr>
              <a:t>Do not give out personal info unless you’ve initiated the contact</a:t>
            </a:r>
          </a:p>
          <a:p>
            <a:pPr indent="-457200">
              <a:lnSpc>
                <a:spcPct val="150000"/>
              </a:lnSpc>
              <a:buFont typeface="Arial" pitchFamily="34" charset="0"/>
              <a:buChar char="•"/>
            </a:pPr>
            <a:r>
              <a:rPr lang="en-US" dirty="0">
                <a:latin typeface="Arial" pitchFamily="34" charset="0"/>
                <a:cs typeface="Arial" pitchFamily="34" charset="0"/>
              </a:rPr>
              <a:t>Guard your mail and trash</a:t>
            </a:r>
          </a:p>
          <a:p>
            <a:pPr indent="-457200">
              <a:lnSpc>
                <a:spcPct val="150000"/>
              </a:lnSpc>
              <a:buFont typeface="Arial" pitchFamily="34" charset="0"/>
              <a:buChar char="•"/>
            </a:pPr>
            <a:r>
              <a:rPr lang="en-US" dirty="0">
                <a:latin typeface="Arial" pitchFamily="34" charset="0"/>
                <a:cs typeface="Arial" pitchFamily="34" charset="0"/>
              </a:rPr>
              <a:t>Keep your Social Security card in a secure place</a:t>
            </a:r>
          </a:p>
          <a:p>
            <a:pPr indent="-457200">
              <a:lnSpc>
                <a:spcPct val="150000"/>
              </a:lnSpc>
              <a:buFont typeface="Arial" pitchFamily="34" charset="0"/>
              <a:buChar char="•"/>
            </a:pPr>
            <a:r>
              <a:rPr lang="en-US" dirty="0">
                <a:latin typeface="Arial" pitchFamily="34" charset="0"/>
                <a:cs typeface="Arial" pitchFamily="34" charset="0"/>
              </a:rPr>
              <a:t>Update your virus protection software regularly</a:t>
            </a:r>
          </a:p>
          <a:p>
            <a:pPr marL="0" lvl="0" indent="0" algn="l" rtl="0">
              <a:spcBef>
                <a:spcPts val="0"/>
              </a:spcBef>
              <a:spcAft>
                <a:spcPts val="1600"/>
              </a:spcAft>
              <a:buNone/>
            </a:pPr>
            <a:endParaRPr dirty="0"/>
          </a:p>
        </p:txBody>
      </p:sp>
      <p:pic>
        <p:nvPicPr>
          <p:cNvPr id="162" name="Google Shape;162;p25"/>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63" name="Google Shape;163;p25"/>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64" name="Google Shape;164;p25"/>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56214C-E729-AD4C-86B4-0EB465D7C686}"/>
              </a:ext>
            </a:extLst>
          </p:cNvPr>
          <p:cNvSpPr>
            <a:spLocks noGrp="1"/>
          </p:cNvSpPr>
          <p:nvPr>
            <p:ph type="title"/>
          </p:nvPr>
        </p:nvSpPr>
        <p:spPr/>
        <p:txBody>
          <a:bodyPr/>
          <a:lstStyle/>
          <a:p>
            <a:r>
              <a:rPr lang="en-US" dirty="0"/>
              <a:t>Thoughts/Reactions/Questions</a:t>
            </a:r>
          </a:p>
        </p:txBody>
      </p:sp>
      <p:pic>
        <p:nvPicPr>
          <p:cNvPr id="3" name="Google Shape;100;p18">
            <a:extLst>
              <a:ext uri="{FF2B5EF4-FFF2-40B4-BE49-F238E27FC236}">
                <a16:creationId xmlns:a16="http://schemas.microsoft.com/office/drawing/2014/main" id="{30D57D6A-D4E0-4724-B950-AEF92A0397A4}"/>
              </a:ext>
            </a:extLst>
          </p:cNvPr>
          <p:cNvPicPr preferRelativeResize="0"/>
          <p:nvPr/>
        </p:nvPicPr>
        <p:blipFill>
          <a:blip r:embed="rId2">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2E017EC9-01CE-4601-B6CC-F15023D76BC7}"/>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70498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6AAF65-BD25-794F-9080-446EE7C1DF90}"/>
              </a:ext>
            </a:extLst>
          </p:cNvPr>
          <p:cNvSpPr>
            <a:spLocks noGrp="1"/>
          </p:cNvSpPr>
          <p:nvPr>
            <p:ph type="title"/>
          </p:nvPr>
        </p:nvSpPr>
        <p:spPr/>
        <p:txBody>
          <a:bodyPr/>
          <a:lstStyle/>
          <a:p>
            <a:r>
              <a:rPr lang="en-US" dirty="0"/>
              <a:t>Poll #1</a:t>
            </a:r>
          </a:p>
        </p:txBody>
      </p:sp>
      <p:pic>
        <p:nvPicPr>
          <p:cNvPr id="3" name="Google Shape;100;p18">
            <a:extLst>
              <a:ext uri="{FF2B5EF4-FFF2-40B4-BE49-F238E27FC236}">
                <a16:creationId xmlns:a16="http://schemas.microsoft.com/office/drawing/2014/main" id="{2F6C5B10-DBA2-46A3-A473-76DFF386177B}"/>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1A7306DB-5B1E-4E1F-8DB2-6CA78B3E5B87}"/>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367614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What Is Identity Theft?</a:t>
            </a:r>
            <a:br>
              <a:rPr lang="en-US" dirty="0"/>
            </a:br>
            <a:br>
              <a:rPr lang="en-US" dirty="0"/>
            </a:br>
            <a:r>
              <a:rPr lang="en-US" dirty="0">
                <a:latin typeface="Arial" pitchFamily="34" charset="0"/>
                <a:cs typeface="Arial" pitchFamily="34" charset="0"/>
              </a:rPr>
              <a:t>Someone uses your personally identifying information, like your name, Social Security number, account number, or credit card number, without your permission, to commit fraud or other crimes.</a:t>
            </a:r>
            <a:br>
              <a:rPr lang="en-US" dirty="0">
                <a:latin typeface="Arial" pitchFamily="34" charset="0"/>
                <a:cs typeface="Arial" pitchFamily="34" charset="0"/>
              </a:rPr>
            </a:br>
            <a:endParaRPr dirty="0"/>
          </a:p>
        </p:txBody>
      </p:sp>
      <p:pic>
        <p:nvPicPr>
          <p:cNvPr id="72" name="Google Shape;72;p15"/>
          <p:cNvPicPr preferRelativeResize="0"/>
          <p:nvPr/>
        </p:nvPicPr>
        <p:blipFill>
          <a:blip r:embed="rId3">
            <a:alphaModFix/>
          </a:blip>
          <a:stretch>
            <a:fillRect/>
          </a:stretch>
        </p:blipFill>
        <p:spPr>
          <a:xfrm>
            <a:off x="0" y="0"/>
            <a:ext cx="9143998" cy="561525"/>
          </a:xfrm>
          <a:prstGeom prst="rect">
            <a:avLst/>
          </a:prstGeom>
          <a:noFill/>
          <a:ln>
            <a:noFill/>
          </a:ln>
        </p:spPr>
      </p:pic>
      <p:pic>
        <p:nvPicPr>
          <p:cNvPr id="73" name="Google Shape;73;p15"/>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74" name="Google Shape;74;p15"/>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DJ9bA6tm2SY"/>
          <p:cNvPicPr>
            <a:picLocks noRot="1" noChangeAspect="1"/>
          </p:cNvPicPr>
          <p:nvPr>
            <a:videoFile r:link="rId1"/>
          </p:nvPr>
        </p:nvPicPr>
        <p:blipFill>
          <a:blip r:embed="rId4"/>
          <a:stretch>
            <a:fillRect/>
          </a:stretch>
        </p:blipFill>
        <p:spPr>
          <a:xfrm>
            <a:off x="264017" y="718802"/>
            <a:ext cx="7685826" cy="4323277"/>
          </a:xfrm>
          <a:prstGeom prst="rect">
            <a:avLst/>
          </a:prstGeom>
        </p:spPr>
      </p:pic>
      <p:pic>
        <p:nvPicPr>
          <p:cNvPr id="3" name="Google Shape;100;p18">
            <a:extLst>
              <a:ext uri="{FF2B5EF4-FFF2-40B4-BE49-F238E27FC236}">
                <a16:creationId xmlns:a16="http://schemas.microsoft.com/office/drawing/2014/main" id="{DC0E8276-3E4F-4C83-837C-B1BB2B8DC72F}"/>
              </a:ext>
            </a:extLst>
          </p:cNvPr>
          <p:cNvPicPr preferRelativeResize="0"/>
          <p:nvPr/>
        </p:nvPicPr>
        <p:blipFill>
          <a:blip r:embed="rId5">
            <a:alphaModFix/>
          </a:blip>
          <a:stretch>
            <a:fillRect/>
          </a:stretch>
        </p:blipFill>
        <p:spPr>
          <a:xfrm>
            <a:off x="7887771" y="4022999"/>
            <a:ext cx="1013501" cy="1012826"/>
          </a:xfrm>
          <a:prstGeom prst="rect">
            <a:avLst/>
          </a:prstGeom>
          <a:noFill/>
          <a:ln>
            <a:noFill/>
          </a:ln>
        </p:spPr>
      </p:pic>
      <p:sp>
        <p:nvSpPr>
          <p:cNvPr id="4" name="Google Shape;101;p18">
            <a:extLst>
              <a:ext uri="{FF2B5EF4-FFF2-40B4-BE49-F238E27FC236}">
                <a16:creationId xmlns:a16="http://schemas.microsoft.com/office/drawing/2014/main" id="{744E36C4-E5A3-4FAF-88FA-9A184EC90FBE}"/>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55795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0263E3-EC30-A541-9B45-92CF68E944CC}"/>
              </a:ext>
            </a:extLst>
          </p:cNvPr>
          <p:cNvSpPr>
            <a:spLocks noGrp="1"/>
          </p:cNvSpPr>
          <p:nvPr>
            <p:ph type="title"/>
          </p:nvPr>
        </p:nvSpPr>
        <p:spPr>
          <a:xfrm>
            <a:off x="311700" y="1828800"/>
            <a:ext cx="8520600" cy="1163850"/>
          </a:xfrm>
        </p:spPr>
        <p:txBody>
          <a:bodyPr/>
          <a:lstStyle/>
          <a:p>
            <a:r>
              <a:rPr lang="en-US" dirty="0"/>
              <a:t>What’s Your Thoughts/Experiences with Identity Theft?</a:t>
            </a:r>
          </a:p>
        </p:txBody>
      </p:sp>
      <p:pic>
        <p:nvPicPr>
          <p:cNvPr id="4" name="Google Shape;100;p18">
            <a:extLst>
              <a:ext uri="{FF2B5EF4-FFF2-40B4-BE49-F238E27FC236}">
                <a16:creationId xmlns:a16="http://schemas.microsoft.com/office/drawing/2014/main" id="{5484E315-6A5E-4D06-BB35-E2B400B29CEF}"/>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4CB033F9-99FB-4730-8F62-551C39AA453C}"/>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344877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DD91C6-29C2-F347-AD19-AAD4719ABC0D}"/>
              </a:ext>
            </a:extLst>
          </p:cNvPr>
          <p:cNvSpPr>
            <a:spLocks noGrp="1"/>
          </p:cNvSpPr>
          <p:nvPr>
            <p:ph type="title"/>
          </p:nvPr>
        </p:nvSpPr>
        <p:spPr/>
        <p:txBody>
          <a:bodyPr/>
          <a:lstStyle/>
          <a:p>
            <a:r>
              <a:rPr lang="en-US" dirty="0"/>
              <a:t>Poll #2</a:t>
            </a:r>
          </a:p>
        </p:txBody>
      </p:sp>
      <p:pic>
        <p:nvPicPr>
          <p:cNvPr id="4" name="Google Shape;100;p18">
            <a:extLst>
              <a:ext uri="{FF2B5EF4-FFF2-40B4-BE49-F238E27FC236}">
                <a16:creationId xmlns:a16="http://schemas.microsoft.com/office/drawing/2014/main" id="{78710A9E-1F2F-42CC-AC0C-769EA48D0A3E}"/>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18902AB8-A692-40BE-843B-5071EBC10544}"/>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182453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6D72F-892D-BC4E-8F42-FCCF2C61A87A}"/>
              </a:ext>
            </a:extLst>
          </p:cNvPr>
          <p:cNvSpPr>
            <a:spLocks noGrp="1"/>
          </p:cNvSpPr>
          <p:nvPr>
            <p:ph type="title"/>
          </p:nvPr>
        </p:nvSpPr>
        <p:spPr/>
        <p:txBody>
          <a:bodyPr/>
          <a:lstStyle/>
          <a:p>
            <a:r>
              <a:rPr lang="en-US" dirty="0"/>
              <a:t>How do thieves steal your identity?</a:t>
            </a:r>
          </a:p>
        </p:txBody>
      </p:sp>
      <p:pic>
        <p:nvPicPr>
          <p:cNvPr id="3" name="Google Shape;100;p18">
            <a:extLst>
              <a:ext uri="{FF2B5EF4-FFF2-40B4-BE49-F238E27FC236}">
                <a16:creationId xmlns:a16="http://schemas.microsoft.com/office/drawing/2014/main" id="{FD20F733-04C3-49F1-B645-A1F4856FEE81}"/>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4" name="Google Shape;101;p18">
            <a:extLst>
              <a:ext uri="{FF2B5EF4-FFF2-40B4-BE49-F238E27FC236}">
                <a16:creationId xmlns:a16="http://schemas.microsoft.com/office/drawing/2014/main" id="{7BD37197-FFEF-43F1-8841-16A9C8015D9D}"/>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18269945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TotalTime>
  <Words>3033</Words>
  <Application>Microsoft Office PowerPoint</Application>
  <PresentationFormat>On-screen Show (16:9)</PresentationFormat>
  <Paragraphs>302</Paragraphs>
  <Slides>37</Slides>
  <Notes>36</Notes>
  <HiddenSlides>0</HiddenSlides>
  <MMClips>2</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Rubik</vt:lpstr>
      <vt:lpstr>Arial</vt:lpstr>
      <vt:lpstr>Open Sans</vt:lpstr>
      <vt:lpstr>Publico</vt:lpstr>
      <vt:lpstr>Cabin-semi-bold</vt:lpstr>
      <vt:lpstr>Roboto</vt:lpstr>
      <vt:lpstr>Roboto Black</vt:lpstr>
      <vt:lpstr>Calibri</vt:lpstr>
      <vt:lpstr>Simple Light</vt:lpstr>
      <vt:lpstr>Acrobat Document</vt:lpstr>
      <vt:lpstr>PowerPoint Presentation</vt:lpstr>
      <vt:lpstr>Housekeeping</vt:lpstr>
      <vt:lpstr>Session Goals and Objectives</vt:lpstr>
      <vt:lpstr>Poll #1</vt:lpstr>
      <vt:lpstr>What Is Identity Theft?  Someone uses your personally identifying information, like your name, Social Security number, account number, or credit card number, without your permission, to commit fraud or other crimes. </vt:lpstr>
      <vt:lpstr>PowerPoint Presentation</vt:lpstr>
      <vt:lpstr>What’s Your Thoughts/Experiences with Identity Theft?</vt:lpstr>
      <vt:lpstr>Poll #2</vt:lpstr>
      <vt:lpstr>How do thieves steal your identity?</vt:lpstr>
      <vt:lpstr>Dumpster Diving</vt:lpstr>
      <vt:lpstr>Skimming</vt:lpstr>
      <vt:lpstr>Shoulder Surfing</vt:lpstr>
      <vt:lpstr>Phishing</vt:lpstr>
      <vt:lpstr>Changing Addresses</vt:lpstr>
      <vt:lpstr>Pre-Texting</vt:lpstr>
      <vt:lpstr>Identity Theft Methods - Summary </vt:lpstr>
      <vt:lpstr>What are other methods of identity theft?</vt:lpstr>
      <vt:lpstr>What do thieves do with your stolen identity?</vt:lpstr>
      <vt:lpstr>Poll #3</vt:lpstr>
      <vt:lpstr>Signs You May Be a Victim of Identity Theft </vt:lpstr>
      <vt:lpstr>Steps To Take If You Suspect You Are A Victim </vt:lpstr>
      <vt:lpstr>Steps To Take (continued) </vt:lpstr>
      <vt:lpstr>Keeping Track </vt:lpstr>
      <vt:lpstr>Liabilities</vt:lpstr>
      <vt:lpstr>Poll #4</vt:lpstr>
      <vt:lpstr>PowerPoint Presentation</vt:lpstr>
      <vt:lpstr>How to Prevent Identity Theft?</vt:lpstr>
      <vt:lpstr>Be Prudent with Your Social Security Number</vt:lpstr>
      <vt:lpstr>Shred, shred, shred </vt:lpstr>
      <vt:lpstr>Review bank account activity regularly </vt:lpstr>
      <vt:lpstr>Protect your PINs and passwords </vt:lpstr>
      <vt:lpstr>Order your free credit report annually </vt:lpstr>
      <vt:lpstr>Protect your mail</vt:lpstr>
      <vt:lpstr>How to Prevent Identity Theft - Summary </vt:lpstr>
      <vt:lpstr>Think You Are Safe? </vt:lpstr>
      <vt:lpstr>Now What? </vt:lpstr>
      <vt:lpstr>Thoughts/Reactions/Questions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Trisha Wells</dc:creator>
  <cp:lastModifiedBy>Kevin Mitchell</cp:lastModifiedBy>
  <cp:revision>281</cp:revision>
  <dcterms:modified xsi:type="dcterms:W3CDTF">2021-04-08T11:47:24Z</dcterms:modified>
</cp:coreProperties>
</file>