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970" r:id="rId5"/>
  </p:sldMasterIdLst>
  <p:notesMasterIdLst>
    <p:notesMasterId r:id="rId31"/>
  </p:notesMasterIdLst>
  <p:sldIdLst>
    <p:sldId id="298" r:id="rId6"/>
    <p:sldId id="326" r:id="rId7"/>
    <p:sldId id="303" r:id="rId8"/>
    <p:sldId id="304" r:id="rId9"/>
    <p:sldId id="307" r:id="rId10"/>
    <p:sldId id="301" r:id="rId11"/>
    <p:sldId id="305" r:id="rId12"/>
    <p:sldId id="314" r:id="rId13"/>
    <p:sldId id="265" r:id="rId14"/>
    <p:sldId id="308" r:id="rId15"/>
    <p:sldId id="306" r:id="rId16"/>
    <p:sldId id="319" r:id="rId17"/>
    <p:sldId id="315" r:id="rId18"/>
    <p:sldId id="318" r:id="rId19"/>
    <p:sldId id="320" r:id="rId20"/>
    <p:sldId id="309" r:id="rId21"/>
    <p:sldId id="311" r:id="rId22"/>
    <p:sldId id="330" r:id="rId23"/>
    <p:sldId id="335" r:id="rId24"/>
    <p:sldId id="333" r:id="rId25"/>
    <p:sldId id="334" r:id="rId26"/>
    <p:sldId id="336" r:id="rId27"/>
    <p:sldId id="328" r:id="rId28"/>
    <p:sldId id="325" r:id="rId29"/>
    <p:sldId id="32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20B"/>
    <a:srgbClr val="EFA011"/>
    <a:srgbClr val="FDB5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2" autoAdjust="0"/>
    <p:restoredTop sz="82538" autoAdjust="0"/>
  </p:normalViewPr>
  <p:slideViewPr>
    <p:cSldViewPr snapToGrid="0">
      <p:cViewPr varScale="1">
        <p:scale>
          <a:sx n="71" d="100"/>
          <a:sy n="71" d="100"/>
        </p:scale>
        <p:origin x="907" y="48"/>
      </p:cViewPr>
      <p:guideLst/>
    </p:cSldViewPr>
  </p:slideViewPr>
  <p:outlineViewPr>
    <p:cViewPr>
      <p:scale>
        <a:sx n="33" d="100"/>
        <a:sy n="33" d="100"/>
      </p:scale>
      <p:origin x="0" y="-7743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ata7.xml.rels><?xml version="1.0" encoding="UTF-8" standalone="yes"?>
<Relationships xmlns="http://schemas.openxmlformats.org/package/2006/relationships"><Relationship Id="rId3" Type="http://schemas.openxmlformats.org/officeDocument/2006/relationships/hyperlink" Target="https://studentaid.gov/fsa-id/sign-in/landing" TargetMode="External"/><Relationship Id="rId2" Type="http://schemas.openxmlformats.org/officeDocument/2006/relationships/hyperlink" Target="https://studentaid.gov/manage-loans/repayment/servicers#your-servicer" TargetMode="External"/><Relationship Id="rId1" Type="http://schemas.openxmlformats.org/officeDocument/2006/relationships/hyperlink" Target="https://studentaid.gov/loan-simulator/"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7.xml.rels><?xml version="1.0" encoding="UTF-8" standalone="yes"?>
<Relationships xmlns="http://schemas.openxmlformats.org/package/2006/relationships"><Relationship Id="rId3" Type="http://schemas.openxmlformats.org/officeDocument/2006/relationships/hyperlink" Target="https://studentaid.gov/loan-simulator/" TargetMode="External"/><Relationship Id="rId2" Type="http://schemas.openxmlformats.org/officeDocument/2006/relationships/hyperlink" Target="https://studentaid.gov/fsa-id/sign-in/landing" TargetMode="External"/><Relationship Id="rId1" Type="http://schemas.openxmlformats.org/officeDocument/2006/relationships/hyperlink" Target="https://studentaid.gov/manage-loans/repayment/servicers#your-servicer"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7D4035-2BC9-4A67-A414-32BCD3776EAF}"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5A95AB9D-EF89-4795-9C69-D3B9B9966083}">
      <dgm:prSet/>
      <dgm:spPr/>
      <dgm:t>
        <a:bodyPr/>
        <a:lstStyle/>
        <a:p>
          <a:r>
            <a:rPr lang="en-US"/>
            <a:t>Identify</a:t>
          </a:r>
        </a:p>
      </dgm:t>
    </dgm:pt>
    <dgm:pt modelId="{474C265A-3B32-487C-B7AB-0EF9760C73B6}" type="parTrans" cxnId="{4E48505E-A48A-4815-951A-2F7D97CFD1F0}">
      <dgm:prSet/>
      <dgm:spPr/>
      <dgm:t>
        <a:bodyPr/>
        <a:lstStyle/>
        <a:p>
          <a:endParaRPr lang="en-US"/>
        </a:p>
      </dgm:t>
    </dgm:pt>
    <dgm:pt modelId="{8587B05F-85DB-4003-82ED-9DE935214AA1}" type="sibTrans" cxnId="{4E48505E-A48A-4815-951A-2F7D97CFD1F0}">
      <dgm:prSet/>
      <dgm:spPr/>
      <dgm:t>
        <a:bodyPr/>
        <a:lstStyle/>
        <a:p>
          <a:endParaRPr lang="en-US"/>
        </a:p>
      </dgm:t>
    </dgm:pt>
    <dgm:pt modelId="{A4E2FFB2-437B-48C5-9F25-5E9F416BA8FB}">
      <dgm:prSet/>
      <dgm:spPr/>
      <dgm:t>
        <a:bodyPr/>
        <a:lstStyle/>
        <a:p>
          <a:r>
            <a:rPr lang="en-US"/>
            <a:t>Identify the value of student loans</a:t>
          </a:r>
        </a:p>
      </dgm:t>
    </dgm:pt>
    <dgm:pt modelId="{2C027C9E-51BB-4E3E-A82B-1EFFC0DEFC3D}" type="parTrans" cxnId="{7C0D60A5-5FFD-4757-AB5F-43786AD87BB0}">
      <dgm:prSet/>
      <dgm:spPr/>
      <dgm:t>
        <a:bodyPr/>
        <a:lstStyle/>
        <a:p>
          <a:endParaRPr lang="en-US"/>
        </a:p>
      </dgm:t>
    </dgm:pt>
    <dgm:pt modelId="{1345EC33-41C4-48F7-92E1-1209646FC86C}" type="sibTrans" cxnId="{7C0D60A5-5FFD-4757-AB5F-43786AD87BB0}">
      <dgm:prSet/>
      <dgm:spPr/>
      <dgm:t>
        <a:bodyPr/>
        <a:lstStyle/>
        <a:p>
          <a:endParaRPr lang="en-US"/>
        </a:p>
      </dgm:t>
    </dgm:pt>
    <dgm:pt modelId="{6422C41A-ECB7-49DB-800D-074F482170C7}">
      <dgm:prSet/>
      <dgm:spPr/>
      <dgm:t>
        <a:bodyPr/>
        <a:lstStyle/>
        <a:p>
          <a:r>
            <a:rPr lang="en-US"/>
            <a:t>Apply</a:t>
          </a:r>
        </a:p>
      </dgm:t>
    </dgm:pt>
    <dgm:pt modelId="{E600FB6C-DD27-459E-AE8C-ECD30D23F449}" type="parTrans" cxnId="{B8DCF38F-92C4-4283-AB24-8114521A13F0}">
      <dgm:prSet/>
      <dgm:spPr/>
      <dgm:t>
        <a:bodyPr/>
        <a:lstStyle/>
        <a:p>
          <a:endParaRPr lang="en-US"/>
        </a:p>
      </dgm:t>
    </dgm:pt>
    <dgm:pt modelId="{1230D393-120F-46E3-B563-24D4011C69B0}" type="sibTrans" cxnId="{B8DCF38F-92C4-4283-AB24-8114521A13F0}">
      <dgm:prSet/>
      <dgm:spPr/>
      <dgm:t>
        <a:bodyPr/>
        <a:lstStyle/>
        <a:p>
          <a:endParaRPr lang="en-US"/>
        </a:p>
      </dgm:t>
    </dgm:pt>
    <dgm:pt modelId="{89F0C60B-96EA-4DBA-A303-9AB6BE74C54F}">
      <dgm:prSet/>
      <dgm:spPr/>
      <dgm:t>
        <a:bodyPr/>
        <a:lstStyle/>
        <a:p>
          <a:r>
            <a:rPr lang="en-US"/>
            <a:t>Apply for a Student Loan through FAFSA</a:t>
          </a:r>
        </a:p>
      </dgm:t>
    </dgm:pt>
    <dgm:pt modelId="{89AF747F-66F1-466A-9F0E-67DC5F71747D}" type="parTrans" cxnId="{1F0EE4DA-1C22-44DA-8D96-326394BDF5D8}">
      <dgm:prSet/>
      <dgm:spPr/>
      <dgm:t>
        <a:bodyPr/>
        <a:lstStyle/>
        <a:p>
          <a:endParaRPr lang="en-US"/>
        </a:p>
      </dgm:t>
    </dgm:pt>
    <dgm:pt modelId="{303DB958-CDD5-4737-84BB-5D87370F5042}" type="sibTrans" cxnId="{1F0EE4DA-1C22-44DA-8D96-326394BDF5D8}">
      <dgm:prSet/>
      <dgm:spPr/>
      <dgm:t>
        <a:bodyPr/>
        <a:lstStyle/>
        <a:p>
          <a:endParaRPr lang="en-US"/>
        </a:p>
      </dgm:t>
    </dgm:pt>
    <dgm:pt modelId="{3D6AC852-9C0E-4DBA-8F8B-DD6CE40318E5}">
      <dgm:prSet/>
      <dgm:spPr/>
      <dgm:t>
        <a:bodyPr/>
        <a:lstStyle/>
        <a:p>
          <a:r>
            <a:rPr lang="en-US"/>
            <a:t>Identify</a:t>
          </a:r>
        </a:p>
      </dgm:t>
    </dgm:pt>
    <dgm:pt modelId="{3BB1C2DD-B68E-498B-9942-1A8A35BC0AAB}" type="parTrans" cxnId="{80001743-1BA1-4C06-99C9-4E87FEE7A2AC}">
      <dgm:prSet/>
      <dgm:spPr/>
      <dgm:t>
        <a:bodyPr/>
        <a:lstStyle/>
        <a:p>
          <a:endParaRPr lang="en-US"/>
        </a:p>
      </dgm:t>
    </dgm:pt>
    <dgm:pt modelId="{B67EE97C-A332-447A-9465-79FD896A6C85}" type="sibTrans" cxnId="{80001743-1BA1-4C06-99C9-4E87FEE7A2AC}">
      <dgm:prSet/>
      <dgm:spPr/>
      <dgm:t>
        <a:bodyPr/>
        <a:lstStyle/>
        <a:p>
          <a:endParaRPr lang="en-US"/>
        </a:p>
      </dgm:t>
    </dgm:pt>
    <dgm:pt modelId="{631C479A-D0A5-450B-AE37-A86D8D426E66}">
      <dgm:prSet/>
      <dgm:spPr/>
      <dgm:t>
        <a:bodyPr/>
        <a:lstStyle/>
        <a:p>
          <a:r>
            <a:rPr lang="en-US"/>
            <a:t>Identify types of loans available</a:t>
          </a:r>
        </a:p>
      </dgm:t>
    </dgm:pt>
    <dgm:pt modelId="{37110ACA-7901-497E-8C77-D6515C73A8EE}" type="parTrans" cxnId="{5CAE82A3-5417-4254-8F8C-DC34B4777194}">
      <dgm:prSet/>
      <dgm:spPr/>
      <dgm:t>
        <a:bodyPr/>
        <a:lstStyle/>
        <a:p>
          <a:endParaRPr lang="en-US"/>
        </a:p>
      </dgm:t>
    </dgm:pt>
    <dgm:pt modelId="{28E23F31-9D15-4DB1-AFDE-F6D0472F44FE}" type="sibTrans" cxnId="{5CAE82A3-5417-4254-8F8C-DC34B4777194}">
      <dgm:prSet/>
      <dgm:spPr/>
      <dgm:t>
        <a:bodyPr/>
        <a:lstStyle/>
        <a:p>
          <a:endParaRPr lang="en-US"/>
        </a:p>
      </dgm:t>
    </dgm:pt>
    <dgm:pt modelId="{EFFAAC9E-2689-43A3-A2AB-EFE5065FA6DE}">
      <dgm:prSet/>
      <dgm:spPr/>
      <dgm:t>
        <a:bodyPr/>
        <a:lstStyle/>
        <a:p>
          <a:r>
            <a:rPr lang="en-US"/>
            <a:t>Summarize</a:t>
          </a:r>
        </a:p>
      </dgm:t>
    </dgm:pt>
    <dgm:pt modelId="{90FE8CCB-51F0-4D41-AA15-4094FD145B7F}" type="parTrans" cxnId="{5FC7D0D4-65E8-423E-BBD2-72C577FF6FD2}">
      <dgm:prSet/>
      <dgm:spPr/>
      <dgm:t>
        <a:bodyPr/>
        <a:lstStyle/>
        <a:p>
          <a:endParaRPr lang="en-US"/>
        </a:p>
      </dgm:t>
    </dgm:pt>
    <dgm:pt modelId="{735EE9FA-C0B3-4F96-A79D-B247B3F72E5A}" type="sibTrans" cxnId="{5FC7D0D4-65E8-423E-BBD2-72C577FF6FD2}">
      <dgm:prSet/>
      <dgm:spPr/>
      <dgm:t>
        <a:bodyPr/>
        <a:lstStyle/>
        <a:p>
          <a:endParaRPr lang="en-US"/>
        </a:p>
      </dgm:t>
    </dgm:pt>
    <dgm:pt modelId="{49BC31C7-CB90-4E2B-A331-D5984C1FFC6E}">
      <dgm:prSet/>
      <dgm:spPr/>
      <dgm:t>
        <a:bodyPr/>
        <a:lstStyle/>
        <a:p>
          <a:r>
            <a:rPr lang="en-US"/>
            <a:t>Summarize student loan payment options</a:t>
          </a:r>
        </a:p>
      </dgm:t>
    </dgm:pt>
    <dgm:pt modelId="{7976A758-4D79-4E06-A1E9-A0C96462C8F4}" type="parTrans" cxnId="{7E34452C-F0A8-4855-8D4B-6710D6F9D636}">
      <dgm:prSet/>
      <dgm:spPr/>
      <dgm:t>
        <a:bodyPr/>
        <a:lstStyle/>
        <a:p>
          <a:endParaRPr lang="en-US"/>
        </a:p>
      </dgm:t>
    </dgm:pt>
    <dgm:pt modelId="{0EAC482E-B084-47BE-AE18-D1DCF553E3BD}" type="sibTrans" cxnId="{7E34452C-F0A8-4855-8D4B-6710D6F9D636}">
      <dgm:prSet/>
      <dgm:spPr/>
      <dgm:t>
        <a:bodyPr/>
        <a:lstStyle/>
        <a:p>
          <a:endParaRPr lang="en-US"/>
        </a:p>
      </dgm:t>
    </dgm:pt>
    <dgm:pt modelId="{4A20DEB7-794B-492A-9868-AC17903AC14B}">
      <dgm:prSet/>
      <dgm:spPr/>
      <dgm:t>
        <a:bodyPr/>
        <a:lstStyle/>
        <a:p>
          <a:r>
            <a:rPr lang="en-US"/>
            <a:t>Describe</a:t>
          </a:r>
        </a:p>
      </dgm:t>
    </dgm:pt>
    <dgm:pt modelId="{6B3A7085-5AE5-4588-879B-D0DC4DCAD848}" type="parTrans" cxnId="{209BA3DF-B281-4A1C-B9A8-8522C89C6E53}">
      <dgm:prSet/>
      <dgm:spPr/>
      <dgm:t>
        <a:bodyPr/>
        <a:lstStyle/>
        <a:p>
          <a:endParaRPr lang="en-US"/>
        </a:p>
      </dgm:t>
    </dgm:pt>
    <dgm:pt modelId="{161205B2-B755-4E18-B531-C0FE01091813}" type="sibTrans" cxnId="{209BA3DF-B281-4A1C-B9A8-8522C89C6E53}">
      <dgm:prSet/>
      <dgm:spPr/>
      <dgm:t>
        <a:bodyPr/>
        <a:lstStyle/>
        <a:p>
          <a:endParaRPr lang="en-US"/>
        </a:p>
      </dgm:t>
    </dgm:pt>
    <dgm:pt modelId="{584C936E-16BD-4BB9-958C-B5A116BF2E24}">
      <dgm:prSet/>
      <dgm:spPr/>
      <dgm:t>
        <a:bodyPr/>
        <a:lstStyle/>
        <a:p>
          <a:r>
            <a:rPr lang="en-US"/>
            <a:t>Describe characteristics of deferment and forbearance</a:t>
          </a:r>
        </a:p>
      </dgm:t>
    </dgm:pt>
    <dgm:pt modelId="{7B24F64B-255F-40A8-AE2D-41F2377BDD7C}" type="parTrans" cxnId="{D4E9426C-405F-42BB-BD0B-8239CC7652EA}">
      <dgm:prSet/>
      <dgm:spPr/>
      <dgm:t>
        <a:bodyPr/>
        <a:lstStyle/>
        <a:p>
          <a:endParaRPr lang="en-US"/>
        </a:p>
      </dgm:t>
    </dgm:pt>
    <dgm:pt modelId="{17983967-63C6-4612-8F3A-1FDBCA60CDBF}" type="sibTrans" cxnId="{D4E9426C-405F-42BB-BD0B-8239CC7652EA}">
      <dgm:prSet/>
      <dgm:spPr/>
      <dgm:t>
        <a:bodyPr/>
        <a:lstStyle/>
        <a:p>
          <a:endParaRPr lang="en-US"/>
        </a:p>
      </dgm:t>
    </dgm:pt>
    <dgm:pt modelId="{BF40D0B9-112B-45A8-B8DE-62997FE76629}">
      <dgm:prSet/>
      <dgm:spPr/>
      <dgm:t>
        <a:bodyPr/>
        <a:lstStyle/>
        <a:p>
          <a:r>
            <a:rPr lang="en-US"/>
            <a:t>Summarize</a:t>
          </a:r>
        </a:p>
      </dgm:t>
    </dgm:pt>
    <dgm:pt modelId="{D694A586-521D-483B-8C77-7C501EEE9F0C}" type="parTrans" cxnId="{F9468F29-945C-45BA-A2F8-A66AFA498979}">
      <dgm:prSet/>
      <dgm:spPr/>
      <dgm:t>
        <a:bodyPr/>
        <a:lstStyle/>
        <a:p>
          <a:endParaRPr lang="en-US"/>
        </a:p>
      </dgm:t>
    </dgm:pt>
    <dgm:pt modelId="{A1C3459D-2DF3-4433-A694-F30A51A6A177}" type="sibTrans" cxnId="{F9468F29-945C-45BA-A2F8-A66AFA498979}">
      <dgm:prSet/>
      <dgm:spPr/>
      <dgm:t>
        <a:bodyPr/>
        <a:lstStyle/>
        <a:p>
          <a:endParaRPr lang="en-US"/>
        </a:p>
      </dgm:t>
    </dgm:pt>
    <dgm:pt modelId="{AB0D3854-0F63-446A-869D-6A5A7C199143}">
      <dgm:prSet/>
      <dgm:spPr/>
      <dgm:t>
        <a:bodyPr/>
        <a:lstStyle/>
        <a:p>
          <a:r>
            <a:rPr lang="en-US"/>
            <a:t>Summarize consequences of defaulting on students loans</a:t>
          </a:r>
        </a:p>
      </dgm:t>
    </dgm:pt>
    <dgm:pt modelId="{AFD4C116-2DBF-40C0-9159-F6560ADD2847}" type="parTrans" cxnId="{84E29CB0-CE5B-450C-AB20-C2D55121D7F2}">
      <dgm:prSet/>
      <dgm:spPr/>
      <dgm:t>
        <a:bodyPr/>
        <a:lstStyle/>
        <a:p>
          <a:endParaRPr lang="en-US"/>
        </a:p>
      </dgm:t>
    </dgm:pt>
    <dgm:pt modelId="{159E2A58-EEE7-490A-8B02-CDB8C01D9DFE}" type="sibTrans" cxnId="{84E29CB0-CE5B-450C-AB20-C2D55121D7F2}">
      <dgm:prSet/>
      <dgm:spPr/>
      <dgm:t>
        <a:bodyPr/>
        <a:lstStyle/>
        <a:p>
          <a:endParaRPr lang="en-US"/>
        </a:p>
      </dgm:t>
    </dgm:pt>
    <dgm:pt modelId="{85AEB308-1238-49B3-8747-F573204AD5BD}">
      <dgm:prSet/>
      <dgm:spPr/>
      <dgm:t>
        <a:bodyPr/>
        <a:lstStyle/>
        <a:p>
          <a:r>
            <a:rPr lang="en-US" dirty="0"/>
            <a:t>Describe</a:t>
          </a:r>
        </a:p>
      </dgm:t>
    </dgm:pt>
    <dgm:pt modelId="{DE7A221F-0142-4A54-98F3-D33363C0D898}" type="parTrans" cxnId="{C92F8FFA-7C69-4E2A-B5FE-0ECBB1CEF9BF}">
      <dgm:prSet/>
      <dgm:spPr/>
      <dgm:t>
        <a:bodyPr/>
        <a:lstStyle/>
        <a:p>
          <a:endParaRPr lang="en-US"/>
        </a:p>
      </dgm:t>
    </dgm:pt>
    <dgm:pt modelId="{95717AC3-A9E0-4381-8DD9-B5A47F8B0DAB}" type="sibTrans" cxnId="{C92F8FFA-7C69-4E2A-B5FE-0ECBB1CEF9BF}">
      <dgm:prSet/>
      <dgm:spPr/>
      <dgm:t>
        <a:bodyPr/>
        <a:lstStyle/>
        <a:p>
          <a:endParaRPr lang="en-US"/>
        </a:p>
      </dgm:t>
    </dgm:pt>
    <dgm:pt modelId="{5E8F7222-22B8-45B8-9B3C-9C26A90710B0}">
      <dgm:prSet/>
      <dgm:spPr/>
      <dgm:t>
        <a:bodyPr/>
        <a:lstStyle/>
        <a:p>
          <a:r>
            <a:rPr lang="en-US" dirty="0"/>
            <a:t>Describe the difference between the present and future value for money </a:t>
          </a:r>
        </a:p>
      </dgm:t>
    </dgm:pt>
    <dgm:pt modelId="{772EE6CC-1BDA-4821-A7C5-5E00045ED89E}" type="parTrans" cxnId="{6693289A-22DA-4929-9E13-5C0D9B895F48}">
      <dgm:prSet/>
      <dgm:spPr/>
      <dgm:t>
        <a:bodyPr/>
        <a:lstStyle/>
        <a:p>
          <a:endParaRPr lang="en-US"/>
        </a:p>
      </dgm:t>
    </dgm:pt>
    <dgm:pt modelId="{C5D634B6-57C5-4D9A-A364-EFAA2415407B}" type="sibTrans" cxnId="{6693289A-22DA-4929-9E13-5C0D9B895F48}">
      <dgm:prSet/>
      <dgm:spPr/>
      <dgm:t>
        <a:bodyPr/>
        <a:lstStyle/>
        <a:p>
          <a:endParaRPr lang="en-US"/>
        </a:p>
      </dgm:t>
    </dgm:pt>
    <dgm:pt modelId="{A46A8DC4-B286-4A60-8A83-34C22D27402B}">
      <dgm:prSet/>
      <dgm:spPr/>
      <dgm:t>
        <a:bodyPr/>
        <a:lstStyle/>
        <a:p>
          <a:r>
            <a:rPr lang="en-US" dirty="0"/>
            <a:t>Identify</a:t>
          </a:r>
        </a:p>
      </dgm:t>
    </dgm:pt>
    <dgm:pt modelId="{80DC6679-5902-4E02-AF37-85E95BB762E7}" type="parTrans" cxnId="{41148C06-35B9-44E0-B57C-7352EE060B42}">
      <dgm:prSet/>
      <dgm:spPr/>
      <dgm:t>
        <a:bodyPr/>
        <a:lstStyle/>
        <a:p>
          <a:endParaRPr lang="en-US"/>
        </a:p>
      </dgm:t>
    </dgm:pt>
    <dgm:pt modelId="{2FDB6918-7B72-431D-B969-98DC2B0FF0A2}" type="sibTrans" cxnId="{41148C06-35B9-44E0-B57C-7352EE060B42}">
      <dgm:prSet/>
      <dgm:spPr/>
      <dgm:t>
        <a:bodyPr/>
        <a:lstStyle/>
        <a:p>
          <a:endParaRPr lang="en-US"/>
        </a:p>
      </dgm:t>
    </dgm:pt>
    <dgm:pt modelId="{66B51078-C7A5-422B-8C1D-1A8951DAFCFD}">
      <dgm:prSet/>
      <dgm:spPr/>
      <dgm:t>
        <a:bodyPr/>
        <a:lstStyle/>
        <a:p>
          <a:r>
            <a:rPr lang="en-US" dirty="0"/>
            <a:t>COVID Impact and relief provided by government</a:t>
          </a:r>
        </a:p>
      </dgm:t>
    </dgm:pt>
    <dgm:pt modelId="{FBBF6F5F-DD55-46B3-B808-C010B0867739}" type="parTrans" cxnId="{58FB9423-0F79-4420-BCE5-761DEDD7D58C}">
      <dgm:prSet/>
      <dgm:spPr/>
      <dgm:t>
        <a:bodyPr/>
        <a:lstStyle/>
        <a:p>
          <a:endParaRPr lang="en-US"/>
        </a:p>
      </dgm:t>
    </dgm:pt>
    <dgm:pt modelId="{0D02CCB5-B6B5-4127-822F-ADE1D01CE3C1}" type="sibTrans" cxnId="{58FB9423-0F79-4420-BCE5-761DEDD7D58C}">
      <dgm:prSet/>
      <dgm:spPr/>
      <dgm:t>
        <a:bodyPr/>
        <a:lstStyle/>
        <a:p>
          <a:endParaRPr lang="en-US"/>
        </a:p>
      </dgm:t>
    </dgm:pt>
    <dgm:pt modelId="{3FF5D010-DE43-467F-9018-69B7CA2CDBC5}" type="pres">
      <dgm:prSet presAssocID="{E97D4035-2BC9-4A67-A414-32BCD3776EAF}" presName="Name0" presStyleCnt="0">
        <dgm:presLayoutVars>
          <dgm:dir/>
          <dgm:resizeHandles val="exact"/>
        </dgm:presLayoutVars>
      </dgm:prSet>
      <dgm:spPr/>
    </dgm:pt>
    <dgm:pt modelId="{4076A13D-EC3C-4D76-8CEF-B16E59632C85}" type="pres">
      <dgm:prSet presAssocID="{5A95AB9D-EF89-4795-9C69-D3B9B9966083}" presName="node" presStyleLbl="node1" presStyleIdx="0" presStyleCnt="8">
        <dgm:presLayoutVars>
          <dgm:bulletEnabled val="1"/>
        </dgm:presLayoutVars>
      </dgm:prSet>
      <dgm:spPr/>
    </dgm:pt>
    <dgm:pt modelId="{A41BD03F-971C-40AF-B1AD-5CB28271801A}" type="pres">
      <dgm:prSet presAssocID="{8587B05F-85DB-4003-82ED-9DE935214AA1}" presName="sibTrans" presStyleLbl="sibTrans1D1" presStyleIdx="0" presStyleCnt="7"/>
      <dgm:spPr/>
    </dgm:pt>
    <dgm:pt modelId="{161D89BC-4386-45F7-821E-F5E6095D8E36}" type="pres">
      <dgm:prSet presAssocID="{8587B05F-85DB-4003-82ED-9DE935214AA1}" presName="connectorText" presStyleLbl="sibTrans1D1" presStyleIdx="0" presStyleCnt="7"/>
      <dgm:spPr/>
    </dgm:pt>
    <dgm:pt modelId="{120BD7E4-4F59-41D5-B04A-BB783F3CED76}" type="pres">
      <dgm:prSet presAssocID="{6422C41A-ECB7-49DB-800D-074F482170C7}" presName="node" presStyleLbl="node1" presStyleIdx="1" presStyleCnt="8">
        <dgm:presLayoutVars>
          <dgm:bulletEnabled val="1"/>
        </dgm:presLayoutVars>
      </dgm:prSet>
      <dgm:spPr/>
    </dgm:pt>
    <dgm:pt modelId="{8D0018FA-8C36-4F2B-A824-858CB276D9F0}" type="pres">
      <dgm:prSet presAssocID="{1230D393-120F-46E3-B563-24D4011C69B0}" presName="sibTrans" presStyleLbl="sibTrans1D1" presStyleIdx="1" presStyleCnt="7"/>
      <dgm:spPr/>
    </dgm:pt>
    <dgm:pt modelId="{49B5CAB0-58BB-4B54-A6B4-7FB650B8A9B0}" type="pres">
      <dgm:prSet presAssocID="{1230D393-120F-46E3-B563-24D4011C69B0}" presName="connectorText" presStyleLbl="sibTrans1D1" presStyleIdx="1" presStyleCnt="7"/>
      <dgm:spPr/>
    </dgm:pt>
    <dgm:pt modelId="{F874F51D-D82E-4278-9FBB-27CF568D6F7B}" type="pres">
      <dgm:prSet presAssocID="{3D6AC852-9C0E-4DBA-8F8B-DD6CE40318E5}" presName="node" presStyleLbl="node1" presStyleIdx="2" presStyleCnt="8">
        <dgm:presLayoutVars>
          <dgm:bulletEnabled val="1"/>
        </dgm:presLayoutVars>
      </dgm:prSet>
      <dgm:spPr/>
    </dgm:pt>
    <dgm:pt modelId="{C3A42161-C369-4F11-9B39-A8B4D65EE265}" type="pres">
      <dgm:prSet presAssocID="{B67EE97C-A332-447A-9465-79FD896A6C85}" presName="sibTrans" presStyleLbl="sibTrans1D1" presStyleIdx="2" presStyleCnt="7"/>
      <dgm:spPr/>
    </dgm:pt>
    <dgm:pt modelId="{8DBB820B-6AE6-475F-8B37-0F53CDAB5351}" type="pres">
      <dgm:prSet presAssocID="{B67EE97C-A332-447A-9465-79FD896A6C85}" presName="connectorText" presStyleLbl="sibTrans1D1" presStyleIdx="2" presStyleCnt="7"/>
      <dgm:spPr/>
    </dgm:pt>
    <dgm:pt modelId="{8CDC6B4B-3DB4-4228-8390-0B2D94EF4FE5}" type="pres">
      <dgm:prSet presAssocID="{EFFAAC9E-2689-43A3-A2AB-EFE5065FA6DE}" presName="node" presStyleLbl="node1" presStyleIdx="3" presStyleCnt="8">
        <dgm:presLayoutVars>
          <dgm:bulletEnabled val="1"/>
        </dgm:presLayoutVars>
      </dgm:prSet>
      <dgm:spPr/>
    </dgm:pt>
    <dgm:pt modelId="{D2F49874-D95C-4E4A-AE7C-B189ACA9D695}" type="pres">
      <dgm:prSet presAssocID="{735EE9FA-C0B3-4F96-A79D-B247B3F72E5A}" presName="sibTrans" presStyleLbl="sibTrans1D1" presStyleIdx="3" presStyleCnt="7"/>
      <dgm:spPr/>
    </dgm:pt>
    <dgm:pt modelId="{359BE4E0-C657-4E13-AE1F-5FC14BA9C9B7}" type="pres">
      <dgm:prSet presAssocID="{735EE9FA-C0B3-4F96-A79D-B247B3F72E5A}" presName="connectorText" presStyleLbl="sibTrans1D1" presStyleIdx="3" presStyleCnt="7"/>
      <dgm:spPr/>
    </dgm:pt>
    <dgm:pt modelId="{C30AD89C-ECFA-4307-97BE-E432ABF17160}" type="pres">
      <dgm:prSet presAssocID="{4A20DEB7-794B-492A-9868-AC17903AC14B}" presName="node" presStyleLbl="node1" presStyleIdx="4" presStyleCnt="8">
        <dgm:presLayoutVars>
          <dgm:bulletEnabled val="1"/>
        </dgm:presLayoutVars>
      </dgm:prSet>
      <dgm:spPr/>
    </dgm:pt>
    <dgm:pt modelId="{FC07D005-A5BE-4D07-B093-AEC2B697DA35}" type="pres">
      <dgm:prSet presAssocID="{161205B2-B755-4E18-B531-C0FE01091813}" presName="sibTrans" presStyleLbl="sibTrans1D1" presStyleIdx="4" presStyleCnt="7"/>
      <dgm:spPr/>
    </dgm:pt>
    <dgm:pt modelId="{70AD2391-2C1A-448C-8E53-E9580F449AD9}" type="pres">
      <dgm:prSet presAssocID="{161205B2-B755-4E18-B531-C0FE01091813}" presName="connectorText" presStyleLbl="sibTrans1D1" presStyleIdx="4" presStyleCnt="7"/>
      <dgm:spPr/>
    </dgm:pt>
    <dgm:pt modelId="{02BC2403-F9C9-4E06-AEA7-1767E72592EF}" type="pres">
      <dgm:prSet presAssocID="{BF40D0B9-112B-45A8-B8DE-62997FE76629}" presName="node" presStyleLbl="node1" presStyleIdx="5" presStyleCnt="8">
        <dgm:presLayoutVars>
          <dgm:bulletEnabled val="1"/>
        </dgm:presLayoutVars>
      </dgm:prSet>
      <dgm:spPr/>
    </dgm:pt>
    <dgm:pt modelId="{2E18A8F5-D83B-4457-82F5-20CA5FF515A3}" type="pres">
      <dgm:prSet presAssocID="{A1C3459D-2DF3-4433-A694-F30A51A6A177}" presName="sibTrans" presStyleLbl="sibTrans1D1" presStyleIdx="5" presStyleCnt="7"/>
      <dgm:spPr/>
    </dgm:pt>
    <dgm:pt modelId="{6A3A0FAC-5532-46E0-8135-AD3F0D36E748}" type="pres">
      <dgm:prSet presAssocID="{A1C3459D-2DF3-4433-A694-F30A51A6A177}" presName="connectorText" presStyleLbl="sibTrans1D1" presStyleIdx="5" presStyleCnt="7"/>
      <dgm:spPr/>
    </dgm:pt>
    <dgm:pt modelId="{D996B0A5-7F7E-4A93-9BB8-2A44F1222D5B}" type="pres">
      <dgm:prSet presAssocID="{85AEB308-1238-49B3-8747-F573204AD5BD}" presName="node" presStyleLbl="node1" presStyleIdx="6" presStyleCnt="8">
        <dgm:presLayoutVars>
          <dgm:bulletEnabled val="1"/>
        </dgm:presLayoutVars>
      </dgm:prSet>
      <dgm:spPr/>
    </dgm:pt>
    <dgm:pt modelId="{F9A94D49-7621-4CC8-AE93-CB4F2A0D9A56}" type="pres">
      <dgm:prSet presAssocID="{95717AC3-A9E0-4381-8DD9-B5A47F8B0DAB}" presName="sibTrans" presStyleLbl="sibTrans1D1" presStyleIdx="6" presStyleCnt="7"/>
      <dgm:spPr/>
    </dgm:pt>
    <dgm:pt modelId="{51356729-0D91-4442-ABD0-08BE997691D2}" type="pres">
      <dgm:prSet presAssocID="{95717AC3-A9E0-4381-8DD9-B5A47F8B0DAB}" presName="connectorText" presStyleLbl="sibTrans1D1" presStyleIdx="6" presStyleCnt="7"/>
      <dgm:spPr/>
    </dgm:pt>
    <dgm:pt modelId="{EF7F0961-E1B5-4AA7-943A-AA26AE119F2C}" type="pres">
      <dgm:prSet presAssocID="{A46A8DC4-B286-4A60-8A83-34C22D27402B}" presName="node" presStyleLbl="node1" presStyleIdx="7" presStyleCnt="8">
        <dgm:presLayoutVars>
          <dgm:bulletEnabled val="1"/>
        </dgm:presLayoutVars>
      </dgm:prSet>
      <dgm:spPr/>
    </dgm:pt>
  </dgm:ptLst>
  <dgm:cxnLst>
    <dgm:cxn modelId="{D7E62303-F55F-43B1-AA2D-1A19E24CA153}" type="presOf" srcId="{1230D393-120F-46E3-B563-24D4011C69B0}" destId="{8D0018FA-8C36-4F2B-A824-858CB276D9F0}" srcOrd="0" destOrd="0" presId="urn:microsoft.com/office/officeart/2016/7/layout/RepeatingBendingProcessNew"/>
    <dgm:cxn modelId="{41148C06-35B9-44E0-B57C-7352EE060B42}" srcId="{E97D4035-2BC9-4A67-A414-32BCD3776EAF}" destId="{A46A8DC4-B286-4A60-8A83-34C22D27402B}" srcOrd="7" destOrd="0" parTransId="{80DC6679-5902-4E02-AF37-85E95BB762E7}" sibTransId="{2FDB6918-7B72-431D-B969-98DC2B0FF0A2}"/>
    <dgm:cxn modelId="{540EF006-5A7C-4CE7-A2E4-3AE624548574}" type="presOf" srcId="{161205B2-B755-4E18-B531-C0FE01091813}" destId="{FC07D005-A5BE-4D07-B093-AEC2B697DA35}" srcOrd="0" destOrd="0" presId="urn:microsoft.com/office/officeart/2016/7/layout/RepeatingBendingProcessNew"/>
    <dgm:cxn modelId="{E7D81D0A-C766-4D00-8CF0-38738E87396A}" type="presOf" srcId="{A1C3459D-2DF3-4433-A694-F30A51A6A177}" destId="{2E18A8F5-D83B-4457-82F5-20CA5FF515A3}" srcOrd="0" destOrd="0" presId="urn:microsoft.com/office/officeart/2016/7/layout/RepeatingBendingProcessNew"/>
    <dgm:cxn modelId="{996FD610-529A-4171-A1D4-CEF02EFA2A3E}" type="presOf" srcId="{49BC31C7-CB90-4E2B-A331-D5984C1FFC6E}" destId="{8CDC6B4B-3DB4-4228-8390-0B2D94EF4FE5}" srcOrd="0" destOrd="1" presId="urn:microsoft.com/office/officeart/2016/7/layout/RepeatingBendingProcessNew"/>
    <dgm:cxn modelId="{58FB9423-0F79-4420-BCE5-761DEDD7D58C}" srcId="{A46A8DC4-B286-4A60-8A83-34C22D27402B}" destId="{66B51078-C7A5-422B-8C1D-1A8951DAFCFD}" srcOrd="0" destOrd="0" parTransId="{FBBF6F5F-DD55-46B3-B808-C010B0867739}" sibTransId="{0D02CCB5-B6B5-4127-822F-ADE1D01CE3C1}"/>
    <dgm:cxn modelId="{F9468F29-945C-45BA-A2F8-A66AFA498979}" srcId="{E97D4035-2BC9-4A67-A414-32BCD3776EAF}" destId="{BF40D0B9-112B-45A8-B8DE-62997FE76629}" srcOrd="5" destOrd="0" parTransId="{D694A586-521D-483B-8C77-7C501EEE9F0C}" sibTransId="{A1C3459D-2DF3-4433-A694-F30A51A6A177}"/>
    <dgm:cxn modelId="{7E34452C-F0A8-4855-8D4B-6710D6F9D636}" srcId="{EFFAAC9E-2689-43A3-A2AB-EFE5065FA6DE}" destId="{49BC31C7-CB90-4E2B-A331-D5984C1FFC6E}" srcOrd="0" destOrd="0" parTransId="{7976A758-4D79-4E06-A1E9-A0C96462C8F4}" sibTransId="{0EAC482E-B084-47BE-AE18-D1DCF553E3BD}"/>
    <dgm:cxn modelId="{DD6E9138-4DCE-4F71-B362-A9DC7CB42236}" type="presOf" srcId="{95717AC3-A9E0-4381-8DD9-B5A47F8B0DAB}" destId="{51356729-0D91-4442-ABD0-08BE997691D2}" srcOrd="1" destOrd="0" presId="urn:microsoft.com/office/officeart/2016/7/layout/RepeatingBendingProcessNew"/>
    <dgm:cxn modelId="{BEA7615B-675F-4241-AFB5-2E1DE4AEEBA2}" type="presOf" srcId="{8587B05F-85DB-4003-82ED-9DE935214AA1}" destId="{161D89BC-4386-45F7-821E-F5E6095D8E36}" srcOrd="1" destOrd="0" presId="urn:microsoft.com/office/officeart/2016/7/layout/RepeatingBendingProcessNew"/>
    <dgm:cxn modelId="{4E48505E-A48A-4815-951A-2F7D97CFD1F0}" srcId="{E97D4035-2BC9-4A67-A414-32BCD3776EAF}" destId="{5A95AB9D-EF89-4795-9C69-D3B9B9966083}" srcOrd="0" destOrd="0" parTransId="{474C265A-3B32-487C-B7AB-0EF9760C73B6}" sibTransId="{8587B05F-85DB-4003-82ED-9DE935214AA1}"/>
    <dgm:cxn modelId="{D98FA05F-63D5-44FA-95BD-E64754DC178B}" type="presOf" srcId="{8587B05F-85DB-4003-82ED-9DE935214AA1}" destId="{A41BD03F-971C-40AF-B1AD-5CB28271801A}" srcOrd="0" destOrd="0" presId="urn:microsoft.com/office/officeart/2016/7/layout/RepeatingBendingProcessNew"/>
    <dgm:cxn modelId="{80001743-1BA1-4C06-99C9-4E87FEE7A2AC}" srcId="{E97D4035-2BC9-4A67-A414-32BCD3776EAF}" destId="{3D6AC852-9C0E-4DBA-8F8B-DD6CE40318E5}" srcOrd="2" destOrd="0" parTransId="{3BB1C2DD-B68E-498B-9942-1A8A35BC0AAB}" sibTransId="{B67EE97C-A332-447A-9465-79FD896A6C85}"/>
    <dgm:cxn modelId="{99E7BB43-0DD9-49F4-8B83-48EE0F2FBDA1}" type="presOf" srcId="{E97D4035-2BC9-4A67-A414-32BCD3776EAF}" destId="{3FF5D010-DE43-467F-9018-69B7CA2CDBC5}" srcOrd="0" destOrd="0" presId="urn:microsoft.com/office/officeart/2016/7/layout/RepeatingBendingProcessNew"/>
    <dgm:cxn modelId="{7D254D69-2C43-460A-BEE1-1150DA7639FE}" type="presOf" srcId="{4A20DEB7-794B-492A-9868-AC17903AC14B}" destId="{C30AD89C-ECFA-4307-97BE-E432ABF17160}" srcOrd="0" destOrd="0" presId="urn:microsoft.com/office/officeart/2016/7/layout/RepeatingBendingProcessNew"/>
    <dgm:cxn modelId="{D4E9426C-405F-42BB-BD0B-8239CC7652EA}" srcId="{4A20DEB7-794B-492A-9868-AC17903AC14B}" destId="{584C936E-16BD-4BB9-958C-B5A116BF2E24}" srcOrd="0" destOrd="0" parTransId="{7B24F64B-255F-40A8-AE2D-41F2377BDD7C}" sibTransId="{17983967-63C6-4612-8F3A-1FDBCA60CDBF}"/>
    <dgm:cxn modelId="{4D25E76E-EAD1-4A8B-AEC6-2059714F4DCC}" type="presOf" srcId="{5A95AB9D-EF89-4795-9C69-D3B9B9966083}" destId="{4076A13D-EC3C-4D76-8CEF-B16E59632C85}" srcOrd="0" destOrd="0" presId="urn:microsoft.com/office/officeart/2016/7/layout/RepeatingBendingProcessNew"/>
    <dgm:cxn modelId="{B7D5F86F-69FE-4403-97A6-7A6F619E78B4}" type="presOf" srcId="{5E8F7222-22B8-45B8-9B3C-9C26A90710B0}" destId="{D996B0A5-7F7E-4A93-9BB8-2A44F1222D5B}" srcOrd="0" destOrd="1" presId="urn:microsoft.com/office/officeart/2016/7/layout/RepeatingBendingProcessNew"/>
    <dgm:cxn modelId="{3905BF53-FC5A-4138-9409-04260BB2239A}" type="presOf" srcId="{735EE9FA-C0B3-4F96-A79D-B247B3F72E5A}" destId="{359BE4E0-C657-4E13-AE1F-5FC14BA9C9B7}" srcOrd="1" destOrd="0" presId="urn:microsoft.com/office/officeart/2016/7/layout/RepeatingBendingProcessNew"/>
    <dgm:cxn modelId="{F3023075-D191-4986-BCD6-50E8CDCE7905}" type="presOf" srcId="{A46A8DC4-B286-4A60-8A83-34C22D27402B}" destId="{EF7F0961-E1B5-4AA7-943A-AA26AE119F2C}" srcOrd="0" destOrd="0" presId="urn:microsoft.com/office/officeart/2016/7/layout/RepeatingBendingProcessNew"/>
    <dgm:cxn modelId="{A0EF7076-1DB8-4D1D-9307-23DED174C75D}" type="presOf" srcId="{EFFAAC9E-2689-43A3-A2AB-EFE5065FA6DE}" destId="{8CDC6B4B-3DB4-4228-8390-0B2D94EF4FE5}" srcOrd="0" destOrd="0" presId="urn:microsoft.com/office/officeart/2016/7/layout/RepeatingBendingProcessNew"/>
    <dgm:cxn modelId="{90CCDB57-3EFE-4569-92ED-E3B5B7B576E3}" type="presOf" srcId="{1230D393-120F-46E3-B563-24D4011C69B0}" destId="{49B5CAB0-58BB-4B54-A6B4-7FB650B8A9B0}" srcOrd="1" destOrd="0" presId="urn:microsoft.com/office/officeart/2016/7/layout/RepeatingBendingProcessNew"/>
    <dgm:cxn modelId="{BE5CCE8A-B69B-4396-94CD-566A8BA4E9E7}" type="presOf" srcId="{631C479A-D0A5-450B-AE37-A86D8D426E66}" destId="{F874F51D-D82E-4278-9FBB-27CF568D6F7B}" srcOrd="0" destOrd="1" presId="urn:microsoft.com/office/officeart/2016/7/layout/RepeatingBendingProcessNew"/>
    <dgm:cxn modelId="{318FE78C-1FB1-41C6-9F57-5831223A9FA0}" type="presOf" srcId="{A4E2FFB2-437B-48C5-9F25-5E9F416BA8FB}" destId="{4076A13D-EC3C-4D76-8CEF-B16E59632C85}" srcOrd="0" destOrd="1" presId="urn:microsoft.com/office/officeart/2016/7/layout/RepeatingBendingProcessNew"/>
    <dgm:cxn modelId="{E2353E8D-4850-46E0-9645-84901BD80FE6}" type="presOf" srcId="{BF40D0B9-112B-45A8-B8DE-62997FE76629}" destId="{02BC2403-F9C9-4E06-AEA7-1767E72592EF}" srcOrd="0" destOrd="0" presId="urn:microsoft.com/office/officeart/2016/7/layout/RepeatingBendingProcessNew"/>
    <dgm:cxn modelId="{B8DCF38F-92C4-4283-AB24-8114521A13F0}" srcId="{E97D4035-2BC9-4A67-A414-32BCD3776EAF}" destId="{6422C41A-ECB7-49DB-800D-074F482170C7}" srcOrd="1" destOrd="0" parTransId="{E600FB6C-DD27-459E-AE8C-ECD30D23F449}" sibTransId="{1230D393-120F-46E3-B563-24D4011C69B0}"/>
    <dgm:cxn modelId="{6693289A-22DA-4929-9E13-5C0D9B895F48}" srcId="{85AEB308-1238-49B3-8747-F573204AD5BD}" destId="{5E8F7222-22B8-45B8-9B3C-9C26A90710B0}" srcOrd="0" destOrd="0" parTransId="{772EE6CC-1BDA-4821-A7C5-5E00045ED89E}" sibTransId="{C5D634B6-57C5-4D9A-A364-EFAA2415407B}"/>
    <dgm:cxn modelId="{5CAE82A3-5417-4254-8F8C-DC34B4777194}" srcId="{3D6AC852-9C0E-4DBA-8F8B-DD6CE40318E5}" destId="{631C479A-D0A5-450B-AE37-A86D8D426E66}" srcOrd="0" destOrd="0" parTransId="{37110ACA-7901-497E-8C77-D6515C73A8EE}" sibTransId="{28E23F31-9D15-4DB1-AFDE-F6D0472F44FE}"/>
    <dgm:cxn modelId="{7C0D60A5-5FFD-4757-AB5F-43786AD87BB0}" srcId="{5A95AB9D-EF89-4795-9C69-D3B9B9966083}" destId="{A4E2FFB2-437B-48C5-9F25-5E9F416BA8FB}" srcOrd="0" destOrd="0" parTransId="{2C027C9E-51BB-4E3E-A82B-1EFFC0DEFC3D}" sibTransId="{1345EC33-41C4-48F7-92E1-1209646FC86C}"/>
    <dgm:cxn modelId="{CBA202A6-8B24-44F7-A548-5FBE1FA1B299}" type="presOf" srcId="{AB0D3854-0F63-446A-869D-6A5A7C199143}" destId="{02BC2403-F9C9-4E06-AEA7-1767E72592EF}" srcOrd="0" destOrd="1" presId="urn:microsoft.com/office/officeart/2016/7/layout/RepeatingBendingProcessNew"/>
    <dgm:cxn modelId="{E8D122A6-F339-4C97-9623-423B6E6B881E}" type="presOf" srcId="{735EE9FA-C0B3-4F96-A79D-B247B3F72E5A}" destId="{D2F49874-D95C-4E4A-AE7C-B189ACA9D695}" srcOrd="0" destOrd="0" presId="urn:microsoft.com/office/officeart/2016/7/layout/RepeatingBendingProcessNew"/>
    <dgm:cxn modelId="{559A7DAB-25C6-41DE-8E7E-B7E4A91B2F86}" type="presOf" srcId="{6422C41A-ECB7-49DB-800D-074F482170C7}" destId="{120BD7E4-4F59-41D5-B04A-BB783F3CED76}" srcOrd="0" destOrd="0" presId="urn:microsoft.com/office/officeart/2016/7/layout/RepeatingBendingProcessNew"/>
    <dgm:cxn modelId="{216943AC-6279-4AB9-AA8C-874FDA401318}" type="presOf" srcId="{A1C3459D-2DF3-4433-A694-F30A51A6A177}" destId="{6A3A0FAC-5532-46E0-8135-AD3F0D36E748}" srcOrd="1" destOrd="0" presId="urn:microsoft.com/office/officeart/2016/7/layout/RepeatingBendingProcessNew"/>
    <dgm:cxn modelId="{84E29CB0-CE5B-450C-AB20-C2D55121D7F2}" srcId="{BF40D0B9-112B-45A8-B8DE-62997FE76629}" destId="{AB0D3854-0F63-446A-869D-6A5A7C199143}" srcOrd="0" destOrd="0" parTransId="{AFD4C116-2DBF-40C0-9159-F6560ADD2847}" sibTransId="{159E2A58-EEE7-490A-8B02-CDB8C01D9DFE}"/>
    <dgm:cxn modelId="{5E451FB6-8842-4ECF-AF92-71B31C64216B}" type="presOf" srcId="{584C936E-16BD-4BB9-958C-B5A116BF2E24}" destId="{C30AD89C-ECFA-4307-97BE-E432ABF17160}" srcOrd="0" destOrd="1" presId="urn:microsoft.com/office/officeart/2016/7/layout/RepeatingBendingProcessNew"/>
    <dgm:cxn modelId="{F4EE46B6-D004-449E-87C1-801CFD829BE2}" type="presOf" srcId="{161205B2-B755-4E18-B531-C0FE01091813}" destId="{70AD2391-2C1A-448C-8E53-E9580F449AD9}" srcOrd="1" destOrd="0" presId="urn:microsoft.com/office/officeart/2016/7/layout/RepeatingBendingProcessNew"/>
    <dgm:cxn modelId="{956972BC-80CF-418A-A31E-63B9AE9AAE7E}" type="presOf" srcId="{95717AC3-A9E0-4381-8DD9-B5A47F8B0DAB}" destId="{F9A94D49-7621-4CC8-AE93-CB4F2A0D9A56}" srcOrd="0" destOrd="0" presId="urn:microsoft.com/office/officeart/2016/7/layout/RepeatingBendingProcessNew"/>
    <dgm:cxn modelId="{81BA58BF-486D-4C08-975D-228DA7519A48}" type="presOf" srcId="{85AEB308-1238-49B3-8747-F573204AD5BD}" destId="{D996B0A5-7F7E-4A93-9BB8-2A44F1222D5B}" srcOrd="0" destOrd="0" presId="urn:microsoft.com/office/officeart/2016/7/layout/RepeatingBendingProcessNew"/>
    <dgm:cxn modelId="{1E143ECA-2688-492D-BC14-A9EECFFA855D}" type="presOf" srcId="{B67EE97C-A332-447A-9465-79FD896A6C85}" destId="{8DBB820B-6AE6-475F-8B37-0F53CDAB5351}" srcOrd="1" destOrd="0" presId="urn:microsoft.com/office/officeart/2016/7/layout/RepeatingBendingProcessNew"/>
    <dgm:cxn modelId="{C401E0D2-D93A-4862-99BF-E13605D56ED1}" type="presOf" srcId="{89F0C60B-96EA-4DBA-A303-9AB6BE74C54F}" destId="{120BD7E4-4F59-41D5-B04A-BB783F3CED76}" srcOrd="0" destOrd="1" presId="urn:microsoft.com/office/officeart/2016/7/layout/RepeatingBendingProcessNew"/>
    <dgm:cxn modelId="{5FC7D0D4-65E8-423E-BBD2-72C577FF6FD2}" srcId="{E97D4035-2BC9-4A67-A414-32BCD3776EAF}" destId="{EFFAAC9E-2689-43A3-A2AB-EFE5065FA6DE}" srcOrd="3" destOrd="0" parTransId="{90FE8CCB-51F0-4D41-AA15-4094FD145B7F}" sibTransId="{735EE9FA-C0B3-4F96-A79D-B247B3F72E5A}"/>
    <dgm:cxn modelId="{36A264D7-B40F-4A91-9D8C-516B9126B125}" type="presOf" srcId="{3D6AC852-9C0E-4DBA-8F8B-DD6CE40318E5}" destId="{F874F51D-D82E-4278-9FBB-27CF568D6F7B}" srcOrd="0" destOrd="0" presId="urn:microsoft.com/office/officeart/2016/7/layout/RepeatingBendingProcessNew"/>
    <dgm:cxn modelId="{1F0EE4DA-1C22-44DA-8D96-326394BDF5D8}" srcId="{6422C41A-ECB7-49DB-800D-074F482170C7}" destId="{89F0C60B-96EA-4DBA-A303-9AB6BE74C54F}" srcOrd="0" destOrd="0" parTransId="{89AF747F-66F1-466A-9F0E-67DC5F71747D}" sibTransId="{303DB958-CDD5-4737-84BB-5D87370F5042}"/>
    <dgm:cxn modelId="{209BA3DF-B281-4A1C-B9A8-8522C89C6E53}" srcId="{E97D4035-2BC9-4A67-A414-32BCD3776EAF}" destId="{4A20DEB7-794B-492A-9868-AC17903AC14B}" srcOrd="4" destOrd="0" parTransId="{6B3A7085-5AE5-4588-879B-D0DC4DCAD848}" sibTransId="{161205B2-B755-4E18-B531-C0FE01091813}"/>
    <dgm:cxn modelId="{5A97E3E7-A1AA-4A01-9B22-28221B9931D6}" type="presOf" srcId="{B67EE97C-A332-447A-9465-79FD896A6C85}" destId="{C3A42161-C369-4F11-9B39-A8B4D65EE265}" srcOrd="0" destOrd="0" presId="urn:microsoft.com/office/officeart/2016/7/layout/RepeatingBendingProcessNew"/>
    <dgm:cxn modelId="{4AC2C6ED-6872-4792-B470-CF6CA0B689C9}" type="presOf" srcId="{66B51078-C7A5-422B-8C1D-1A8951DAFCFD}" destId="{EF7F0961-E1B5-4AA7-943A-AA26AE119F2C}" srcOrd="0" destOrd="1" presId="urn:microsoft.com/office/officeart/2016/7/layout/RepeatingBendingProcessNew"/>
    <dgm:cxn modelId="{C92F8FFA-7C69-4E2A-B5FE-0ECBB1CEF9BF}" srcId="{E97D4035-2BC9-4A67-A414-32BCD3776EAF}" destId="{85AEB308-1238-49B3-8747-F573204AD5BD}" srcOrd="6" destOrd="0" parTransId="{DE7A221F-0142-4A54-98F3-D33363C0D898}" sibTransId="{95717AC3-A9E0-4381-8DD9-B5A47F8B0DAB}"/>
    <dgm:cxn modelId="{C0BE560F-2B0F-4C6D-BB72-DD422EDE7AA0}" type="presParOf" srcId="{3FF5D010-DE43-467F-9018-69B7CA2CDBC5}" destId="{4076A13D-EC3C-4D76-8CEF-B16E59632C85}" srcOrd="0" destOrd="0" presId="urn:microsoft.com/office/officeart/2016/7/layout/RepeatingBendingProcessNew"/>
    <dgm:cxn modelId="{DF0EF0F4-B1FE-4F6D-999C-29663ECDA0E9}" type="presParOf" srcId="{3FF5D010-DE43-467F-9018-69B7CA2CDBC5}" destId="{A41BD03F-971C-40AF-B1AD-5CB28271801A}" srcOrd="1" destOrd="0" presId="urn:microsoft.com/office/officeart/2016/7/layout/RepeatingBendingProcessNew"/>
    <dgm:cxn modelId="{7151DEE6-F0D2-48F2-AA48-C3EB183D8638}" type="presParOf" srcId="{A41BD03F-971C-40AF-B1AD-5CB28271801A}" destId="{161D89BC-4386-45F7-821E-F5E6095D8E36}" srcOrd="0" destOrd="0" presId="urn:microsoft.com/office/officeart/2016/7/layout/RepeatingBendingProcessNew"/>
    <dgm:cxn modelId="{F9A30B48-A4EA-4913-ADED-6DDBB2080A9D}" type="presParOf" srcId="{3FF5D010-DE43-467F-9018-69B7CA2CDBC5}" destId="{120BD7E4-4F59-41D5-B04A-BB783F3CED76}" srcOrd="2" destOrd="0" presId="urn:microsoft.com/office/officeart/2016/7/layout/RepeatingBendingProcessNew"/>
    <dgm:cxn modelId="{D88E8C24-D9D1-409D-9B02-3123E44FF684}" type="presParOf" srcId="{3FF5D010-DE43-467F-9018-69B7CA2CDBC5}" destId="{8D0018FA-8C36-4F2B-A824-858CB276D9F0}" srcOrd="3" destOrd="0" presId="urn:microsoft.com/office/officeart/2016/7/layout/RepeatingBendingProcessNew"/>
    <dgm:cxn modelId="{29DFEBD9-780F-43D1-B6A9-1A869A1D74C5}" type="presParOf" srcId="{8D0018FA-8C36-4F2B-A824-858CB276D9F0}" destId="{49B5CAB0-58BB-4B54-A6B4-7FB650B8A9B0}" srcOrd="0" destOrd="0" presId="urn:microsoft.com/office/officeart/2016/7/layout/RepeatingBendingProcessNew"/>
    <dgm:cxn modelId="{AC5230EE-8FFD-4FD3-AFAA-129B86B017AB}" type="presParOf" srcId="{3FF5D010-DE43-467F-9018-69B7CA2CDBC5}" destId="{F874F51D-D82E-4278-9FBB-27CF568D6F7B}" srcOrd="4" destOrd="0" presId="urn:microsoft.com/office/officeart/2016/7/layout/RepeatingBendingProcessNew"/>
    <dgm:cxn modelId="{5F6C7EF5-184C-42AC-B5CC-3F59D8DEE8FE}" type="presParOf" srcId="{3FF5D010-DE43-467F-9018-69B7CA2CDBC5}" destId="{C3A42161-C369-4F11-9B39-A8B4D65EE265}" srcOrd="5" destOrd="0" presId="urn:microsoft.com/office/officeart/2016/7/layout/RepeatingBendingProcessNew"/>
    <dgm:cxn modelId="{F080AA3A-086C-42E9-A624-8AB4977B8909}" type="presParOf" srcId="{C3A42161-C369-4F11-9B39-A8B4D65EE265}" destId="{8DBB820B-6AE6-475F-8B37-0F53CDAB5351}" srcOrd="0" destOrd="0" presId="urn:microsoft.com/office/officeart/2016/7/layout/RepeatingBendingProcessNew"/>
    <dgm:cxn modelId="{E358C230-F008-4E6A-B455-AFACF850E2AD}" type="presParOf" srcId="{3FF5D010-DE43-467F-9018-69B7CA2CDBC5}" destId="{8CDC6B4B-3DB4-4228-8390-0B2D94EF4FE5}" srcOrd="6" destOrd="0" presId="urn:microsoft.com/office/officeart/2016/7/layout/RepeatingBendingProcessNew"/>
    <dgm:cxn modelId="{8529A788-AE8C-4CD3-9894-7BB1255C6F06}" type="presParOf" srcId="{3FF5D010-DE43-467F-9018-69B7CA2CDBC5}" destId="{D2F49874-D95C-4E4A-AE7C-B189ACA9D695}" srcOrd="7" destOrd="0" presId="urn:microsoft.com/office/officeart/2016/7/layout/RepeatingBendingProcessNew"/>
    <dgm:cxn modelId="{19341117-84B0-42E1-A49E-EB279EE5153A}" type="presParOf" srcId="{D2F49874-D95C-4E4A-AE7C-B189ACA9D695}" destId="{359BE4E0-C657-4E13-AE1F-5FC14BA9C9B7}" srcOrd="0" destOrd="0" presId="urn:microsoft.com/office/officeart/2016/7/layout/RepeatingBendingProcessNew"/>
    <dgm:cxn modelId="{044537BB-118B-4FF8-89A7-C4568144D65D}" type="presParOf" srcId="{3FF5D010-DE43-467F-9018-69B7CA2CDBC5}" destId="{C30AD89C-ECFA-4307-97BE-E432ABF17160}" srcOrd="8" destOrd="0" presId="urn:microsoft.com/office/officeart/2016/7/layout/RepeatingBendingProcessNew"/>
    <dgm:cxn modelId="{97699F5B-E24D-4809-AF02-8EA6037D4854}" type="presParOf" srcId="{3FF5D010-DE43-467F-9018-69B7CA2CDBC5}" destId="{FC07D005-A5BE-4D07-B093-AEC2B697DA35}" srcOrd="9" destOrd="0" presId="urn:microsoft.com/office/officeart/2016/7/layout/RepeatingBendingProcessNew"/>
    <dgm:cxn modelId="{C7ED4E7F-384F-4234-8FDC-31D884EA845D}" type="presParOf" srcId="{FC07D005-A5BE-4D07-B093-AEC2B697DA35}" destId="{70AD2391-2C1A-448C-8E53-E9580F449AD9}" srcOrd="0" destOrd="0" presId="urn:microsoft.com/office/officeart/2016/7/layout/RepeatingBendingProcessNew"/>
    <dgm:cxn modelId="{C4CAA24F-48C6-4499-A838-8B91AA28F338}" type="presParOf" srcId="{3FF5D010-DE43-467F-9018-69B7CA2CDBC5}" destId="{02BC2403-F9C9-4E06-AEA7-1767E72592EF}" srcOrd="10" destOrd="0" presId="urn:microsoft.com/office/officeart/2016/7/layout/RepeatingBendingProcessNew"/>
    <dgm:cxn modelId="{871B8441-67E0-489F-BABD-F8BC8F27029E}" type="presParOf" srcId="{3FF5D010-DE43-467F-9018-69B7CA2CDBC5}" destId="{2E18A8F5-D83B-4457-82F5-20CA5FF515A3}" srcOrd="11" destOrd="0" presId="urn:microsoft.com/office/officeart/2016/7/layout/RepeatingBendingProcessNew"/>
    <dgm:cxn modelId="{C0B234A7-84A3-497B-97B7-D62CE5E03853}" type="presParOf" srcId="{2E18A8F5-D83B-4457-82F5-20CA5FF515A3}" destId="{6A3A0FAC-5532-46E0-8135-AD3F0D36E748}" srcOrd="0" destOrd="0" presId="urn:microsoft.com/office/officeart/2016/7/layout/RepeatingBendingProcessNew"/>
    <dgm:cxn modelId="{512E3857-BC47-47DA-BD0D-98B7F9702110}" type="presParOf" srcId="{3FF5D010-DE43-467F-9018-69B7CA2CDBC5}" destId="{D996B0A5-7F7E-4A93-9BB8-2A44F1222D5B}" srcOrd="12" destOrd="0" presId="urn:microsoft.com/office/officeart/2016/7/layout/RepeatingBendingProcessNew"/>
    <dgm:cxn modelId="{80FDD015-D6C0-41D4-9E49-7672EE09B67D}" type="presParOf" srcId="{3FF5D010-DE43-467F-9018-69B7CA2CDBC5}" destId="{F9A94D49-7621-4CC8-AE93-CB4F2A0D9A56}" srcOrd="13" destOrd="0" presId="urn:microsoft.com/office/officeart/2016/7/layout/RepeatingBendingProcessNew"/>
    <dgm:cxn modelId="{20807F18-0D16-4887-8186-DA19BD48A63D}" type="presParOf" srcId="{F9A94D49-7621-4CC8-AE93-CB4F2A0D9A56}" destId="{51356729-0D91-4442-ABD0-08BE997691D2}" srcOrd="0" destOrd="0" presId="urn:microsoft.com/office/officeart/2016/7/layout/RepeatingBendingProcessNew"/>
    <dgm:cxn modelId="{F47999BF-14C0-4A6A-8C2C-CF9BD12775BB}" type="presParOf" srcId="{3FF5D010-DE43-467F-9018-69B7CA2CDBC5}" destId="{EF7F0961-E1B5-4AA7-943A-AA26AE119F2C}"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442360-8DF0-41BB-A641-7A913D614364}" type="doc">
      <dgm:prSet loTypeId="urn:microsoft.com/office/officeart/2018/5/layout/IconLeaf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1C67A42-110B-4B4C-9BF4-ADA7228F835C}">
      <dgm:prSet/>
      <dgm:spPr/>
      <dgm:t>
        <a:bodyPr/>
        <a:lstStyle/>
        <a:p>
          <a:pPr>
            <a:lnSpc>
              <a:spcPct val="100000"/>
            </a:lnSpc>
            <a:defRPr cap="all"/>
          </a:pPr>
          <a:r>
            <a:rPr lang="en-US" b="1" i="0" dirty="0"/>
            <a:t>FAFSA Deadline: </a:t>
          </a:r>
        </a:p>
        <a:p>
          <a:pPr>
            <a:lnSpc>
              <a:spcPct val="100000"/>
            </a:lnSpc>
            <a:defRPr cap="all"/>
          </a:pPr>
          <a:r>
            <a:rPr lang="en-US" b="1" i="0" dirty="0"/>
            <a:t>for 2021–22</a:t>
          </a:r>
        </a:p>
        <a:p>
          <a:pPr>
            <a:lnSpc>
              <a:spcPct val="100000"/>
            </a:lnSpc>
            <a:defRPr cap="all"/>
          </a:pPr>
          <a:endParaRPr lang="en-US" b="0" i="0" dirty="0"/>
        </a:p>
        <a:p>
          <a:pPr>
            <a:lnSpc>
              <a:spcPct val="100000"/>
            </a:lnSpc>
            <a:defRPr cap="all"/>
          </a:pPr>
          <a:r>
            <a:rPr lang="en-US" b="0" i="0" dirty="0"/>
            <a:t>FAFSA</a:t>
          </a:r>
          <a:r>
            <a:rPr lang="en-US" b="0" i="0" baseline="30000" dirty="0"/>
            <a:t>®</a:t>
          </a:r>
          <a:r>
            <a:rPr lang="en-US" b="0" i="0" dirty="0"/>
            <a:t> forms must be submitted by 11:59 p.m. Central time (CT) on June 30, 2022. Any corrections or updates must be submitted by 11:59 p.m. CT on Sept. 10, 2022.</a:t>
          </a:r>
        </a:p>
        <a:p>
          <a:pPr>
            <a:lnSpc>
              <a:spcPct val="100000"/>
            </a:lnSpc>
            <a:defRPr cap="all"/>
          </a:pPr>
          <a:r>
            <a:rPr lang="en-US" b="0" i="0" dirty="0"/>
            <a:t>N.B: UMBC's march 1</a:t>
          </a:r>
          <a:r>
            <a:rPr lang="en-US" b="0" i="0" baseline="30000" dirty="0"/>
            <a:t>st</a:t>
          </a:r>
          <a:r>
            <a:rPr lang="en-US" b="0" i="0" dirty="0"/>
            <a:t> is  </a:t>
          </a:r>
        </a:p>
        <a:p>
          <a:pPr>
            <a:lnSpc>
              <a:spcPct val="100000"/>
            </a:lnSpc>
            <a:defRPr cap="all"/>
          </a:pPr>
          <a:r>
            <a:rPr lang="en-US" b="0" i="0" dirty="0"/>
            <a:t>priority deadline</a:t>
          </a:r>
          <a:endParaRPr lang="en-US" dirty="0"/>
        </a:p>
      </dgm:t>
    </dgm:pt>
    <dgm:pt modelId="{05552243-880C-474D-829C-079F0B3B66D5}" type="parTrans" cxnId="{C12EF002-678F-434C-BB94-DFC67A31F946}">
      <dgm:prSet/>
      <dgm:spPr/>
      <dgm:t>
        <a:bodyPr/>
        <a:lstStyle/>
        <a:p>
          <a:endParaRPr lang="en-US"/>
        </a:p>
      </dgm:t>
    </dgm:pt>
    <dgm:pt modelId="{42052F6A-43FD-4679-AAB7-C7834D262E9A}" type="sibTrans" cxnId="{C12EF002-678F-434C-BB94-DFC67A31F946}">
      <dgm:prSet/>
      <dgm:spPr/>
      <dgm:t>
        <a:bodyPr/>
        <a:lstStyle/>
        <a:p>
          <a:endParaRPr lang="en-US"/>
        </a:p>
      </dgm:t>
    </dgm:pt>
    <dgm:pt modelId="{4E3CD174-CBF5-4F7C-944F-51B8825BDF15}">
      <dgm:prSet/>
      <dgm:spPr/>
      <dgm:t>
        <a:bodyPr/>
        <a:lstStyle/>
        <a:p>
          <a:pPr>
            <a:lnSpc>
              <a:spcPct val="100000"/>
            </a:lnSpc>
            <a:defRPr cap="all"/>
          </a:pPr>
          <a:r>
            <a:rPr lang="en-US" b="1" i="0" dirty="0"/>
            <a:t>Documents Needed</a:t>
          </a:r>
        </a:p>
        <a:p>
          <a:pPr>
            <a:lnSpc>
              <a:spcPct val="100000"/>
            </a:lnSpc>
            <a:defRPr cap="all"/>
          </a:pPr>
          <a:r>
            <a:rPr lang="en-US" b="0" i="0" dirty="0"/>
            <a:t> </a:t>
          </a:r>
        </a:p>
        <a:p>
          <a:pPr>
            <a:lnSpc>
              <a:spcPct val="100000"/>
            </a:lnSpc>
            <a:defRPr cap="all"/>
          </a:pPr>
          <a:r>
            <a:rPr lang="en-US" b="0" i="0" dirty="0"/>
            <a:t>FAFSA account</a:t>
          </a:r>
        </a:p>
        <a:p>
          <a:pPr>
            <a:lnSpc>
              <a:spcPct val="100000"/>
            </a:lnSpc>
            <a:defRPr cap="all"/>
          </a:pPr>
          <a:r>
            <a:rPr lang="en-US" b="0" i="0" dirty="0"/>
            <a:t> Social Security Number.</a:t>
          </a:r>
        </a:p>
        <a:p>
          <a:pPr>
            <a:lnSpc>
              <a:spcPct val="100000"/>
            </a:lnSpc>
            <a:defRPr cap="all"/>
          </a:pPr>
          <a:r>
            <a:rPr lang="en-US" b="0" i="0" dirty="0"/>
            <a:t>Driver's License Number.</a:t>
          </a:r>
        </a:p>
        <a:p>
          <a:pPr>
            <a:lnSpc>
              <a:spcPct val="100000"/>
            </a:lnSpc>
            <a:defRPr cap="all"/>
          </a:pPr>
          <a:r>
            <a:rPr lang="en-US" b="0" i="0" dirty="0"/>
            <a:t>Previous year Tax Records</a:t>
          </a:r>
        </a:p>
        <a:p>
          <a:pPr>
            <a:lnSpc>
              <a:spcPct val="100000"/>
            </a:lnSpc>
            <a:defRPr cap="all"/>
          </a:pPr>
          <a:r>
            <a:rPr lang="en-US" b="0" i="0" dirty="0"/>
            <a:t>Records of Untaxed Income</a:t>
          </a:r>
        </a:p>
        <a:p>
          <a:pPr>
            <a:lnSpc>
              <a:spcPct val="100000"/>
            </a:lnSpc>
            <a:defRPr cap="all"/>
          </a:pPr>
          <a:r>
            <a:rPr lang="en-US" b="0" i="0" dirty="0"/>
            <a:t>Records of Assets/ Money</a:t>
          </a:r>
        </a:p>
        <a:p>
          <a:pPr>
            <a:lnSpc>
              <a:spcPct val="100000"/>
            </a:lnSpc>
            <a:defRPr cap="all"/>
          </a:pPr>
          <a:r>
            <a:rPr lang="en-US" b="0" i="0" dirty="0"/>
            <a:t>List of School(s) student is Interested in Attending</a:t>
          </a:r>
        </a:p>
      </dgm:t>
    </dgm:pt>
    <dgm:pt modelId="{A7FC7312-D7B8-45DE-A68B-1EFD748DFE65}" type="parTrans" cxnId="{DE209D1D-492D-4AC8-8873-88929F0AEDA1}">
      <dgm:prSet/>
      <dgm:spPr/>
      <dgm:t>
        <a:bodyPr/>
        <a:lstStyle/>
        <a:p>
          <a:endParaRPr lang="en-US"/>
        </a:p>
      </dgm:t>
    </dgm:pt>
    <dgm:pt modelId="{E26084F6-65DA-4F23-B755-FCA77E9C03F1}" type="sibTrans" cxnId="{DE209D1D-492D-4AC8-8873-88929F0AEDA1}">
      <dgm:prSet/>
      <dgm:spPr/>
      <dgm:t>
        <a:bodyPr/>
        <a:lstStyle/>
        <a:p>
          <a:endParaRPr lang="en-US"/>
        </a:p>
      </dgm:t>
    </dgm:pt>
    <dgm:pt modelId="{FB9084EE-34E8-4CFB-A726-F54D11F0D8B5}">
      <dgm:prSet/>
      <dgm:spPr/>
      <dgm:t>
        <a:bodyPr/>
        <a:lstStyle/>
        <a:p>
          <a:pPr>
            <a:lnSpc>
              <a:spcPct val="100000"/>
            </a:lnSpc>
            <a:defRPr cap="all"/>
          </a:pPr>
          <a:r>
            <a:rPr lang="en-US" b="1" dirty="0"/>
            <a:t>FAFSA FOR 2022/23      </a:t>
          </a:r>
        </a:p>
        <a:p>
          <a:pPr>
            <a:lnSpc>
              <a:spcPct val="100000"/>
            </a:lnSpc>
            <a:defRPr cap="all"/>
          </a:pPr>
          <a:endParaRPr lang="en-US" b="0" dirty="0"/>
        </a:p>
        <a:p>
          <a:pPr>
            <a:lnSpc>
              <a:spcPct val="100000"/>
            </a:lnSpc>
            <a:defRPr cap="all"/>
          </a:pPr>
          <a:r>
            <a:rPr lang="en-US" b="0" dirty="0"/>
            <a:t>is available from now</a:t>
          </a:r>
          <a:r>
            <a:rPr lang="en-US" b="1" dirty="0"/>
            <a:t>. </a:t>
          </a:r>
          <a:r>
            <a:rPr lang="en-US" b="0" dirty="0"/>
            <a:t>You can apply from now</a:t>
          </a:r>
          <a:endParaRPr lang="en-US" b="1" dirty="0"/>
        </a:p>
      </dgm:t>
    </dgm:pt>
    <dgm:pt modelId="{0B012844-92D3-4635-BB26-8648A1301186}" type="parTrans" cxnId="{01E9F696-1A66-4EF2-8A4F-918A9C7CC9F9}">
      <dgm:prSet/>
      <dgm:spPr/>
      <dgm:t>
        <a:bodyPr/>
        <a:lstStyle/>
        <a:p>
          <a:endParaRPr lang="en-US"/>
        </a:p>
      </dgm:t>
    </dgm:pt>
    <dgm:pt modelId="{4E710556-0FAB-4595-8ECB-F1DEF33C0C34}" type="sibTrans" cxnId="{01E9F696-1A66-4EF2-8A4F-918A9C7CC9F9}">
      <dgm:prSet/>
      <dgm:spPr/>
      <dgm:t>
        <a:bodyPr/>
        <a:lstStyle/>
        <a:p>
          <a:endParaRPr lang="en-US"/>
        </a:p>
      </dgm:t>
    </dgm:pt>
    <dgm:pt modelId="{BA1A257C-13F7-43C3-B1DB-E6B488A90DDD}" type="pres">
      <dgm:prSet presAssocID="{98442360-8DF0-41BB-A641-7A913D614364}" presName="root" presStyleCnt="0">
        <dgm:presLayoutVars>
          <dgm:dir/>
          <dgm:resizeHandles val="exact"/>
        </dgm:presLayoutVars>
      </dgm:prSet>
      <dgm:spPr/>
    </dgm:pt>
    <dgm:pt modelId="{51441EB5-E667-4562-B04F-4E37940E8C9D}" type="pres">
      <dgm:prSet presAssocID="{01C67A42-110B-4B4C-9BF4-ADA7228F835C}" presName="compNode" presStyleCnt="0"/>
      <dgm:spPr/>
    </dgm:pt>
    <dgm:pt modelId="{0B7E4BEB-1D58-4549-9A34-E01943187299}" type="pres">
      <dgm:prSet presAssocID="{01C67A42-110B-4B4C-9BF4-ADA7228F835C}" presName="iconBgRect" presStyleLbl="bgShp" presStyleIdx="0" presStyleCnt="3"/>
      <dgm:spPr>
        <a:prstGeom prst="round2DiagRect">
          <a:avLst>
            <a:gd name="adj1" fmla="val 29727"/>
            <a:gd name="adj2" fmla="val 0"/>
          </a:avLst>
        </a:prstGeom>
      </dgm:spPr>
    </dgm:pt>
    <dgm:pt modelId="{C4EB7848-05E2-43A7-9B5A-CCB5AEEBB536}" type="pres">
      <dgm:prSet presAssocID="{01C67A42-110B-4B4C-9BF4-ADA7228F835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8A63642B-92A4-4F55-833D-7169E4435CE5}" type="pres">
      <dgm:prSet presAssocID="{01C67A42-110B-4B4C-9BF4-ADA7228F835C}" presName="spaceRect" presStyleCnt="0"/>
      <dgm:spPr/>
    </dgm:pt>
    <dgm:pt modelId="{3BF7BFBB-C7AD-4A97-8DEB-C19C288C1437}" type="pres">
      <dgm:prSet presAssocID="{01C67A42-110B-4B4C-9BF4-ADA7228F835C}" presName="textRect" presStyleLbl="revTx" presStyleIdx="0" presStyleCnt="3" custScaleX="195746" custScaleY="112313">
        <dgm:presLayoutVars>
          <dgm:chMax val="1"/>
          <dgm:chPref val="1"/>
        </dgm:presLayoutVars>
      </dgm:prSet>
      <dgm:spPr/>
    </dgm:pt>
    <dgm:pt modelId="{15D4C2A2-5859-4A80-8F2A-218A5C023888}" type="pres">
      <dgm:prSet presAssocID="{42052F6A-43FD-4679-AAB7-C7834D262E9A}" presName="sibTrans" presStyleCnt="0"/>
      <dgm:spPr/>
    </dgm:pt>
    <dgm:pt modelId="{DC256A9A-B450-45DA-B1AD-21328C274E05}" type="pres">
      <dgm:prSet presAssocID="{FB9084EE-34E8-4CFB-A726-F54D11F0D8B5}" presName="compNode" presStyleCnt="0"/>
      <dgm:spPr/>
    </dgm:pt>
    <dgm:pt modelId="{57EEA07C-3116-4004-9785-308A82FF4F93}" type="pres">
      <dgm:prSet presAssocID="{FB9084EE-34E8-4CFB-A726-F54D11F0D8B5}" presName="iconBgRect" presStyleLbl="bgShp" presStyleIdx="1" presStyleCnt="3"/>
      <dgm:spPr>
        <a:prstGeom prst="round2DiagRect">
          <a:avLst>
            <a:gd name="adj1" fmla="val 29727"/>
            <a:gd name="adj2" fmla="val 0"/>
          </a:avLst>
        </a:prstGeom>
      </dgm:spPr>
    </dgm:pt>
    <dgm:pt modelId="{71715057-E038-4DD5-A3A3-5EC1FCA346CA}" type="pres">
      <dgm:prSet presAssocID="{FB9084EE-34E8-4CFB-A726-F54D11F0D8B5}" presName="iconRect" presStyleLbl="node1" presStyleIdx="1" presStyleCnt="3"/>
      <dgm:spPr>
        <a:ln>
          <a:noFill/>
        </a:ln>
      </dgm:spPr>
    </dgm:pt>
    <dgm:pt modelId="{73511C90-C739-4A0A-B170-2EBC6C4FEA0E}" type="pres">
      <dgm:prSet presAssocID="{FB9084EE-34E8-4CFB-A726-F54D11F0D8B5}" presName="spaceRect" presStyleCnt="0"/>
      <dgm:spPr/>
    </dgm:pt>
    <dgm:pt modelId="{AFAB7F88-9BB8-4792-93E3-3348296CF2FB}" type="pres">
      <dgm:prSet presAssocID="{FB9084EE-34E8-4CFB-A726-F54D11F0D8B5}" presName="textRect" presStyleLbl="revTx" presStyleIdx="1" presStyleCnt="3" custScaleY="123853">
        <dgm:presLayoutVars>
          <dgm:chMax val="1"/>
          <dgm:chPref val="1"/>
        </dgm:presLayoutVars>
      </dgm:prSet>
      <dgm:spPr/>
    </dgm:pt>
    <dgm:pt modelId="{3E79867F-AF15-4BCB-AADA-93BA3E498D4F}" type="pres">
      <dgm:prSet presAssocID="{4E710556-0FAB-4595-8ECB-F1DEF33C0C34}" presName="sibTrans" presStyleCnt="0"/>
      <dgm:spPr/>
    </dgm:pt>
    <dgm:pt modelId="{B6913732-EC5D-42D9-A30B-71B2C9AA0D00}" type="pres">
      <dgm:prSet presAssocID="{4E3CD174-CBF5-4F7C-944F-51B8825BDF15}" presName="compNode" presStyleCnt="0"/>
      <dgm:spPr/>
    </dgm:pt>
    <dgm:pt modelId="{0124900C-2038-4D6A-9BBB-38391CF40115}" type="pres">
      <dgm:prSet presAssocID="{4E3CD174-CBF5-4F7C-944F-51B8825BDF15}" presName="iconBgRect" presStyleLbl="bgShp" presStyleIdx="2" presStyleCnt="3"/>
      <dgm:spPr>
        <a:prstGeom prst="round2DiagRect">
          <a:avLst>
            <a:gd name="adj1" fmla="val 29727"/>
            <a:gd name="adj2" fmla="val 0"/>
          </a:avLst>
        </a:prstGeom>
      </dgm:spPr>
    </dgm:pt>
    <dgm:pt modelId="{D87EB0C9-CB67-4725-8E6D-EA4707DD575E}" type="pres">
      <dgm:prSet presAssocID="{4E3CD174-CBF5-4F7C-944F-51B8825BDF15}" presName="iconRect" presStyleLbl="node1" presStyleIdx="2" presStyleCnt="3" custScaleX="11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1B7F40A0-6E8A-4378-860A-AF9B83F4D131}" type="pres">
      <dgm:prSet presAssocID="{4E3CD174-CBF5-4F7C-944F-51B8825BDF15}" presName="spaceRect" presStyleCnt="0"/>
      <dgm:spPr/>
    </dgm:pt>
    <dgm:pt modelId="{C59858FD-DD1A-4750-A511-9AB347B2EB5F}" type="pres">
      <dgm:prSet presAssocID="{4E3CD174-CBF5-4F7C-944F-51B8825BDF15}" presName="textRect" presStyleLbl="revTx" presStyleIdx="2" presStyleCnt="3" custScaleX="198303" custScaleY="106998">
        <dgm:presLayoutVars>
          <dgm:chMax val="1"/>
          <dgm:chPref val="1"/>
        </dgm:presLayoutVars>
      </dgm:prSet>
      <dgm:spPr/>
    </dgm:pt>
  </dgm:ptLst>
  <dgm:cxnLst>
    <dgm:cxn modelId="{C12EF002-678F-434C-BB94-DFC67A31F946}" srcId="{98442360-8DF0-41BB-A641-7A913D614364}" destId="{01C67A42-110B-4B4C-9BF4-ADA7228F835C}" srcOrd="0" destOrd="0" parTransId="{05552243-880C-474D-829C-079F0B3B66D5}" sibTransId="{42052F6A-43FD-4679-AAB7-C7834D262E9A}"/>
    <dgm:cxn modelId="{C999FE11-F7E3-4E93-8C66-AE3E06082DF3}" type="presOf" srcId="{98442360-8DF0-41BB-A641-7A913D614364}" destId="{BA1A257C-13F7-43C3-B1DB-E6B488A90DDD}" srcOrd="0" destOrd="0" presId="urn:microsoft.com/office/officeart/2018/5/layout/IconLeafLabelList"/>
    <dgm:cxn modelId="{DE209D1D-492D-4AC8-8873-88929F0AEDA1}" srcId="{98442360-8DF0-41BB-A641-7A913D614364}" destId="{4E3CD174-CBF5-4F7C-944F-51B8825BDF15}" srcOrd="2" destOrd="0" parTransId="{A7FC7312-D7B8-45DE-A68B-1EFD748DFE65}" sibTransId="{E26084F6-65DA-4F23-B755-FCA77E9C03F1}"/>
    <dgm:cxn modelId="{F00E6A66-82EA-4614-9CF0-D21703DB4B9A}" type="presOf" srcId="{01C67A42-110B-4B4C-9BF4-ADA7228F835C}" destId="{3BF7BFBB-C7AD-4A97-8DEB-C19C288C1437}" srcOrd="0" destOrd="0" presId="urn:microsoft.com/office/officeart/2018/5/layout/IconLeafLabelList"/>
    <dgm:cxn modelId="{01E9F696-1A66-4EF2-8A4F-918A9C7CC9F9}" srcId="{98442360-8DF0-41BB-A641-7A913D614364}" destId="{FB9084EE-34E8-4CFB-A726-F54D11F0D8B5}" srcOrd="1" destOrd="0" parTransId="{0B012844-92D3-4635-BB26-8648A1301186}" sibTransId="{4E710556-0FAB-4595-8ECB-F1DEF33C0C34}"/>
    <dgm:cxn modelId="{60681DA3-9A3F-4AE3-92DD-EA4AA0E660C1}" type="presOf" srcId="{4E3CD174-CBF5-4F7C-944F-51B8825BDF15}" destId="{C59858FD-DD1A-4750-A511-9AB347B2EB5F}" srcOrd="0" destOrd="0" presId="urn:microsoft.com/office/officeart/2018/5/layout/IconLeafLabelList"/>
    <dgm:cxn modelId="{D1CFEEA5-02E7-4DA1-9A42-C64F6662EC5F}" type="presOf" srcId="{FB9084EE-34E8-4CFB-A726-F54D11F0D8B5}" destId="{AFAB7F88-9BB8-4792-93E3-3348296CF2FB}" srcOrd="0" destOrd="0" presId="urn:microsoft.com/office/officeart/2018/5/layout/IconLeafLabelList"/>
    <dgm:cxn modelId="{965B3155-FB98-466A-8C19-2CE18DC0E46F}" type="presParOf" srcId="{BA1A257C-13F7-43C3-B1DB-E6B488A90DDD}" destId="{51441EB5-E667-4562-B04F-4E37940E8C9D}" srcOrd="0" destOrd="0" presId="urn:microsoft.com/office/officeart/2018/5/layout/IconLeafLabelList"/>
    <dgm:cxn modelId="{68D15444-071D-4A6D-BFC3-560069BC11D5}" type="presParOf" srcId="{51441EB5-E667-4562-B04F-4E37940E8C9D}" destId="{0B7E4BEB-1D58-4549-9A34-E01943187299}" srcOrd="0" destOrd="0" presId="urn:microsoft.com/office/officeart/2018/5/layout/IconLeafLabelList"/>
    <dgm:cxn modelId="{B4C352DF-B571-42C6-85E0-8D34E4A2C243}" type="presParOf" srcId="{51441EB5-E667-4562-B04F-4E37940E8C9D}" destId="{C4EB7848-05E2-43A7-9B5A-CCB5AEEBB536}" srcOrd="1" destOrd="0" presId="urn:microsoft.com/office/officeart/2018/5/layout/IconLeafLabelList"/>
    <dgm:cxn modelId="{6DB676CA-2D61-4EF9-A407-529C7E2D984A}" type="presParOf" srcId="{51441EB5-E667-4562-B04F-4E37940E8C9D}" destId="{8A63642B-92A4-4F55-833D-7169E4435CE5}" srcOrd="2" destOrd="0" presId="urn:microsoft.com/office/officeart/2018/5/layout/IconLeafLabelList"/>
    <dgm:cxn modelId="{76CD879D-68C3-431D-A280-864A8A2D8268}" type="presParOf" srcId="{51441EB5-E667-4562-B04F-4E37940E8C9D}" destId="{3BF7BFBB-C7AD-4A97-8DEB-C19C288C1437}" srcOrd="3" destOrd="0" presId="urn:microsoft.com/office/officeart/2018/5/layout/IconLeafLabelList"/>
    <dgm:cxn modelId="{4A4E1058-4670-4451-BC69-227328744778}" type="presParOf" srcId="{BA1A257C-13F7-43C3-B1DB-E6B488A90DDD}" destId="{15D4C2A2-5859-4A80-8F2A-218A5C023888}" srcOrd="1" destOrd="0" presId="urn:microsoft.com/office/officeart/2018/5/layout/IconLeafLabelList"/>
    <dgm:cxn modelId="{B770EF37-D954-4D0A-B103-B59D1B182493}" type="presParOf" srcId="{BA1A257C-13F7-43C3-B1DB-E6B488A90DDD}" destId="{DC256A9A-B450-45DA-B1AD-21328C274E05}" srcOrd="2" destOrd="0" presId="urn:microsoft.com/office/officeart/2018/5/layout/IconLeafLabelList"/>
    <dgm:cxn modelId="{405ABB8B-611B-4944-8524-5B4F5D2098AC}" type="presParOf" srcId="{DC256A9A-B450-45DA-B1AD-21328C274E05}" destId="{57EEA07C-3116-4004-9785-308A82FF4F93}" srcOrd="0" destOrd="0" presId="urn:microsoft.com/office/officeart/2018/5/layout/IconLeafLabelList"/>
    <dgm:cxn modelId="{E5EFCACC-D1E1-4A2C-B28E-D809529AC776}" type="presParOf" srcId="{DC256A9A-B450-45DA-B1AD-21328C274E05}" destId="{71715057-E038-4DD5-A3A3-5EC1FCA346CA}" srcOrd="1" destOrd="0" presId="urn:microsoft.com/office/officeart/2018/5/layout/IconLeafLabelList"/>
    <dgm:cxn modelId="{1967C1C7-C6FC-4909-89F3-8B55E5443800}" type="presParOf" srcId="{DC256A9A-B450-45DA-B1AD-21328C274E05}" destId="{73511C90-C739-4A0A-B170-2EBC6C4FEA0E}" srcOrd="2" destOrd="0" presId="urn:microsoft.com/office/officeart/2018/5/layout/IconLeafLabelList"/>
    <dgm:cxn modelId="{B2A07924-BA72-4DFC-B35F-47C5669741B9}" type="presParOf" srcId="{DC256A9A-B450-45DA-B1AD-21328C274E05}" destId="{AFAB7F88-9BB8-4792-93E3-3348296CF2FB}" srcOrd="3" destOrd="0" presId="urn:microsoft.com/office/officeart/2018/5/layout/IconLeafLabelList"/>
    <dgm:cxn modelId="{EDB578F9-890D-4C43-81B6-801389090396}" type="presParOf" srcId="{BA1A257C-13F7-43C3-B1DB-E6B488A90DDD}" destId="{3E79867F-AF15-4BCB-AADA-93BA3E498D4F}" srcOrd="3" destOrd="0" presId="urn:microsoft.com/office/officeart/2018/5/layout/IconLeafLabelList"/>
    <dgm:cxn modelId="{3CF5D664-BAB0-4F1C-8D59-DF19D38C2182}" type="presParOf" srcId="{BA1A257C-13F7-43C3-B1DB-E6B488A90DDD}" destId="{B6913732-EC5D-42D9-A30B-71B2C9AA0D00}" srcOrd="4" destOrd="0" presId="urn:microsoft.com/office/officeart/2018/5/layout/IconLeafLabelList"/>
    <dgm:cxn modelId="{18DCF333-4949-4BE0-99B8-2154BE4ADCBC}" type="presParOf" srcId="{B6913732-EC5D-42D9-A30B-71B2C9AA0D00}" destId="{0124900C-2038-4D6A-9BBB-38391CF40115}" srcOrd="0" destOrd="0" presId="urn:microsoft.com/office/officeart/2018/5/layout/IconLeafLabelList"/>
    <dgm:cxn modelId="{4B76E91E-E45D-4AB1-B881-19A3DE678A74}" type="presParOf" srcId="{B6913732-EC5D-42D9-A30B-71B2C9AA0D00}" destId="{D87EB0C9-CB67-4725-8E6D-EA4707DD575E}" srcOrd="1" destOrd="0" presId="urn:microsoft.com/office/officeart/2018/5/layout/IconLeafLabelList"/>
    <dgm:cxn modelId="{6D20E61D-360D-4485-A9D2-6873413EB6CB}" type="presParOf" srcId="{B6913732-EC5D-42D9-A30B-71B2C9AA0D00}" destId="{1B7F40A0-6E8A-4378-860A-AF9B83F4D131}" srcOrd="2" destOrd="0" presId="urn:microsoft.com/office/officeart/2018/5/layout/IconLeafLabelList"/>
    <dgm:cxn modelId="{27202F45-D0FB-4DC6-A630-6BA0E1AA2738}" type="presParOf" srcId="{B6913732-EC5D-42D9-A30B-71B2C9AA0D00}" destId="{C59858FD-DD1A-4750-A511-9AB347B2EB5F}" srcOrd="3" destOrd="0" presId="urn:microsoft.com/office/officeart/2018/5/layout/IconLeaf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09C748-3135-4F25-BFE8-D2841E7AE8D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8DA9F9B-A7A0-491A-81F0-E7D88ED3E0A7}">
      <dgm:prSet phldrT="[Text]" custT="1"/>
      <dgm:spPr/>
      <dgm:t>
        <a:bodyPr/>
        <a:lstStyle/>
        <a:p>
          <a:r>
            <a:rPr lang="en-US" sz="1800" b="1" i="1" dirty="0"/>
            <a:t>Standard Repayment Plan  (Default Plan) </a:t>
          </a:r>
          <a:r>
            <a:rPr lang="en-US" sz="1800" b="0" i="0" dirty="0"/>
            <a:t>borrower pay the least amount of interest over the loan’s life</a:t>
          </a:r>
          <a:endParaRPr lang="en-US" sz="1800" b="1" dirty="0"/>
        </a:p>
      </dgm:t>
    </dgm:pt>
    <dgm:pt modelId="{6A101C48-C716-48E7-B1E2-1182B8FAD17F}" type="parTrans" cxnId="{4C5CB83C-7862-4CFA-8974-18EC5DA46A92}">
      <dgm:prSet/>
      <dgm:spPr/>
      <dgm:t>
        <a:bodyPr/>
        <a:lstStyle/>
        <a:p>
          <a:endParaRPr lang="en-US"/>
        </a:p>
      </dgm:t>
    </dgm:pt>
    <dgm:pt modelId="{14C91061-66B5-4093-8073-4A83B6032741}" type="sibTrans" cxnId="{4C5CB83C-7862-4CFA-8974-18EC5DA46A92}">
      <dgm:prSet/>
      <dgm:spPr/>
      <dgm:t>
        <a:bodyPr/>
        <a:lstStyle/>
        <a:p>
          <a:endParaRPr lang="en-US"/>
        </a:p>
      </dgm:t>
    </dgm:pt>
    <dgm:pt modelId="{16829802-4B0C-433B-9972-5FD070F2A3AD}">
      <dgm:prSet phldrT="[Text]" custT="1"/>
      <dgm:spPr/>
      <dgm:t>
        <a:bodyPr/>
        <a:lstStyle/>
        <a:p>
          <a:r>
            <a:rPr lang="en-US" sz="1800" b="1" i="1" dirty="0"/>
            <a:t>Graduated Repayment Plan - </a:t>
          </a:r>
          <a:r>
            <a:rPr lang="en-US" sz="1800" b="0" i="0" dirty="0"/>
            <a:t>Starts with low monthly payments but increases every 2 years</a:t>
          </a:r>
          <a:endParaRPr lang="en-US" sz="1800" b="1" dirty="0"/>
        </a:p>
      </dgm:t>
    </dgm:pt>
    <dgm:pt modelId="{D75C7324-7ED4-476F-90C8-0373EAE8B2CA}" type="parTrans" cxnId="{E020BFC5-7E14-423E-8668-1EAC671E61D0}">
      <dgm:prSet/>
      <dgm:spPr/>
      <dgm:t>
        <a:bodyPr/>
        <a:lstStyle/>
        <a:p>
          <a:endParaRPr lang="en-US"/>
        </a:p>
      </dgm:t>
    </dgm:pt>
    <dgm:pt modelId="{4BDD2BF8-E5F0-4FD3-84C4-554B001B1F42}" type="sibTrans" cxnId="{E020BFC5-7E14-423E-8668-1EAC671E61D0}">
      <dgm:prSet/>
      <dgm:spPr/>
      <dgm:t>
        <a:bodyPr/>
        <a:lstStyle/>
        <a:p>
          <a:endParaRPr lang="en-US"/>
        </a:p>
      </dgm:t>
    </dgm:pt>
    <dgm:pt modelId="{2BAA8A93-4720-44AA-B4D5-0907D4A3BCD0}">
      <dgm:prSet phldrT="[Text]" custT="1"/>
      <dgm:spPr/>
      <dgm:t>
        <a:bodyPr/>
        <a:lstStyle/>
        <a:p>
          <a:endParaRPr lang="en-US" sz="1800" b="1" i="1" dirty="0"/>
        </a:p>
        <a:p>
          <a:r>
            <a:rPr lang="en-US" sz="1800" b="1" i="1" dirty="0"/>
            <a:t>Income-Driven Repayment Plans – </a:t>
          </a:r>
          <a:r>
            <a:rPr lang="en-US" sz="1800" b="0" i="1" dirty="0"/>
            <a:t>Monthly </a:t>
          </a:r>
          <a:r>
            <a:rPr lang="en-US" sz="1800" b="0" i="0" dirty="0"/>
            <a:t>payments are based upon the borrower’s Adjusted Gross Income</a:t>
          </a:r>
          <a:endParaRPr lang="en-US" sz="1800" b="1" dirty="0"/>
        </a:p>
        <a:p>
          <a:endParaRPr lang="en-US" sz="1600" dirty="0"/>
        </a:p>
      </dgm:t>
    </dgm:pt>
    <dgm:pt modelId="{1151056E-6DFF-4A37-B0F0-0985E7B707D5}" type="parTrans" cxnId="{19496E08-8552-405F-B5EC-676318C054D0}">
      <dgm:prSet/>
      <dgm:spPr/>
      <dgm:t>
        <a:bodyPr/>
        <a:lstStyle/>
        <a:p>
          <a:endParaRPr lang="en-US"/>
        </a:p>
      </dgm:t>
    </dgm:pt>
    <dgm:pt modelId="{EAFC4450-9095-4C79-8B38-61462443FCEC}" type="sibTrans" cxnId="{19496E08-8552-405F-B5EC-676318C054D0}">
      <dgm:prSet/>
      <dgm:spPr/>
      <dgm:t>
        <a:bodyPr/>
        <a:lstStyle/>
        <a:p>
          <a:endParaRPr lang="en-US"/>
        </a:p>
      </dgm:t>
    </dgm:pt>
    <dgm:pt modelId="{9D4100A0-0F58-45E8-AC22-BD8928FBD8E8}">
      <dgm:prSet phldrT="[Text]" custT="1"/>
      <dgm:spPr/>
      <dgm:t>
        <a:bodyPr/>
        <a:lstStyle/>
        <a:p>
          <a:r>
            <a:rPr lang="en-US" sz="1800" b="1" i="1" dirty="0"/>
            <a:t>Extended Repayment Plan - </a:t>
          </a:r>
          <a:r>
            <a:rPr lang="en-US" sz="1800" b="0" i="0" dirty="0"/>
            <a:t>Lower monthly payments required over a longer period of time</a:t>
          </a:r>
          <a:endParaRPr lang="en-US" sz="1800" b="1" dirty="0"/>
        </a:p>
      </dgm:t>
    </dgm:pt>
    <dgm:pt modelId="{F66444E6-7EA7-4722-9802-29A9795702E8}" type="parTrans" cxnId="{D732C80A-874A-4676-A6E6-3BBC6DD4E699}">
      <dgm:prSet/>
      <dgm:spPr/>
      <dgm:t>
        <a:bodyPr/>
        <a:lstStyle/>
        <a:p>
          <a:endParaRPr lang="en-US"/>
        </a:p>
      </dgm:t>
    </dgm:pt>
    <dgm:pt modelId="{6613954F-AA48-4B90-A2F2-08CAC2A91380}" type="sibTrans" cxnId="{D732C80A-874A-4676-A6E6-3BBC6DD4E699}">
      <dgm:prSet/>
      <dgm:spPr/>
      <dgm:t>
        <a:bodyPr/>
        <a:lstStyle/>
        <a:p>
          <a:endParaRPr lang="en-US"/>
        </a:p>
      </dgm:t>
    </dgm:pt>
    <dgm:pt modelId="{EF4ED21B-F00E-4D13-915E-5C5CC2FF7130}" type="pres">
      <dgm:prSet presAssocID="{9A09C748-3135-4F25-BFE8-D2841E7AE8D2}" presName="Name0" presStyleCnt="0">
        <dgm:presLayoutVars>
          <dgm:chMax val="7"/>
          <dgm:chPref val="7"/>
          <dgm:dir/>
        </dgm:presLayoutVars>
      </dgm:prSet>
      <dgm:spPr/>
    </dgm:pt>
    <dgm:pt modelId="{805DA79F-83D3-49FB-8A94-BFED5EE2A078}" type="pres">
      <dgm:prSet presAssocID="{9A09C748-3135-4F25-BFE8-D2841E7AE8D2}" presName="Name1" presStyleCnt="0"/>
      <dgm:spPr/>
    </dgm:pt>
    <dgm:pt modelId="{43E72F40-A3EF-45FD-9535-FEFA9F53782A}" type="pres">
      <dgm:prSet presAssocID="{9A09C748-3135-4F25-BFE8-D2841E7AE8D2}" presName="cycle" presStyleCnt="0"/>
      <dgm:spPr/>
    </dgm:pt>
    <dgm:pt modelId="{5000FE68-3DA7-4130-B7B2-79251E70259D}" type="pres">
      <dgm:prSet presAssocID="{9A09C748-3135-4F25-BFE8-D2841E7AE8D2}" presName="srcNode" presStyleLbl="node1" presStyleIdx="0" presStyleCnt="4"/>
      <dgm:spPr/>
    </dgm:pt>
    <dgm:pt modelId="{E5A34231-BB28-4E53-BE53-7EE3C4DD2CAE}" type="pres">
      <dgm:prSet presAssocID="{9A09C748-3135-4F25-BFE8-D2841E7AE8D2}" presName="conn" presStyleLbl="parChTrans1D2" presStyleIdx="0" presStyleCnt="1"/>
      <dgm:spPr/>
    </dgm:pt>
    <dgm:pt modelId="{AA165DB9-64F7-4097-8126-60440EF0A0E8}" type="pres">
      <dgm:prSet presAssocID="{9A09C748-3135-4F25-BFE8-D2841E7AE8D2}" presName="extraNode" presStyleLbl="node1" presStyleIdx="0" presStyleCnt="4"/>
      <dgm:spPr/>
    </dgm:pt>
    <dgm:pt modelId="{AC3BE4FC-ECDE-462A-9A18-EB6000B578C6}" type="pres">
      <dgm:prSet presAssocID="{9A09C748-3135-4F25-BFE8-D2841E7AE8D2}" presName="dstNode" presStyleLbl="node1" presStyleIdx="0" presStyleCnt="4"/>
      <dgm:spPr/>
    </dgm:pt>
    <dgm:pt modelId="{62991261-5540-4413-9358-FDB72DA0DBBD}" type="pres">
      <dgm:prSet presAssocID="{48DA9F9B-A7A0-491A-81F0-E7D88ED3E0A7}" presName="text_1" presStyleLbl="node1" presStyleIdx="0" presStyleCnt="4">
        <dgm:presLayoutVars>
          <dgm:bulletEnabled val="1"/>
        </dgm:presLayoutVars>
      </dgm:prSet>
      <dgm:spPr/>
    </dgm:pt>
    <dgm:pt modelId="{8F1F59AA-98B6-4082-A57F-E253401C995E}" type="pres">
      <dgm:prSet presAssocID="{48DA9F9B-A7A0-491A-81F0-E7D88ED3E0A7}" presName="accent_1" presStyleCnt="0"/>
      <dgm:spPr/>
    </dgm:pt>
    <dgm:pt modelId="{63BA2B18-B4A3-493F-B34E-3C8D5F9237E8}" type="pres">
      <dgm:prSet presAssocID="{48DA9F9B-A7A0-491A-81F0-E7D88ED3E0A7}" presName="accentRepeatNode" presStyleLbl="solidFgAcc1" presStyleIdx="0" presStyleCnt="4"/>
      <dgm:spPr>
        <a:solidFill>
          <a:schemeClr val="bg1"/>
        </a:solidFill>
      </dgm:spPr>
    </dgm:pt>
    <dgm:pt modelId="{3D9AE7C0-62A1-4781-B07C-D1F69B41F627}" type="pres">
      <dgm:prSet presAssocID="{16829802-4B0C-433B-9972-5FD070F2A3AD}" presName="text_2" presStyleLbl="node1" presStyleIdx="1" presStyleCnt="4">
        <dgm:presLayoutVars>
          <dgm:bulletEnabled val="1"/>
        </dgm:presLayoutVars>
      </dgm:prSet>
      <dgm:spPr/>
    </dgm:pt>
    <dgm:pt modelId="{E35D1649-A6E6-4D5C-8C97-99E2D77DCD01}" type="pres">
      <dgm:prSet presAssocID="{16829802-4B0C-433B-9972-5FD070F2A3AD}" presName="accent_2" presStyleCnt="0"/>
      <dgm:spPr/>
    </dgm:pt>
    <dgm:pt modelId="{45275546-7476-4A8A-8160-867F99538C48}" type="pres">
      <dgm:prSet presAssocID="{16829802-4B0C-433B-9972-5FD070F2A3AD}" presName="accentRepeatNode" presStyleLbl="solidFgAcc1" presStyleIdx="1" presStyleCnt="4"/>
      <dgm:spPr/>
    </dgm:pt>
    <dgm:pt modelId="{6FF10395-99E3-4F76-AC83-FEEC9AA5CFF7}" type="pres">
      <dgm:prSet presAssocID="{9D4100A0-0F58-45E8-AC22-BD8928FBD8E8}" presName="text_3" presStyleLbl="node1" presStyleIdx="2" presStyleCnt="4" custLinFactNeighborX="996" custLinFactNeighborY="6861">
        <dgm:presLayoutVars>
          <dgm:bulletEnabled val="1"/>
        </dgm:presLayoutVars>
      </dgm:prSet>
      <dgm:spPr/>
    </dgm:pt>
    <dgm:pt modelId="{C69447A0-8A33-40EA-B949-596F9FF0C299}" type="pres">
      <dgm:prSet presAssocID="{9D4100A0-0F58-45E8-AC22-BD8928FBD8E8}" presName="accent_3" presStyleCnt="0"/>
      <dgm:spPr/>
    </dgm:pt>
    <dgm:pt modelId="{B23428FF-216D-4779-9D13-84F5E0855AB1}" type="pres">
      <dgm:prSet presAssocID="{9D4100A0-0F58-45E8-AC22-BD8928FBD8E8}" presName="accentRepeatNode" presStyleLbl="solidFgAcc1" presStyleIdx="2" presStyleCnt="4"/>
      <dgm:spPr/>
    </dgm:pt>
    <dgm:pt modelId="{93196280-5517-458B-BB1E-D956911E0600}" type="pres">
      <dgm:prSet presAssocID="{2BAA8A93-4720-44AA-B4D5-0907D4A3BCD0}" presName="text_4" presStyleLbl="node1" presStyleIdx="3" presStyleCnt="4">
        <dgm:presLayoutVars>
          <dgm:bulletEnabled val="1"/>
        </dgm:presLayoutVars>
      </dgm:prSet>
      <dgm:spPr/>
    </dgm:pt>
    <dgm:pt modelId="{355CB526-9B99-4881-BA4D-9F03152AED1D}" type="pres">
      <dgm:prSet presAssocID="{2BAA8A93-4720-44AA-B4D5-0907D4A3BCD0}" presName="accent_4" presStyleCnt="0"/>
      <dgm:spPr/>
    </dgm:pt>
    <dgm:pt modelId="{7DB76A11-0599-4953-BDE0-413E57A2542A}" type="pres">
      <dgm:prSet presAssocID="{2BAA8A93-4720-44AA-B4D5-0907D4A3BCD0}" presName="accentRepeatNode" presStyleLbl="solidFgAcc1" presStyleIdx="3" presStyleCnt="4"/>
      <dgm:spPr/>
    </dgm:pt>
  </dgm:ptLst>
  <dgm:cxnLst>
    <dgm:cxn modelId="{19496E08-8552-405F-B5EC-676318C054D0}" srcId="{9A09C748-3135-4F25-BFE8-D2841E7AE8D2}" destId="{2BAA8A93-4720-44AA-B4D5-0907D4A3BCD0}" srcOrd="3" destOrd="0" parTransId="{1151056E-6DFF-4A37-B0F0-0985E7B707D5}" sibTransId="{EAFC4450-9095-4C79-8B38-61462443FCEC}"/>
    <dgm:cxn modelId="{D732C80A-874A-4676-A6E6-3BBC6DD4E699}" srcId="{9A09C748-3135-4F25-BFE8-D2841E7AE8D2}" destId="{9D4100A0-0F58-45E8-AC22-BD8928FBD8E8}" srcOrd="2" destOrd="0" parTransId="{F66444E6-7EA7-4722-9802-29A9795702E8}" sibTransId="{6613954F-AA48-4B90-A2F2-08CAC2A91380}"/>
    <dgm:cxn modelId="{4C5CB83C-7862-4CFA-8974-18EC5DA46A92}" srcId="{9A09C748-3135-4F25-BFE8-D2841E7AE8D2}" destId="{48DA9F9B-A7A0-491A-81F0-E7D88ED3E0A7}" srcOrd="0" destOrd="0" parTransId="{6A101C48-C716-48E7-B1E2-1182B8FAD17F}" sibTransId="{14C91061-66B5-4093-8073-4A83B6032741}"/>
    <dgm:cxn modelId="{7ECC9E6F-0800-4967-8944-40C22AF4684D}" type="presOf" srcId="{2BAA8A93-4720-44AA-B4D5-0907D4A3BCD0}" destId="{93196280-5517-458B-BB1E-D956911E0600}" srcOrd="0" destOrd="0" presId="urn:microsoft.com/office/officeart/2008/layout/VerticalCurvedList"/>
    <dgm:cxn modelId="{3B1FB387-EB27-494F-9BFA-341D9C828DCF}" type="presOf" srcId="{9A09C748-3135-4F25-BFE8-D2841E7AE8D2}" destId="{EF4ED21B-F00E-4D13-915E-5C5CC2FF7130}" srcOrd="0" destOrd="0" presId="urn:microsoft.com/office/officeart/2008/layout/VerticalCurvedList"/>
    <dgm:cxn modelId="{B33EF088-5B2D-437A-9DB4-E2974E0A89BB}" type="presOf" srcId="{14C91061-66B5-4093-8073-4A83B6032741}" destId="{E5A34231-BB28-4E53-BE53-7EE3C4DD2CAE}" srcOrd="0" destOrd="0" presId="urn:microsoft.com/office/officeart/2008/layout/VerticalCurvedList"/>
    <dgm:cxn modelId="{E66ED1C0-D2BB-4C22-8F9D-D41CA2E3A5C9}" type="presOf" srcId="{48DA9F9B-A7A0-491A-81F0-E7D88ED3E0A7}" destId="{62991261-5540-4413-9358-FDB72DA0DBBD}" srcOrd="0" destOrd="0" presId="urn:microsoft.com/office/officeart/2008/layout/VerticalCurvedList"/>
    <dgm:cxn modelId="{E020BFC5-7E14-423E-8668-1EAC671E61D0}" srcId="{9A09C748-3135-4F25-BFE8-D2841E7AE8D2}" destId="{16829802-4B0C-433B-9972-5FD070F2A3AD}" srcOrd="1" destOrd="0" parTransId="{D75C7324-7ED4-476F-90C8-0373EAE8B2CA}" sibTransId="{4BDD2BF8-E5F0-4FD3-84C4-554B001B1F42}"/>
    <dgm:cxn modelId="{AC96C3D3-0DF6-4C4A-BDA0-EEFC395F828A}" type="presOf" srcId="{16829802-4B0C-433B-9972-5FD070F2A3AD}" destId="{3D9AE7C0-62A1-4781-B07C-D1F69B41F627}" srcOrd="0" destOrd="0" presId="urn:microsoft.com/office/officeart/2008/layout/VerticalCurvedList"/>
    <dgm:cxn modelId="{1B973BF4-F7FF-4A33-BF2B-001CD1A57D90}" type="presOf" srcId="{9D4100A0-0F58-45E8-AC22-BD8928FBD8E8}" destId="{6FF10395-99E3-4F76-AC83-FEEC9AA5CFF7}" srcOrd="0" destOrd="0" presId="urn:microsoft.com/office/officeart/2008/layout/VerticalCurvedList"/>
    <dgm:cxn modelId="{E652EC65-9D41-4F40-AF55-DBDD35C2A773}" type="presParOf" srcId="{EF4ED21B-F00E-4D13-915E-5C5CC2FF7130}" destId="{805DA79F-83D3-49FB-8A94-BFED5EE2A078}" srcOrd="0" destOrd="0" presId="urn:microsoft.com/office/officeart/2008/layout/VerticalCurvedList"/>
    <dgm:cxn modelId="{0404A77C-5C53-4C67-925B-AF81E89EECF7}" type="presParOf" srcId="{805DA79F-83D3-49FB-8A94-BFED5EE2A078}" destId="{43E72F40-A3EF-45FD-9535-FEFA9F53782A}" srcOrd="0" destOrd="0" presId="urn:microsoft.com/office/officeart/2008/layout/VerticalCurvedList"/>
    <dgm:cxn modelId="{2EA88216-E139-49F1-B417-02BB3B84BB74}" type="presParOf" srcId="{43E72F40-A3EF-45FD-9535-FEFA9F53782A}" destId="{5000FE68-3DA7-4130-B7B2-79251E70259D}" srcOrd="0" destOrd="0" presId="urn:microsoft.com/office/officeart/2008/layout/VerticalCurvedList"/>
    <dgm:cxn modelId="{FB58E413-44AA-4E79-9ADB-02BD19110299}" type="presParOf" srcId="{43E72F40-A3EF-45FD-9535-FEFA9F53782A}" destId="{E5A34231-BB28-4E53-BE53-7EE3C4DD2CAE}" srcOrd="1" destOrd="0" presId="urn:microsoft.com/office/officeart/2008/layout/VerticalCurvedList"/>
    <dgm:cxn modelId="{7B302060-A597-4784-AD22-BE289F394B96}" type="presParOf" srcId="{43E72F40-A3EF-45FD-9535-FEFA9F53782A}" destId="{AA165DB9-64F7-4097-8126-60440EF0A0E8}" srcOrd="2" destOrd="0" presId="urn:microsoft.com/office/officeart/2008/layout/VerticalCurvedList"/>
    <dgm:cxn modelId="{B2F3B8FE-3A20-4599-98C2-0AA02D5AE245}" type="presParOf" srcId="{43E72F40-A3EF-45FD-9535-FEFA9F53782A}" destId="{AC3BE4FC-ECDE-462A-9A18-EB6000B578C6}" srcOrd="3" destOrd="0" presId="urn:microsoft.com/office/officeart/2008/layout/VerticalCurvedList"/>
    <dgm:cxn modelId="{F80D9121-65E2-48B0-98B7-67176B4D2992}" type="presParOf" srcId="{805DA79F-83D3-49FB-8A94-BFED5EE2A078}" destId="{62991261-5540-4413-9358-FDB72DA0DBBD}" srcOrd="1" destOrd="0" presId="urn:microsoft.com/office/officeart/2008/layout/VerticalCurvedList"/>
    <dgm:cxn modelId="{B4355983-B447-431E-825E-845BC74B2A0D}" type="presParOf" srcId="{805DA79F-83D3-49FB-8A94-BFED5EE2A078}" destId="{8F1F59AA-98B6-4082-A57F-E253401C995E}" srcOrd="2" destOrd="0" presId="urn:microsoft.com/office/officeart/2008/layout/VerticalCurvedList"/>
    <dgm:cxn modelId="{D09CDFFD-F58F-4EF8-AFCF-3AE74335C0F8}" type="presParOf" srcId="{8F1F59AA-98B6-4082-A57F-E253401C995E}" destId="{63BA2B18-B4A3-493F-B34E-3C8D5F9237E8}" srcOrd="0" destOrd="0" presId="urn:microsoft.com/office/officeart/2008/layout/VerticalCurvedList"/>
    <dgm:cxn modelId="{5E4BFFFF-A6F7-4324-B510-F788A4C46455}" type="presParOf" srcId="{805DA79F-83D3-49FB-8A94-BFED5EE2A078}" destId="{3D9AE7C0-62A1-4781-B07C-D1F69B41F627}" srcOrd="3" destOrd="0" presId="urn:microsoft.com/office/officeart/2008/layout/VerticalCurvedList"/>
    <dgm:cxn modelId="{140E3D58-433A-4950-A325-2EC3EB323F9D}" type="presParOf" srcId="{805DA79F-83D3-49FB-8A94-BFED5EE2A078}" destId="{E35D1649-A6E6-4D5C-8C97-99E2D77DCD01}" srcOrd="4" destOrd="0" presId="urn:microsoft.com/office/officeart/2008/layout/VerticalCurvedList"/>
    <dgm:cxn modelId="{1CA6303B-998E-496E-A55A-1E222EEF1D2C}" type="presParOf" srcId="{E35D1649-A6E6-4D5C-8C97-99E2D77DCD01}" destId="{45275546-7476-4A8A-8160-867F99538C48}" srcOrd="0" destOrd="0" presId="urn:microsoft.com/office/officeart/2008/layout/VerticalCurvedList"/>
    <dgm:cxn modelId="{60FFF9A4-52DA-40C5-9F71-2C3ACD5854A1}" type="presParOf" srcId="{805DA79F-83D3-49FB-8A94-BFED5EE2A078}" destId="{6FF10395-99E3-4F76-AC83-FEEC9AA5CFF7}" srcOrd="5" destOrd="0" presId="urn:microsoft.com/office/officeart/2008/layout/VerticalCurvedList"/>
    <dgm:cxn modelId="{7A1629D7-EE52-4EAB-8804-399D7730AC4A}" type="presParOf" srcId="{805DA79F-83D3-49FB-8A94-BFED5EE2A078}" destId="{C69447A0-8A33-40EA-B949-596F9FF0C299}" srcOrd="6" destOrd="0" presId="urn:microsoft.com/office/officeart/2008/layout/VerticalCurvedList"/>
    <dgm:cxn modelId="{4AAEA305-1CD7-428C-A2E1-EA43FD2CE99B}" type="presParOf" srcId="{C69447A0-8A33-40EA-B949-596F9FF0C299}" destId="{B23428FF-216D-4779-9D13-84F5E0855AB1}" srcOrd="0" destOrd="0" presId="urn:microsoft.com/office/officeart/2008/layout/VerticalCurvedList"/>
    <dgm:cxn modelId="{560566F2-FDD1-42AE-AEAD-790C5980D2D4}" type="presParOf" srcId="{805DA79F-83D3-49FB-8A94-BFED5EE2A078}" destId="{93196280-5517-458B-BB1E-D956911E0600}" srcOrd="7" destOrd="0" presId="urn:microsoft.com/office/officeart/2008/layout/VerticalCurvedList"/>
    <dgm:cxn modelId="{DA5B946E-FED1-4052-AC78-ABC602FD36B9}" type="presParOf" srcId="{805DA79F-83D3-49FB-8A94-BFED5EE2A078}" destId="{355CB526-9B99-4881-BA4D-9F03152AED1D}" srcOrd="8" destOrd="0" presId="urn:microsoft.com/office/officeart/2008/layout/VerticalCurvedList"/>
    <dgm:cxn modelId="{7A0C8DD6-81C1-475F-8EDE-29592737A17A}" type="presParOf" srcId="{355CB526-9B99-4881-BA4D-9F03152AED1D}" destId="{7DB76A11-0599-4953-BDE0-413E57A2542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1B0FF-928A-48CF-9554-12AB2B43F7A8}" type="doc">
      <dgm:prSet loTypeId="urn:microsoft.com/office/officeart/2005/8/layout/cycle4" loCatId="relationship" qsTypeId="urn:microsoft.com/office/officeart/2005/8/quickstyle/3d2" qsCatId="3D" csTypeId="urn:microsoft.com/office/officeart/2005/8/colors/accent1_2" csCatId="accent1" phldr="1"/>
      <dgm:spPr/>
      <dgm:t>
        <a:bodyPr/>
        <a:lstStyle/>
        <a:p>
          <a:endParaRPr lang="en-US"/>
        </a:p>
      </dgm:t>
    </dgm:pt>
    <dgm:pt modelId="{3A3F6D74-6042-4D56-B0BF-56A7E58DF30C}">
      <dgm:prSet phldrT="[Text]"/>
      <dgm:spPr/>
      <dgm:t>
        <a:bodyPr/>
        <a:lstStyle/>
        <a:p>
          <a:r>
            <a:rPr lang="en-US" b="1" i="0" dirty="0"/>
            <a:t>Deferment </a:t>
          </a:r>
          <a:endParaRPr lang="en-US" dirty="0"/>
        </a:p>
      </dgm:t>
    </dgm:pt>
    <dgm:pt modelId="{61FFAEC2-3FE2-4C62-B023-A4BD1A095099}" type="parTrans" cxnId="{A0A98321-DD51-4984-AAE9-A092C74A4183}">
      <dgm:prSet/>
      <dgm:spPr/>
      <dgm:t>
        <a:bodyPr/>
        <a:lstStyle/>
        <a:p>
          <a:endParaRPr lang="en-US"/>
        </a:p>
      </dgm:t>
    </dgm:pt>
    <dgm:pt modelId="{B718E197-F611-4D46-AB88-2FC88F2BC1C9}" type="sibTrans" cxnId="{A0A98321-DD51-4984-AAE9-A092C74A4183}">
      <dgm:prSet/>
      <dgm:spPr/>
      <dgm:t>
        <a:bodyPr/>
        <a:lstStyle/>
        <a:p>
          <a:endParaRPr lang="en-US"/>
        </a:p>
      </dgm:t>
    </dgm:pt>
    <dgm:pt modelId="{611F5B25-3739-47CD-9338-1A97F1B6E5E5}">
      <dgm:prSet phldrT="[Text]"/>
      <dgm:spPr/>
      <dgm:t>
        <a:bodyPr/>
        <a:lstStyle/>
        <a:p>
          <a:r>
            <a:rPr lang="en-US" b="1" i="0" dirty="0"/>
            <a:t>Forbearance</a:t>
          </a:r>
          <a:endParaRPr lang="en-US" dirty="0"/>
        </a:p>
      </dgm:t>
    </dgm:pt>
    <dgm:pt modelId="{073B8862-113A-4980-A7AC-D8C72DCABAB6}" type="parTrans" cxnId="{14DE7B93-86BB-41A9-98E3-A0D6D7B50FCA}">
      <dgm:prSet/>
      <dgm:spPr/>
      <dgm:t>
        <a:bodyPr/>
        <a:lstStyle/>
        <a:p>
          <a:endParaRPr lang="en-US"/>
        </a:p>
      </dgm:t>
    </dgm:pt>
    <dgm:pt modelId="{2DC4848B-CD05-4E03-93E9-461B746D38EE}" type="sibTrans" cxnId="{14DE7B93-86BB-41A9-98E3-A0D6D7B50FCA}">
      <dgm:prSet/>
      <dgm:spPr/>
      <dgm:t>
        <a:bodyPr/>
        <a:lstStyle/>
        <a:p>
          <a:endParaRPr lang="en-US"/>
        </a:p>
      </dgm:t>
    </dgm:pt>
    <dgm:pt modelId="{D554BEE8-0EFD-4B7E-A540-42C9F877D71E}">
      <dgm:prSet phldrT="[Text]"/>
      <dgm:spPr/>
      <dgm:t>
        <a:bodyPr/>
        <a:lstStyle/>
        <a:p>
          <a:r>
            <a:rPr lang="en-US" b="1" i="0" dirty="0"/>
            <a:t>Delinquency</a:t>
          </a:r>
          <a:endParaRPr lang="en-US" dirty="0"/>
        </a:p>
      </dgm:t>
    </dgm:pt>
    <dgm:pt modelId="{358F7222-5AEE-4B72-847C-BE6DA714C9F8}" type="parTrans" cxnId="{1DE177D1-69F6-4366-A2C0-C034AD8BE011}">
      <dgm:prSet/>
      <dgm:spPr/>
      <dgm:t>
        <a:bodyPr/>
        <a:lstStyle/>
        <a:p>
          <a:endParaRPr lang="en-US"/>
        </a:p>
      </dgm:t>
    </dgm:pt>
    <dgm:pt modelId="{912B882C-7FB0-451B-BAC9-512CFA93E9DD}" type="sibTrans" cxnId="{1DE177D1-69F6-4366-A2C0-C034AD8BE011}">
      <dgm:prSet/>
      <dgm:spPr/>
      <dgm:t>
        <a:bodyPr/>
        <a:lstStyle/>
        <a:p>
          <a:endParaRPr lang="en-US"/>
        </a:p>
      </dgm:t>
    </dgm:pt>
    <dgm:pt modelId="{93F9B9F9-34EE-4231-B980-D07A2177781C}">
      <dgm:prSet phldrT="[Text]"/>
      <dgm:spPr/>
      <dgm:t>
        <a:bodyPr/>
        <a:lstStyle/>
        <a:p>
          <a:r>
            <a:rPr lang="en-US" b="1" i="0" dirty="0"/>
            <a:t>Default</a:t>
          </a:r>
          <a:endParaRPr lang="en-US" dirty="0"/>
        </a:p>
      </dgm:t>
    </dgm:pt>
    <dgm:pt modelId="{81D0CA3B-EDA6-44BB-8F2F-EE4D61D74A2B}" type="parTrans" cxnId="{1481DA29-B734-4BED-97FA-DF0A4F613D2C}">
      <dgm:prSet/>
      <dgm:spPr/>
      <dgm:t>
        <a:bodyPr/>
        <a:lstStyle/>
        <a:p>
          <a:endParaRPr lang="en-US"/>
        </a:p>
      </dgm:t>
    </dgm:pt>
    <dgm:pt modelId="{6C43265E-9AE0-4B8A-B834-57C39BB83327}" type="sibTrans" cxnId="{1481DA29-B734-4BED-97FA-DF0A4F613D2C}">
      <dgm:prSet/>
      <dgm:spPr/>
      <dgm:t>
        <a:bodyPr/>
        <a:lstStyle/>
        <a:p>
          <a:endParaRPr lang="en-US"/>
        </a:p>
      </dgm:t>
    </dgm:pt>
    <dgm:pt modelId="{413547D9-6A0A-49EE-9239-46BC0BB52690}" type="pres">
      <dgm:prSet presAssocID="{F8F1B0FF-928A-48CF-9554-12AB2B43F7A8}" presName="cycleMatrixDiagram" presStyleCnt="0">
        <dgm:presLayoutVars>
          <dgm:chMax val="1"/>
          <dgm:dir/>
          <dgm:animLvl val="lvl"/>
          <dgm:resizeHandles val="exact"/>
        </dgm:presLayoutVars>
      </dgm:prSet>
      <dgm:spPr/>
    </dgm:pt>
    <dgm:pt modelId="{BA2CFAFC-E35A-4665-AF8F-F2B0545801E6}" type="pres">
      <dgm:prSet presAssocID="{F8F1B0FF-928A-48CF-9554-12AB2B43F7A8}" presName="children" presStyleCnt="0"/>
      <dgm:spPr/>
    </dgm:pt>
    <dgm:pt modelId="{FA093295-25AB-4ECF-A2D8-FE82C4996173}" type="pres">
      <dgm:prSet presAssocID="{F8F1B0FF-928A-48CF-9554-12AB2B43F7A8}" presName="childPlaceholder" presStyleCnt="0"/>
      <dgm:spPr/>
    </dgm:pt>
    <dgm:pt modelId="{D89D8FD3-458A-40D1-B9C9-785DEECC3BFB}" type="pres">
      <dgm:prSet presAssocID="{F8F1B0FF-928A-48CF-9554-12AB2B43F7A8}" presName="circle" presStyleCnt="0"/>
      <dgm:spPr/>
    </dgm:pt>
    <dgm:pt modelId="{B7BA91B2-186B-4527-A4B8-A501B67B57DC}" type="pres">
      <dgm:prSet presAssocID="{F8F1B0FF-928A-48CF-9554-12AB2B43F7A8}" presName="quadrant1" presStyleLbl="node1" presStyleIdx="0" presStyleCnt="4">
        <dgm:presLayoutVars>
          <dgm:chMax val="1"/>
          <dgm:bulletEnabled val="1"/>
        </dgm:presLayoutVars>
      </dgm:prSet>
      <dgm:spPr/>
    </dgm:pt>
    <dgm:pt modelId="{59138A78-BD27-4699-9B1F-5712B0D19DD8}" type="pres">
      <dgm:prSet presAssocID="{F8F1B0FF-928A-48CF-9554-12AB2B43F7A8}" presName="quadrant2" presStyleLbl="node1" presStyleIdx="1" presStyleCnt="4">
        <dgm:presLayoutVars>
          <dgm:chMax val="1"/>
          <dgm:bulletEnabled val="1"/>
        </dgm:presLayoutVars>
      </dgm:prSet>
      <dgm:spPr/>
    </dgm:pt>
    <dgm:pt modelId="{A90C925F-6B2F-434C-9AAF-E6AF62BAB583}" type="pres">
      <dgm:prSet presAssocID="{F8F1B0FF-928A-48CF-9554-12AB2B43F7A8}" presName="quadrant3" presStyleLbl="node1" presStyleIdx="2" presStyleCnt="4">
        <dgm:presLayoutVars>
          <dgm:chMax val="1"/>
          <dgm:bulletEnabled val="1"/>
        </dgm:presLayoutVars>
      </dgm:prSet>
      <dgm:spPr/>
    </dgm:pt>
    <dgm:pt modelId="{8DD85965-728B-4FD3-95DD-1C5620BFA5C6}" type="pres">
      <dgm:prSet presAssocID="{F8F1B0FF-928A-48CF-9554-12AB2B43F7A8}" presName="quadrant4" presStyleLbl="node1" presStyleIdx="3" presStyleCnt="4">
        <dgm:presLayoutVars>
          <dgm:chMax val="1"/>
          <dgm:bulletEnabled val="1"/>
        </dgm:presLayoutVars>
      </dgm:prSet>
      <dgm:spPr/>
    </dgm:pt>
    <dgm:pt modelId="{42D91736-8E52-4D76-92D7-DEEEC92FA089}" type="pres">
      <dgm:prSet presAssocID="{F8F1B0FF-928A-48CF-9554-12AB2B43F7A8}" presName="quadrantPlaceholder" presStyleCnt="0"/>
      <dgm:spPr/>
    </dgm:pt>
    <dgm:pt modelId="{141F4AE3-42DB-4A10-A149-A5EFC66DEAF1}" type="pres">
      <dgm:prSet presAssocID="{F8F1B0FF-928A-48CF-9554-12AB2B43F7A8}" presName="center1" presStyleLbl="fgShp" presStyleIdx="0" presStyleCnt="2"/>
      <dgm:spPr/>
    </dgm:pt>
    <dgm:pt modelId="{D8A81334-CEFD-4F5D-B83F-FB81278BB4F3}" type="pres">
      <dgm:prSet presAssocID="{F8F1B0FF-928A-48CF-9554-12AB2B43F7A8}" presName="center2" presStyleLbl="fgShp" presStyleIdx="1" presStyleCnt="2"/>
      <dgm:spPr/>
    </dgm:pt>
  </dgm:ptLst>
  <dgm:cxnLst>
    <dgm:cxn modelId="{E45B0B1F-F65D-483C-A804-281CAA81877C}" type="presOf" srcId="{3A3F6D74-6042-4D56-B0BF-56A7E58DF30C}" destId="{B7BA91B2-186B-4527-A4B8-A501B67B57DC}" srcOrd="0" destOrd="0" presId="urn:microsoft.com/office/officeart/2005/8/layout/cycle4"/>
    <dgm:cxn modelId="{A0A98321-DD51-4984-AAE9-A092C74A4183}" srcId="{F8F1B0FF-928A-48CF-9554-12AB2B43F7A8}" destId="{3A3F6D74-6042-4D56-B0BF-56A7E58DF30C}" srcOrd="0" destOrd="0" parTransId="{61FFAEC2-3FE2-4C62-B023-A4BD1A095099}" sibTransId="{B718E197-F611-4D46-AB88-2FC88F2BC1C9}"/>
    <dgm:cxn modelId="{1481DA29-B734-4BED-97FA-DF0A4F613D2C}" srcId="{F8F1B0FF-928A-48CF-9554-12AB2B43F7A8}" destId="{93F9B9F9-34EE-4231-B980-D07A2177781C}" srcOrd="2" destOrd="0" parTransId="{81D0CA3B-EDA6-44BB-8F2F-EE4D61D74A2B}" sibTransId="{6C43265E-9AE0-4B8A-B834-57C39BB83327}"/>
    <dgm:cxn modelId="{7ED35B6D-F55B-44B9-AFB2-6691ED091B2F}" type="presOf" srcId="{F8F1B0FF-928A-48CF-9554-12AB2B43F7A8}" destId="{413547D9-6A0A-49EE-9239-46BC0BB52690}" srcOrd="0" destOrd="0" presId="urn:microsoft.com/office/officeart/2005/8/layout/cycle4"/>
    <dgm:cxn modelId="{ADDF027D-8436-4A80-8A39-311F1B5CA513}" type="presOf" srcId="{D554BEE8-0EFD-4B7E-A540-42C9F877D71E}" destId="{8DD85965-728B-4FD3-95DD-1C5620BFA5C6}" srcOrd="0" destOrd="0" presId="urn:microsoft.com/office/officeart/2005/8/layout/cycle4"/>
    <dgm:cxn modelId="{14DE7B93-86BB-41A9-98E3-A0D6D7B50FCA}" srcId="{F8F1B0FF-928A-48CF-9554-12AB2B43F7A8}" destId="{611F5B25-3739-47CD-9338-1A97F1B6E5E5}" srcOrd="1" destOrd="0" parTransId="{073B8862-113A-4980-A7AC-D8C72DCABAB6}" sibTransId="{2DC4848B-CD05-4E03-93E9-461B746D38EE}"/>
    <dgm:cxn modelId="{C85B6D94-79F3-40ED-BD00-1835D4613C20}" type="presOf" srcId="{93F9B9F9-34EE-4231-B980-D07A2177781C}" destId="{A90C925F-6B2F-434C-9AAF-E6AF62BAB583}" srcOrd="0" destOrd="0" presId="urn:microsoft.com/office/officeart/2005/8/layout/cycle4"/>
    <dgm:cxn modelId="{1DE177D1-69F6-4366-A2C0-C034AD8BE011}" srcId="{F8F1B0FF-928A-48CF-9554-12AB2B43F7A8}" destId="{D554BEE8-0EFD-4B7E-A540-42C9F877D71E}" srcOrd="3" destOrd="0" parTransId="{358F7222-5AEE-4B72-847C-BE6DA714C9F8}" sibTransId="{912B882C-7FB0-451B-BAC9-512CFA93E9DD}"/>
    <dgm:cxn modelId="{0CD2D9DA-5D86-4265-A61A-1FF7AE2345AC}" type="presOf" srcId="{611F5B25-3739-47CD-9338-1A97F1B6E5E5}" destId="{59138A78-BD27-4699-9B1F-5712B0D19DD8}" srcOrd="0" destOrd="0" presId="urn:microsoft.com/office/officeart/2005/8/layout/cycle4"/>
    <dgm:cxn modelId="{7E844328-A0E6-4D4A-9EC6-4214DB65C35A}" type="presParOf" srcId="{413547D9-6A0A-49EE-9239-46BC0BB52690}" destId="{BA2CFAFC-E35A-4665-AF8F-F2B0545801E6}" srcOrd="0" destOrd="0" presId="urn:microsoft.com/office/officeart/2005/8/layout/cycle4"/>
    <dgm:cxn modelId="{40E76638-9EAC-4E5E-A661-A1DBD4FA1BA6}" type="presParOf" srcId="{BA2CFAFC-E35A-4665-AF8F-F2B0545801E6}" destId="{FA093295-25AB-4ECF-A2D8-FE82C4996173}" srcOrd="0" destOrd="0" presId="urn:microsoft.com/office/officeart/2005/8/layout/cycle4"/>
    <dgm:cxn modelId="{E9D99815-0684-4007-89FF-C32A8FF0D077}" type="presParOf" srcId="{413547D9-6A0A-49EE-9239-46BC0BB52690}" destId="{D89D8FD3-458A-40D1-B9C9-785DEECC3BFB}" srcOrd="1" destOrd="0" presId="urn:microsoft.com/office/officeart/2005/8/layout/cycle4"/>
    <dgm:cxn modelId="{DE6BDF76-F9B9-4D4B-95A1-776D6D1650D9}" type="presParOf" srcId="{D89D8FD3-458A-40D1-B9C9-785DEECC3BFB}" destId="{B7BA91B2-186B-4527-A4B8-A501B67B57DC}" srcOrd="0" destOrd="0" presId="urn:microsoft.com/office/officeart/2005/8/layout/cycle4"/>
    <dgm:cxn modelId="{8A7F7CC8-9767-4FC8-8522-4DAA0445381C}" type="presParOf" srcId="{D89D8FD3-458A-40D1-B9C9-785DEECC3BFB}" destId="{59138A78-BD27-4699-9B1F-5712B0D19DD8}" srcOrd="1" destOrd="0" presId="urn:microsoft.com/office/officeart/2005/8/layout/cycle4"/>
    <dgm:cxn modelId="{6A0A8C62-6918-4DE6-88A7-6205E117FB75}" type="presParOf" srcId="{D89D8FD3-458A-40D1-B9C9-785DEECC3BFB}" destId="{A90C925F-6B2F-434C-9AAF-E6AF62BAB583}" srcOrd="2" destOrd="0" presId="urn:microsoft.com/office/officeart/2005/8/layout/cycle4"/>
    <dgm:cxn modelId="{10027D95-03CB-46B9-80A1-62A391DF688A}" type="presParOf" srcId="{D89D8FD3-458A-40D1-B9C9-785DEECC3BFB}" destId="{8DD85965-728B-4FD3-95DD-1C5620BFA5C6}" srcOrd="3" destOrd="0" presId="urn:microsoft.com/office/officeart/2005/8/layout/cycle4"/>
    <dgm:cxn modelId="{A3A78DB3-5575-4F1A-9A3A-FBAB5332D02B}" type="presParOf" srcId="{D89D8FD3-458A-40D1-B9C9-785DEECC3BFB}" destId="{42D91736-8E52-4D76-92D7-DEEEC92FA089}" srcOrd="4" destOrd="0" presId="urn:microsoft.com/office/officeart/2005/8/layout/cycle4"/>
    <dgm:cxn modelId="{E66CBD07-B486-4366-871C-3C96C20D4B3C}" type="presParOf" srcId="{413547D9-6A0A-49EE-9239-46BC0BB52690}" destId="{141F4AE3-42DB-4A10-A149-A5EFC66DEAF1}" srcOrd="2" destOrd="0" presId="urn:microsoft.com/office/officeart/2005/8/layout/cycle4"/>
    <dgm:cxn modelId="{E44A770D-A121-4F90-A08F-9291F2407938}" type="presParOf" srcId="{413547D9-6A0A-49EE-9239-46BC0BB52690}" destId="{D8A81334-CEFD-4F5D-B83F-FB81278BB4F3}" srcOrd="3" destOrd="0" presId="urn:microsoft.com/office/officeart/2005/8/layout/cycle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2E15B7-A998-4838-98A8-74AEC7EFD3F5}" type="doc">
      <dgm:prSet loTypeId="urn:microsoft.com/office/officeart/2005/8/layout/list1" loCatId="list" qsTypeId="urn:microsoft.com/office/officeart/2005/8/quickstyle/simple2" qsCatId="simple" csTypeId="urn:microsoft.com/office/officeart/2005/8/colors/colorful4" csCatId="colorful" phldr="1"/>
      <dgm:spPr/>
      <dgm:t>
        <a:bodyPr/>
        <a:lstStyle/>
        <a:p>
          <a:endParaRPr lang="en-US"/>
        </a:p>
      </dgm:t>
    </dgm:pt>
    <dgm:pt modelId="{17BCB0C5-4D08-4D5D-AABC-974756D70F8D}">
      <dgm:prSet phldrT="[Text]"/>
      <dgm:spPr/>
      <dgm:t>
        <a:bodyPr/>
        <a:lstStyle/>
        <a:p>
          <a:r>
            <a:rPr lang="en-US" dirty="0"/>
            <a:t>Deferment</a:t>
          </a:r>
        </a:p>
      </dgm:t>
    </dgm:pt>
    <dgm:pt modelId="{CADEA560-6B9D-47FD-86A1-45C318D7370A}" type="parTrans" cxnId="{7E119E9B-BC75-47E5-842F-54F950E0C613}">
      <dgm:prSet/>
      <dgm:spPr/>
      <dgm:t>
        <a:bodyPr/>
        <a:lstStyle/>
        <a:p>
          <a:endParaRPr lang="en-US"/>
        </a:p>
      </dgm:t>
    </dgm:pt>
    <dgm:pt modelId="{FF809E3D-25DB-4E9D-B116-365CE9D003DA}" type="sibTrans" cxnId="{7E119E9B-BC75-47E5-842F-54F950E0C613}">
      <dgm:prSet/>
      <dgm:spPr/>
      <dgm:t>
        <a:bodyPr/>
        <a:lstStyle/>
        <a:p>
          <a:endParaRPr lang="en-US"/>
        </a:p>
      </dgm:t>
    </dgm:pt>
    <dgm:pt modelId="{CF2D3405-ADE2-407C-B67B-A45EF57DFB2E}">
      <dgm:prSet phldrT="[Text]"/>
      <dgm:spPr/>
      <dgm:t>
        <a:bodyPr/>
        <a:lstStyle/>
        <a:p>
          <a:r>
            <a:rPr lang="en-US" b="0" i="0" dirty="0"/>
            <a:t>Deferment temporarily delays the obligation to pay anything on federal student loans</a:t>
          </a:r>
          <a:endParaRPr lang="en-US" dirty="0"/>
        </a:p>
      </dgm:t>
    </dgm:pt>
    <dgm:pt modelId="{9E922221-E328-485B-BF75-6911C53F9B27}" type="parTrans" cxnId="{0FE57465-9F46-43C9-8F5F-D551B44E0CCA}">
      <dgm:prSet/>
      <dgm:spPr/>
      <dgm:t>
        <a:bodyPr/>
        <a:lstStyle/>
        <a:p>
          <a:endParaRPr lang="en-US"/>
        </a:p>
      </dgm:t>
    </dgm:pt>
    <dgm:pt modelId="{BB3D92DD-A320-4E1C-A725-F3A2A5A63D99}" type="sibTrans" cxnId="{0FE57465-9F46-43C9-8F5F-D551B44E0CCA}">
      <dgm:prSet/>
      <dgm:spPr/>
      <dgm:t>
        <a:bodyPr/>
        <a:lstStyle/>
        <a:p>
          <a:endParaRPr lang="en-US"/>
        </a:p>
      </dgm:t>
    </dgm:pt>
    <dgm:pt modelId="{95BA18F4-DC3A-441C-881E-9BE02B320D33}">
      <dgm:prSet phldrT="[Text]"/>
      <dgm:spPr/>
      <dgm:t>
        <a:bodyPr/>
        <a:lstStyle/>
        <a:p>
          <a:r>
            <a:rPr lang="en-US" b="0" i="0" dirty="0"/>
            <a:t>Subsidized loan interest does not accrue during deferment, but unsubsidized loan interest does.</a:t>
          </a:r>
          <a:endParaRPr lang="en-US" dirty="0"/>
        </a:p>
      </dgm:t>
    </dgm:pt>
    <dgm:pt modelId="{CD93599A-9C53-4CFC-BBF5-A86391112C85}" type="parTrans" cxnId="{562CE115-BA1C-4341-A03F-DB879F395E03}">
      <dgm:prSet/>
      <dgm:spPr/>
      <dgm:t>
        <a:bodyPr/>
        <a:lstStyle/>
        <a:p>
          <a:endParaRPr lang="en-US"/>
        </a:p>
      </dgm:t>
    </dgm:pt>
    <dgm:pt modelId="{6F839ACB-DDC0-4433-A6CC-D4ED1C73F5C8}" type="sibTrans" cxnId="{562CE115-BA1C-4341-A03F-DB879F395E03}">
      <dgm:prSet/>
      <dgm:spPr/>
      <dgm:t>
        <a:bodyPr/>
        <a:lstStyle/>
        <a:p>
          <a:endParaRPr lang="en-US"/>
        </a:p>
      </dgm:t>
    </dgm:pt>
    <dgm:pt modelId="{C38E162E-207E-4820-BBB7-44C3C18F81B7}">
      <dgm:prSet phldrT="[Text]"/>
      <dgm:spPr/>
      <dgm:t>
        <a:bodyPr/>
        <a:lstStyle/>
        <a:p>
          <a:r>
            <a:rPr lang="en-US" dirty="0"/>
            <a:t>There are seven types of student deferment requests</a:t>
          </a:r>
        </a:p>
      </dgm:t>
    </dgm:pt>
    <dgm:pt modelId="{E94C18F2-FC55-4693-9750-5D1F005A284A}" type="parTrans" cxnId="{7E9994FF-03E7-401A-B205-EF1D1A13E68B}">
      <dgm:prSet/>
      <dgm:spPr/>
      <dgm:t>
        <a:bodyPr/>
        <a:lstStyle/>
        <a:p>
          <a:endParaRPr lang="en-US"/>
        </a:p>
      </dgm:t>
    </dgm:pt>
    <dgm:pt modelId="{0A9D5F73-C2D6-4CD4-A120-FC94B414D1D9}" type="sibTrans" cxnId="{7E9994FF-03E7-401A-B205-EF1D1A13E68B}">
      <dgm:prSet/>
      <dgm:spPr/>
      <dgm:t>
        <a:bodyPr/>
        <a:lstStyle/>
        <a:p>
          <a:endParaRPr lang="en-US"/>
        </a:p>
      </dgm:t>
    </dgm:pt>
    <dgm:pt modelId="{0445FD03-140C-47EF-8F32-7675BDF08AD9}">
      <dgm:prSet phldrT="[Text]"/>
      <dgm:spPr/>
      <dgm:t>
        <a:bodyPr/>
        <a:lstStyle/>
        <a:p>
          <a:r>
            <a:rPr lang="en-US" dirty="0"/>
            <a:t>Forbearance</a:t>
          </a:r>
        </a:p>
      </dgm:t>
    </dgm:pt>
    <dgm:pt modelId="{D2D266B9-D45B-494C-8A64-8422895A0775}" type="parTrans" cxnId="{F99D4E3C-7296-4FC7-B2E4-A289EBEDFDFF}">
      <dgm:prSet/>
      <dgm:spPr/>
      <dgm:t>
        <a:bodyPr/>
        <a:lstStyle/>
        <a:p>
          <a:endParaRPr lang="en-US"/>
        </a:p>
      </dgm:t>
    </dgm:pt>
    <dgm:pt modelId="{44FE3CEB-9CB2-4C1E-8297-A042D78A0E98}" type="sibTrans" cxnId="{F99D4E3C-7296-4FC7-B2E4-A289EBEDFDFF}">
      <dgm:prSet/>
      <dgm:spPr/>
      <dgm:t>
        <a:bodyPr/>
        <a:lstStyle/>
        <a:p>
          <a:endParaRPr lang="en-US"/>
        </a:p>
      </dgm:t>
    </dgm:pt>
    <dgm:pt modelId="{8DDFAF81-BB14-4DBB-9C53-0A11A6298DA5}">
      <dgm:prSet phldrT="[Text]"/>
      <dgm:spPr/>
      <dgm:t>
        <a:bodyPr/>
        <a:lstStyle/>
        <a:p>
          <a:r>
            <a:rPr lang="en-US" b="0" i="0" dirty="0"/>
            <a:t>Forbearances exist for borrowers who can’t make their scheduled monthly payments but do not qualify for deferments</a:t>
          </a:r>
          <a:endParaRPr lang="en-US" dirty="0"/>
        </a:p>
      </dgm:t>
    </dgm:pt>
    <dgm:pt modelId="{CC3C53D6-E38A-4563-97D6-EC7CAB5801FA}" type="parTrans" cxnId="{F81D6633-E952-4992-8C07-EC3034DCB594}">
      <dgm:prSet/>
      <dgm:spPr/>
      <dgm:t>
        <a:bodyPr/>
        <a:lstStyle/>
        <a:p>
          <a:endParaRPr lang="en-US"/>
        </a:p>
      </dgm:t>
    </dgm:pt>
    <dgm:pt modelId="{2A4DBB06-F44B-4047-8907-9D5640A335E1}" type="sibTrans" cxnId="{F81D6633-E952-4992-8C07-EC3034DCB594}">
      <dgm:prSet/>
      <dgm:spPr/>
      <dgm:t>
        <a:bodyPr/>
        <a:lstStyle/>
        <a:p>
          <a:endParaRPr lang="en-US"/>
        </a:p>
      </dgm:t>
    </dgm:pt>
    <dgm:pt modelId="{1DF9F1AD-8AB5-4C4E-9ABC-7F9A7AB4B741}">
      <dgm:prSet phldrT="[Text]"/>
      <dgm:spPr/>
      <dgm:t>
        <a:bodyPr/>
        <a:lstStyle/>
        <a:p>
          <a:r>
            <a:rPr lang="en-US" b="0" i="0" dirty="0"/>
            <a:t>It allows borrowers to either stop making payments or to reduce monthly loan payments for up to 12 months</a:t>
          </a:r>
          <a:endParaRPr lang="en-US" dirty="0"/>
        </a:p>
      </dgm:t>
    </dgm:pt>
    <dgm:pt modelId="{141FE8D1-0381-45FE-BD17-4D26F8A95C79}" type="parTrans" cxnId="{B69A28F9-8CC2-4702-96F4-C4DA1F64842B}">
      <dgm:prSet/>
      <dgm:spPr/>
      <dgm:t>
        <a:bodyPr/>
        <a:lstStyle/>
        <a:p>
          <a:endParaRPr lang="en-US"/>
        </a:p>
      </dgm:t>
    </dgm:pt>
    <dgm:pt modelId="{40BBF533-3D8F-46AB-84C2-01C48AB7292C}" type="sibTrans" cxnId="{B69A28F9-8CC2-4702-96F4-C4DA1F64842B}">
      <dgm:prSet/>
      <dgm:spPr/>
      <dgm:t>
        <a:bodyPr/>
        <a:lstStyle/>
        <a:p>
          <a:endParaRPr lang="en-US"/>
        </a:p>
      </dgm:t>
    </dgm:pt>
    <dgm:pt modelId="{0EACACD4-BB03-49C3-BEBE-31D0784695EB}">
      <dgm:prSet phldrT="[Text]"/>
      <dgm:spPr/>
      <dgm:t>
        <a:bodyPr/>
        <a:lstStyle/>
        <a:p>
          <a:r>
            <a:rPr lang="en-US" b="0" i="0" dirty="0"/>
            <a:t>There are two types of forbearances : discretionary (or general) and mandatory</a:t>
          </a:r>
          <a:endParaRPr lang="en-US" dirty="0"/>
        </a:p>
      </dgm:t>
    </dgm:pt>
    <dgm:pt modelId="{8EC632E9-6EF2-4902-BE23-9188022C7FA3}" type="parTrans" cxnId="{1CE010ED-59E9-4BCA-A3FC-3CE52C9C377E}">
      <dgm:prSet/>
      <dgm:spPr/>
      <dgm:t>
        <a:bodyPr/>
        <a:lstStyle/>
        <a:p>
          <a:endParaRPr lang="en-US"/>
        </a:p>
      </dgm:t>
    </dgm:pt>
    <dgm:pt modelId="{D64FDC40-7A8F-4A0E-A078-64B6F7FC439F}" type="sibTrans" cxnId="{1CE010ED-59E9-4BCA-A3FC-3CE52C9C377E}">
      <dgm:prSet/>
      <dgm:spPr/>
      <dgm:t>
        <a:bodyPr/>
        <a:lstStyle/>
        <a:p>
          <a:endParaRPr lang="en-US"/>
        </a:p>
      </dgm:t>
    </dgm:pt>
    <dgm:pt modelId="{734113DA-1A90-42A5-B777-2F1776706B14}" type="pres">
      <dgm:prSet presAssocID="{542E15B7-A998-4838-98A8-74AEC7EFD3F5}" presName="linear" presStyleCnt="0">
        <dgm:presLayoutVars>
          <dgm:dir/>
          <dgm:animLvl val="lvl"/>
          <dgm:resizeHandles val="exact"/>
        </dgm:presLayoutVars>
      </dgm:prSet>
      <dgm:spPr/>
    </dgm:pt>
    <dgm:pt modelId="{0A2AEF3B-D1C7-4AF3-AEC8-A31E7F32BE48}" type="pres">
      <dgm:prSet presAssocID="{17BCB0C5-4D08-4D5D-AABC-974756D70F8D}" presName="parentLin" presStyleCnt="0"/>
      <dgm:spPr/>
    </dgm:pt>
    <dgm:pt modelId="{BFB26F03-512E-4938-8867-C5A66AC11DB2}" type="pres">
      <dgm:prSet presAssocID="{17BCB0C5-4D08-4D5D-AABC-974756D70F8D}" presName="parentLeftMargin" presStyleLbl="node1" presStyleIdx="0" presStyleCnt="2"/>
      <dgm:spPr/>
    </dgm:pt>
    <dgm:pt modelId="{C85F69DA-202D-46B0-939F-7713F06B4E51}" type="pres">
      <dgm:prSet presAssocID="{17BCB0C5-4D08-4D5D-AABC-974756D70F8D}" presName="parentText" presStyleLbl="node1" presStyleIdx="0" presStyleCnt="2">
        <dgm:presLayoutVars>
          <dgm:chMax val="0"/>
          <dgm:bulletEnabled val="1"/>
        </dgm:presLayoutVars>
      </dgm:prSet>
      <dgm:spPr/>
    </dgm:pt>
    <dgm:pt modelId="{5897FAA4-15D7-41EA-A24B-B53472375A28}" type="pres">
      <dgm:prSet presAssocID="{17BCB0C5-4D08-4D5D-AABC-974756D70F8D}" presName="negativeSpace" presStyleCnt="0"/>
      <dgm:spPr/>
    </dgm:pt>
    <dgm:pt modelId="{6FE8283A-5F3F-4183-A38D-8CFD3F495C6B}" type="pres">
      <dgm:prSet presAssocID="{17BCB0C5-4D08-4D5D-AABC-974756D70F8D}" presName="childText" presStyleLbl="conFgAcc1" presStyleIdx="0" presStyleCnt="2">
        <dgm:presLayoutVars>
          <dgm:bulletEnabled val="1"/>
        </dgm:presLayoutVars>
      </dgm:prSet>
      <dgm:spPr/>
    </dgm:pt>
    <dgm:pt modelId="{A64B48FE-0FDE-47B4-A9C3-C99C5382F089}" type="pres">
      <dgm:prSet presAssocID="{FF809E3D-25DB-4E9D-B116-365CE9D003DA}" presName="spaceBetweenRectangles" presStyleCnt="0"/>
      <dgm:spPr/>
    </dgm:pt>
    <dgm:pt modelId="{7F44BEFE-7672-4937-BBBF-3E0C1DE6AF03}" type="pres">
      <dgm:prSet presAssocID="{0445FD03-140C-47EF-8F32-7675BDF08AD9}" presName="parentLin" presStyleCnt="0"/>
      <dgm:spPr/>
    </dgm:pt>
    <dgm:pt modelId="{F37F22AA-1288-4807-8838-687545997B25}" type="pres">
      <dgm:prSet presAssocID="{0445FD03-140C-47EF-8F32-7675BDF08AD9}" presName="parentLeftMargin" presStyleLbl="node1" presStyleIdx="0" presStyleCnt="2"/>
      <dgm:spPr/>
    </dgm:pt>
    <dgm:pt modelId="{B46FA5A5-06FE-4797-8B8C-B463399178C3}" type="pres">
      <dgm:prSet presAssocID="{0445FD03-140C-47EF-8F32-7675BDF08AD9}" presName="parentText" presStyleLbl="node1" presStyleIdx="1" presStyleCnt="2">
        <dgm:presLayoutVars>
          <dgm:chMax val="0"/>
          <dgm:bulletEnabled val="1"/>
        </dgm:presLayoutVars>
      </dgm:prSet>
      <dgm:spPr/>
    </dgm:pt>
    <dgm:pt modelId="{42EEBF35-8372-4031-8DE8-CEF92B582FC7}" type="pres">
      <dgm:prSet presAssocID="{0445FD03-140C-47EF-8F32-7675BDF08AD9}" presName="negativeSpace" presStyleCnt="0"/>
      <dgm:spPr/>
    </dgm:pt>
    <dgm:pt modelId="{74472E3A-BBF6-4604-BE2A-B855F7990CE7}" type="pres">
      <dgm:prSet presAssocID="{0445FD03-140C-47EF-8F32-7675BDF08AD9}" presName="childText" presStyleLbl="conFgAcc1" presStyleIdx="1" presStyleCnt="2">
        <dgm:presLayoutVars>
          <dgm:bulletEnabled val="1"/>
        </dgm:presLayoutVars>
      </dgm:prSet>
      <dgm:spPr/>
    </dgm:pt>
  </dgm:ptLst>
  <dgm:cxnLst>
    <dgm:cxn modelId="{8B6AD114-1259-48AF-B7A4-9DFF5E473150}" type="presOf" srcId="{1DF9F1AD-8AB5-4C4E-9ABC-7F9A7AB4B741}" destId="{74472E3A-BBF6-4604-BE2A-B855F7990CE7}" srcOrd="0" destOrd="1" presId="urn:microsoft.com/office/officeart/2005/8/layout/list1"/>
    <dgm:cxn modelId="{562CE115-BA1C-4341-A03F-DB879F395E03}" srcId="{17BCB0C5-4D08-4D5D-AABC-974756D70F8D}" destId="{95BA18F4-DC3A-441C-881E-9BE02B320D33}" srcOrd="1" destOrd="0" parTransId="{CD93599A-9C53-4CFC-BBF5-A86391112C85}" sibTransId="{6F839ACB-DDC0-4433-A6CC-D4ED1C73F5C8}"/>
    <dgm:cxn modelId="{A8B27626-C993-4265-A0A6-C8D7B55A209A}" type="presOf" srcId="{8DDFAF81-BB14-4DBB-9C53-0A11A6298DA5}" destId="{74472E3A-BBF6-4604-BE2A-B855F7990CE7}" srcOrd="0" destOrd="0" presId="urn:microsoft.com/office/officeart/2005/8/layout/list1"/>
    <dgm:cxn modelId="{F81D6633-E952-4992-8C07-EC3034DCB594}" srcId="{0445FD03-140C-47EF-8F32-7675BDF08AD9}" destId="{8DDFAF81-BB14-4DBB-9C53-0A11A6298DA5}" srcOrd="0" destOrd="0" parTransId="{CC3C53D6-E38A-4563-97D6-EC7CAB5801FA}" sibTransId="{2A4DBB06-F44B-4047-8907-9D5640A335E1}"/>
    <dgm:cxn modelId="{F99D4E3C-7296-4FC7-B2E4-A289EBEDFDFF}" srcId="{542E15B7-A998-4838-98A8-74AEC7EFD3F5}" destId="{0445FD03-140C-47EF-8F32-7675BDF08AD9}" srcOrd="1" destOrd="0" parTransId="{D2D266B9-D45B-494C-8A64-8422895A0775}" sibTransId="{44FE3CEB-9CB2-4C1E-8297-A042D78A0E98}"/>
    <dgm:cxn modelId="{5344B75D-D449-467C-AECC-C931A418CF93}" type="presOf" srcId="{0445FD03-140C-47EF-8F32-7675BDF08AD9}" destId="{F37F22AA-1288-4807-8838-687545997B25}" srcOrd="0" destOrd="0" presId="urn:microsoft.com/office/officeart/2005/8/layout/list1"/>
    <dgm:cxn modelId="{0FE57465-9F46-43C9-8F5F-D551B44E0CCA}" srcId="{17BCB0C5-4D08-4D5D-AABC-974756D70F8D}" destId="{CF2D3405-ADE2-407C-B67B-A45EF57DFB2E}" srcOrd="0" destOrd="0" parTransId="{9E922221-E328-485B-BF75-6911C53F9B27}" sibTransId="{BB3D92DD-A320-4E1C-A725-F3A2A5A63D99}"/>
    <dgm:cxn modelId="{41613E4B-C07D-49C2-8C90-D90CBBC4268B}" type="presOf" srcId="{0EACACD4-BB03-49C3-BEBE-31D0784695EB}" destId="{74472E3A-BBF6-4604-BE2A-B855F7990CE7}" srcOrd="0" destOrd="2" presId="urn:microsoft.com/office/officeart/2005/8/layout/list1"/>
    <dgm:cxn modelId="{6AB4EF4F-4757-48F7-AF65-623EC2971E7A}" type="presOf" srcId="{17BCB0C5-4D08-4D5D-AABC-974756D70F8D}" destId="{C85F69DA-202D-46B0-939F-7713F06B4E51}" srcOrd="1" destOrd="0" presId="urn:microsoft.com/office/officeart/2005/8/layout/list1"/>
    <dgm:cxn modelId="{CF830D55-BF39-4584-847A-BD0B899EA75D}" type="presOf" srcId="{0445FD03-140C-47EF-8F32-7675BDF08AD9}" destId="{B46FA5A5-06FE-4797-8B8C-B463399178C3}" srcOrd="1" destOrd="0" presId="urn:microsoft.com/office/officeart/2005/8/layout/list1"/>
    <dgm:cxn modelId="{7E119E9B-BC75-47E5-842F-54F950E0C613}" srcId="{542E15B7-A998-4838-98A8-74AEC7EFD3F5}" destId="{17BCB0C5-4D08-4D5D-AABC-974756D70F8D}" srcOrd="0" destOrd="0" parTransId="{CADEA560-6B9D-47FD-86A1-45C318D7370A}" sibTransId="{FF809E3D-25DB-4E9D-B116-365CE9D003DA}"/>
    <dgm:cxn modelId="{66ED2E9C-663B-4A6B-A020-6111A965EE33}" type="presOf" srcId="{CF2D3405-ADE2-407C-B67B-A45EF57DFB2E}" destId="{6FE8283A-5F3F-4183-A38D-8CFD3F495C6B}" srcOrd="0" destOrd="0" presId="urn:microsoft.com/office/officeart/2005/8/layout/list1"/>
    <dgm:cxn modelId="{660384A1-87B6-4025-A164-E68A9B5CA97E}" type="presOf" srcId="{542E15B7-A998-4838-98A8-74AEC7EFD3F5}" destId="{734113DA-1A90-42A5-B777-2F1776706B14}" srcOrd="0" destOrd="0" presId="urn:microsoft.com/office/officeart/2005/8/layout/list1"/>
    <dgm:cxn modelId="{A9698EC6-0A15-4871-90DC-BA3E66835126}" type="presOf" srcId="{17BCB0C5-4D08-4D5D-AABC-974756D70F8D}" destId="{BFB26F03-512E-4938-8867-C5A66AC11DB2}" srcOrd="0" destOrd="0" presId="urn:microsoft.com/office/officeart/2005/8/layout/list1"/>
    <dgm:cxn modelId="{1434DFC6-9759-4D25-BE6E-455B02B8C7C4}" type="presOf" srcId="{C38E162E-207E-4820-BBB7-44C3C18F81B7}" destId="{6FE8283A-5F3F-4183-A38D-8CFD3F495C6B}" srcOrd="0" destOrd="2" presId="urn:microsoft.com/office/officeart/2005/8/layout/list1"/>
    <dgm:cxn modelId="{AD124DD2-181E-4B44-9D27-4871E8BABF0C}" type="presOf" srcId="{95BA18F4-DC3A-441C-881E-9BE02B320D33}" destId="{6FE8283A-5F3F-4183-A38D-8CFD3F495C6B}" srcOrd="0" destOrd="1" presId="urn:microsoft.com/office/officeart/2005/8/layout/list1"/>
    <dgm:cxn modelId="{1CE010ED-59E9-4BCA-A3FC-3CE52C9C377E}" srcId="{0445FD03-140C-47EF-8F32-7675BDF08AD9}" destId="{0EACACD4-BB03-49C3-BEBE-31D0784695EB}" srcOrd="2" destOrd="0" parTransId="{8EC632E9-6EF2-4902-BE23-9188022C7FA3}" sibTransId="{D64FDC40-7A8F-4A0E-A078-64B6F7FC439F}"/>
    <dgm:cxn modelId="{B69A28F9-8CC2-4702-96F4-C4DA1F64842B}" srcId="{0445FD03-140C-47EF-8F32-7675BDF08AD9}" destId="{1DF9F1AD-8AB5-4C4E-9ABC-7F9A7AB4B741}" srcOrd="1" destOrd="0" parTransId="{141FE8D1-0381-45FE-BD17-4D26F8A95C79}" sibTransId="{40BBF533-3D8F-46AB-84C2-01C48AB7292C}"/>
    <dgm:cxn modelId="{7E9994FF-03E7-401A-B205-EF1D1A13E68B}" srcId="{17BCB0C5-4D08-4D5D-AABC-974756D70F8D}" destId="{C38E162E-207E-4820-BBB7-44C3C18F81B7}" srcOrd="2" destOrd="0" parTransId="{E94C18F2-FC55-4693-9750-5D1F005A284A}" sibTransId="{0A9D5F73-C2D6-4CD4-A120-FC94B414D1D9}"/>
    <dgm:cxn modelId="{A78DC234-5456-47DF-8919-165AB9608B04}" type="presParOf" srcId="{734113DA-1A90-42A5-B777-2F1776706B14}" destId="{0A2AEF3B-D1C7-4AF3-AEC8-A31E7F32BE48}" srcOrd="0" destOrd="0" presId="urn:microsoft.com/office/officeart/2005/8/layout/list1"/>
    <dgm:cxn modelId="{2DC18F49-0636-466D-9818-E0858E5E038A}" type="presParOf" srcId="{0A2AEF3B-D1C7-4AF3-AEC8-A31E7F32BE48}" destId="{BFB26F03-512E-4938-8867-C5A66AC11DB2}" srcOrd="0" destOrd="0" presId="urn:microsoft.com/office/officeart/2005/8/layout/list1"/>
    <dgm:cxn modelId="{CA390A34-B625-46D8-A573-BDCF60818189}" type="presParOf" srcId="{0A2AEF3B-D1C7-4AF3-AEC8-A31E7F32BE48}" destId="{C85F69DA-202D-46B0-939F-7713F06B4E51}" srcOrd="1" destOrd="0" presId="urn:microsoft.com/office/officeart/2005/8/layout/list1"/>
    <dgm:cxn modelId="{1D85CE51-D41B-4B0E-B4F7-A9723B6AE9E0}" type="presParOf" srcId="{734113DA-1A90-42A5-B777-2F1776706B14}" destId="{5897FAA4-15D7-41EA-A24B-B53472375A28}" srcOrd="1" destOrd="0" presId="urn:microsoft.com/office/officeart/2005/8/layout/list1"/>
    <dgm:cxn modelId="{83F2DDDE-C169-418A-94C8-EFFE1C273C0D}" type="presParOf" srcId="{734113DA-1A90-42A5-B777-2F1776706B14}" destId="{6FE8283A-5F3F-4183-A38D-8CFD3F495C6B}" srcOrd="2" destOrd="0" presId="urn:microsoft.com/office/officeart/2005/8/layout/list1"/>
    <dgm:cxn modelId="{0FA1C0BB-DC37-4B7E-9450-5511D39AED74}" type="presParOf" srcId="{734113DA-1A90-42A5-B777-2F1776706B14}" destId="{A64B48FE-0FDE-47B4-A9C3-C99C5382F089}" srcOrd="3" destOrd="0" presId="urn:microsoft.com/office/officeart/2005/8/layout/list1"/>
    <dgm:cxn modelId="{D5E2A777-3D50-4425-AC1F-CCD63B4D6492}" type="presParOf" srcId="{734113DA-1A90-42A5-B777-2F1776706B14}" destId="{7F44BEFE-7672-4937-BBBF-3E0C1DE6AF03}" srcOrd="4" destOrd="0" presId="urn:microsoft.com/office/officeart/2005/8/layout/list1"/>
    <dgm:cxn modelId="{32F762FF-F108-4D98-86EE-782E5EF44427}" type="presParOf" srcId="{7F44BEFE-7672-4937-BBBF-3E0C1DE6AF03}" destId="{F37F22AA-1288-4807-8838-687545997B25}" srcOrd="0" destOrd="0" presId="urn:microsoft.com/office/officeart/2005/8/layout/list1"/>
    <dgm:cxn modelId="{C30E9E71-9787-4033-AEF9-6EB99DC49304}" type="presParOf" srcId="{7F44BEFE-7672-4937-BBBF-3E0C1DE6AF03}" destId="{B46FA5A5-06FE-4797-8B8C-B463399178C3}" srcOrd="1" destOrd="0" presId="urn:microsoft.com/office/officeart/2005/8/layout/list1"/>
    <dgm:cxn modelId="{427A1FB6-F633-41F2-A084-5E504712A49A}" type="presParOf" srcId="{734113DA-1A90-42A5-B777-2F1776706B14}" destId="{42EEBF35-8372-4031-8DE8-CEF92B582FC7}" srcOrd="5" destOrd="0" presId="urn:microsoft.com/office/officeart/2005/8/layout/list1"/>
    <dgm:cxn modelId="{DCAF1A16-10C5-4C04-ABCF-71EE755D9A93}" type="presParOf" srcId="{734113DA-1A90-42A5-B777-2F1776706B14}" destId="{74472E3A-BBF6-4604-BE2A-B855F7990CE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2E86EEC-7FC1-4C50-B6A9-30C4E1706F1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35D8B48-9E08-4AED-8FE6-9D82A3E554EB}">
      <dgm:prSet/>
      <dgm:spPr/>
      <dgm:t>
        <a:bodyPr/>
        <a:lstStyle/>
        <a:p>
          <a:r>
            <a:rPr lang="en-US" b="0" i="1" dirty="0"/>
            <a:t>No student loan payments on federal loans are owed until after Jan 31, 2022.</a:t>
          </a:r>
          <a:endParaRPr lang="en-US" dirty="0"/>
        </a:p>
      </dgm:t>
    </dgm:pt>
    <dgm:pt modelId="{6CC97F88-807F-435D-9ECF-D0FE51AD1110}" type="parTrans" cxnId="{FCAB5D12-50EE-4A2D-8BC3-055836814F87}">
      <dgm:prSet/>
      <dgm:spPr/>
      <dgm:t>
        <a:bodyPr/>
        <a:lstStyle/>
        <a:p>
          <a:endParaRPr lang="en-US"/>
        </a:p>
      </dgm:t>
    </dgm:pt>
    <dgm:pt modelId="{9BB15ED3-A86D-45D3-ADF4-8DE5DACA4CE3}" type="sibTrans" cxnId="{FCAB5D12-50EE-4A2D-8BC3-055836814F87}">
      <dgm:prSet/>
      <dgm:spPr/>
      <dgm:t>
        <a:bodyPr/>
        <a:lstStyle/>
        <a:p>
          <a:endParaRPr lang="en-US"/>
        </a:p>
      </dgm:t>
    </dgm:pt>
    <dgm:pt modelId="{50627A34-A5C3-4DD0-AED9-CE02CF4CF364}">
      <dgm:prSet/>
      <dgm:spPr/>
      <dgm:t>
        <a:bodyPr/>
        <a:lstStyle/>
        <a:p>
          <a:r>
            <a:rPr lang="en-US" b="0" i="1" dirty="0"/>
            <a:t>This date is when the interest will once again begin accruing on loans owned by the U.S. Department of Education or through the Federal Family Education Loan (FFEL) Program.</a:t>
          </a:r>
          <a:endParaRPr lang="en-US" dirty="0"/>
        </a:p>
      </dgm:t>
    </dgm:pt>
    <dgm:pt modelId="{1392F3EC-3547-4B54-9763-64E5FA48F921}" type="parTrans" cxnId="{62B6288B-F30F-42D0-BF82-F7634EA0986C}">
      <dgm:prSet/>
      <dgm:spPr/>
      <dgm:t>
        <a:bodyPr/>
        <a:lstStyle/>
        <a:p>
          <a:endParaRPr lang="en-US"/>
        </a:p>
      </dgm:t>
    </dgm:pt>
    <dgm:pt modelId="{01C735C2-ABD6-475D-A442-0AB33991936B}" type="sibTrans" cxnId="{62B6288B-F30F-42D0-BF82-F7634EA0986C}">
      <dgm:prSet/>
      <dgm:spPr/>
      <dgm:t>
        <a:bodyPr/>
        <a:lstStyle/>
        <a:p>
          <a:endParaRPr lang="en-US"/>
        </a:p>
      </dgm:t>
    </dgm:pt>
    <dgm:pt modelId="{A65DE1B9-A5CE-4496-B541-20CDB5CC963D}">
      <dgm:prSet/>
      <dgm:spPr/>
      <dgm:t>
        <a:bodyPr/>
        <a:lstStyle/>
        <a:p>
          <a:r>
            <a:rPr lang="en-US" dirty="0"/>
            <a:t>January 31 deadline only applies to students that will actually have to enter into repayment. If the student will be at least part time (6 credits) next semester the payments will still be deferred </a:t>
          </a:r>
        </a:p>
        <a:p>
          <a:endParaRPr lang="en-US" dirty="0"/>
        </a:p>
      </dgm:t>
    </dgm:pt>
    <dgm:pt modelId="{3430DF99-EB1B-40B3-9945-381FC1BCAC72}" type="parTrans" cxnId="{343A2529-B9F8-4FF4-97F0-A208A2D70C41}">
      <dgm:prSet/>
      <dgm:spPr/>
      <dgm:t>
        <a:bodyPr/>
        <a:lstStyle/>
        <a:p>
          <a:endParaRPr lang="en-US"/>
        </a:p>
      </dgm:t>
    </dgm:pt>
    <dgm:pt modelId="{BB7756ED-8BE1-47EB-9208-805F801838A6}" type="sibTrans" cxnId="{343A2529-B9F8-4FF4-97F0-A208A2D70C41}">
      <dgm:prSet/>
      <dgm:spPr/>
      <dgm:t>
        <a:bodyPr/>
        <a:lstStyle/>
        <a:p>
          <a:endParaRPr lang="en-US"/>
        </a:p>
      </dgm:t>
    </dgm:pt>
    <dgm:pt modelId="{494E51F7-3FC7-4607-A776-253B42D01F86}" type="pres">
      <dgm:prSet presAssocID="{62E86EEC-7FC1-4C50-B6A9-30C4E1706F1B}" presName="vert0" presStyleCnt="0">
        <dgm:presLayoutVars>
          <dgm:dir/>
          <dgm:animOne val="branch"/>
          <dgm:animLvl val="lvl"/>
        </dgm:presLayoutVars>
      </dgm:prSet>
      <dgm:spPr/>
    </dgm:pt>
    <dgm:pt modelId="{3077AFBD-8464-4E3A-8967-072EB2A24345}" type="pres">
      <dgm:prSet presAssocID="{335D8B48-9E08-4AED-8FE6-9D82A3E554EB}" presName="thickLine" presStyleLbl="alignNode1" presStyleIdx="0" presStyleCnt="3"/>
      <dgm:spPr/>
    </dgm:pt>
    <dgm:pt modelId="{9030333A-5305-4D97-9812-356A58C0C25B}" type="pres">
      <dgm:prSet presAssocID="{335D8B48-9E08-4AED-8FE6-9D82A3E554EB}" presName="horz1" presStyleCnt="0"/>
      <dgm:spPr/>
    </dgm:pt>
    <dgm:pt modelId="{EC88E7C6-CACB-428E-BFE4-B899D839D7DE}" type="pres">
      <dgm:prSet presAssocID="{335D8B48-9E08-4AED-8FE6-9D82A3E554EB}" presName="tx1" presStyleLbl="revTx" presStyleIdx="0" presStyleCnt="3"/>
      <dgm:spPr/>
    </dgm:pt>
    <dgm:pt modelId="{8C6AC538-2459-45CE-A162-05CABA137997}" type="pres">
      <dgm:prSet presAssocID="{335D8B48-9E08-4AED-8FE6-9D82A3E554EB}" presName="vert1" presStyleCnt="0"/>
      <dgm:spPr/>
    </dgm:pt>
    <dgm:pt modelId="{C64F5F2C-523F-4A54-81A8-5BF33E3FBB28}" type="pres">
      <dgm:prSet presAssocID="{A65DE1B9-A5CE-4496-B541-20CDB5CC963D}" presName="thickLine" presStyleLbl="alignNode1" presStyleIdx="1" presStyleCnt="3"/>
      <dgm:spPr/>
    </dgm:pt>
    <dgm:pt modelId="{576BA502-CF80-459C-A757-EFA2AAB75954}" type="pres">
      <dgm:prSet presAssocID="{A65DE1B9-A5CE-4496-B541-20CDB5CC963D}" presName="horz1" presStyleCnt="0"/>
      <dgm:spPr/>
    </dgm:pt>
    <dgm:pt modelId="{49D24B4D-A536-44FB-89F8-B659EBFB73F0}" type="pres">
      <dgm:prSet presAssocID="{A65DE1B9-A5CE-4496-B541-20CDB5CC963D}" presName="tx1" presStyleLbl="revTx" presStyleIdx="1" presStyleCnt="3"/>
      <dgm:spPr/>
    </dgm:pt>
    <dgm:pt modelId="{AFDF69F9-1DC8-4B05-89C0-364D48020AF6}" type="pres">
      <dgm:prSet presAssocID="{A65DE1B9-A5CE-4496-B541-20CDB5CC963D}" presName="vert1" presStyleCnt="0"/>
      <dgm:spPr/>
    </dgm:pt>
    <dgm:pt modelId="{5C9F30DD-B6C5-4575-9156-4E22C7A39D37}" type="pres">
      <dgm:prSet presAssocID="{50627A34-A5C3-4DD0-AED9-CE02CF4CF364}" presName="thickLine" presStyleLbl="alignNode1" presStyleIdx="2" presStyleCnt="3"/>
      <dgm:spPr/>
    </dgm:pt>
    <dgm:pt modelId="{B6DC5F7C-8880-4EDD-B891-11EEA68BEEA7}" type="pres">
      <dgm:prSet presAssocID="{50627A34-A5C3-4DD0-AED9-CE02CF4CF364}" presName="horz1" presStyleCnt="0"/>
      <dgm:spPr/>
    </dgm:pt>
    <dgm:pt modelId="{9434469D-FDDC-4246-957C-6492EF68221B}" type="pres">
      <dgm:prSet presAssocID="{50627A34-A5C3-4DD0-AED9-CE02CF4CF364}" presName="tx1" presStyleLbl="revTx" presStyleIdx="2" presStyleCnt="3"/>
      <dgm:spPr/>
    </dgm:pt>
    <dgm:pt modelId="{C86EA7C4-6AC9-4025-A159-B6B662753379}" type="pres">
      <dgm:prSet presAssocID="{50627A34-A5C3-4DD0-AED9-CE02CF4CF364}" presName="vert1" presStyleCnt="0"/>
      <dgm:spPr/>
    </dgm:pt>
  </dgm:ptLst>
  <dgm:cxnLst>
    <dgm:cxn modelId="{FCAB5D12-50EE-4A2D-8BC3-055836814F87}" srcId="{62E86EEC-7FC1-4C50-B6A9-30C4E1706F1B}" destId="{335D8B48-9E08-4AED-8FE6-9D82A3E554EB}" srcOrd="0" destOrd="0" parTransId="{6CC97F88-807F-435D-9ECF-D0FE51AD1110}" sibTransId="{9BB15ED3-A86D-45D3-ADF4-8DE5DACA4CE3}"/>
    <dgm:cxn modelId="{343A2529-B9F8-4FF4-97F0-A208A2D70C41}" srcId="{62E86EEC-7FC1-4C50-B6A9-30C4E1706F1B}" destId="{A65DE1B9-A5CE-4496-B541-20CDB5CC963D}" srcOrd="1" destOrd="0" parTransId="{3430DF99-EB1B-40B3-9945-381FC1BCAC72}" sibTransId="{BB7756ED-8BE1-47EB-9208-805F801838A6}"/>
    <dgm:cxn modelId="{5EDC3A72-DBE0-4243-BC7C-86D9424A1410}" type="presOf" srcId="{A65DE1B9-A5CE-4496-B541-20CDB5CC963D}" destId="{49D24B4D-A536-44FB-89F8-B659EBFB73F0}" srcOrd="0" destOrd="0" presId="urn:microsoft.com/office/officeart/2008/layout/LinedList"/>
    <dgm:cxn modelId="{62B6288B-F30F-42D0-BF82-F7634EA0986C}" srcId="{62E86EEC-7FC1-4C50-B6A9-30C4E1706F1B}" destId="{50627A34-A5C3-4DD0-AED9-CE02CF4CF364}" srcOrd="2" destOrd="0" parTransId="{1392F3EC-3547-4B54-9763-64E5FA48F921}" sibTransId="{01C735C2-ABD6-475D-A442-0AB33991936B}"/>
    <dgm:cxn modelId="{0C391EA2-431F-4E96-A71A-227CB9042DA7}" type="presOf" srcId="{335D8B48-9E08-4AED-8FE6-9D82A3E554EB}" destId="{EC88E7C6-CACB-428E-BFE4-B899D839D7DE}" srcOrd="0" destOrd="0" presId="urn:microsoft.com/office/officeart/2008/layout/LinedList"/>
    <dgm:cxn modelId="{FDEF33DD-9048-48DC-A714-28EAB709A888}" type="presOf" srcId="{50627A34-A5C3-4DD0-AED9-CE02CF4CF364}" destId="{9434469D-FDDC-4246-957C-6492EF68221B}" srcOrd="0" destOrd="0" presId="urn:microsoft.com/office/officeart/2008/layout/LinedList"/>
    <dgm:cxn modelId="{859743F4-CD8C-4658-9CC9-27611B1BB39E}" type="presOf" srcId="{62E86EEC-7FC1-4C50-B6A9-30C4E1706F1B}" destId="{494E51F7-3FC7-4607-A776-253B42D01F86}" srcOrd="0" destOrd="0" presId="urn:microsoft.com/office/officeart/2008/layout/LinedList"/>
    <dgm:cxn modelId="{0B49D252-0598-47CF-B75B-D4CF7EF291F0}" type="presParOf" srcId="{494E51F7-3FC7-4607-A776-253B42D01F86}" destId="{3077AFBD-8464-4E3A-8967-072EB2A24345}" srcOrd="0" destOrd="0" presId="urn:microsoft.com/office/officeart/2008/layout/LinedList"/>
    <dgm:cxn modelId="{AE5AB4F2-C6BE-4458-8438-A884F76DEEE1}" type="presParOf" srcId="{494E51F7-3FC7-4607-A776-253B42D01F86}" destId="{9030333A-5305-4D97-9812-356A58C0C25B}" srcOrd="1" destOrd="0" presId="urn:microsoft.com/office/officeart/2008/layout/LinedList"/>
    <dgm:cxn modelId="{CD72AFBC-93B2-4901-BD98-4069C7A73BE8}" type="presParOf" srcId="{9030333A-5305-4D97-9812-356A58C0C25B}" destId="{EC88E7C6-CACB-428E-BFE4-B899D839D7DE}" srcOrd="0" destOrd="0" presId="urn:microsoft.com/office/officeart/2008/layout/LinedList"/>
    <dgm:cxn modelId="{FF1AD230-19D5-464A-B4DD-D8E091D5E05E}" type="presParOf" srcId="{9030333A-5305-4D97-9812-356A58C0C25B}" destId="{8C6AC538-2459-45CE-A162-05CABA137997}" srcOrd="1" destOrd="0" presId="urn:microsoft.com/office/officeart/2008/layout/LinedList"/>
    <dgm:cxn modelId="{60C68E98-1620-4042-8E91-849BDA091777}" type="presParOf" srcId="{494E51F7-3FC7-4607-A776-253B42D01F86}" destId="{C64F5F2C-523F-4A54-81A8-5BF33E3FBB28}" srcOrd="2" destOrd="0" presId="urn:microsoft.com/office/officeart/2008/layout/LinedList"/>
    <dgm:cxn modelId="{98D5EB63-A038-4023-B1EC-73C7BCAC6D0B}" type="presParOf" srcId="{494E51F7-3FC7-4607-A776-253B42D01F86}" destId="{576BA502-CF80-459C-A757-EFA2AAB75954}" srcOrd="3" destOrd="0" presId="urn:microsoft.com/office/officeart/2008/layout/LinedList"/>
    <dgm:cxn modelId="{E983BF27-97DD-49D2-BF1E-0F343BC924FF}" type="presParOf" srcId="{576BA502-CF80-459C-A757-EFA2AAB75954}" destId="{49D24B4D-A536-44FB-89F8-B659EBFB73F0}" srcOrd="0" destOrd="0" presId="urn:microsoft.com/office/officeart/2008/layout/LinedList"/>
    <dgm:cxn modelId="{E9B72E2D-464C-4D67-81DC-CB1DC10BACFF}" type="presParOf" srcId="{576BA502-CF80-459C-A757-EFA2AAB75954}" destId="{AFDF69F9-1DC8-4B05-89C0-364D48020AF6}" srcOrd="1" destOrd="0" presId="urn:microsoft.com/office/officeart/2008/layout/LinedList"/>
    <dgm:cxn modelId="{DD2D9263-1FEC-4C76-B79C-C41F012A65DD}" type="presParOf" srcId="{494E51F7-3FC7-4607-A776-253B42D01F86}" destId="{5C9F30DD-B6C5-4575-9156-4E22C7A39D37}" srcOrd="4" destOrd="0" presId="urn:microsoft.com/office/officeart/2008/layout/LinedList"/>
    <dgm:cxn modelId="{E3FB88EC-BC21-4D17-A021-35081E8FEE4D}" type="presParOf" srcId="{494E51F7-3FC7-4607-A776-253B42D01F86}" destId="{B6DC5F7C-8880-4EDD-B891-11EEA68BEEA7}" srcOrd="5" destOrd="0" presId="urn:microsoft.com/office/officeart/2008/layout/LinedList"/>
    <dgm:cxn modelId="{8CD48775-6D6B-4B4B-AC1C-1EA6A9CC3CF8}" type="presParOf" srcId="{B6DC5F7C-8880-4EDD-B891-11EEA68BEEA7}" destId="{9434469D-FDDC-4246-957C-6492EF68221B}" srcOrd="0" destOrd="0" presId="urn:microsoft.com/office/officeart/2008/layout/LinedList"/>
    <dgm:cxn modelId="{02B75F56-04D3-4C2E-997E-D67FA60E2ADB}" type="presParOf" srcId="{B6DC5F7C-8880-4EDD-B891-11EEA68BEEA7}" destId="{C86EA7C4-6AC9-4025-A159-B6B6627533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935C30-C0AF-4B6B-8C5C-46353CF67432}"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ED420E25-91D8-4B0E-B7DF-FD46D2C40B47}">
      <dgm:prSet phldrT="[Text]"/>
      <dgm:spPr/>
      <dgm:t>
        <a:bodyPr/>
        <a:lstStyle/>
        <a:p>
          <a:r>
            <a:rPr lang="en-US" b="1" i="0" dirty="0"/>
            <a:t>Update your contact info.</a:t>
          </a:r>
          <a:endParaRPr lang="en-US" dirty="0"/>
        </a:p>
      </dgm:t>
    </dgm:pt>
    <dgm:pt modelId="{7E7EE33A-4191-4F8B-8634-009F6107B940}" type="parTrans" cxnId="{B3CD3607-522E-481B-9D1C-2A35C1D8C4D9}">
      <dgm:prSet/>
      <dgm:spPr/>
      <dgm:t>
        <a:bodyPr/>
        <a:lstStyle/>
        <a:p>
          <a:endParaRPr lang="en-US"/>
        </a:p>
      </dgm:t>
    </dgm:pt>
    <dgm:pt modelId="{5EC2E6F1-1252-4506-955D-E102A77625A2}" type="sibTrans" cxnId="{B3CD3607-522E-481B-9D1C-2A35C1D8C4D9}">
      <dgm:prSet/>
      <dgm:spPr/>
      <dgm:t>
        <a:bodyPr/>
        <a:lstStyle/>
        <a:p>
          <a:endParaRPr lang="en-US"/>
        </a:p>
      </dgm:t>
    </dgm:pt>
    <dgm:pt modelId="{6A98891D-51E3-466B-8127-80A9D97D2564}">
      <dgm:prSet phldrT="[Text]"/>
      <dgm:spPr/>
      <dgm:t>
        <a:bodyPr/>
        <a:lstStyle/>
        <a:p>
          <a:r>
            <a:rPr lang="en-US" b="0" i="0" dirty="0"/>
            <a:t>Your loan servicer(s) will send you a billing statement or a notice to pay, before payment time, so make sure you check your email and account</a:t>
          </a:r>
          <a:endParaRPr lang="en-US" dirty="0"/>
        </a:p>
      </dgm:t>
    </dgm:pt>
    <dgm:pt modelId="{55BE3351-4B84-4C42-9301-1DED91A9C5FD}" type="parTrans" cxnId="{F281FB53-6D93-483C-8D18-F62D010BF2F3}">
      <dgm:prSet/>
      <dgm:spPr/>
      <dgm:t>
        <a:bodyPr/>
        <a:lstStyle/>
        <a:p>
          <a:endParaRPr lang="en-US"/>
        </a:p>
      </dgm:t>
    </dgm:pt>
    <dgm:pt modelId="{29A2AD33-96D2-4020-AF4F-055E983F85BD}" type="sibTrans" cxnId="{F281FB53-6D93-483C-8D18-F62D010BF2F3}">
      <dgm:prSet/>
      <dgm:spPr/>
      <dgm:t>
        <a:bodyPr/>
        <a:lstStyle/>
        <a:p>
          <a:endParaRPr lang="en-US"/>
        </a:p>
      </dgm:t>
    </dgm:pt>
    <dgm:pt modelId="{FB3CEC7B-A077-4A6E-9FCA-3429CB45B04F}">
      <dgm:prSet phldrT="[Text]"/>
      <dgm:spPr/>
      <dgm:t>
        <a:bodyPr/>
        <a:lstStyle/>
        <a:p>
          <a:r>
            <a:rPr lang="en-US" b="1" i="0" dirty="0"/>
            <a:t>Make sure you’re on the best repayment plan for you</a:t>
          </a:r>
          <a:endParaRPr lang="en-US" dirty="0"/>
        </a:p>
      </dgm:t>
    </dgm:pt>
    <dgm:pt modelId="{6A436611-C27B-4ECB-8DCE-211870EFABEA}" type="parTrans" cxnId="{7326E1DC-3A9F-42C3-A456-D39CAD8C758D}">
      <dgm:prSet/>
      <dgm:spPr/>
      <dgm:t>
        <a:bodyPr/>
        <a:lstStyle/>
        <a:p>
          <a:endParaRPr lang="en-US"/>
        </a:p>
      </dgm:t>
    </dgm:pt>
    <dgm:pt modelId="{E9B84C97-AD6E-4823-9DF5-08BAF57219B4}" type="sibTrans" cxnId="{7326E1DC-3A9F-42C3-A456-D39CAD8C758D}">
      <dgm:prSet/>
      <dgm:spPr/>
      <dgm:t>
        <a:bodyPr/>
        <a:lstStyle/>
        <a:p>
          <a:endParaRPr lang="en-US"/>
        </a:p>
      </dgm:t>
    </dgm:pt>
    <dgm:pt modelId="{2769B092-A2F0-4DE8-9725-8AD53F30F9D1}">
      <dgm:prSet phldrT="[Text]"/>
      <dgm:spPr/>
      <dgm:t>
        <a:bodyPr/>
        <a:lstStyle/>
        <a:p>
          <a:r>
            <a:rPr lang="en-US" b="0" i="0" dirty="0"/>
            <a:t>Use</a:t>
          </a:r>
          <a:r>
            <a:rPr lang="en-US" b="0" i="0" dirty="0">
              <a:hlinkClick xmlns:r="http://schemas.openxmlformats.org/officeDocument/2006/relationships" r:id="rId1"/>
            </a:rPr>
            <a:t> </a:t>
          </a:r>
          <a:r>
            <a:rPr lang="en-US" b="0" i="1" dirty="0">
              <a:hlinkClick xmlns:r="http://schemas.openxmlformats.org/officeDocument/2006/relationships" r:id="rId1"/>
            </a:rPr>
            <a:t>Loan Simulator</a:t>
          </a:r>
          <a:r>
            <a:rPr lang="en-US" b="0" i="0" dirty="0"/>
            <a:t> to explore your repayment options</a:t>
          </a:r>
          <a:endParaRPr lang="en-US" dirty="0"/>
        </a:p>
      </dgm:t>
    </dgm:pt>
    <dgm:pt modelId="{352DAEBB-B1A0-495A-BB50-3010F14FEDE8}" type="parTrans" cxnId="{CA0A8566-D3C8-4B82-AFC5-D8E1AA4738E8}">
      <dgm:prSet/>
      <dgm:spPr/>
      <dgm:t>
        <a:bodyPr/>
        <a:lstStyle/>
        <a:p>
          <a:endParaRPr lang="en-US"/>
        </a:p>
      </dgm:t>
    </dgm:pt>
    <dgm:pt modelId="{AE9FE86E-D082-46E3-A92D-A2CB051B4D90}" type="sibTrans" cxnId="{CA0A8566-D3C8-4B82-AFC5-D8E1AA4738E8}">
      <dgm:prSet/>
      <dgm:spPr/>
      <dgm:t>
        <a:bodyPr/>
        <a:lstStyle/>
        <a:p>
          <a:endParaRPr lang="en-US"/>
        </a:p>
      </dgm:t>
    </dgm:pt>
    <dgm:pt modelId="{34779350-868F-41A9-B9AC-C128398BC27B}">
      <dgm:prSet phldrT="[Text]"/>
      <dgm:spPr/>
      <dgm:t>
        <a:bodyPr/>
        <a:lstStyle/>
        <a:p>
          <a:r>
            <a:rPr lang="en-US" b="0" i="0" dirty="0"/>
            <a:t>if you change your repayment plan now, you can always change it back later.</a:t>
          </a:r>
          <a:endParaRPr lang="en-US" dirty="0"/>
        </a:p>
      </dgm:t>
    </dgm:pt>
    <dgm:pt modelId="{E75F16DE-491E-4200-9C0A-8628D3702240}" type="parTrans" cxnId="{12D7590C-DC33-4A28-B226-B4DC5FF1C054}">
      <dgm:prSet/>
      <dgm:spPr/>
      <dgm:t>
        <a:bodyPr/>
        <a:lstStyle/>
        <a:p>
          <a:endParaRPr lang="en-US"/>
        </a:p>
      </dgm:t>
    </dgm:pt>
    <dgm:pt modelId="{8A885498-B4B2-48CA-8917-D31CDEA2F46B}" type="sibTrans" cxnId="{12D7590C-DC33-4A28-B226-B4DC5FF1C054}">
      <dgm:prSet/>
      <dgm:spPr/>
      <dgm:t>
        <a:bodyPr/>
        <a:lstStyle/>
        <a:p>
          <a:endParaRPr lang="en-US"/>
        </a:p>
      </dgm:t>
    </dgm:pt>
    <dgm:pt modelId="{5B888E02-D4EF-4095-85C3-9F999CE493B5}">
      <dgm:prSet phldrT="[Text]"/>
      <dgm:spPr/>
      <dgm:t>
        <a:bodyPr/>
        <a:lstStyle/>
        <a:p>
          <a:r>
            <a:rPr lang="en-US" b="1" i="0" dirty="0"/>
            <a:t>Take action if you want to lower your monthly payment.</a:t>
          </a:r>
          <a:endParaRPr lang="en-US" dirty="0"/>
        </a:p>
      </dgm:t>
    </dgm:pt>
    <dgm:pt modelId="{407299EF-4127-41E3-9552-23FFEE5A5634}" type="parTrans" cxnId="{E040E0E3-697E-47FC-9843-587EDE55F4AE}">
      <dgm:prSet/>
      <dgm:spPr/>
      <dgm:t>
        <a:bodyPr/>
        <a:lstStyle/>
        <a:p>
          <a:endParaRPr lang="en-US"/>
        </a:p>
      </dgm:t>
    </dgm:pt>
    <dgm:pt modelId="{4C6394A7-CFF5-4EDC-A640-9066F9DF1B48}" type="sibTrans" cxnId="{E040E0E3-697E-47FC-9843-587EDE55F4AE}">
      <dgm:prSet/>
      <dgm:spPr/>
      <dgm:t>
        <a:bodyPr/>
        <a:lstStyle/>
        <a:p>
          <a:endParaRPr lang="en-US"/>
        </a:p>
      </dgm:t>
    </dgm:pt>
    <dgm:pt modelId="{C09FDD76-282F-4FF6-8961-4BF9892B2FD6}">
      <dgm:prSet phldrT="[Text]"/>
      <dgm:spPr/>
      <dgm:t>
        <a:bodyPr/>
        <a:lstStyle/>
        <a:p>
          <a:r>
            <a:rPr lang="en-US" b="1" i="0" dirty="0"/>
            <a:t>As a last resort, contact your loan servicer to ask for short-term relief.</a:t>
          </a:r>
          <a:endParaRPr lang="en-US" dirty="0"/>
        </a:p>
      </dgm:t>
    </dgm:pt>
    <dgm:pt modelId="{7141D518-6212-4EDF-B7E9-5FAF90FE387B}" type="parTrans" cxnId="{6BCF6825-0A10-4360-B887-53F122BBD0A1}">
      <dgm:prSet/>
      <dgm:spPr/>
      <dgm:t>
        <a:bodyPr/>
        <a:lstStyle/>
        <a:p>
          <a:endParaRPr lang="en-US"/>
        </a:p>
      </dgm:t>
    </dgm:pt>
    <dgm:pt modelId="{B2EF1991-8513-4C67-AE08-75249DA64018}" type="sibTrans" cxnId="{6BCF6825-0A10-4360-B887-53F122BBD0A1}">
      <dgm:prSet/>
      <dgm:spPr/>
      <dgm:t>
        <a:bodyPr/>
        <a:lstStyle/>
        <a:p>
          <a:endParaRPr lang="en-US"/>
        </a:p>
      </dgm:t>
    </dgm:pt>
    <dgm:pt modelId="{A128A1AA-DC7E-49BE-BE9A-96F55C078169}">
      <dgm:prSet/>
      <dgm:spPr/>
      <dgm:t>
        <a:bodyPr/>
        <a:lstStyle/>
        <a:p>
          <a:r>
            <a:rPr lang="en-US" b="1" i="0" dirty="0"/>
            <a:t>Get info about your next payment.</a:t>
          </a:r>
          <a:endParaRPr lang="en-US" dirty="0"/>
        </a:p>
      </dgm:t>
    </dgm:pt>
    <dgm:pt modelId="{5D7CDD84-0B52-4251-AC71-4F73E0EE074E}" type="parTrans" cxnId="{E49C76F4-0836-4D43-91A4-C741AFBD20C8}">
      <dgm:prSet/>
      <dgm:spPr/>
      <dgm:t>
        <a:bodyPr/>
        <a:lstStyle/>
        <a:p>
          <a:endParaRPr lang="en-US"/>
        </a:p>
      </dgm:t>
    </dgm:pt>
    <dgm:pt modelId="{51F91F99-6034-4C1D-B5FF-9AA947E6ADA0}" type="sibTrans" cxnId="{E49C76F4-0836-4D43-91A4-C741AFBD20C8}">
      <dgm:prSet/>
      <dgm:spPr/>
      <dgm:t>
        <a:bodyPr/>
        <a:lstStyle/>
        <a:p>
          <a:endParaRPr lang="en-US"/>
        </a:p>
      </dgm:t>
    </dgm:pt>
    <dgm:pt modelId="{F2FA5162-0F0E-49E2-AB6B-320E973CEBEE}">
      <dgm:prSet/>
      <dgm:spPr/>
      <dgm:t>
        <a:bodyPr/>
        <a:lstStyle/>
        <a:p>
          <a:r>
            <a:rPr lang="en-US" b="1" i="0" dirty="0"/>
            <a:t>Understand what happens if you don’t repay your loan.</a:t>
          </a:r>
          <a:endParaRPr lang="en-US" dirty="0"/>
        </a:p>
      </dgm:t>
    </dgm:pt>
    <dgm:pt modelId="{6A7A31BB-D36F-44AE-A4D8-EA196357211A}" type="parTrans" cxnId="{FEC15F32-F3AB-4C34-9E20-285D8907EC05}">
      <dgm:prSet/>
      <dgm:spPr/>
      <dgm:t>
        <a:bodyPr/>
        <a:lstStyle/>
        <a:p>
          <a:endParaRPr lang="en-US"/>
        </a:p>
      </dgm:t>
    </dgm:pt>
    <dgm:pt modelId="{06D33ECE-6E0B-4029-9C3A-047A5DCAF9E1}" type="sibTrans" cxnId="{FEC15F32-F3AB-4C34-9E20-285D8907EC05}">
      <dgm:prSet/>
      <dgm:spPr/>
      <dgm:t>
        <a:bodyPr/>
        <a:lstStyle/>
        <a:p>
          <a:endParaRPr lang="en-US"/>
        </a:p>
      </dgm:t>
    </dgm:pt>
    <dgm:pt modelId="{C938AFEF-4312-4466-B802-74E03E32D66C}">
      <dgm:prSet phldrT="[Text]"/>
      <dgm:spPr/>
      <dgm:t>
        <a:bodyPr/>
        <a:lstStyle/>
        <a:p>
          <a:r>
            <a:rPr lang="en-US" b="0" i="0" dirty="0"/>
            <a:t>Make sure your contact information is up to date in your profile on your </a:t>
          </a:r>
          <a:r>
            <a:rPr lang="en-US" b="0" i="0" dirty="0">
              <a:hlinkClick xmlns:r="http://schemas.openxmlformats.org/officeDocument/2006/relationships" r:id="rId2"/>
            </a:rPr>
            <a:t>loan servicer</a:t>
          </a:r>
          <a:r>
            <a:rPr lang="en-US" b="0" i="0" dirty="0"/>
            <a:t>’s website </a:t>
          </a:r>
          <a:r>
            <a:rPr lang="en-US" b="1" i="0" dirty="0"/>
            <a:t>and</a:t>
          </a:r>
          <a:r>
            <a:rPr lang="en-US" b="0" i="0" dirty="0"/>
            <a:t> in your </a:t>
          </a:r>
          <a:r>
            <a:rPr lang="en-US" b="0" i="0" dirty="0">
              <a:hlinkClick xmlns:r="http://schemas.openxmlformats.org/officeDocument/2006/relationships" r:id="rId3"/>
            </a:rPr>
            <a:t>StudentAid.gov profile</a:t>
          </a:r>
          <a:r>
            <a:rPr lang="en-US" b="0" i="0" dirty="0"/>
            <a:t>.</a:t>
          </a:r>
          <a:endParaRPr lang="en-US" dirty="0"/>
        </a:p>
      </dgm:t>
    </dgm:pt>
    <dgm:pt modelId="{C715B0E3-7306-4768-843A-03A524FC5911}" type="parTrans" cxnId="{DDE21FF0-D57A-4C44-BCC1-F48D94084DCC}">
      <dgm:prSet/>
      <dgm:spPr/>
      <dgm:t>
        <a:bodyPr/>
        <a:lstStyle/>
        <a:p>
          <a:endParaRPr lang="en-US"/>
        </a:p>
      </dgm:t>
    </dgm:pt>
    <dgm:pt modelId="{E2C934CA-22BA-4590-84ED-F020064FA4BF}" type="sibTrans" cxnId="{DDE21FF0-D57A-4C44-BCC1-F48D94084DCC}">
      <dgm:prSet/>
      <dgm:spPr/>
      <dgm:t>
        <a:bodyPr/>
        <a:lstStyle/>
        <a:p>
          <a:endParaRPr lang="en-US"/>
        </a:p>
      </dgm:t>
    </dgm:pt>
    <dgm:pt modelId="{A3D020B5-76ED-4D70-A7A3-F2B4C078DD9A}">
      <dgm:prSet phldrT="[Text]"/>
      <dgm:spPr/>
      <dgm:t>
        <a:bodyPr/>
        <a:lstStyle/>
        <a:p>
          <a:r>
            <a:rPr lang="en-US" b="0" i="0" dirty="0"/>
            <a:t>If you can’t find a repayment plan that works for you now, you can request to temporarily pause or lower your payments through short-term relief, but revert to loan simulator first</a:t>
          </a:r>
          <a:endParaRPr lang="en-US" dirty="0"/>
        </a:p>
      </dgm:t>
    </dgm:pt>
    <dgm:pt modelId="{D954C2A1-D8BF-4EEC-A4A9-C929E10DF220}" type="parTrans" cxnId="{355EAD61-4611-4248-B0DF-66EF61EE1AE3}">
      <dgm:prSet/>
      <dgm:spPr/>
      <dgm:t>
        <a:bodyPr/>
        <a:lstStyle/>
        <a:p>
          <a:endParaRPr lang="en-US"/>
        </a:p>
      </dgm:t>
    </dgm:pt>
    <dgm:pt modelId="{4A21C080-2112-40DD-AC37-C7EAF66B1B86}" type="sibTrans" cxnId="{355EAD61-4611-4248-B0DF-66EF61EE1AE3}">
      <dgm:prSet/>
      <dgm:spPr/>
      <dgm:t>
        <a:bodyPr/>
        <a:lstStyle/>
        <a:p>
          <a:endParaRPr lang="en-US"/>
        </a:p>
      </dgm:t>
    </dgm:pt>
    <dgm:pt modelId="{A40E259C-4273-462F-8445-045AE8889266}">
      <dgm:prSet/>
      <dgm:spPr/>
      <dgm:t>
        <a:bodyPr/>
        <a:lstStyle/>
        <a:p>
          <a:r>
            <a:rPr lang="en-US" b="0" i="0" dirty="0"/>
            <a:t>If you miss a payment, your loan becomes delinquent.</a:t>
          </a:r>
          <a:endParaRPr lang="en-US" dirty="0"/>
        </a:p>
      </dgm:t>
    </dgm:pt>
    <dgm:pt modelId="{FF22A519-947D-4A61-8A5B-9058388BEE4F}" type="parTrans" cxnId="{DBC5DC47-9FF5-4F36-A959-886B189E55F5}">
      <dgm:prSet/>
      <dgm:spPr/>
      <dgm:t>
        <a:bodyPr/>
        <a:lstStyle/>
        <a:p>
          <a:endParaRPr lang="en-US"/>
        </a:p>
      </dgm:t>
    </dgm:pt>
    <dgm:pt modelId="{A23F385F-4EC8-46FC-85E7-51FE36710DE6}" type="sibTrans" cxnId="{DBC5DC47-9FF5-4F36-A959-886B189E55F5}">
      <dgm:prSet/>
      <dgm:spPr/>
      <dgm:t>
        <a:bodyPr/>
        <a:lstStyle/>
        <a:p>
          <a:endParaRPr lang="en-US"/>
        </a:p>
      </dgm:t>
    </dgm:pt>
    <dgm:pt modelId="{487776BC-D375-4846-A4A9-0648694B4B9F}">
      <dgm:prSet phldrT="[Text]"/>
      <dgm:spPr/>
      <dgm:t>
        <a:bodyPr/>
        <a:lstStyle/>
        <a:p>
          <a:r>
            <a:rPr lang="en-US" b="0" i="0" dirty="0"/>
            <a:t> check if you can be placed on a plan that results in lowering your monthly payment amount,</a:t>
          </a:r>
          <a:endParaRPr lang="en-US" dirty="0"/>
        </a:p>
      </dgm:t>
    </dgm:pt>
    <dgm:pt modelId="{6926AB4B-1048-4C14-8185-157C43D84A8B}" type="parTrans" cxnId="{9A70CE50-3B86-4D55-A47F-35A1068ACDBC}">
      <dgm:prSet/>
      <dgm:spPr/>
      <dgm:t>
        <a:bodyPr/>
        <a:lstStyle/>
        <a:p>
          <a:endParaRPr lang="en-US"/>
        </a:p>
      </dgm:t>
    </dgm:pt>
    <dgm:pt modelId="{FFC2A464-FC9E-4AC3-A829-71B15D30D06D}" type="sibTrans" cxnId="{9A70CE50-3B86-4D55-A47F-35A1068ACDBC}">
      <dgm:prSet/>
      <dgm:spPr/>
      <dgm:t>
        <a:bodyPr/>
        <a:lstStyle/>
        <a:p>
          <a:endParaRPr lang="en-US"/>
        </a:p>
      </dgm:t>
    </dgm:pt>
    <dgm:pt modelId="{F19982AA-DE86-409D-AA59-17981A241C43}">
      <dgm:prSet phldrT="[Text]"/>
      <dgm:spPr/>
      <dgm:t>
        <a:bodyPr/>
        <a:lstStyle/>
        <a:p>
          <a:r>
            <a:rPr lang="en-US" b="0" i="0"/>
            <a:t>Consolidating </a:t>
          </a:r>
          <a:r>
            <a:rPr lang="en-US" b="0" i="0" dirty="0"/>
            <a:t>your federal student loans may also lower your monthly payments. </a:t>
          </a:r>
          <a:endParaRPr lang="en-US" dirty="0"/>
        </a:p>
      </dgm:t>
    </dgm:pt>
    <dgm:pt modelId="{52D028DD-9790-4BE1-A7A1-B96F89251BAE}" type="parTrans" cxnId="{5068561E-0260-4B22-BB68-33F3D478A59C}">
      <dgm:prSet/>
      <dgm:spPr/>
      <dgm:t>
        <a:bodyPr/>
        <a:lstStyle/>
        <a:p>
          <a:endParaRPr lang="en-US"/>
        </a:p>
      </dgm:t>
    </dgm:pt>
    <dgm:pt modelId="{4DC1374D-757D-4776-912A-79E4022C2B18}" type="sibTrans" cxnId="{5068561E-0260-4B22-BB68-33F3D478A59C}">
      <dgm:prSet/>
      <dgm:spPr/>
      <dgm:t>
        <a:bodyPr/>
        <a:lstStyle/>
        <a:p>
          <a:endParaRPr lang="en-US"/>
        </a:p>
      </dgm:t>
    </dgm:pt>
    <dgm:pt modelId="{AB045888-F31C-498E-A4A6-F811C1A045EE}">
      <dgm:prSet/>
      <dgm:spPr/>
      <dgm:t>
        <a:bodyPr/>
        <a:lstStyle/>
        <a:p>
          <a:endParaRPr lang="en-US"/>
        </a:p>
      </dgm:t>
    </dgm:pt>
    <dgm:pt modelId="{1CF2759A-E8DD-49CC-BBBA-1EEA38EC3F4C}" type="parTrans" cxnId="{D1B69443-5F85-416B-93D4-69F888082786}">
      <dgm:prSet/>
      <dgm:spPr/>
      <dgm:t>
        <a:bodyPr/>
        <a:lstStyle/>
        <a:p>
          <a:endParaRPr lang="en-US"/>
        </a:p>
      </dgm:t>
    </dgm:pt>
    <dgm:pt modelId="{B1DA3181-A3BB-4167-A258-60C20951A9C5}" type="sibTrans" cxnId="{D1B69443-5F85-416B-93D4-69F888082786}">
      <dgm:prSet/>
      <dgm:spPr/>
      <dgm:t>
        <a:bodyPr/>
        <a:lstStyle/>
        <a:p>
          <a:endParaRPr lang="en-US"/>
        </a:p>
      </dgm:t>
    </dgm:pt>
    <dgm:pt modelId="{AF95F424-42D7-486B-99FC-BF254B792662}" type="pres">
      <dgm:prSet presAssocID="{3B935C30-C0AF-4B6B-8C5C-46353CF67432}" presName="Name0" presStyleCnt="0">
        <dgm:presLayoutVars>
          <dgm:dir/>
          <dgm:animLvl val="lvl"/>
          <dgm:resizeHandles val="exact"/>
        </dgm:presLayoutVars>
      </dgm:prSet>
      <dgm:spPr/>
    </dgm:pt>
    <dgm:pt modelId="{94E840DA-2FAF-4207-88BF-9290DE932C97}" type="pres">
      <dgm:prSet presAssocID="{ED420E25-91D8-4B0E-B7DF-FD46D2C40B47}" presName="linNode" presStyleCnt="0"/>
      <dgm:spPr/>
    </dgm:pt>
    <dgm:pt modelId="{77EC254B-672F-4DA7-96CD-66EA687D87ED}" type="pres">
      <dgm:prSet presAssocID="{ED420E25-91D8-4B0E-B7DF-FD46D2C40B47}" presName="parentText" presStyleLbl="node1" presStyleIdx="0" presStyleCnt="6">
        <dgm:presLayoutVars>
          <dgm:chMax val="1"/>
          <dgm:bulletEnabled val="1"/>
        </dgm:presLayoutVars>
      </dgm:prSet>
      <dgm:spPr/>
    </dgm:pt>
    <dgm:pt modelId="{19CF314A-7C45-486C-9CBC-D4810ED495B3}" type="pres">
      <dgm:prSet presAssocID="{ED420E25-91D8-4B0E-B7DF-FD46D2C40B47}" presName="descendantText" presStyleLbl="alignAccFollowNode1" presStyleIdx="0" presStyleCnt="6">
        <dgm:presLayoutVars>
          <dgm:bulletEnabled val="1"/>
        </dgm:presLayoutVars>
      </dgm:prSet>
      <dgm:spPr/>
    </dgm:pt>
    <dgm:pt modelId="{3649D9D2-7C6C-44ED-9429-B408592B54CE}" type="pres">
      <dgm:prSet presAssocID="{5EC2E6F1-1252-4506-955D-E102A77625A2}" presName="sp" presStyleCnt="0"/>
      <dgm:spPr/>
    </dgm:pt>
    <dgm:pt modelId="{AF92DB37-D316-4B73-96AC-3FC5870FCC51}" type="pres">
      <dgm:prSet presAssocID="{A128A1AA-DC7E-49BE-BE9A-96F55C078169}" presName="linNode" presStyleCnt="0"/>
      <dgm:spPr/>
    </dgm:pt>
    <dgm:pt modelId="{D29A20B0-6BBD-4C9B-8409-F89D9A19C38A}" type="pres">
      <dgm:prSet presAssocID="{A128A1AA-DC7E-49BE-BE9A-96F55C078169}" presName="parentText" presStyleLbl="node1" presStyleIdx="1" presStyleCnt="6">
        <dgm:presLayoutVars>
          <dgm:chMax val="1"/>
          <dgm:bulletEnabled val="1"/>
        </dgm:presLayoutVars>
      </dgm:prSet>
      <dgm:spPr/>
    </dgm:pt>
    <dgm:pt modelId="{78479D41-3FC6-447C-AADD-F95543EE6A03}" type="pres">
      <dgm:prSet presAssocID="{A128A1AA-DC7E-49BE-BE9A-96F55C078169}" presName="descendantText" presStyleLbl="alignAccFollowNode1" presStyleIdx="1" presStyleCnt="6" custLinFactNeighborX="0" custLinFactNeighborY="0">
        <dgm:presLayoutVars>
          <dgm:bulletEnabled val="1"/>
        </dgm:presLayoutVars>
      </dgm:prSet>
      <dgm:spPr/>
    </dgm:pt>
    <dgm:pt modelId="{F47ABF9C-1345-4E59-8BAB-08CC09FA9A24}" type="pres">
      <dgm:prSet presAssocID="{51F91F99-6034-4C1D-B5FF-9AA947E6ADA0}" presName="sp" presStyleCnt="0"/>
      <dgm:spPr/>
    </dgm:pt>
    <dgm:pt modelId="{0B75F290-3CC0-4138-8B5D-C3018ED7E5F5}" type="pres">
      <dgm:prSet presAssocID="{FB3CEC7B-A077-4A6E-9FCA-3429CB45B04F}" presName="linNode" presStyleCnt="0"/>
      <dgm:spPr/>
    </dgm:pt>
    <dgm:pt modelId="{9FBAEE68-AC94-4B8B-BCCB-22B1D2E0119A}" type="pres">
      <dgm:prSet presAssocID="{FB3CEC7B-A077-4A6E-9FCA-3429CB45B04F}" presName="parentText" presStyleLbl="node1" presStyleIdx="2" presStyleCnt="6">
        <dgm:presLayoutVars>
          <dgm:chMax val="1"/>
          <dgm:bulletEnabled val="1"/>
        </dgm:presLayoutVars>
      </dgm:prSet>
      <dgm:spPr/>
    </dgm:pt>
    <dgm:pt modelId="{B7F8990A-6B13-4586-9FE9-EF18F34AEF0A}" type="pres">
      <dgm:prSet presAssocID="{FB3CEC7B-A077-4A6E-9FCA-3429CB45B04F}" presName="descendantText" presStyleLbl="alignAccFollowNode1" presStyleIdx="2" presStyleCnt="6" custLinFactNeighborY="0">
        <dgm:presLayoutVars>
          <dgm:bulletEnabled val="1"/>
        </dgm:presLayoutVars>
      </dgm:prSet>
      <dgm:spPr/>
    </dgm:pt>
    <dgm:pt modelId="{DB29355C-10BD-4C26-B3B1-24982C0FC4DD}" type="pres">
      <dgm:prSet presAssocID="{E9B84C97-AD6E-4823-9DF5-08BAF57219B4}" presName="sp" presStyleCnt="0"/>
      <dgm:spPr/>
    </dgm:pt>
    <dgm:pt modelId="{DC87D3FC-0378-4D1B-BA8F-E7B385708368}" type="pres">
      <dgm:prSet presAssocID="{5B888E02-D4EF-4095-85C3-9F999CE493B5}" presName="linNode" presStyleCnt="0"/>
      <dgm:spPr/>
    </dgm:pt>
    <dgm:pt modelId="{A16BB6A3-9DB7-4CC1-9457-40EA5ED21209}" type="pres">
      <dgm:prSet presAssocID="{5B888E02-D4EF-4095-85C3-9F999CE493B5}" presName="parentText" presStyleLbl="node1" presStyleIdx="3" presStyleCnt="6">
        <dgm:presLayoutVars>
          <dgm:chMax val="1"/>
          <dgm:bulletEnabled val="1"/>
        </dgm:presLayoutVars>
      </dgm:prSet>
      <dgm:spPr/>
    </dgm:pt>
    <dgm:pt modelId="{9825F09C-83C6-42D8-BFEA-874A54F6A95B}" type="pres">
      <dgm:prSet presAssocID="{5B888E02-D4EF-4095-85C3-9F999CE493B5}" presName="descendantText" presStyleLbl="alignAccFollowNode1" presStyleIdx="3" presStyleCnt="6">
        <dgm:presLayoutVars>
          <dgm:bulletEnabled val="1"/>
        </dgm:presLayoutVars>
      </dgm:prSet>
      <dgm:spPr/>
    </dgm:pt>
    <dgm:pt modelId="{79F4326D-941C-4385-BA3B-2827D24C1B22}" type="pres">
      <dgm:prSet presAssocID="{4C6394A7-CFF5-4EDC-A640-9066F9DF1B48}" presName="sp" presStyleCnt="0"/>
      <dgm:spPr/>
    </dgm:pt>
    <dgm:pt modelId="{789063A8-9110-4BAC-9A28-8680C65E5ED6}" type="pres">
      <dgm:prSet presAssocID="{C09FDD76-282F-4FF6-8961-4BF9892B2FD6}" presName="linNode" presStyleCnt="0"/>
      <dgm:spPr/>
    </dgm:pt>
    <dgm:pt modelId="{F2C07945-C0E5-47FD-8EB7-B07886539308}" type="pres">
      <dgm:prSet presAssocID="{C09FDD76-282F-4FF6-8961-4BF9892B2FD6}" presName="parentText" presStyleLbl="node1" presStyleIdx="4" presStyleCnt="6">
        <dgm:presLayoutVars>
          <dgm:chMax val="1"/>
          <dgm:bulletEnabled val="1"/>
        </dgm:presLayoutVars>
      </dgm:prSet>
      <dgm:spPr/>
    </dgm:pt>
    <dgm:pt modelId="{0339BD5A-161C-4A47-BF2D-05EE9F06B384}" type="pres">
      <dgm:prSet presAssocID="{C09FDD76-282F-4FF6-8961-4BF9892B2FD6}" presName="descendantText" presStyleLbl="alignAccFollowNode1" presStyleIdx="4" presStyleCnt="6">
        <dgm:presLayoutVars>
          <dgm:bulletEnabled val="1"/>
        </dgm:presLayoutVars>
      </dgm:prSet>
      <dgm:spPr/>
    </dgm:pt>
    <dgm:pt modelId="{7F25E861-381A-49CA-9780-7619E0AF3046}" type="pres">
      <dgm:prSet presAssocID="{B2EF1991-8513-4C67-AE08-75249DA64018}" presName="sp" presStyleCnt="0"/>
      <dgm:spPr/>
    </dgm:pt>
    <dgm:pt modelId="{F8063D12-3CB1-4023-AE16-1A1DBD8B9DF7}" type="pres">
      <dgm:prSet presAssocID="{F2FA5162-0F0E-49E2-AB6B-320E973CEBEE}" presName="linNode" presStyleCnt="0"/>
      <dgm:spPr/>
    </dgm:pt>
    <dgm:pt modelId="{41B833C3-2E9C-451D-81A0-21DF228DEB42}" type="pres">
      <dgm:prSet presAssocID="{F2FA5162-0F0E-49E2-AB6B-320E973CEBEE}" presName="parentText" presStyleLbl="node1" presStyleIdx="5" presStyleCnt="6">
        <dgm:presLayoutVars>
          <dgm:chMax val="1"/>
          <dgm:bulletEnabled val="1"/>
        </dgm:presLayoutVars>
      </dgm:prSet>
      <dgm:spPr/>
    </dgm:pt>
    <dgm:pt modelId="{3AF9FB9F-C137-4A1E-B333-64B9F159070C}" type="pres">
      <dgm:prSet presAssocID="{F2FA5162-0F0E-49E2-AB6B-320E973CEBEE}" presName="descendantText" presStyleLbl="alignAccFollowNode1" presStyleIdx="5" presStyleCnt="6" custLinFactNeighborY="0">
        <dgm:presLayoutVars>
          <dgm:bulletEnabled val="1"/>
        </dgm:presLayoutVars>
      </dgm:prSet>
      <dgm:spPr/>
    </dgm:pt>
  </dgm:ptLst>
  <dgm:cxnLst>
    <dgm:cxn modelId="{B3CD3607-522E-481B-9D1C-2A35C1D8C4D9}" srcId="{3B935C30-C0AF-4B6B-8C5C-46353CF67432}" destId="{ED420E25-91D8-4B0E-B7DF-FD46D2C40B47}" srcOrd="0" destOrd="0" parTransId="{7E7EE33A-4191-4F8B-8634-009F6107B940}" sibTransId="{5EC2E6F1-1252-4506-955D-E102A77625A2}"/>
    <dgm:cxn modelId="{CB2DBF0A-9208-4E13-9DE9-7BADDE6C4AA1}" type="presOf" srcId="{3B935C30-C0AF-4B6B-8C5C-46353CF67432}" destId="{AF95F424-42D7-486B-99FC-BF254B792662}" srcOrd="0" destOrd="0" presId="urn:microsoft.com/office/officeart/2005/8/layout/vList5"/>
    <dgm:cxn modelId="{12D7590C-DC33-4A28-B226-B4DC5FF1C054}" srcId="{FB3CEC7B-A077-4A6E-9FCA-3429CB45B04F}" destId="{34779350-868F-41A9-B9AC-C128398BC27B}" srcOrd="1" destOrd="0" parTransId="{E75F16DE-491E-4200-9C0A-8628D3702240}" sibTransId="{8A885498-B4B2-48CA-8917-D31CDEA2F46B}"/>
    <dgm:cxn modelId="{069BCB1D-2A25-4E31-97D7-52423A7A9EDB}" type="presOf" srcId="{487776BC-D375-4846-A4A9-0648694B4B9F}" destId="{9825F09C-83C6-42D8-BFEA-874A54F6A95B}" srcOrd="0" destOrd="0" presId="urn:microsoft.com/office/officeart/2005/8/layout/vList5"/>
    <dgm:cxn modelId="{5068561E-0260-4B22-BB68-33F3D478A59C}" srcId="{5B888E02-D4EF-4095-85C3-9F999CE493B5}" destId="{F19982AA-DE86-409D-AA59-17981A241C43}" srcOrd="1" destOrd="0" parTransId="{52D028DD-9790-4BE1-A7A1-B96F89251BAE}" sibTransId="{4DC1374D-757D-4776-912A-79E4022C2B18}"/>
    <dgm:cxn modelId="{6BCF6825-0A10-4360-B887-53F122BBD0A1}" srcId="{3B935C30-C0AF-4B6B-8C5C-46353CF67432}" destId="{C09FDD76-282F-4FF6-8961-4BF9892B2FD6}" srcOrd="4" destOrd="0" parTransId="{7141D518-6212-4EDF-B7E9-5FAF90FE387B}" sibTransId="{B2EF1991-8513-4C67-AE08-75249DA64018}"/>
    <dgm:cxn modelId="{FEC15F32-F3AB-4C34-9E20-285D8907EC05}" srcId="{3B935C30-C0AF-4B6B-8C5C-46353CF67432}" destId="{F2FA5162-0F0E-49E2-AB6B-320E973CEBEE}" srcOrd="5" destOrd="0" parTransId="{6A7A31BB-D36F-44AE-A4D8-EA196357211A}" sibTransId="{06D33ECE-6E0B-4029-9C3A-047A5DCAF9E1}"/>
    <dgm:cxn modelId="{CA445D34-8604-4B07-80DA-D730B98FE368}" type="presOf" srcId="{FB3CEC7B-A077-4A6E-9FCA-3429CB45B04F}" destId="{9FBAEE68-AC94-4B8B-BCCB-22B1D2E0119A}" srcOrd="0" destOrd="0" presId="urn:microsoft.com/office/officeart/2005/8/layout/vList5"/>
    <dgm:cxn modelId="{16161A5F-DB1D-4F5F-8B97-A2BEC92A4C7E}" type="presOf" srcId="{5B888E02-D4EF-4095-85C3-9F999CE493B5}" destId="{A16BB6A3-9DB7-4CC1-9457-40EA5ED21209}" srcOrd="0" destOrd="0" presId="urn:microsoft.com/office/officeart/2005/8/layout/vList5"/>
    <dgm:cxn modelId="{355EAD61-4611-4248-B0DF-66EF61EE1AE3}" srcId="{C09FDD76-282F-4FF6-8961-4BF9892B2FD6}" destId="{A3D020B5-76ED-4D70-A7A3-F2B4C078DD9A}" srcOrd="0" destOrd="0" parTransId="{D954C2A1-D8BF-4EEC-A4A9-C929E10DF220}" sibTransId="{4A21C080-2112-40DD-AC37-C7EAF66B1B86}"/>
    <dgm:cxn modelId="{D1B69443-5F85-416B-93D4-69F888082786}" srcId="{F2FA5162-0F0E-49E2-AB6B-320E973CEBEE}" destId="{AB045888-F31C-498E-A4A6-F811C1A045EE}" srcOrd="1" destOrd="0" parTransId="{1CF2759A-E8DD-49CC-BBBA-1EEA38EC3F4C}" sibTransId="{B1DA3181-A3BB-4167-A258-60C20951A9C5}"/>
    <dgm:cxn modelId="{19B32446-122A-49EC-8A3D-DF703BBA4525}" type="presOf" srcId="{C09FDD76-282F-4FF6-8961-4BF9892B2FD6}" destId="{F2C07945-C0E5-47FD-8EB7-B07886539308}" srcOrd="0" destOrd="0" presId="urn:microsoft.com/office/officeart/2005/8/layout/vList5"/>
    <dgm:cxn modelId="{CA0A8566-D3C8-4B82-AFC5-D8E1AA4738E8}" srcId="{FB3CEC7B-A077-4A6E-9FCA-3429CB45B04F}" destId="{2769B092-A2F0-4DE8-9725-8AD53F30F9D1}" srcOrd="0" destOrd="0" parTransId="{352DAEBB-B1A0-495A-BB50-3010F14FEDE8}" sibTransId="{AE9FE86E-D082-46E3-A92D-A2CB051B4D90}"/>
    <dgm:cxn modelId="{0F6A5B67-4755-4955-A687-A3E85EF5709C}" type="presOf" srcId="{A40E259C-4273-462F-8445-045AE8889266}" destId="{3AF9FB9F-C137-4A1E-B333-64B9F159070C}" srcOrd="0" destOrd="0" presId="urn:microsoft.com/office/officeart/2005/8/layout/vList5"/>
    <dgm:cxn modelId="{DBC5DC47-9FF5-4F36-A959-886B189E55F5}" srcId="{F2FA5162-0F0E-49E2-AB6B-320E973CEBEE}" destId="{A40E259C-4273-462F-8445-045AE8889266}" srcOrd="0" destOrd="0" parTransId="{FF22A519-947D-4A61-8A5B-9058388BEE4F}" sibTransId="{A23F385F-4EC8-46FC-85E7-51FE36710DE6}"/>
    <dgm:cxn modelId="{F9B14168-D2ED-405C-B34B-EDFD43C28FD8}" type="presOf" srcId="{C938AFEF-4312-4466-B802-74E03E32D66C}" destId="{19CF314A-7C45-486C-9CBC-D4810ED495B3}" srcOrd="0" destOrd="0" presId="urn:microsoft.com/office/officeart/2005/8/layout/vList5"/>
    <dgm:cxn modelId="{2571A869-5AD3-418D-AFC4-38726B43EF34}" type="presOf" srcId="{6A98891D-51E3-466B-8127-80A9D97D2564}" destId="{78479D41-3FC6-447C-AADD-F95543EE6A03}" srcOrd="0" destOrd="0" presId="urn:microsoft.com/office/officeart/2005/8/layout/vList5"/>
    <dgm:cxn modelId="{993CF54B-DE2B-4F46-BA37-B983A94F4C81}" type="presOf" srcId="{F2FA5162-0F0E-49E2-AB6B-320E973CEBEE}" destId="{41B833C3-2E9C-451D-81A0-21DF228DEB42}" srcOrd="0" destOrd="0" presId="urn:microsoft.com/office/officeart/2005/8/layout/vList5"/>
    <dgm:cxn modelId="{1BA5894E-CAD9-4759-A3E9-66C975E04479}" type="presOf" srcId="{F19982AA-DE86-409D-AA59-17981A241C43}" destId="{9825F09C-83C6-42D8-BFEA-874A54F6A95B}" srcOrd="0" destOrd="1" presId="urn:microsoft.com/office/officeart/2005/8/layout/vList5"/>
    <dgm:cxn modelId="{9A70CE50-3B86-4D55-A47F-35A1068ACDBC}" srcId="{5B888E02-D4EF-4095-85C3-9F999CE493B5}" destId="{487776BC-D375-4846-A4A9-0648694B4B9F}" srcOrd="0" destOrd="0" parTransId="{6926AB4B-1048-4C14-8185-157C43D84A8B}" sibTransId="{FFC2A464-FC9E-4AC3-A829-71B15D30D06D}"/>
    <dgm:cxn modelId="{F281FB53-6D93-483C-8D18-F62D010BF2F3}" srcId="{A128A1AA-DC7E-49BE-BE9A-96F55C078169}" destId="{6A98891D-51E3-466B-8127-80A9D97D2564}" srcOrd="0" destOrd="0" parTransId="{55BE3351-4B84-4C42-9301-1DED91A9C5FD}" sibTransId="{29A2AD33-96D2-4020-AF4F-055E983F85BD}"/>
    <dgm:cxn modelId="{2FFED886-F6D3-4787-81DB-511A37B7C25A}" type="presOf" srcId="{AB045888-F31C-498E-A4A6-F811C1A045EE}" destId="{3AF9FB9F-C137-4A1E-B333-64B9F159070C}" srcOrd="0" destOrd="1" presId="urn:microsoft.com/office/officeart/2005/8/layout/vList5"/>
    <dgm:cxn modelId="{F76FD598-D6FC-4246-A559-FB2EB9CA236B}" type="presOf" srcId="{A128A1AA-DC7E-49BE-BE9A-96F55C078169}" destId="{D29A20B0-6BBD-4C9B-8409-F89D9A19C38A}" srcOrd="0" destOrd="0" presId="urn:microsoft.com/office/officeart/2005/8/layout/vList5"/>
    <dgm:cxn modelId="{F340819C-7D09-44F7-8719-1F4DAD54CB5B}" type="presOf" srcId="{A3D020B5-76ED-4D70-A7A3-F2B4C078DD9A}" destId="{0339BD5A-161C-4A47-BF2D-05EE9F06B384}" srcOrd="0" destOrd="0" presId="urn:microsoft.com/office/officeart/2005/8/layout/vList5"/>
    <dgm:cxn modelId="{86E772DB-2409-4E61-9025-00CF180CACD4}" type="presOf" srcId="{ED420E25-91D8-4B0E-B7DF-FD46D2C40B47}" destId="{77EC254B-672F-4DA7-96CD-66EA687D87ED}" srcOrd="0" destOrd="0" presId="urn:microsoft.com/office/officeart/2005/8/layout/vList5"/>
    <dgm:cxn modelId="{7326E1DC-3A9F-42C3-A456-D39CAD8C758D}" srcId="{3B935C30-C0AF-4B6B-8C5C-46353CF67432}" destId="{FB3CEC7B-A077-4A6E-9FCA-3429CB45B04F}" srcOrd="2" destOrd="0" parTransId="{6A436611-C27B-4ECB-8DCE-211870EFABEA}" sibTransId="{E9B84C97-AD6E-4823-9DF5-08BAF57219B4}"/>
    <dgm:cxn modelId="{8457BBDD-927F-435B-A7E7-0675BD2B0606}" type="presOf" srcId="{34779350-868F-41A9-B9AC-C128398BC27B}" destId="{B7F8990A-6B13-4586-9FE9-EF18F34AEF0A}" srcOrd="0" destOrd="1" presId="urn:microsoft.com/office/officeart/2005/8/layout/vList5"/>
    <dgm:cxn modelId="{E040E0E3-697E-47FC-9843-587EDE55F4AE}" srcId="{3B935C30-C0AF-4B6B-8C5C-46353CF67432}" destId="{5B888E02-D4EF-4095-85C3-9F999CE493B5}" srcOrd="3" destOrd="0" parTransId="{407299EF-4127-41E3-9552-23FFEE5A5634}" sibTransId="{4C6394A7-CFF5-4EDC-A640-9066F9DF1B48}"/>
    <dgm:cxn modelId="{DDE21FF0-D57A-4C44-BCC1-F48D94084DCC}" srcId="{ED420E25-91D8-4B0E-B7DF-FD46D2C40B47}" destId="{C938AFEF-4312-4466-B802-74E03E32D66C}" srcOrd="0" destOrd="0" parTransId="{C715B0E3-7306-4768-843A-03A524FC5911}" sibTransId="{E2C934CA-22BA-4590-84ED-F020064FA4BF}"/>
    <dgm:cxn modelId="{43D113F4-59A6-4799-9724-7BE2F6C5AD70}" type="presOf" srcId="{2769B092-A2F0-4DE8-9725-8AD53F30F9D1}" destId="{B7F8990A-6B13-4586-9FE9-EF18F34AEF0A}" srcOrd="0" destOrd="0" presId="urn:microsoft.com/office/officeart/2005/8/layout/vList5"/>
    <dgm:cxn modelId="{E49C76F4-0836-4D43-91A4-C741AFBD20C8}" srcId="{3B935C30-C0AF-4B6B-8C5C-46353CF67432}" destId="{A128A1AA-DC7E-49BE-BE9A-96F55C078169}" srcOrd="1" destOrd="0" parTransId="{5D7CDD84-0B52-4251-AC71-4F73E0EE074E}" sibTransId="{51F91F99-6034-4C1D-B5FF-9AA947E6ADA0}"/>
    <dgm:cxn modelId="{2BCF6F3D-4630-410B-AC63-1D39F48BC39D}" type="presParOf" srcId="{AF95F424-42D7-486B-99FC-BF254B792662}" destId="{94E840DA-2FAF-4207-88BF-9290DE932C97}" srcOrd="0" destOrd="0" presId="urn:microsoft.com/office/officeart/2005/8/layout/vList5"/>
    <dgm:cxn modelId="{DF9D8742-7203-40B1-9E4A-E81579317B77}" type="presParOf" srcId="{94E840DA-2FAF-4207-88BF-9290DE932C97}" destId="{77EC254B-672F-4DA7-96CD-66EA687D87ED}" srcOrd="0" destOrd="0" presId="urn:microsoft.com/office/officeart/2005/8/layout/vList5"/>
    <dgm:cxn modelId="{7850CA94-31F5-4E05-AFF9-4F2585626985}" type="presParOf" srcId="{94E840DA-2FAF-4207-88BF-9290DE932C97}" destId="{19CF314A-7C45-486C-9CBC-D4810ED495B3}" srcOrd="1" destOrd="0" presId="urn:microsoft.com/office/officeart/2005/8/layout/vList5"/>
    <dgm:cxn modelId="{7DB676A2-A93C-4357-9F1F-539EDC2F40C8}" type="presParOf" srcId="{AF95F424-42D7-486B-99FC-BF254B792662}" destId="{3649D9D2-7C6C-44ED-9429-B408592B54CE}" srcOrd="1" destOrd="0" presId="urn:microsoft.com/office/officeart/2005/8/layout/vList5"/>
    <dgm:cxn modelId="{E839A49F-C870-44E2-A48B-4270A2CB7B89}" type="presParOf" srcId="{AF95F424-42D7-486B-99FC-BF254B792662}" destId="{AF92DB37-D316-4B73-96AC-3FC5870FCC51}" srcOrd="2" destOrd="0" presId="urn:microsoft.com/office/officeart/2005/8/layout/vList5"/>
    <dgm:cxn modelId="{96DD460F-A563-4557-8010-5EEEC4010C0F}" type="presParOf" srcId="{AF92DB37-D316-4B73-96AC-3FC5870FCC51}" destId="{D29A20B0-6BBD-4C9B-8409-F89D9A19C38A}" srcOrd="0" destOrd="0" presId="urn:microsoft.com/office/officeart/2005/8/layout/vList5"/>
    <dgm:cxn modelId="{CF2A6BB4-E2C3-46A1-8239-A0810C910DBA}" type="presParOf" srcId="{AF92DB37-D316-4B73-96AC-3FC5870FCC51}" destId="{78479D41-3FC6-447C-AADD-F95543EE6A03}" srcOrd="1" destOrd="0" presId="urn:microsoft.com/office/officeart/2005/8/layout/vList5"/>
    <dgm:cxn modelId="{24B1D0CB-EEF6-4064-8B13-9DB0F37E8FAB}" type="presParOf" srcId="{AF95F424-42D7-486B-99FC-BF254B792662}" destId="{F47ABF9C-1345-4E59-8BAB-08CC09FA9A24}" srcOrd="3" destOrd="0" presId="urn:microsoft.com/office/officeart/2005/8/layout/vList5"/>
    <dgm:cxn modelId="{6EFC7776-12F2-4925-BCC8-C0C09B3E2C38}" type="presParOf" srcId="{AF95F424-42D7-486B-99FC-BF254B792662}" destId="{0B75F290-3CC0-4138-8B5D-C3018ED7E5F5}" srcOrd="4" destOrd="0" presId="urn:microsoft.com/office/officeart/2005/8/layout/vList5"/>
    <dgm:cxn modelId="{7D08FE10-560D-4D40-9AF7-1FE079FB438F}" type="presParOf" srcId="{0B75F290-3CC0-4138-8B5D-C3018ED7E5F5}" destId="{9FBAEE68-AC94-4B8B-BCCB-22B1D2E0119A}" srcOrd="0" destOrd="0" presId="urn:microsoft.com/office/officeart/2005/8/layout/vList5"/>
    <dgm:cxn modelId="{1AA2BB4E-7EF7-4910-9769-BF9018A1BD02}" type="presParOf" srcId="{0B75F290-3CC0-4138-8B5D-C3018ED7E5F5}" destId="{B7F8990A-6B13-4586-9FE9-EF18F34AEF0A}" srcOrd="1" destOrd="0" presId="urn:microsoft.com/office/officeart/2005/8/layout/vList5"/>
    <dgm:cxn modelId="{2875D0E3-AD4A-40F3-BC97-E3330EA3ADB4}" type="presParOf" srcId="{AF95F424-42D7-486B-99FC-BF254B792662}" destId="{DB29355C-10BD-4C26-B3B1-24982C0FC4DD}" srcOrd="5" destOrd="0" presId="urn:microsoft.com/office/officeart/2005/8/layout/vList5"/>
    <dgm:cxn modelId="{2A6D1D27-D13D-45B5-AF71-D84BDF5400A6}" type="presParOf" srcId="{AF95F424-42D7-486B-99FC-BF254B792662}" destId="{DC87D3FC-0378-4D1B-BA8F-E7B385708368}" srcOrd="6" destOrd="0" presId="urn:microsoft.com/office/officeart/2005/8/layout/vList5"/>
    <dgm:cxn modelId="{76EB4283-B2CC-4114-9D35-EB5AAE7FBAF1}" type="presParOf" srcId="{DC87D3FC-0378-4D1B-BA8F-E7B385708368}" destId="{A16BB6A3-9DB7-4CC1-9457-40EA5ED21209}" srcOrd="0" destOrd="0" presId="urn:microsoft.com/office/officeart/2005/8/layout/vList5"/>
    <dgm:cxn modelId="{601FDBD4-EEFE-45D7-A321-11B3844570DD}" type="presParOf" srcId="{DC87D3FC-0378-4D1B-BA8F-E7B385708368}" destId="{9825F09C-83C6-42D8-BFEA-874A54F6A95B}" srcOrd="1" destOrd="0" presId="urn:microsoft.com/office/officeart/2005/8/layout/vList5"/>
    <dgm:cxn modelId="{1A13BFC7-A1BE-482D-83B8-2699F563E892}" type="presParOf" srcId="{AF95F424-42D7-486B-99FC-BF254B792662}" destId="{79F4326D-941C-4385-BA3B-2827D24C1B22}" srcOrd="7" destOrd="0" presId="urn:microsoft.com/office/officeart/2005/8/layout/vList5"/>
    <dgm:cxn modelId="{767B5ECE-9ED8-42E5-8336-22AF71F022A9}" type="presParOf" srcId="{AF95F424-42D7-486B-99FC-BF254B792662}" destId="{789063A8-9110-4BAC-9A28-8680C65E5ED6}" srcOrd="8" destOrd="0" presId="urn:microsoft.com/office/officeart/2005/8/layout/vList5"/>
    <dgm:cxn modelId="{1F8092BF-24FA-4D9F-B868-ECB1421CA431}" type="presParOf" srcId="{789063A8-9110-4BAC-9A28-8680C65E5ED6}" destId="{F2C07945-C0E5-47FD-8EB7-B07886539308}" srcOrd="0" destOrd="0" presId="urn:microsoft.com/office/officeart/2005/8/layout/vList5"/>
    <dgm:cxn modelId="{2609E64F-713F-418B-88E6-4652F5B9D58B}" type="presParOf" srcId="{789063A8-9110-4BAC-9A28-8680C65E5ED6}" destId="{0339BD5A-161C-4A47-BF2D-05EE9F06B384}" srcOrd="1" destOrd="0" presId="urn:microsoft.com/office/officeart/2005/8/layout/vList5"/>
    <dgm:cxn modelId="{1DFB7CEC-DCD7-4D56-A341-1756CCDB7799}" type="presParOf" srcId="{AF95F424-42D7-486B-99FC-BF254B792662}" destId="{7F25E861-381A-49CA-9780-7619E0AF3046}" srcOrd="9" destOrd="0" presId="urn:microsoft.com/office/officeart/2005/8/layout/vList5"/>
    <dgm:cxn modelId="{04647372-8428-481B-AFB3-A614352B4923}" type="presParOf" srcId="{AF95F424-42D7-486B-99FC-BF254B792662}" destId="{F8063D12-3CB1-4023-AE16-1A1DBD8B9DF7}" srcOrd="10" destOrd="0" presId="urn:microsoft.com/office/officeart/2005/8/layout/vList5"/>
    <dgm:cxn modelId="{8FF4A129-45EB-451B-BB5C-AF428EAF1772}" type="presParOf" srcId="{F8063D12-3CB1-4023-AE16-1A1DBD8B9DF7}" destId="{41B833C3-2E9C-451D-81A0-21DF228DEB42}" srcOrd="0" destOrd="0" presId="urn:microsoft.com/office/officeart/2005/8/layout/vList5"/>
    <dgm:cxn modelId="{49674C6F-5614-4834-BE82-F06AB5EA5D57}" type="presParOf" srcId="{F8063D12-3CB1-4023-AE16-1A1DBD8B9DF7}" destId="{3AF9FB9F-C137-4A1E-B333-64B9F159070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BD03F-971C-40AF-B1AD-5CB28271801A}">
      <dsp:nvSpPr>
        <dsp:cNvPr id="0" name=""/>
        <dsp:cNvSpPr/>
      </dsp:nvSpPr>
      <dsp:spPr>
        <a:xfrm>
          <a:off x="2143996" y="957645"/>
          <a:ext cx="462472" cy="91440"/>
        </a:xfrm>
        <a:custGeom>
          <a:avLst/>
          <a:gdLst/>
          <a:ahLst/>
          <a:cxnLst/>
          <a:rect l="0" t="0" r="0" b="0"/>
          <a:pathLst>
            <a:path>
              <a:moveTo>
                <a:pt x="0" y="45720"/>
              </a:moveTo>
              <a:lnTo>
                <a:pt x="46247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62905" y="1000899"/>
        <a:ext cx="24653" cy="4930"/>
      </dsp:txXfrm>
    </dsp:sp>
    <dsp:sp modelId="{4076A13D-EC3C-4D76-8CEF-B16E59632C85}">
      <dsp:nvSpPr>
        <dsp:cNvPr id="0" name=""/>
        <dsp:cNvSpPr/>
      </dsp:nvSpPr>
      <dsp:spPr>
        <a:xfrm>
          <a:off x="2001" y="360226"/>
          <a:ext cx="2143794" cy="12862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a:t>Identify</a:t>
          </a:r>
        </a:p>
        <a:p>
          <a:pPr marL="114300" lvl="1" indent="-114300" algn="l" defTabSz="622300">
            <a:lnSpc>
              <a:spcPct val="90000"/>
            </a:lnSpc>
            <a:spcBef>
              <a:spcPct val="0"/>
            </a:spcBef>
            <a:spcAft>
              <a:spcPct val="15000"/>
            </a:spcAft>
            <a:buChar char="•"/>
          </a:pPr>
          <a:r>
            <a:rPr lang="en-US" sz="1400" kern="1200"/>
            <a:t>Identify the value of student loans</a:t>
          </a:r>
        </a:p>
      </dsp:txBody>
      <dsp:txXfrm>
        <a:off x="2001" y="360226"/>
        <a:ext cx="2143794" cy="1286276"/>
      </dsp:txXfrm>
    </dsp:sp>
    <dsp:sp modelId="{8D0018FA-8C36-4F2B-A824-858CB276D9F0}">
      <dsp:nvSpPr>
        <dsp:cNvPr id="0" name=""/>
        <dsp:cNvSpPr/>
      </dsp:nvSpPr>
      <dsp:spPr>
        <a:xfrm>
          <a:off x="4780863" y="957645"/>
          <a:ext cx="462472" cy="91440"/>
        </a:xfrm>
        <a:custGeom>
          <a:avLst/>
          <a:gdLst/>
          <a:ahLst/>
          <a:cxnLst/>
          <a:rect l="0" t="0" r="0" b="0"/>
          <a:pathLst>
            <a:path>
              <a:moveTo>
                <a:pt x="0" y="45720"/>
              </a:moveTo>
              <a:lnTo>
                <a:pt x="462472"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773" y="1000899"/>
        <a:ext cx="24653" cy="4930"/>
      </dsp:txXfrm>
    </dsp:sp>
    <dsp:sp modelId="{120BD7E4-4F59-41D5-B04A-BB783F3CED76}">
      <dsp:nvSpPr>
        <dsp:cNvPr id="0" name=""/>
        <dsp:cNvSpPr/>
      </dsp:nvSpPr>
      <dsp:spPr>
        <a:xfrm>
          <a:off x="2638868" y="360226"/>
          <a:ext cx="2143794" cy="128627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a:t>Apply</a:t>
          </a:r>
        </a:p>
        <a:p>
          <a:pPr marL="114300" lvl="1" indent="-114300" algn="l" defTabSz="622300">
            <a:lnSpc>
              <a:spcPct val="90000"/>
            </a:lnSpc>
            <a:spcBef>
              <a:spcPct val="0"/>
            </a:spcBef>
            <a:spcAft>
              <a:spcPct val="15000"/>
            </a:spcAft>
            <a:buChar char="•"/>
          </a:pPr>
          <a:r>
            <a:rPr lang="en-US" sz="1400" kern="1200"/>
            <a:t>Apply for a Student Loan through FAFSA</a:t>
          </a:r>
        </a:p>
      </dsp:txBody>
      <dsp:txXfrm>
        <a:off x="2638868" y="360226"/>
        <a:ext cx="2143794" cy="1286276"/>
      </dsp:txXfrm>
    </dsp:sp>
    <dsp:sp modelId="{C3A42161-C369-4F11-9B39-A8B4D65EE265}">
      <dsp:nvSpPr>
        <dsp:cNvPr id="0" name=""/>
        <dsp:cNvSpPr/>
      </dsp:nvSpPr>
      <dsp:spPr>
        <a:xfrm>
          <a:off x="7417731" y="957645"/>
          <a:ext cx="462472" cy="91440"/>
        </a:xfrm>
        <a:custGeom>
          <a:avLst/>
          <a:gdLst/>
          <a:ahLst/>
          <a:cxnLst/>
          <a:rect l="0" t="0" r="0" b="0"/>
          <a:pathLst>
            <a:path>
              <a:moveTo>
                <a:pt x="0" y="45720"/>
              </a:moveTo>
              <a:lnTo>
                <a:pt x="462472" y="45720"/>
              </a:lnTo>
            </a:path>
          </a:pathLst>
        </a:custGeom>
        <a:noFill/>
        <a:ln w="12700"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36640" y="1000899"/>
        <a:ext cx="24653" cy="4930"/>
      </dsp:txXfrm>
    </dsp:sp>
    <dsp:sp modelId="{F874F51D-D82E-4278-9FBB-27CF568D6F7B}">
      <dsp:nvSpPr>
        <dsp:cNvPr id="0" name=""/>
        <dsp:cNvSpPr/>
      </dsp:nvSpPr>
      <dsp:spPr>
        <a:xfrm>
          <a:off x="5275736" y="360226"/>
          <a:ext cx="2143794" cy="128627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a:t>Identify</a:t>
          </a:r>
        </a:p>
        <a:p>
          <a:pPr marL="114300" lvl="1" indent="-114300" algn="l" defTabSz="622300">
            <a:lnSpc>
              <a:spcPct val="90000"/>
            </a:lnSpc>
            <a:spcBef>
              <a:spcPct val="0"/>
            </a:spcBef>
            <a:spcAft>
              <a:spcPct val="15000"/>
            </a:spcAft>
            <a:buChar char="•"/>
          </a:pPr>
          <a:r>
            <a:rPr lang="en-US" sz="1400" kern="1200"/>
            <a:t>Identify types of loans available</a:t>
          </a:r>
        </a:p>
      </dsp:txBody>
      <dsp:txXfrm>
        <a:off x="5275736" y="360226"/>
        <a:ext cx="2143794" cy="1286276"/>
      </dsp:txXfrm>
    </dsp:sp>
    <dsp:sp modelId="{D2F49874-D95C-4E4A-AE7C-B189ACA9D695}">
      <dsp:nvSpPr>
        <dsp:cNvPr id="0" name=""/>
        <dsp:cNvSpPr/>
      </dsp:nvSpPr>
      <dsp:spPr>
        <a:xfrm>
          <a:off x="1073898" y="1644703"/>
          <a:ext cx="7910602" cy="462472"/>
        </a:xfrm>
        <a:custGeom>
          <a:avLst/>
          <a:gdLst/>
          <a:ahLst/>
          <a:cxnLst/>
          <a:rect l="0" t="0" r="0" b="0"/>
          <a:pathLst>
            <a:path>
              <a:moveTo>
                <a:pt x="7910602" y="0"/>
              </a:moveTo>
              <a:lnTo>
                <a:pt x="7910602" y="248336"/>
              </a:lnTo>
              <a:lnTo>
                <a:pt x="0" y="248336"/>
              </a:lnTo>
              <a:lnTo>
                <a:pt x="0" y="462472"/>
              </a:lnTo>
            </a:path>
          </a:pathLst>
        </a:custGeom>
        <a:noFill/>
        <a:ln w="12700"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831051" y="1873474"/>
        <a:ext cx="396297" cy="4930"/>
      </dsp:txXfrm>
    </dsp:sp>
    <dsp:sp modelId="{8CDC6B4B-3DB4-4228-8390-0B2D94EF4FE5}">
      <dsp:nvSpPr>
        <dsp:cNvPr id="0" name=""/>
        <dsp:cNvSpPr/>
      </dsp:nvSpPr>
      <dsp:spPr>
        <a:xfrm>
          <a:off x="7912603" y="360226"/>
          <a:ext cx="2143794" cy="1286276"/>
        </a:xfrm>
        <a:prstGeom prst="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a:t>Summarize</a:t>
          </a:r>
        </a:p>
        <a:p>
          <a:pPr marL="114300" lvl="1" indent="-114300" algn="l" defTabSz="622300">
            <a:lnSpc>
              <a:spcPct val="90000"/>
            </a:lnSpc>
            <a:spcBef>
              <a:spcPct val="0"/>
            </a:spcBef>
            <a:spcAft>
              <a:spcPct val="15000"/>
            </a:spcAft>
            <a:buChar char="•"/>
          </a:pPr>
          <a:r>
            <a:rPr lang="en-US" sz="1400" kern="1200"/>
            <a:t>Summarize student loan payment options</a:t>
          </a:r>
        </a:p>
      </dsp:txBody>
      <dsp:txXfrm>
        <a:off x="7912603" y="360226"/>
        <a:ext cx="2143794" cy="1286276"/>
      </dsp:txXfrm>
    </dsp:sp>
    <dsp:sp modelId="{FC07D005-A5BE-4D07-B093-AEC2B697DA35}">
      <dsp:nvSpPr>
        <dsp:cNvPr id="0" name=""/>
        <dsp:cNvSpPr/>
      </dsp:nvSpPr>
      <dsp:spPr>
        <a:xfrm>
          <a:off x="2143996" y="2736994"/>
          <a:ext cx="462472" cy="91440"/>
        </a:xfrm>
        <a:custGeom>
          <a:avLst/>
          <a:gdLst/>
          <a:ahLst/>
          <a:cxnLst/>
          <a:rect l="0" t="0" r="0" b="0"/>
          <a:pathLst>
            <a:path>
              <a:moveTo>
                <a:pt x="0" y="45720"/>
              </a:moveTo>
              <a:lnTo>
                <a:pt x="462472" y="45720"/>
              </a:lnTo>
            </a:path>
          </a:pathLst>
        </a:custGeom>
        <a:noFill/>
        <a:ln w="12700"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362905" y="2780249"/>
        <a:ext cx="24653" cy="4930"/>
      </dsp:txXfrm>
    </dsp:sp>
    <dsp:sp modelId="{C30AD89C-ECFA-4307-97BE-E432ABF17160}">
      <dsp:nvSpPr>
        <dsp:cNvPr id="0" name=""/>
        <dsp:cNvSpPr/>
      </dsp:nvSpPr>
      <dsp:spPr>
        <a:xfrm>
          <a:off x="2001" y="2139576"/>
          <a:ext cx="2143794" cy="1286276"/>
        </a:xfrm>
        <a:prstGeom prst="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a:t>Describe</a:t>
          </a:r>
        </a:p>
        <a:p>
          <a:pPr marL="114300" lvl="1" indent="-114300" algn="l" defTabSz="622300">
            <a:lnSpc>
              <a:spcPct val="90000"/>
            </a:lnSpc>
            <a:spcBef>
              <a:spcPct val="0"/>
            </a:spcBef>
            <a:spcAft>
              <a:spcPct val="15000"/>
            </a:spcAft>
            <a:buChar char="•"/>
          </a:pPr>
          <a:r>
            <a:rPr lang="en-US" sz="1400" kern="1200"/>
            <a:t>Describe characteristics of deferment and forbearance</a:t>
          </a:r>
        </a:p>
      </dsp:txBody>
      <dsp:txXfrm>
        <a:off x="2001" y="2139576"/>
        <a:ext cx="2143794" cy="1286276"/>
      </dsp:txXfrm>
    </dsp:sp>
    <dsp:sp modelId="{2E18A8F5-D83B-4457-82F5-20CA5FF515A3}">
      <dsp:nvSpPr>
        <dsp:cNvPr id="0" name=""/>
        <dsp:cNvSpPr/>
      </dsp:nvSpPr>
      <dsp:spPr>
        <a:xfrm>
          <a:off x="4780863" y="2736994"/>
          <a:ext cx="462472" cy="91440"/>
        </a:xfrm>
        <a:custGeom>
          <a:avLst/>
          <a:gdLst/>
          <a:ahLst/>
          <a:cxnLst/>
          <a:rect l="0" t="0" r="0" b="0"/>
          <a:pathLst>
            <a:path>
              <a:moveTo>
                <a:pt x="0" y="45720"/>
              </a:moveTo>
              <a:lnTo>
                <a:pt x="46247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999773" y="2780249"/>
        <a:ext cx="24653" cy="4930"/>
      </dsp:txXfrm>
    </dsp:sp>
    <dsp:sp modelId="{02BC2403-F9C9-4E06-AEA7-1767E72592EF}">
      <dsp:nvSpPr>
        <dsp:cNvPr id="0" name=""/>
        <dsp:cNvSpPr/>
      </dsp:nvSpPr>
      <dsp:spPr>
        <a:xfrm>
          <a:off x="2638868" y="2139576"/>
          <a:ext cx="2143794" cy="1286276"/>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a:t>Summarize</a:t>
          </a:r>
        </a:p>
        <a:p>
          <a:pPr marL="114300" lvl="1" indent="-114300" algn="l" defTabSz="622300">
            <a:lnSpc>
              <a:spcPct val="90000"/>
            </a:lnSpc>
            <a:spcBef>
              <a:spcPct val="0"/>
            </a:spcBef>
            <a:spcAft>
              <a:spcPct val="15000"/>
            </a:spcAft>
            <a:buChar char="•"/>
          </a:pPr>
          <a:r>
            <a:rPr lang="en-US" sz="1400" kern="1200"/>
            <a:t>Summarize consequences of defaulting on students loans</a:t>
          </a:r>
        </a:p>
      </dsp:txBody>
      <dsp:txXfrm>
        <a:off x="2638868" y="2139576"/>
        <a:ext cx="2143794" cy="1286276"/>
      </dsp:txXfrm>
    </dsp:sp>
    <dsp:sp modelId="{F9A94D49-7621-4CC8-AE93-CB4F2A0D9A56}">
      <dsp:nvSpPr>
        <dsp:cNvPr id="0" name=""/>
        <dsp:cNvSpPr/>
      </dsp:nvSpPr>
      <dsp:spPr>
        <a:xfrm>
          <a:off x="7417731" y="2736994"/>
          <a:ext cx="462472" cy="91440"/>
        </a:xfrm>
        <a:custGeom>
          <a:avLst/>
          <a:gdLst/>
          <a:ahLst/>
          <a:cxnLst/>
          <a:rect l="0" t="0" r="0" b="0"/>
          <a:pathLst>
            <a:path>
              <a:moveTo>
                <a:pt x="0" y="45720"/>
              </a:moveTo>
              <a:lnTo>
                <a:pt x="462472" y="45720"/>
              </a:lnTo>
            </a:path>
          </a:pathLst>
        </a:custGeom>
        <a:noFill/>
        <a:ln w="12700"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636640" y="2780249"/>
        <a:ext cx="24653" cy="4930"/>
      </dsp:txXfrm>
    </dsp:sp>
    <dsp:sp modelId="{D996B0A5-7F7E-4A93-9BB8-2A44F1222D5B}">
      <dsp:nvSpPr>
        <dsp:cNvPr id="0" name=""/>
        <dsp:cNvSpPr/>
      </dsp:nvSpPr>
      <dsp:spPr>
        <a:xfrm>
          <a:off x="5275736" y="2139576"/>
          <a:ext cx="2143794" cy="1286276"/>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dirty="0"/>
            <a:t>Describe</a:t>
          </a:r>
        </a:p>
        <a:p>
          <a:pPr marL="114300" lvl="1" indent="-114300" algn="l" defTabSz="622300">
            <a:lnSpc>
              <a:spcPct val="90000"/>
            </a:lnSpc>
            <a:spcBef>
              <a:spcPct val="0"/>
            </a:spcBef>
            <a:spcAft>
              <a:spcPct val="15000"/>
            </a:spcAft>
            <a:buChar char="•"/>
          </a:pPr>
          <a:r>
            <a:rPr lang="en-US" sz="1400" kern="1200" dirty="0"/>
            <a:t>Describe the difference between the present and future value for money </a:t>
          </a:r>
        </a:p>
      </dsp:txBody>
      <dsp:txXfrm>
        <a:off x="5275736" y="2139576"/>
        <a:ext cx="2143794" cy="1286276"/>
      </dsp:txXfrm>
    </dsp:sp>
    <dsp:sp modelId="{EF7F0961-E1B5-4AA7-943A-AA26AE119F2C}">
      <dsp:nvSpPr>
        <dsp:cNvPr id="0" name=""/>
        <dsp:cNvSpPr/>
      </dsp:nvSpPr>
      <dsp:spPr>
        <a:xfrm>
          <a:off x="7912603" y="2139576"/>
          <a:ext cx="2143794" cy="1286276"/>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048" tIns="110266" rIns="105048" bIns="110266" numCol="1" spcCol="1270" anchor="t" anchorCtr="0">
          <a:noAutofit/>
        </a:bodyPr>
        <a:lstStyle/>
        <a:p>
          <a:pPr marL="0" lvl="0" indent="0" algn="l" defTabSz="800100">
            <a:lnSpc>
              <a:spcPct val="90000"/>
            </a:lnSpc>
            <a:spcBef>
              <a:spcPct val="0"/>
            </a:spcBef>
            <a:spcAft>
              <a:spcPct val="35000"/>
            </a:spcAft>
            <a:buNone/>
          </a:pPr>
          <a:r>
            <a:rPr lang="en-US" sz="1800" kern="1200" dirty="0"/>
            <a:t>Identify</a:t>
          </a:r>
        </a:p>
        <a:p>
          <a:pPr marL="114300" lvl="1" indent="-114300" algn="l" defTabSz="622300">
            <a:lnSpc>
              <a:spcPct val="90000"/>
            </a:lnSpc>
            <a:spcBef>
              <a:spcPct val="0"/>
            </a:spcBef>
            <a:spcAft>
              <a:spcPct val="15000"/>
            </a:spcAft>
            <a:buChar char="•"/>
          </a:pPr>
          <a:r>
            <a:rPr lang="en-US" sz="1400" kern="1200" dirty="0"/>
            <a:t>COVID Impact and relief provided by government</a:t>
          </a:r>
        </a:p>
      </dsp:txBody>
      <dsp:txXfrm>
        <a:off x="7912603" y="2139576"/>
        <a:ext cx="2143794" cy="1286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E4BEB-1D58-4549-9A34-E01943187299}">
      <dsp:nvSpPr>
        <dsp:cNvPr id="0" name=""/>
        <dsp:cNvSpPr/>
      </dsp:nvSpPr>
      <dsp:spPr>
        <a:xfrm>
          <a:off x="821519" y="558433"/>
          <a:ext cx="740935" cy="468897"/>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EB7848-05E2-43A7-9B5A-CCB5AEEBB536}">
      <dsp:nvSpPr>
        <dsp:cNvPr id="0" name=""/>
        <dsp:cNvSpPr/>
      </dsp:nvSpPr>
      <dsp:spPr>
        <a:xfrm>
          <a:off x="979423" y="658362"/>
          <a:ext cx="425126" cy="2690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BF7BFBB-C7AD-4A97-8DEB-C19C288C1437}">
      <dsp:nvSpPr>
        <dsp:cNvPr id="0" name=""/>
        <dsp:cNvSpPr/>
      </dsp:nvSpPr>
      <dsp:spPr>
        <a:xfrm>
          <a:off x="3174" y="1073059"/>
          <a:ext cx="2377625" cy="18301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dirty="0"/>
            <a:t>FAFSA Deadline: </a:t>
          </a:r>
        </a:p>
        <a:p>
          <a:pPr marL="0" lvl="0" indent="0" algn="ctr" defTabSz="488950">
            <a:lnSpc>
              <a:spcPct val="100000"/>
            </a:lnSpc>
            <a:spcBef>
              <a:spcPct val="0"/>
            </a:spcBef>
            <a:spcAft>
              <a:spcPct val="35000"/>
            </a:spcAft>
            <a:buNone/>
            <a:defRPr cap="all"/>
          </a:pPr>
          <a:r>
            <a:rPr lang="en-US" sz="1100" b="1" i="0" kern="1200" dirty="0"/>
            <a:t>for 2021–22</a:t>
          </a:r>
        </a:p>
        <a:p>
          <a:pPr marL="0" lvl="0" indent="0" algn="ctr" defTabSz="488950">
            <a:lnSpc>
              <a:spcPct val="100000"/>
            </a:lnSpc>
            <a:spcBef>
              <a:spcPct val="0"/>
            </a:spcBef>
            <a:spcAft>
              <a:spcPct val="35000"/>
            </a:spcAft>
            <a:buNone/>
            <a:defRPr cap="all"/>
          </a:pPr>
          <a:endParaRPr lang="en-US" sz="1100" b="0" i="0" kern="1200" dirty="0"/>
        </a:p>
        <a:p>
          <a:pPr marL="0" lvl="0" indent="0" algn="ctr" defTabSz="488950">
            <a:lnSpc>
              <a:spcPct val="100000"/>
            </a:lnSpc>
            <a:spcBef>
              <a:spcPct val="0"/>
            </a:spcBef>
            <a:spcAft>
              <a:spcPct val="35000"/>
            </a:spcAft>
            <a:buNone/>
            <a:defRPr cap="all"/>
          </a:pPr>
          <a:r>
            <a:rPr lang="en-US" sz="1100" b="0" i="0" kern="1200" dirty="0"/>
            <a:t>FAFSA</a:t>
          </a:r>
          <a:r>
            <a:rPr lang="en-US" sz="1100" b="0" i="0" kern="1200" baseline="30000" dirty="0"/>
            <a:t>®</a:t>
          </a:r>
          <a:r>
            <a:rPr lang="en-US" sz="1100" b="0" i="0" kern="1200" dirty="0"/>
            <a:t> forms must be submitted by 11:59 p.m. Central time (CT) on June 30, 2022. Any corrections or updates must be submitted by 11:59 p.m. CT on Sept. 10, 2022.</a:t>
          </a:r>
        </a:p>
        <a:p>
          <a:pPr marL="0" lvl="0" indent="0" algn="ctr" defTabSz="488950">
            <a:lnSpc>
              <a:spcPct val="100000"/>
            </a:lnSpc>
            <a:spcBef>
              <a:spcPct val="0"/>
            </a:spcBef>
            <a:spcAft>
              <a:spcPct val="35000"/>
            </a:spcAft>
            <a:buNone/>
            <a:defRPr cap="all"/>
          </a:pPr>
          <a:r>
            <a:rPr lang="en-US" sz="1100" b="0" i="0" kern="1200" dirty="0"/>
            <a:t>N.B: UMBC's march 1</a:t>
          </a:r>
          <a:r>
            <a:rPr lang="en-US" sz="1100" b="0" i="0" kern="1200" baseline="30000" dirty="0"/>
            <a:t>st</a:t>
          </a:r>
          <a:r>
            <a:rPr lang="en-US" sz="1100" b="0" i="0" kern="1200" dirty="0"/>
            <a:t> is  </a:t>
          </a:r>
        </a:p>
        <a:p>
          <a:pPr marL="0" lvl="0" indent="0" algn="ctr" defTabSz="488950">
            <a:lnSpc>
              <a:spcPct val="100000"/>
            </a:lnSpc>
            <a:spcBef>
              <a:spcPct val="0"/>
            </a:spcBef>
            <a:spcAft>
              <a:spcPct val="35000"/>
            </a:spcAft>
            <a:buNone/>
            <a:defRPr cap="all"/>
          </a:pPr>
          <a:r>
            <a:rPr lang="en-US" sz="1100" b="0" i="0" kern="1200" dirty="0"/>
            <a:t>priority deadline</a:t>
          </a:r>
          <a:endParaRPr lang="en-US" sz="1100" kern="1200" dirty="0"/>
        </a:p>
      </dsp:txBody>
      <dsp:txXfrm>
        <a:off x="3174" y="1073059"/>
        <a:ext cx="2377625" cy="1830165"/>
      </dsp:txXfrm>
    </dsp:sp>
    <dsp:sp modelId="{57EEA07C-3116-4004-9785-308A82FF4F93}">
      <dsp:nvSpPr>
        <dsp:cNvPr id="0" name=""/>
        <dsp:cNvSpPr/>
      </dsp:nvSpPr>
      <dsp:spPr>
        <a:xfrm>
          <a:off x="2830219" y="518065"/>
          <a:ext cx="740935" cy="553855"/>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715057-E038-4DD5-A3A3-5EC1FCA346CA}">
      <dsp:nvSpPr>
        <dsp:cNvPr id="0" name=""/>
        <dsp:cNvSpPr/>
      </dsp:nvSpPr>
      <dsp:spPr>
        <a:xfrm>
          <a:off x="2988124" y="636100"/>
          <a:ext cx="425126" cy="317786"/>
        </a:xfrm>
        <a:prstGeom prst="rect">
          <a:avLst/>
        </a:prstGeom>
        <a:solidFill>
          <a:schemeClr val="accent3">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FAB7F88-9BB8-4792-93E3-3348296CF2FB}">
      <dsp:nvSpPr>
        <dsp:cNvPr id="0" name=""/>
        <dsp:cNvSpPr/>
      </dsp:nvSpPr>
      <dsp:spPr>
        <a:xfrm>
          <a:off x="2593363" y="1063377"/>
          <a:ext cx="1214648" cy="1880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FAFSA FOR 2022/23      </a:t>
          </a:r>
        </a:p>
        <a:p>
          <a:pPr marL="0" lvl="0" indent="0" algn="ctr" defTabSz="488950">
            <a:lnSpc>
              <a:spcPct val="100000"/>
            </a:lnSpc>
            <a:spcBef>
              <a:spcPct val="0"/>
            </a:spcBef>
            <a:spcAft>
              <a:spcPct val="35000"/>
            </a:spcAft>
            <a:buNone/>
            <a:defRPr cap="all"/>
          </a:pPr>
          <a:endParaRPr lang="en-US" sz="1100" b="0" kern="1200" dirty="0"/>
        </a:p>
        <a:p>
          <a:pPr marL="0" lvl="0" indent="0" algn="ctr" defTabSz="488950">
            <a:lnSpc>
              <a:spcPct val="100000"/>
            </a:lnSpc>
            <a:spcBef>
              <a:spcPct val="0"/>
            </a:spcBef>
            <a:spcAft>
              <a:spcPct val="35000"/>
            </a:spcAft>
            <a:buNone/>
            <a:defRPr cap="all"/>
          </a:pPr>
          <a:r>
            <a:rPr lang="en-US" sz="1100" b="0" kern="1200" dirty="0"/>
            <a:t>is available from now</a:t>
          </a:r>
          <a:r>
            <a:rPr lang="en-US" sz="1100" b="1" kern="1200" dirty="0"/>
            <a:t>. </a:t>
          </a:r>
          <a:r>
            <a:rPr lang="en-US" sz="1100" b="0" kern="1200" dirty="0"/>
            <a:t>You can apply from now</a:t>
          </a:r>
          <a:endParaRPr lang="en-US" sz="1100" b="1" kern="1200" dirty="0"/>
        </a:p>
      </dsp:txBody>
      <dsp:txXfrm>
        <a:off x="2593363" y="1063377"/>
        <a:ext cx="1214648" cy="1880214"/>
      </dsp:txXfrm>
    </dsp:sp>
    <dsp:sp modelId="{0124900C-2038-4D6A-9BBB-38391CF40115}">
      <dsp:nvSpPr>
        <dsp:cNvPr id="0" name=""/>
        <dsp:cNvSpPr/>
      </dsp:nvSpPr>
      <dsp:spPr>
        <a:xfrm>
          <a:off x="4854449" y="578754"/>
          <a:ext cx="740935" cy="410894"/>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EB0C9-CB67-4725-8E6D-EA4707DD575E}">
      <dsp:nvSpPr>
        <dsp:cNvPr id="0" name=""/>
        <dsp:cNvSpPr/>
      </dsp:nvSpPr>
      <dsp:spPr>
        <a:xfrm>
          <a:off x="4991097" y="666322"/>
          <a:ext cx="467639" cy="2357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9858FD-DD1A-4750-A511-9AB347B2EB5F}">
      <dsp:nvSpPr>
        <dsp:cNvPr id="0" name=""/>
        <dsp:cNvSpPr/>
      </dsp:nvSpPr>
      <dsp:spPr>
        <a:xfrm>
          <a:off x="4020575" y="1057954"/>
          <a:ext cx="2408684" cy="18249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i="0" kern="1200" dirty="0"/>
            <a:t>Documents Needed</a:t>
          </a:r>
        </a:p>
        <a:p>
          <a:pPr marL="0" lvl="0" indent="0" algn="ctr" defTabSz="488950">
            <a:lnSpc>
              <a:spcPct val="100000"/>
            </a:lnSpc>
            <a:spcBef>
              <a:spcPct val="0"/>
            </a:spcBef>
            <a:spcAft>
              <a:spcPct val="35000"/>
            </a:spcAft>
            <a:buNone/>
            <a:defRPr cap="all"/>
          </a:pPr>
          <a:r>
            <a:rPr lang="en-US" sz="1100" b="0" i="0" kern="1200" dirty="0"/>
            <a:t> </a:t>
          </a:r>
        </a:p>
        <a:p>
          <a:pPr marL="0" lvl="0" indent="0" algn="ctr" defTabSz="488950">
            <a:lnSpc>
              <a:spcPct val="100000"/>
            </a:lnSpc>
            <a:spcBef>
              <a:spcPct val="0"/>
            </a:spcBef>
            <a:spcAft>
              <a:spcPct val="35000"/>
            </a:spcAft>
            <a:buNone/>
            <a:defRPr cap="all"/>
          </a:pPr>
          <a:r>
            <a:rPr lang="en-US" sz="1100" b="0" i="0" kern="1200" dirty="0"/>
            <a:t>FAFSA account</a:t>
          </a:r>
        </a:p>
        <a:p>
          <a:pPr marL="0" lvl="0" indent="0" algn="ctr" defTabSz="488950">
            <a:lnSpc>
              <a:spcPct val="100000"/>
            </a:lnSpc>
            <a:spcBef>
              <a:spcPct val="0"/>
            </a:spcBef>
            <a:spcAft>
              <a:spcPct val="35000"/>
            </a:spcAft>
            <a:buNone/>
            <a:defRPr cap="all"/>
          </a:pPr>
          <a:r>
            <a:rPr lang="en-US" sz="1100" b="0" i="0" kern="1200" dirty="0"/>
            <a:t> Social Security Number.</a:t>
          </a:r>
        </a:p>
        <a:p>
          <a:pPr marL="0" lvl="0" indent="0" algn="ctr" defTabSz="488950">
            <a:lnSpc>
              <a:spcPct val="100000"/>
            </a:lnSpc>
            <a:spcBef>
              <a:spcPct val="0"/>
            </a:spcBef>
            <a:spcAft>
              <a:spcPct val="35000"/>
            </a:spcAft>
            <a:buNone/>
            <a:defRPr cap="all"/>
          </a:pPr>
          <a:r>
            <a:rPr lang="en-US" sz="1100" b="0" i="0" kern="1200" dirty="0"/>
            <a:t>Driver's License Number.</a:t>
          </a:r>
        </a:p>
        <a:p>
          <a:pPr marL="0" lvl="0" indent="0" algn="ctr" defTabSz="488950">
            <a:lnSpc>
              <a:spcPct val="100000"/>
            </a:lnSpc>
            <a:spcBef>
              <a:spcPct val="0"/>
            </a:spcBef>
            <a:spcAft>
              <a:spcPct val="35000"/>
            </a:spcAft>
            <a:buNone/>
            <a:defRPr cap="all"/>
          </a:pPr>
          <a:r>
            <a:rPr lang="en-US" sz="1100" b="0" i="0" kern="1200" dirty="0"/>
            <a:t>Previous year Tax Records</a:t>
          </a:r>
        </a:p>
        <a:p>
          <a:pPr marL="0" lvl="0" indent="0" algn="ctr" defTabSz="488950">
            <a:lnSpc>
              <a:spcPct val="100000"/>
            </a:lnSpc>
            <a:spcBef>
              <a:spcPct val="0"/>
            </a:spcBef>
            <a:spcAft>
              <a:spcPct val="35000"/>
            </a:spcAft>
            <a:buNone/>
            <a:defRPr cap="all"/>
          </a:pPr>
          <a:r>
            <a:rPr lang="en-US" sz="1100" b="0" i="0" kern="1200" dirty="0"/>
            <a:t>Records of Untaxed Income</a:t>
          </a:r>
        </a:p>
        <a:p>
          <a:pPr marL="0" lvl="0" indent="0" algn="ctr" defTabSz="488950">
            <a:lnSpc>
              <a:spcPct val="100000"/>
            </a:lnSpc>
            <a:spcBef>
              <a:spcPct val="0"/>
            </a:spcBef>
            <a:spcAft>
              <a:spcPct val="35000"/>
            </a:spcAft>
            <a:buNone/>
            <a:defRPr cap="all"/>
          </a:pPr>
          <a:r>
            <a:rPr lang="en-US" sz="1100" b="0" i="0" kern="1200" dirty="0"/>
            <a:t>Records of Assets/ Money</a:t>
          </a:r>
        </a:p>
        <a:p>
          <a:pPr marL="0" lvl="0" indent="0" algn="ctr" defTabSz="488950">
            <a:lnSpc>
              <a:spcPct val="100000"/>
            </a:lnSpc>
            <a:spcBef>
              <a:spcPct val="0"/>
            </a:spcBef>
            <a:spcAft>
              <a:spcPct val="35000"/>
            </a:spcAft>
            <a:buNone/>
            <a:defRPr cap="all"/>
          </a:pPr>
          <a:r>
            <a:rPr lang="en-US" sz="1100" b="0" i="0" kern="1200" dirty="0"/>
            <a:t>List of School(s) student is Interested in Attending</a:t>
          </a:r>
        </a:p>
      </dsp:txBody>
      <dsp:txXfrm>
        <a:off x="4020575" y="1057954"/>
        <a:ext cx="2408684" cy="1824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A34231-BB28-4E53-BE53-7EE3C4DD2CAE}">
      <dsp:nvSpPr>
        <dsp:cNvPr id="0" name=""/>
        <dsp:cNvSpPr/>
      </dsp:nvSpPr>
      <dsp:spPr>
        <a:xfrm>
          <a:off x="-4489974" y="-688542"/>
          <a:ext cx="5348842" cy="5348842"/>
        </a:xfrm>
        <a:prstGeom prst="blockArc">
          <a:avLst>
            <a:gd name="adj1" fmla="val 18900000"/>
            <a:gd name="adj2" fmla="val 2700000"/>
            <a:gd name="adj3" fmla="val 404"/>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991261-5540-4413-9358-FDB72DA0DBBD}">
      <dsp:nvSpPr>
        <dsp:cNvPr id="0" name=""/>
        <dsp:cNvSpPr/>
      </dsp:nvSpPr>
      <dsp:spPr>
        <a:xfrm>
          <a:off x="449889" y="305348"/>
          <a:ext cx="5774943" cy="61101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99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1" kern="1200" dirty="0"/>
            <a:t>Standard Repayment Plan  (Default Plan) </a:t>
          </a:r>
          <a:r>
            <a:rPr lang="en-US" sz="1800" b="0" i="0" kern="1200" dirty="0"/>
            <a:t>borrower pay the least amount of interest over the loan’s life</a:t>
          </a:r>
          <a:endParaRPr lang="en-US" sz="1800" b="1" kern="1200" dirty="0"/>
        </a:p>
      </dsp:txBody>
      <dsp:txXfrm>
        <a:off x="449889" y="305348"/>
        <a:ext cx="5774943" cy="611015"/>
      </dsp:txXfrm>
    </dsp:sp>
    <dsp:sp modelId="{63BA2B18-B4A3-493F-B34E-3C8D5F9237E8}">
      <dsp:nvSpPr>
        <dsp:cNvPr id="0" name=""/>
        <dsp:cNvSpPr/>
      </dsp:nvSpPr>
      <dsp:spPr>
        <a:xfrm>
          <a:off x="68004" y="228971"/>
          <a:ext cx="763769" cy="763769"/>
        </a:xfrm>
        <a:prstGeom prst="ellipse">
          <a:avLst/>
        </a:prstGeom>
        <a:solidFill>
          <a:schemeClr val="bg1"/>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9AE7C0-62A1-4781-B07C-D1F69B41F627}">
      <dsp:nvSpPr>
        <dsp:cNvPr id="0" name=""/>
        <dsp:cNvSpPr/>
      </dsp:nvSpPr>
      <dsp:spPr>
        <a:xfrm>
          <a:off x="800198" y="1222030"/>
          <a:ext cx="5424634" cy="61101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99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1" kern="1200" dirty="0"/>
            <a:t>Graduated Repayment Plan - </a:t>
          </a:r>
          <a:r>
            <a:rPr lang="en-US" sz="1800" b="0" i="0" kern="1200" dirty="0"/>
            <a:t>Starts with low monthly payments but increases every 2 years</a:t>
          </a:r>
          <a:endParaRPr lang="en-US" sz="1800" b="1" kern="1200" dirty="0"/>
        </a:p>
      </dsp:txBody>
      <dsp:txXfrm>
        <a:off x="800198" y="1222030"/>
        <a:ext cx="5424634" cy="611015"/>
      </dsp:txXfrm>
    </dsp:sp>
    <dsp:sp modelId="{45275546-7476-4A8A-8160-867F99538C48}">
      <dsp:nvSpPr>
        <dsp:cNvPr id="0" name=""/>
        <dsp:cNvSpPr/>
      </dsp:nvSpPr>
      <dsp:spPr>
        <a:xfrm>
          <a:off x="418313" y="1145653"/>
          <a:ext cx="763769" cy="76376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F10395-99E3-4F76-AC83-FEEC9AA5CFF7}">
      <dsp:nvSpPr>
        <dsp:cNvPr id="0" name=""/>
        <dsp:cNvSpPr/>
      </dsp:nvSpPr>
      <dsp:spPr>
        <a:xfrm>
          <a:off x="853927" y="2180634"/>
          <a:ext cx="5424634" cy="61101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993"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i="1" kern="1200" dirty="0"/>
            <a:t>Extended Repayment Plan - </a:t>
          </a:r>
          <a:r>
            <a:rPr lang="en-US" sz="1800" b="0" i="0" kern="1200" dirty="0"/>
            <a:t>Lower monthly payments required over a longer period of time</a:t>
          </a:r>
          <a:endParaRPr lang="en-US" sz="1800" b="1" kern="1200" dirty="0"/>
        </a:p>
      </dsp:txBody>
      <dsp:txXfrm>
        <a:off x="853927" y="2180634"/>
        <a:ext cx="5424634" cy="611015"/>
      </dsp:txXfrm>
    </dsp:sp>
    <dsp:sp modelId="{B23428FF-216D-4779-9D13-84F5E0855AB1}">
      <dsp:nvSpPr>
        <dsp:cNvPr id="0" name=""/>
        <dsp:cNvSpPr/>
      </dsp:nvSpPr>
      <dsp:spPr>
        <a:xfrm>
          <a:off x="418313" y="2062335"/>
          <a:ext cx="763769" cy="76376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196280-5517-458B-BB1E-D956911E0600}">
      <dsp:nvSpPr>
        <dsp:cNvPr id="0" name=""/>
        <dsp:cNvSpPr/>
      </dsp:nvSpPr>
      <dsp:spPr>
        <a:xfrm>
          <a:off x="449889" y="3055393"/>
          <a:ext cx="5774943" cy="611015"/>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4993"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i="1" kern="1200" dirty="0"/>
        </a:p>
        <a:p>
          <a:pPr marL="0" lvl="0" indent="0" algn="l" defTabSz="800100">
            <a:lnSpc>
              <a:spcPct val="90000"/>
            </a:lnSpc>
            <a:spcBef>
              <a:spcPct val="0"/>
            </a:spcBef>
            <a:spcAft>
              <a:spcPct val="35000"/>
            </a:spcAft>
            <a:buNone/>
          </a:pPr>
          <a:r>
            <a:rPr lang="en-US" sz="1800" b="1" i="1" kern="1200" dirty="0"/>
            <a:t>Income-Driven Repayment Plans – </a:t>
          </a:r>
          <a:r>
            <a:rPr lang="en-US" sz="1800" b="0" i="1" kern="1200" dirty="0"/>
            <a:t>Monthly </a:t>
          </a:r>
          <a:r>
            <a:rPr lang="en-US" sz="1800" b="0" i="0" kern="1200" dirty="0"/>
            <a:t>payments are based upon the borrower’s Adjusted Gross Income</a:t>
          </a:r>
          <a:endParaRPr lang="en-US" sz="1800" b="1" kern="1200" dirty="0"/>
        </a:p>
        <a:p>
          <a:pPr marL="0" lvl="0" indent="0" algn="l" defTabSz="800100">
            <a:lnSpc>
              <a:spcPct val="90000"/>
            </a:lnSpc>
            <a:spcBef>
              <a:spcPct val="0"/>
            </a:spcBef>
            <a:spcAft>
              <a:spcPct val="35000"/>
            </a:spcAft>
            <a:buNone/>
          </a:pPr>
          <a:endParaRPr lang="en-US" sz="1600" kern="1200" dirty="0"/>
        </a:p>
      </dsp:txBody>
      <dsp:txXfrm>
        <a:off x="449889" y="3055393"/>
        <a:ext cx="5774943" cy="611015"/>
      </dsp:txXfrm>
    </dsp:sp>
    <dsp:sp modelId="{7DB76A11-0599-4953-BDE0-413E57A2542A}">
      <dsp:nvSpPr>
        <dsp:cNvPr id="0" name=""/>
        <dsp:cNvSpPr/>
      </dsp:nvSpPr>
      <dsp:spPr>
        <a:xfrm>
          <a:off x="68004" y="2979017"/>
          <a:ext cx="763769" cy="763769"/>
        </a:xfrm>
        <a:prstGeom prst="ellipse">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A91B2-186B-4527-A4B8-A501B67B57DC}">
      <dsp:nvSpPr>
        <dsp:cNvPr id="0" name=""/>
        <dsp:cNvSpPr/>
      </dsp:nvSpPr>
      <dsp:spPr>
        <a:xfrm>
          <a:off x="3194575" y="325699"/>
          <a:ext cx="2474170" cy="2474170"/>
        </a:xfrm>
        <a:prstGeom prst="pieWedg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i="0" kern="1200" dirty="0"/>
            <a:t>Deferment </a:t>
          </a:r>
          <a:endParaRPr lang="en-US" sz="2100" kern="1200" dirty="0"/>
        </a:p>
      </dsp:txBody>
      <dsp:txXfrm>
        <a:off x="3919243" y="1050367"/>
        <a:ext cx="1749502" cy="1749502"/>
      </dsp:txXfrm>
    </dsp:sp>
    <dsp:sp modelId="{59138A78-BD27-4699-9B1F-5712B0D19DD8}">
      <dsp:nvSpPr>
        <dsp:cNvPr id="0" name=""/>
        <dsp:cNvSpPr/>
      </dsp:nvSpPr>
      <dsp:spPr>
        <a:xfrm rot="5400000">
          <a:off x="5783025" y="325699"/>
          <a:ext cx="2474170" cy="2474170"/>
        </a:xfrm>
        <a:prstGeom prst="pieWedg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i="0" kern="1200" dirty="0"/>
            <a:t>Forbearance</a:t>
          </a:r>
          <a:endParaRPr lang="en-US" sz="2100" kern="1200" dirty="0"/>
        </a:p>
      </dsp:txBody>
      <dsp:txXfrm rot="-5400000">
        <a:off x="5783025" y="1050367"/>
        <a:ext cx="1749502" cy="1749502"/>
      </dsp:txXfrm>
    </dsp:sp>
    <dsp:sp modelId="{A90C925F-6B2F-434C-9AAF-E6AF62BAB583}">
      <dsp:nvSpPr>
        <dsp:cNvPr id="0" name=""/>
        <dsp:cNvSpPr/>
      </dsp:nvSpPr>
      <dsp:spPr>
        <a:xfrm rot="10800000">
          <a:off x="5783025" y="2914149"/>
          <a:ext cx="2474170" cy="2474170"/>
        </a:xfrm>
        <a:prstGeom prst="pieWedg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i="0" kern="1200" dirty="0"/>
            <a:t>Default</a:t>
          </a:r>
          <a:endParaRPr lang="en-US" sz="2100" kern="1200" dirty="0"/>
        </a:p>
      </dsp:txBody>
      <dsp:txXfrm rot="10800000">
        <a:off x="5783025" y="2914149"/>
        <a:ext cx="1749502" cy="1749502"/>
      </dsp:txXfrm>
    </dsp:sp>
    <dsp:sp modelId="{8DD85965-728B-4FD3-95DD-1C5620BFA5C6}">
      <dsp:nvSpPr>
        <dsp:cNvPr id="0" name=""/>
        <dsp:cNvSpPr/>
      </dsp:nvSpPr>
      <dsp:spPr>
        <a:xfrm rot="16200000">
          <a:off x="3194575" y="2914149"/>
          <a:ext cx="2474170" cy="2474170"/>
        </a:xfrm>
        <a:prstGeom prst="pieWedg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i="0" kern="1200" dirty="0"/>
            <a:t>Delinquency</a:t>
          </a:r>
          <a:endParaRPr lang="en-US" sz="2100" kern="1200" dirty="0"/>
        </a:p>
      </dsp:txBody>
      <dsp:txXfrm rot="5400000">
        <a:off x="3919243" y="2914149"/>
        <a:ext cx="1749502" cy="1749502"/>
      </dsp:txXfrm>
    </dsp:sp>
    <dsp:sp modelId="{141F4AE3-42DB-4A10-A149-A5EFC66DEAF1}">
      <dsp:nvSpPr>
        <dsp:cNvPr id="0" name=""/>
        <dsp:cNvSpPr/>
      </dsp:nvSpPr>
      <dsp:spPr>
        <a:xfrm>
          <a:off x="5298762" y="2342747"/>
          <a:ext cx="854245" cy="742822"/>
        </a:xfrm>
        <a:prstGeom prst="circularArrow">
          <a:avLst/>
        </a:prstGeom>
        <a:solidFill>
          <a:schemeClr val="accent1">
            <a:tint val="6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D8A81334-CEFD-4F5D-B83F-FB81278BB4F3}">
      <dsp:nvSpPr>
        <dsp:cNvPr id="0" name=""/>
        <dsp:cNvSpPr/>
      </dsp:nvSpPr>
      <dsp:spPr>
        <a:xfrm rot="10800000">
          <a:off x="5298762" y="2628448"/>
          <a:ext cx="854245" cy="742822"/>
        </a:xfrm>
        <a:prstGeom prst="circularArrow">
          <a:avLst/>
        </a:prstGeom>
        <a:solidFill>
          <a:schemeClr val="accent1">
            <a:tint val="60000"/>
            <a:hueOff val="0"/>
            <a:satOff val="0"/>
            <a:lumOff val="0"/>
            <a:alphaOff val="0"/>
          </a:schemeClr>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E8283A-5F3F-4183-A38D-8CFD3F495C6B}">
      <dsp:nvSpPr>
        <dsp:cNvPr id="0" name=""/>
        <dsp:cNvSpPr/>
      </dsp:nvSpPr>
      <dsp:spPr>
        <a:xfrm>
          <a:off x="0" y="274794"/>
          <a:ext cx="8183880" cy="15624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160" tIns="333248" rIns="635160"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t>Deferment temporarily delays the obligation to pay anything on federal student loans</a:t>
          </a:r>
          <a:endParaRPr lang="en-US" sz="1600" kern="1200" dirty="0"/>
        </a:p>
        <a:p>
          <a:pPr marL="171450" lvl="1" indent="-171450" algn="l" defTabSz="711200">
            <a:lnSpc>
              <a:spcPct val="90000"/>
            </a:lnSpc>
            <a:spcBef>
              <a:spcPct val="0"/>
            </a:spcBef>
            <a:spcAft>
              <a:spcPct val="15000"/>
            </a:spcAft>
            <a:buChar char="•"/>
          </a:pPr>
          <a:r>
            <a:rPr lang="en-US" sz="1600" b="0" i="0" kern="1200" dirty="0"/>
            <a:t>Subsidized loan interest does not accrue during deferment, but unsubsidized loan interest does.</a:t>
          </a:r>
          <a:endParaRPr lang="en-US" sz="1600" kern="1200" dirty="0"/>
        </a:p>
        <a:p>
          <a:pPr marL="171450" lvl="1" indent="-171450" algn="l" defTabSz="711200">
            <a:lnSpc>
              <a:spcPct val="90000"/>
            </a:lnSpc>
            <a:spcBef>
              <a:spcPct val="0"/>
            </a:spcBef>
            <a:spcAft>
              <a:spcPct val="15000"/>
            </a:spcAft>
            <a:buChar char="•"/>
          </a:pPr>
          <a:r>
            <a:rPr lang="en-US" sz="1600" kern="1200" dirty="0"/>
            <a:t>There are seven types of student deferment requests</a:t>
          </a:r>
        </a:p>
      </dsp:txBody>
      <dsp:txXfrm>
        <a:off x="0" y="274794"/>
        <a:ext cx="8183880" cy="1562400"/>
      </dsp:txXfrm>
    </dsp:sp>
    <dsp:sp modelId="{C85F69DA-202D-46B0-939F-7713F06B4E51}">
      <dsp:nvSpPr>
        <dsp:cNvPr id="0" name=""/>
        <dsp:cNvSpPr/>
      </dsp:nvSpPr>
      <dsp:spPr>
        <a:xfrm>
          <a:off x="409194" y="38634"/>
          <a:ext cx="5728716" cy="4723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6532" tIns="0" rIns="216532" bIns="0" numCol="1" spcCol="1270" anchor="ctr" anchorCtr="0">
          <a:noAutofit/>
        </a:bodyPr>
        <a:lstStyle/>
        <a:p>
          <a:pPr marL="0" lvl="0" indent="0" algn="l" defTabSz="711200">
            <a:lnSpc>
              <a:spcPct val="90000"/>
            </a:lnSpc>
            <a:spcBef>
              <a:spcPct val="0"/>
            </a:spcBef>
            <a:spcAft>
              <a:spcPct val="35000"/>
            </a:spcAft>
            <a:buNone/>
          </a:pPr>
          <a:r>
            <a:rPr lang="en-US" sz="1600" kern="1200" dirty="0"/>
            <a:t>Deferment</a:t>
          </a:r>
        </a:p>
      </dsp:txBody>
      <dsp:txXfrm>
        <a:off x="432251" y="61691"/>
        <a:ext cx="5682602" cy="426206"/>
      </dsp:txXfrm>
    </dsp:sp>
    <dsp:sp modelId="{74472E3A-BBF6-4604-BE2A-B855F7990CE7}">
      <dsp:nvSpPr>
        <dsp:cNvPr id="0" name=""/>
        <dsp:cNvSpPr/>
      </dsp:nvSpPr>
      <dsp:spPr>
        <a:xfrm>
          <a:off x="0" y="2159754"/>
          <a:ext cx="8183880" cy="1562400"/>
        </a:xfrm>
        <a:prstGeom prst="rect">
          <a:avLst/>
        </a:prstGeom>
        <a:solidFill>
          <a:schemeClr val="lt1">
            <a:alpha val="90000"/>
            <a:hueOff val="0"/>
            <a:satOff val="0"/>
            <a:lumOff val="0"/>
            <a:alphaOff val="0"/>
          </a:schemeClr>
        </a:solidFill>
        <a:ln w="15875" cap="flat" cmpd="sng" algn="ctr">
          <a:solidFill>
            <a:schemeClr val="accent4">
              <a:hueOff val="2144520"/>
              <a:satOff val="20408"/>
              <a:lumOff val="-3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160" tIns="333248" rIns="635160"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a:t>Forbearances exist for borrowers who can’t make their scheduled monthly payments but do not qualify for deferments</a:t>
          </a:r>
          <a:endParaRPr lang="en-US" sz="1600" kern="1200" dirty="0"/>
        </a:p>
        <a:p>
          <a:pPr marL="171450" lvl="1" indent="-171450" algn="l" defTabSz="711200">
            <a:lnSpc>
              <a:spcPct val="90000"/>
            </a:lnSpc>
            <a:spcBef>
              <a:spcPct val="0"/>
            </a:spcBef>
            <a:spcAft>
              <a:spcPct val="15000"/>
            </a:spcAft>
            <a:buChar char="•"/>
          </a:pPr>
          <a:r>
            <a:rPr lang="en-US" sz="1600" b="0" i="0" kern="1200" dirty="0"/>
            <a:t>It allows borrowers to either stop making payments or to reduce monthly loan payments for up to 12 months</a:t>
          </a:r>
          <a:endParaRPr lang="en-US" sz="1600" kern="1200" dirty="0"/>
        </a:p>
        <a:p>
          <a:pPr marL="171450" lvl="1" indent="-171450" algn="l" defTabSz="711200">
            <a:lnSpc>
              <a:spcPct val="90000"/>
            </a:lnSpc>
            <a:spcBef>
              <a:spcPct val="0"/>
            </a:spcBef>
            <a:spcAft>
              <a:spcPct val="15000"/>
            </a:spcAft>
            <a:buChar char="•"/>
          </a:pPr>
          <a:r>
            <a:rPr lang="en-US" sz="1600" b="0" i="0" kern="1200" dirty="0"/>
            <a:t>There are two types of forbearances : discretionary (or general) and mandatory</a:t>
          </a:r>
          <a:endParaRPr lang="en-US" sz="1600" kern="1200" dirty="0"/>
        </a:p>
      </dsp:txBody>
      <dsp:txXfrm>
        <a:off x="0" y="2159754"/>
        <a:ext cx="8183880" cy="1562400"/>
      </dsp:txXfrm>
    </dsp:sp>
    <dsp:sp modelId="{B46FA5A5-06FE-4797-8B8C-B463399178C3}">
      <dsp:nvSpPr>
        <dsp:cNvPr id="0" name=""/>
        <dsp:cNvSpPr/>
      </dsp:nvSpPr>
      <dsp:spPr>
        <a:xfrm>
          <a:off x="409194" y="1923594"/>
          <a:ext cx="5728716" cy="472320"/>
        </a:xfrm>
        <a:prstGeom prst="roundRect">
          <a:avLst/>
        </a:prstGeom>
        <a:solidFill>
          <a:schemeClr val="accent4">
            <a:hueOff val="2144520"/>
            <a:satOff val="20408"/>
            <a:lumOff val="-391"/>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16532" tIns="0" rIns="216532" bIns="0" numCol="1" spcCol="1270" anchor="ctr" anchorCtr="0">
          <a:noAutofit/>
        </a:bodyPr>
        <a:lstStyle/>
        <a:p>
          <a:pPr marL="0" lvl="0" indent="0" algn="l" defTabSz="711200">
            <a:lnSpc>
              <a:spcPct val="90000"/>
            </a:lnSpc>
            <a:spcBef>
              <a:spcPct val="0"/>
            </a:spcBef>
            <a:spcAft>
              <a:spcPct val="35000"/>
            </a:spcAft>
            <a:buNone/>
          </a:pPr>
          <a:r>
            <a:rPr lang="en-US" sz="1600" kern="1200" dirty="0"/>
            <a:t>Forbearance</a:t>
          </a:r>
        </a:p>
      </dsp:txBody>
      <dsp:txXfrm>
        <a:off x="432251" y="1946651"/>
        <a:ext cx="5682602"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7AFBD-8464-4E3A-8967-072EB2A24345}">
      <dsp:nvSpPr>
        <dsp:cNvPr id="0" name=""/>
        <dsp:cNvSpPr/>
      </dsp:nvSpPr>
      <dsp:spPr>
        <a:xfrm>
          <a:off x="0" y="2756"/>
          <a:ext cx="59237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88E7C6-CACB-428E-BFE4-B899D839D7DE}">
      <dsp:nvSpPr>
        <dsp:cNvPr id="0" name=""/>
        <dsp:cNvSpPr/>
      </dsp:nvSpPr>
      <dsp:spPr>
        <a:xfrm>
          <a:off x="0" y="2756"/>
          <a:ext cx="5923721" cy="1880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dirty="0"/>
            <a:t>No student loan payments on federal loans are owed until after Jan 31, 2022.</a:t>
          </a:r>
          <a:endParaRPr lang="en-US" sz="2100" kern="1200" dirty="0"/>
        </a:p>
      </dsp:txBody>
      <dsp:txXfrm>
        <a:off x="0" y="2756"/>
        <a:ext cx="5923721" cy="1880231"/>
      </dsp:txXfrm>
    </dsp:sp>
    <dsp:sp modelId="{C64F5F2C-523F-4A54-81A8-5BF33E3FBB28}">
      <dsp:nvSpPr>
        <dsp:cNvPr id="0" name=""/>
        <dsp:cNvSpPr/>
      </dsp:nvSpPr>
      <dsp:spPr>
        <a:xfrm>
          <a:off x="0" y="1882988"/>
          <a:ext cx="59237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D24B4D-A536-44FB-89F8-B659EBFB73F0}">
      <dsp:nvSpPr>
        <dsp:cNvPr id="0" name=""/>
        <dsp:cNvSpPr/>
      </dsp:nvSpPr>
      <dsp:spPr>
        <a:xfrm>
          <a:off x="0" y="1882988"/>
          <a:ext cx="5923721" cy="1880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January 31 deadline only applies to students that will actually have to enter into repayment. If the student will be at least part time (6 credits) next semester the payments will still be deferred </a:t>
          </a:r>
        </a:p>
        <a:p>
          <a:pPr marL="0" lvl="0" indent="0" algn="l" defTabSz="933450">
            <a:lnSpc>
              <a:spcPct val="90000"/>
            </a:lnSpc>
            <a:spcBef>
              <a:spcPct val="0"/>
            </a:spcBef>
            <a:spcAft>
              <a:spcPct val="35000"/>
            </a:spcAft>
            <a:buNone/>
          </a:pPr>
          <a:endParaRPr lang="en-US" sz="2100" kern="1200" dirty="0"/>
        </a:p>
      </dsp:txBody>
      <dsp:txXfrm>
        <a:off x="0" y="1882988"/>
        <a:ext cx="5923721" cy="1880231"/>
      </dsp:txXfrm>
    </dsp:sp>
    <dsp:sp modelId="{5C9F30DD-B6C5-4575-9156-4E22C7A39D37}">
      <dsp:nvSpPr>
        <dsp:cNvPr id="0" name=""/>
        <dsp:cNvSpPr/>
      </dsp:nvSpPr>
      <dsp:spPr>
        <a:xfrm>
          <a:off x="0" y="3763219"/>
          <a:ext cx="5923721"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34469D-FDDC-4246-957C-6492EF68221B}">
      <dsp:nvSpPr>
        <dsp:cNvPr id="0" name=""/>
        <dsp:cNvSpPr/>
      </dsp:nvSpPr>
      <dsp:spPr>
        <a:xfrm>
          <a:off x="0" y="3763219"/>
          <a:ext cx="5923721" cy="1880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1" kern="1200" dirty="0"/>
            <a:t>This date is when the interest will once again begin accruing on loans owned by the U.S. Department of Education or through the Federal Family Education Loan (FFEL) Program.</a:t>
          </a:r>
          <a:endParaRPr lang="en-US" sz="2100" kern="1200" dirty="0"/>
        </a:p>
      </dsp:txBody>
      <dsp:txXfrm>
        <a:off x="0" y="3763219"/>
        <a:ext cx="5923721" cy="18802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F314A-7C45-486C-9CBC-D4810ED495B3}">
      <dsp:nvSpPr>
        <dsp:cNvPr id="0" name=""/>
        <dsp:cNvSpPr/>
      </dsp:nvSpPr>
      <dsp:spPr>
        <a:xfrm rot="5400000">
          <a:off x="6567845" y="-2877687"/>
          <a:ext cx="543733" cy="6437376"/>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Make sure your contact information is up to date in your profile on your </a:t>
          </a:r>
          <a:r>
            <a:rPr lang="en-US" sz="1200" b="0" i="0" kern="1200" dirty="0">
              <a:hlinkClick xmlns:r="http://schemas.openxmlformats.org/officeDocument/2006/relationships" r:id="rId1"/>
            </a:rPr>
            <a:t>loan servicer</a:t>
          </a:r>
          <a:r>
            <a:rPr lang="en-US" sz="1200" b="0" i="0" kern="1200" dirty="0"/>
            <a:t>’s website </a:t>
          </a:r>
          <a:r>
            <a:rPr lang="en-US" sz="1200" b="1" i="0" kern="1200" dirty="0"/>
            <a:t>and</a:t>
          </a:r>
          <a:r>
            <a:rPr lang="en-US" sz="1200" b="0" i="0" kern="1200" dirty="0"/>
            <a:t> in your </a:t>
          </a:r>
          <a:r>
            <a:rPr lang="en-US" sz="1200" b="0" i="0" kern="1200" dirty="0">
              <a:hlinkClick xmlns:r="http://schemas.openxmlformats.org/officeDocument/2006/relationships" r:id="rId2"/>
            </a:rPr>
            <a:t>StudentAid.gov profile</a:t>
          </a:r>
          <a:r>
            <a:rPr lang="en-US" sz="1200" b="0" i="0" kern="1200" dirty="0"/>
            <a:t>.</a:t>
          </a:r>
          <a:endParaRPr lang="en-US" sz="1200" kern="1200" dirty="0"/>
        </a:p>
      </dsp:txBody>
      <dsp:txXfrm rot="-5400000">
        <a:off x="3621024" y="95677"/>
        <a:ext cx="6410833" cy="490647"/>
      </dsp:txXfrm>
    </dsp:sp>
    <dsp:sp modelId="{77EC254B-672F-4DA7-96CD-66EA687D87ED}">
      <dsp:nvSpPr>
        <dsp:cNvPr id="0" name=""/>
        <dsp:cNvSpPr/>
      </dsp:nvSpPr>
      <dsp:spPr>
        <a:xfrm>
          <a:off x="0" y="1167"/>
          <a:ext cx="3621024" cy="67966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dirty="0"/>
            <a:t>Update your contact info.</a:t>
          </a:r>
          <a:endParaRPr lang="en-US" sz="1800" kern="1200" dirty="0"/>
        </a:p>
      </dsp:txBody>
      <dsp:txXfrm>
        <a:off x="33179" y="34346"/>
        <a:ext cx="3554666" cy="613308"/>
      </dsp:txXfrm>
    </dsp:sp>
    <dsp:sp modelId="{78479D41-3FC6-447C-AADD-F95543EE6A03}">
      <dsp:nvSpPr>
        <dsp:cNvPr id="0" name=""/>
        <dsp:cNvSpPr/>
      </dsp:nvSpPr>
      <dsp:spPr>
        <a:xfrm rot="5400000">
          <a:off x="6567845" y="-2164037"/>
          <a:ext cx="543733" cy="6437376"/>
        </a:xfrm>
        <a:prstGeom prst="round2SameRect">
          <a:avLst/>
        </a:prstGeom>
        <a:solidFill>
          <a:schemeClr val="accent5">
            <a:tint val="40000"/>
            <a:alpha val="90000"/>
            <a:hueOff val="-449574"/>
            <a:satOff val="-17243"/>
            <a:lumOff val="-954"/>
            <a:alphaOff val="0"/>
          </a:schemeClr>
        </a:solidFill>
        <a:ln w="15875" cap="flat" cmpd="sng" algn="ctr">
          <a:solidFill>
            <a:schemeClr val="accent5">
              <a:tint val="40000"/>
              <a:alpha val="90000"/>
              <a:hueOff val="-449574"/>
              <a:satOff val="-17243"/>
              <a:lumOff val="-9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Your loan servicer(s) will send you a billing statement or a notice to pay, before payment time, so make sure you check your email and account</a:t>
          </a:r>
          <a:endParaRPr lang="en-US" sz="1200" kern="1200" dirty="0"/>
        </a:p>
      </dsp:txBody>
      <dsp:txXfrm rot="-5400000">
        <a:off x="3621024" y="809327"/>
        <a:ext cx="6410833" cy="490647"/>
      </dsp:txXfrm>
    </dsp:sp>
    <dsp:sp modelId="{D29A20B0-6BBD-4C9B-8409-F89D9A19C38A}">
      <dsp:nvSpPr>
        <dsp:cNvPr id="0" name=""/>
        <dsp:cNvSpPr/>
      </dsp:nvSpPr>
      <dsp:spPr>
        <a:xfrm>
          <a:off x="0" y="714817"/>
          <a:ext cx="3621024" cy="679666"/>
        </a:xfrm>
        <a:prstGeom prst="roundRect">
          <a:avLst/>
        </a:prstGeom>
        <a:solidFill>
          <a:schemeClr val="accent5">
            <a:hueOff val="-565503"/>
            <a:satOff val="-15968"/>
            <a:lumOff val="-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dirty="0"/>
            <a:t>Get info about your next payment.</a:t>
          </a:r>
          <a:endParaRPr lang="en-US" sz="1800" kern="1200" dirty="0"/>
        </a:p>
      </dsp:txBody>
      <dsp:txXfrm>
        <a:off x="33179" y="747996"/>
        <a:ext cx="3554666" cy="613308"/>
      </dsp:txXfrm>
    </dsp:sp>
    <dsp:sp modelId="{B7F8990A-6B13-4586-9FE9-EF18F34AEF0A}">
      <dsp:nvSpPr>
        <dsp:cNvPr id="0" name=""/>
        <dsp:cNvSpPr/>
      </dsp:nvSpPr>
      <dsp:spPr>
        <a:xfrm rot="5400000">
          <a:off x="6567845" y="-1450387"/>
          <a:ext cx="543733" cy="6437376"/>
        </a:xfrm>
        <a:prstGeom prst="round2SameRect">
          <a:avLst/>
        </a:prstGeom>
        <a:solidFill>
          <a:schemeClr val="accent5">
            <a:tint val="40000"/>
            <a:alpha val="90000"/>
            <a:hueOff val="-899148"/>
            <a:satOff val="-34487"/>
            <a:lumOff val="-1909"/>
            <a:alphaOff val="0"/>
          </a:schemeClr>
        </a:solidFill>
        <a:ln w="15875" cap="flat" cmpd="sng" algn="ctr">
          <a:solidFill>
            <a:schemeClr val="accent5">
              <a:tint val="40000"/>
              <a:alpha val="90000"/>
              <a:hueOff val="-899148"/>
              <a:satOff val="-34487"/>
              <a:lumOff val="-190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Use</a:t>
          </a:r>
          <a:r>
            <a:rPr lang="en-US" sz="1200" b="0" i="0" kern="1200" dirty="0">
              <a:hlinkClick xmlns:r="http://schemas.openxmlformats.org/officeDocument/2006/relationships" r:id="rId3"/>
            </a:rPr>
            <a:t> </a:t>
          </a:r>
          <a:r>
            <a:rPr lang="en-US" sz="1200" b="0" i="1" kern="1200" dirty="0">
              <a:hlinkClick xmlns:r="http://schemas.openxmlformats.org/officeDocument/2006/relationships" r:id="rId3"/>
            </a:rPr>
            <a:t>Loan Simulator</a:t>
          </a:r>
          <a:r>
            <a:rPr lang="en-US" sz="1200" b="0" i="0" kern="1200" dirty="0"/>
            <a:t> to explore your repayment options</a:t>
          </a:r>
          <a:endParaRPr lang="en-US" sz="1200" kern="1200" dirty="0"/>
        </a:p>
        <a:p>
          <a:pPr marL="114300" lvl="1" indent="-114300" algn="l" defTabSz="533400">
            <a:lnSpc>
              <a:spcPct val="90000"/>
            </a:lnSpc>
            <a:spcBef>
              <a:spcPct val="0"/>
            </a:spcBef>
            <a:spcAft>
              <a:spcPct val="15000"/>
            </a:spcAft>
            <a:buChar char="•"/>
          </a:pPr>
          <a:r>
            <a:rPr lang="en-US" sz="1200" b="0" i="0" kern="1200" dirty="0"/>
            <a:t>if you change your repayment plan now, you can always change it back later.</a:t>
          </a:r>
          <a:endParaRPr lang="en-US" sz="1200" kern="1200" dirty="0"/>
        </a:p>
      </dsp:txBody>
      <dsp:txXfrm rot="-5400000">
        <a:off x="3621024" y="1522977"/>
        <a:ext cx="6410833" cy="490647"/>
      </dsp:txXfrm>
    </dsp:sp>
    <dsp:sp modelId="{9FBAEE68-AC94-4B8B-BCCB-22B1D2E0119A}">
      <dsp:nvSpPr>
        <dsp:cNvPr id="0" name=""/>
        <dsp:cNvSpPr/>
      </dsp:nvSpPr>
      <dsp:spPr>
        <a:xfrm>
          <a:off x="0" y="1428467"/>
          <a:ext cx="3621024" cy="679666"/>
        </a:xfrm>
        <a:prstGeom prst="roundRect">
          <a:avLst/>
        </a:prstGeom>
        <a:solidFill>
          <a:schemeClr val="accent5">
            <a:hueOff val="-1131006"/>
            <a:satOff val="-31936"/>
            <a:lumOff val="-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dirty="0"/>
            <a:t>Make sure you’re on the best repayment plan for you</a:t>
          </a:r>
          <a:endParaRPr lang="en-US" sz="1800" kern="1200" dirty="0"/>
        </a:p>
      </dsp:txBody>
      <dsp:txXfrm>
        <a:off x="33179" y="1461646"/>
        <a:ext cx="3554666" cy="613308"/>
      </dsp:txXfrm>
    </dsp:sp>
    <dsp:sp modelId="{9825F09C-83C6-42D8-BFEA-874A54F6A95B}">
      <dsp:nvSpPr>
        <dsp:cNvPr id="0" name=""/>
        <dsp:cNvSpPr/>
      </dsp:nvSpPr>
      <dsp:spPr>
        <a:xfrm rot="5400000">
          <a:off x="6567845" y="-736736"/>
          <a:ext cx="543733" cy="6437376"/>
        </a:xfrm>
        <a:prstGeom prst="round2SameRect">
          <a:avLst/>
        </a:prstGeom>
        <a:solidFill>
          <a:schemeClr val="accent5">
            <a:tint val="40000"/>
            <a:alpha val="90000"/>
            <a:hueOff val="-1348722"/>
            <a:satOff val="-51730"/>
            <a:lumOff val="-2863"/>
            <a:alphaOff val="0"/>
          </a:schemeClr>
        </a:solidFill>
        <a:ln w="15875" cap="flat" cmpd="sng" algn="ctr">
          <a:solidFill>
            <a:schemeClr val="accent5">
              <a:tint val="40000"/>
              <a:alpha val="90000"/>
              <a:hueOff val="-1348722"/>
              <a:satOff val="-51730"/>
              <a:lumOff val="-2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 check if you can be placed on a plan that results in lowering your monthly payment amount,</a:t>
          </a:r>
          <a:endParaRPr lang="en-US" sz="1200" kern="1200" dirty="0"/>
        </a:p>
        <a:p>
          <a:pPr marL="114300" lvl="1" indent="-114300" algn="l" defTabSz="533400">
            <a:lnSpc>
              <a:spcPct val="90000"/>
            </a:lnSpc>
            <a:spcBef>
              <a:spcPct val="0"/>
            </a:spcBef>
            <a:spcAft>
              <a:spcPct val="15000"/>
            </a:spcAft>
            <a:buChar char="•"/>
          </a:pPr>
          <a:r>
            <a:rPr lang="en-US" sz="1200" b="0" i="0" kern="1200"/>
            <a:t>Consolidating </a:t>
          </a:r>
          <a:r>
            <a:rPr lang="en-US" sz="1200" b="0" i="0" kern="1200" dirty="0"/>
            <a:t>your federal student loans may also lower your monthly payments. </a:t>
          </a:r>
          <a:endParaRPr lang="en-US" sz="1200" kern="1200" dirty="0"/>
        </a:p>
      </dsp:txBody>
      <dsp:txXfrm rot="-5400000">
        <a:off x="3621024" y="2236628"/>
        <a:ext cx="6410833" cy="490647"/>
      </dsp:txXfrm>
    </dsp:sp>
    <dsp:sp modelId="{A16BB6A3-9DB7-4CC1-9457-40EA5ED21209}">
      <dsp:nvSpPr>
        <dsp:cNvPr id="0" name=""/>
        <dsp:cNvSpPr/>
      </dsp:nvSpPr>
      <dsp:spPr>
        <a:xfrm>
          <a:off x="0" y="2142117"/>
          <a:ext cx="3621024" cy="679666"/>
        </a:xfrm>
        <a:prstGeom prst="roundRect">
          <a:avLst/>
        </a:prstGeom>
        <a:solidFill>
          <a:schemeClr val="accent5">
            <a:hueOff val="-1696509"/>
            <a:satOff val="-47903"/>
            <a:lumOff val="-11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dirty="0"/>
            <a:t>Take action if you want to lower your monthly payment.</a:t>
          </a:r>
          <a:endParaRPr lang="en-US" sz="1800" kern="1200" dirty="0"/>
        </a:p>
      </dsp:txBody>
      <dsp:txXfrm>
        <a:off x="33179" y="2175296"/>
        <a:ext cx="3554666" cy="613308"/>
      </dsp:txXfrm>
    </dsp:sp>
    <dsp:sp modelId="{0339BD5A-161C-4A47-BF2D-05EE9F06B384}">
      <dsp:nvSpPr>
        <dsp:cNvPr id="0" name=""/>
        <dsp:cNvSpPr/>
      </dsp:nvSpPr>
      <dsp:spPr>
        <a:xfrm rot="5400000">
          <a:off x="6567845" y="-23086"/>
          <a:ext cx="543733" cy="6437376"/>
        </a:xfrm>
        <a:prstGeom prst="round2SameRect">
          <a:avLst/>
        </a:prstGeom>
        <a:solidFill>
          <a:schemeClr val="accent5">
            <a:tint val="40000"/>
            <a:alpha val="90000"/>
            <a:hueOff val="-1798296"/>
            <a:satOff val="-68974"/>
            <a:lumOff val="-3818"/>
            <a:alphaOff val="0"/>
          </a:schemeClr>
        </a:solidFill>
        <a:ln w="15875" cap="flat" cmpd="sng" algn="ctr">
          <a:solidFill>
            <a:schemeClr val="accent5">
              <a:tint val="40000"/>
              <a:alpha val="90000"/>
              <a:hueOff val="-1798296"/>
              <a:satOff val="-68974"/>
              <a:lumOff val="-38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If you can’t find a repayment plan that works for you now, you can request to temporarily pause or lower your payments through short-term relief, but revert to loan simulator first</a:t>
          </a:r>
          <a:endParaRPr lang="en-US" sz="1200" kern="1200" dirty="0"/>
        </a:p>
      </dsp:txBody>
      <dsp:txXfrm rot="-5400000">
        <a:off x="3621024" y="2950278"/>
        <a:ext cx="6410833" cy="490647"/>
      </dsp:txXfrm>
    </dsp:sp>
    <dsp:sp modelId="{F2C07945-C0E5-47FD-8EB7-B07886539308}">
      <dsp:nvSpPr>
        <dsp:cNvPr id="0" name=""/>
        <dsp:cNvSpPr/>
      </dsp:nvSpPr>
      <dsp:spPr>
        <a:xfrm>
          <a:off x="0" y="2855767"/>
          <a:ext cx="3621024" cy="679666"/>
        </a:xfrm>
        <a:prstGeom prst="roundRect">
          <a:avLst/>
        </a:prstGeom>
        <a:solidFill>
          <a:schemeClr val="accent5">
            <a:hueOff val="-2262012"/>
            <a:satOff val="-63871"/>
            <a:lumOff val="-15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dirty="0"/>
            <a:t>As a last resort, contact your loan servicer to ask for short-term relief.</a:t>
          </a:r>
          <a:endParaRPr lang="en-US" sz="1800" kern="1200" dirty="0"/>
        </a:p>
      </dsp:txBody>
      <dsp:txXfrm>
        <a:off x="33179" y="2888946"/>
        <a:ext cx="3554666" cy="613308"/>
      </dsp:txXfrm>
    </dsp:sp>
    <dsp:sp modelId="{3AF9FB9F-C137-4A1E-B333-64B9F159070C}">
      <dsp:nvSpPr>
        <dsp:cNvPr id="0" name=""/>
        <dsp:cNvSpPr/>
      </dsp:nvSpPr>
      <dsp:spPr>
        <a:xfrm rot="5400000">
          <a:off x="6567845" y="690563"/>
          <a:ext cx="543733" cy="6437376"/>
        </a:xfrm>
        <a:prstGeom prst="round2SameRect">
          <a:avLst/>
        </a:prstGeom>
        <a:solidFill>
          <a:schemeClr val="accent5">
            <a:tint val="40000"/>
            <a:alpha val="90000"/>
            <a:hueOff val="-2247870"/>
            <a:satOff val="-86217"/>
            <a:lumOff val="-4772"/>
            <a:alphaOff val="0"/>
          </a:schemeClr>
        </a:solidFill>
        <a:ln w="15875" cap="flat" cmpd="sng" algn="ctr">
          <a:solidFill>
            <a:schemeClr val="accent5">
              <a:tint val="40000"/>
              <a:alpha val="90000"/>
              <a:hueOff val="-2247870"/>
              <a:satOff val="-86217"/>
              <a:lumOff val="-47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b="0" i="0" kern="1200" dirty="0"/>
            <a:t>If you miss a payment, your loan becomes delinquent.</a:t>
          </a:r>
          <a:endParaRPr lang="en-US" sz="1200" kern="1200" dirty="0"/>
        </a:p>
        <a:p>
          <a:pPr marL="114300" lvl="1" indent="-114300" algn="l" defTabSz="533400">
            <a:lnSpc>
              <a:spcPct val="90000"/>
            </a:lnSpc>
            <a:spcBef>
              <a:spcPct val="0"/>
            </a:spcBef>
            <a:spcAft>
              <a:spcPct val="15000"/>
            </a:spcAft>
            <a:buChar char="•"/>
          </a:pPr>
          <a:endParaRPr lang="en-US" sz="1200" kern="1200"/>
        </a:p>
      </dsp:txBody>
      <dsp:txXfrm rot="-5400000">
        <a:off x="3621024" y="3663928"/>
        <a:ext cx="6410833" cy="490647"/>
      </dsp:txXfrm>
    </dsp:sp>
    <dsp:sp modelId="{41B833C3-2E9C-451D-81A0-21DF228DEB42}">
      <dsp:nvSpPr>
        <dsp:cNvPr id="0" name=""/>
        <dsp:cNvSpPr/>
      </dsp:nvSpPr>
      <dsp:spPr>
        <a:xfrm>
          <a:off x="0" y="3569417"/>
          <a:ext cx="3621024" cy="679666"/>
        </a:xfrm>
        <a:prstGeom prst="roundRect">
          <a:avLst/>
        </a:prstGeom>
        <a:solidFill>
          <a:schemeClr val="accent5">
            <a:hueOff val="-2827515"/>
            <a:satOff val="-79839"/>
            <a:lumOff val="-1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dirty="0"/>
            <a:t>Understand what happens if you don’t repay your loan.</a:t>
          </a:r>
          <a:endParaRPr lang="en-US" sz="1800" kern="1200" dirty="0"/>
        </a:p>
      </dsp:txBody>
      <dsp:txXfrm>
        <a:off x="33179" y="3602596"/>
        <a:ext cx="3554666" cy="613308"/>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EB186-52D3-4036-B7B5-088383C6155E}"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9DDAC9-E306-4B08-9D1C-254E3943347D}" type="slidenum">
              <a:rPr lang="en-US" smtClean="0"/>
              <a:t>‹#›</a:t>
            </a:fld>
            <a:endParaRPr lang="en-US"/>
          </a:p>
        </p:txBody>
      </p:sp>
    </p:spTree>
    <p:extLst>
      <p:ext uri="{BB962C8B-B14F-4D97-AF65-F5344CB8AC3E}">
        <p14:creationId xmlns:p14="http://schemas.microsoft.com/office/powerpoint/2010/main" val="4088309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Slide</a:t>
            </a:r>
          </a:p>
        </p:txBody>
      </p:sp>
      <p:sp>
        <p:nvSpPr>
          <p:cNvPr id="4" name="Slide Number Placeholder 3"/>
          <p:cNvSpPr>
            <a:spLocks noGrp="1"/>
          </p:cNvSpPr>
          <p:nvPr>
            <p:ph type="sldNum" sz="quarter" idx="5"/>
          </p:nvPr>
        </p:nvSpPr>
        <p:spPr/>
        <p:txBody>
          <a:bodyPr/>
          <a:lstStyle/>
          <a:p>
            <a:fld id="{CC9DDAC9-E306-4B08-9D1C-254E3943347D}" type="slidenum">
              <a:rPr lang="en-US" smtClean="0"/>
              <a:t>1</a:t>
            </a:fld>
            <a:endParaRPr lang="en-US"/>
          </a:p>
        </p:txBody>
      </p:sp>
    </p:spTree>
    <p:extLst>
      <p:ext uri="{BB962C8B-B14F-4D97-AF65-F5344CB8AC3E}">
        <p14:creationId xmlns:p14="http://schemas.microsoft.com/office/powerpoint/2010/main" val="332136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Time Value of Money</a:t>
            </a:r>
          </a:p>
          <a:p>
            <a:r>
              <a:rPr lang="en-US" dirty="0"/>
              <a:t>Narration: We can use white board feature for this concept explanation </a:t>
            </a:r>
          </a:p>
          <a:p>
            <a:r>
              <a:rPr lang="en-US" dirty="0"/>
              <a:t>Time:</a:t>
            </a:r>
          </a:p>
        </p:txBody>
      </p:sp>
      <p:sp>
        <p:nvSpPr>
          <p:cNvPr id="4" name="Slide Number Placeholder 3"/>
          <p:cNvSpPr>
            <a:spLocks noGrp="1"/>
          </p:cNvSpPr>
          <p:nvPr>
            <p:ph type="sldNum" sz="quarter" idx="5"/>
          </p:nvPr>
        </p:nvSpPr>
        <p:spPr/>
        <p:txBody>
          <a:bodyPr/>
          <a:lstStyle/>
          <a:p>
            <a:fld id="{CC9DDAC9-E306-4B08-9D1C-254E3943347D}" type="slidenum">
              <a:rPr lang="en-US" smtClean="0"/>
              <a:t>10</a:t>
            </a:fld>
            <a:endParaRPr lang="en-US"/>
          </a:p>
        </p:txBody>
      </p:sp>
    </p:spTree>
    <p:extLst>
      <p:ext uri="{BB962C8B-B14F-4D97-AF65-F5344CB8AC3E}">
        <p14:creationId xmlns:p14="http://schemas.microsoft.com/office/powerpoint/2010/main" val="333342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Federal Loan repayment options</a:t>
            </a:r>
          </a:p>
          <a:p>
            <a:r>
              <a:rPr lang="en-US" dirty="0"/>
              <a:t>Narration: explain the difference between the different options, and their benefits. Discuss that some loans have grace periods while others do not</a:t>
            </a:r>
          </a:p>
          <a:p>
            <a:r>
              <a:rPr lang="en-US" dirty="0"/>
              <a:t>Time:</a:t>
            </a:r>
          </a:p>
        </p:txBody>
      </p:sp>
      <p:sp>
        <p:nvSpPr>
          <p:cNvPr id="4" name="Slide Number Placeholder 3"/>
          <p:cNvSpPr>
            <a:spLocks noGrp="1"/>
          </p:cNvSpPr>
          <p:nvPr>
            <p:ph type="sldNum" sz="quarter" idx="5"/>
          </p:nvPr>
        </p:nvSpPr>
        <p:spPr/>
        <p:txBody>
          <a:bodyPr/>
          <a:lstStyle/>
          <a:p>
            <a:fld id="{CC9DDAC9-E306-4B08-9D1C-254E3943347D}" type="slidenum">
              <a:rPr lang="en-US" smtClean="0"/>
              <a:t>11</a:t>
            </a:fld>
            <a:endParaRPr lang="en-US"/>
          </a:p>
        </p:txBody>
      </p:sp>
    </p:spTree>
    <p:extLst>
      <p:ext uri="{BB962C8B-B14F-4D97-AF65-F5344CB8AC3E}">
        <p14:creationId xmlns:p14="http://schemas.microsoft.com/office/powerpoint/2010/main" val="44198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Loan Repayment strategy</a:t>
            </a:r>
          </a:p>
          <a:p>
            <a:r>
              <a:rPr lang="en-US" dirty="0"/>
              <a:t>Action: Play video for repayment options from FAFSA: https://youtu.be/oJHySMdXjxE</a:t>
            </a:r>
          </a:p>
          <a:p>
            <a:r>
              <a:rPr lang="en-US" dirty="0"/>
              <a:t>Duration: 2:21 min</a:t>
            </a:r>
          </a:p>
          <a:p>
            <a:endParaRPr lang="en-US" dirty="0"/>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12</a:t>
            </a:fld>
            <a:endParaRPr lang="en-US"/>
          </a:p>
        </p:txBody>
      </p:sp>
    </p:spTree>
    <p:extLst>
      <p:ext uri="{BB962C8B-B14F-4D97-AF65-F5344CB8AC3E}">
        <p14:creationId xmlns:p14="http://schemas.microsoft.com/office/powerpoint/2010/main" val="1673163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FAFSA loan Simulator</a:t>
            </a:r>
          </a:p>
          <a:p>
            <a:r>
              <a:rPr lang="en-US" dirty="0"/>
              <a:t>Narration: Explain where can student find this simulator and share link on the chat: </a:t>
            </a:r>
            <a:r>
              <a:rPr lang="en-US" sz="1200" b="1" i="1" dirty="0"/>
              <a:t>https://studentaid.gov/loan-simulator/</a:t>
            </a:r>
            <a:endParaRPr lang="en-US" dirty="0"/>
          </a:p>
          <a:p>
            <a:r>
              <a:rPr lang="en-US" dirty="0"/>
              <a:t>Time:</a:t>
            </a:r>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13</a:t>
            </a:fld>
            <a:endParaRPr lang="en-US"/>
          </a:p>
        </p:txBody>
      </p:sp>
    </p:spTree>
    <p:extLst>
      <p:ext uri="{BB962C8B-B14F-4D97-AF65-F5344CB8AC3E}">
        <p14:creationId xmlns:p14="http://schemas.microsoft.com/office/powerpoint/2010/main" val="12478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Name: How to use the loan simulator from </a:t>
            </a:r>
            <a:r>
              <a:rPr lang="en-US" dirty="0" err="1"/>
              <a:t>Fafsa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Play video from FAFSA: https://www.youtube.com/watch?v=k81nkuwUwEM&amp;list=PL5C43A3FD801FDF45</a:t>
            </a:r>
          </a:p>
          <a:p>
            <a:r>
              <a:rPr lang="en-US" dirty="0"/>
              <a:t>Time:</a:t>
            </a:r>
          </a:p>
        </p:txBody>
      </p:sp>
      <p:sp>
        <p:nvSpPr>
          <p:cNvPr id="4" name="Slide Number Placeholder 3"/>
          <p:cNvSpPr>
            <a:spLocks noGrp="1"/>
          </p:cNvSpPr>
          <p:nvPr>
            <p:ph type="sldNum" sz="quarter" idx="5"/>
          </p:nvPr>
        </p:nvSpPr>
        <p:spPr/>
        <p:txBody>
          <a:bodyPr/>
          <a:lstStyle/>
          <a:p>
            <a:fld id="{CC9DDAC9-E306-4B08-9D1C-254E3943347D}" type="slidenum">
              <a:rPr lang="en-US" smtClean="0"/>
              <a:t>14</a:t>
            </a:fld>
            <a:endParaRPr lang="en-US"/>
          </a:p>
        </p:txBody>
      </p:sp>
    </p:spTree>
    <p:extLst>
      <p:ext uri="{BB962C8B-B14F-4D97-AF65-F5344CB8AC3E}">
        <p14:creationId xmlns:p14="http://schemas.microsoft.com/office/powerpoint/2010/main" val="2021164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Loans Terminology</a:t>
            </a:r>
          </a:p>
          <a:p>
            <a:r>
              <a:rPr lang="en-US" dirty="0"/>
              <a:t>Narration: Explain that the following terminology is related to the degree of deficit you may face with your loan:</a:t>
            </a:r>
          </a:p>
          <a:p>
            <a:pPr algn="l"/>
            <a:r>
              <a:rPr lang="en-US" b="1" i="0" dirty="0">
                <a:solidFill>
                  <a:srgbClr val="392E2C"/>
                </a:solidFill>
                <a:effectLst/>
                <a:latin typeface="Lato Extended"/>
              </a:rPr>
              <a:t>Deferment </a:t>
            </a:r>
            <a:r>
              <a:rPr lang="en-US" b="0" i="0" dirty="0">
                <a:solidFill>
                  <a:srgbClr val="392E2C"/>
                </a:solidFill>
                <a:effectLst/>
                <a:latin typeface="Lato Extended"/>
              </a:rPr>
              <a:t>- Temporarily delays the obligation to make payments on federal student loans. Subsidized loan interest does not accrue during deferment, but unsubsidized loan interest does.</a:t>
            </a:r>
          </a:p>
          <a:p>
            <a:pPr algn="l"/>
            <a:r>
              <a:rPr lang="en-US" b="1" i="0" dirty="0">
                <a:solidFill>
                  <a:srgbClr val="392E2C"/>
                </a:solidFill>
                <a:effectLst/>
                <a:latin typeface="Lato Extended"/>
              </a:rPr>
              <a:t>Forbearance </a:t>
            </a:r>
            <a:r>
              <a:rPr lang="en-US" b="0" i="0" dirty="0">
                <a:solidFill>
                  <a:srgbClr val="392E2C"/>
                </a:solidFill>
                <a:effectLst/>
                <a:latin typeface="Lato Extended"/>
              </a:rPr>
              <a:t>- Allows borrowers who cannot make their monthly payments but don’t qualify for deferments to either stop making loan payments or reduce monthly loan payments for up to 12 months. </a:t>
            </a:r>
          </a:p>
          <a:p>
            <a:pPr algn="l"/>
            <a:r>
              <a:rPr lang="en-US" b="1" i="0" dirty="0">
                <a:solidFill>
                  <a:srgbClr val="392E2C"/>
                </a:solidFill>
                <a:effectLst/>
                <a:latin typeface="Lato Extended"/>
              </a:rPr>
              <a:t>Delinquency </a:t>
            </a:r>
            <a:r>
              <a:rPr lang="en-US" b="0" i="0" dirty="0">
                <a:solidFill>
                  <a:srgbClr val="392E2C"/>
                </a:solidFill>
                <a:effectLst/>
                <a:latin typeface="Lato Extended"/>
              </a:rPr>
              <a:t>- Borrowers become delinquent the day after they miss a payment.</a:t>
            </a:r>
          </a:p>
          <a:p>
            <a:pPr algn="l"/>
            <a:r>
              <a:rPr lang="en-US" b="1" i="0" dirty="0">
                <a:solidFill>
                  <a:srgbClr val="392E2C"/>
                </a:solidFill>
                <a:effectLst/>
                <a:latin typeface="Lato Extended"/>
              </a:rPr>
              <a:t>Default </a:t>
            </a:r>
            <a:r>
              <a:rPr lang="en-US" b="0" i="0" dirty="0">
                <a:solidFill>
                  <a:srgbClr val="392E2C"/>
                </a:solidFill>
                <a:effectLst/>
                <a:latin typeface="Lato Extended"/>
              </a:rPr>
              <a:t>- Failure to make required monthly payments for 270 days. The entire unpaid balance is due when borrower defaults and wages can be garnished.</a:t>
            </a:r>
          </a:p>
          <a:p>
            <a:pPr algn="l"/>
            <a:r>
              <a:rPr lang="en-US" b="1" i="0" dirty="0">
                <a:solidFill>
                  <a:srgbClr val="392E2C"/>
                </a:solidFill>
                <a:effectLst/>
                <a:latin typeface="Lato Extended"/>
              </a:rPr>
              <a:t>Wage Garnishment</a:t>
            </a:r>
            <a:r>
              <a:rPr lang="en-US" b="0" i="0" dirty="0">
                <a:solidFill>
                  <a:srgbClr val="392E2C"/>
                </a:solidFill>
                <a:effectLst/>
                <a:latin typeface="Lato Extended"/>
              </a:rPr>
              <a:t> – When employers are required to withhold money from paychecks to pay down defaults</a:t>
            </a:r>
          </a:p>
          <a:p>
            <a:r>
              <a:rPr lang="en-US" dirty="0"/>
              <a:t>Time: </a:t>
            </a:r>
          </a:p>
        </p:txBody>
      </p:sp>
      <p:sp>
        <p:nvSpPr>
          <p:cNvPr id="4" name="Slide Number Placeholder 3"/>
          <p:cNvSpPr>
            <a:spLocks noGrp="1"/>
          </p:cNvSpPr>
          <p:nvPr>
            <p:ph type="sldNum" sz="quarter" idx="5"/>
          </p:nvPr>
        </p:nvSpPr>
        <p:spPr/>
        <p:txBody>
          <a:bodyPr/>
          <a:lstStyle/>
          <a:p>
            <a:fld id="{CC9DDAC9-E306-4B08-9D1C-254E3943347D}" type="slidenum">
              <a:rPr lang="en-US" smtClean="0"/>
              <a:t>15</a:t>
            </a:fld>
            <a:endParaRPr lang="en-US"/>
          </a:p>
        </p:txBody>
      </p:sp>
    </p:spTree>
    <p:extLst>
      <p:ext uri="{BB962C8B-B14F-4D97-AF65-F5344CB8AC3E}">
        <p14:creationId xmlns:p14="http://schemas.microsoft.com/office/powerpoint/2010/main" val="2130302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Slide Name: Deferment and forbearance</a:t>
            </a:r>
          </a:p>
          <a:p>
            <a:pPr algn="l"/>
            <a:r>
              <a:rPr lang="en-US" dirty="0"/>
              <a:t>Narration: Explain that</a:t>
            </a:r>
            <a:r>
              <a:rPr lang="en-US" b="0" i="0" dirty="0">
                <a:solidFill>
                  <a:srgbClr val="392E2C"/>
                </a:solidFill>
                <a:effectLst/>
                <a:latin typeface="Lato Extended"/>
              </a:rPr>
              <a:t> borrowers may need to temporarily postpone or reduce their required monthly payments on federal student loans. Deferments or forbearances maybe approved by contacting their loan servicers. However, payments needs to be made on time till receiving confirmation that their payments have been deferred or forborne, or they can become delinquent — the first step on the road to default.</a:t>
            </a:r>
            <a:br>
              <a:rPr lang="en-US" dirty="0"/>
            </a:br>
            <a:r>
              <a:rPr lang="en-US" dirty="0"/>
              <a:t>Because of those notes, it’s advisable to </a:t>
            </a:r>
            <a:r>
              <a:rPr lang="en-US" b="1" i="0" dirty="0">
                <a:solidFill>
                  <a:srgbClr val="212529"/>
                </a:solidFill>
                <a:effectLst/>
                <a:latin typeface="Noto Serif"/>
              </a:rPr>
              <a:t>Consider Another Repayment Plan First</a:t>
            </a:r>
            <a:endParaRPr lang="en-US" b="0" i="0" dirty="0">
              <a:solidFill>
                <a:srgbClr val="212529"/>
              </a:solidFill>
              <a:effectLst/>
              <a:latin typeface="Noto Serif"/>
            </a:endParaRPr>
          </a:p>
          <a:p>
            <a:r>
              <a:rPr lang="en-US" b="0" i="0" dirty="0">
                <a:solidFill>
                  <a:srgbClr val="212529"/>
                </a:solidFill>
                <a:effectLst/>
                <a:latin typeface="News Cycle"/>
              </a:rPr>
              <a:t>Time: </a:t>
            </a:r>
            <a:br>
              <a:rPr lang="en-US" b="0" i="0" dirty="0">
                <a:solidFill>
                  <a:srgbClr val="212529"/>
                </a:solidFill>
                <a:effectLst/>
                <a:latin typeface="News Cycle"/>
              </a:rPr>
            </a:br>
            <a:r>
              <a:rPr lang="en-US" dirty="0"/>
              <a:t> </a:t>
            </a:r>
          </a:p>
        </p:txBody>
      </p:sp>
      <p:sp>
        <p:nvSpPr>
          <p:cNvPr id="4" name="Slide Number Placeholder 3"/>
          <p:cNvSpPr>
            <a:spLocks noGrp="1"/>
          </p:cNvSpPr>
          <p:nvPr>
            <p:ph type="sldNum" sz="quarter" idx="5"/>
          </p:nvPr>
        </p:nvSpPr>
        <p:spPr/>
        <p:txBody>
          <a:bodyPr/>
          <a:lstStyle/>
          <a:p>
            <a:fld id="{CC9DDAC9-E306-4B08-9D1C-254E3943347D}" type="slidenum">
              <a:rPr lang="en-US" smtClean="0"/>
              <a:t>16</a:t>
            </a:fld>
            <a:endParaRPr lang="en-US"/>
          </a:p>
        </p:txBody>
      </p:sp>
    </p:spTree>
    <p:extLst>
      <p:ext uri="{BB962C8B-B14F-4D97-AF65-F5344CB8AC3E}">
        <p14:creationId xmlns:p14="http://schemas.microsoft.com/office/powerpoint/2010/main" val="1156628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Coronavirus and forbearance Info for students and borrowers</a:t>
            </a:r>
          </a:p>
          <a:p>
            <a:r>
              <a:rPr lang="en-US" dirty="0"/>
              <a:t>Narration: Explain the relief forms afforded and how valuable they are to borrowers. Provide students with the following link: Information collected from FAFSA website and the following article: https://studentaid.gov/articles/5-repayment-flexibilities/</a:t>
            </a:r>
          </a:p>
          <a:p>
            <a:r>
              <a:rPr lang="en-US" dirty="0"/>
              <a:t>Time: </a:t>
            </a:r>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17</a:t>
            </a:fld>
            <a:endParaRPr lang="en-US"/>
          </a:p>
        </p:txBody>
      </p:sp>
    </p:spTree>
    <p:extLst>
      <p:ext uri="{BB962C8B-B14F-4D97-AF65-F5344CB8AC3E}">
        <p14:creationId xmlns:p14="http://schemas.microsoft.com/office/powerpoint/2010/main" val="2109992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Loan Pause Extension</a:t>
            </a:r>
          </a:p>
        </p:txBody>
      </p:sp>
      <p:sp>
        <p:nvSpPr>
          <p:cNvPr id="4" name="Slide Number Placeholder 3"/>
          <p:cNvSpPr>
            <a:spLocks noGrp="1"/>
          </p:cNvSpPr>
          <p:nvPr>
            <p:ph type="sldNum" sz="quarter" idx="5"/>
          </p:nvPr>
        </p:nvSpPr>
        <p:spPr/>
        <p:txBody>
          <a:bodyPr/>
          <a:lstStyle/>
          <a:p>
            <a:fld id="{CC9DDAC9-E306-4B08-9D1C-254E3943347D}" type="slidenum">
              <a:rPr lang="en-US" smtClean="0"/>
              <a:t>18</a:t>
            </a:fld>
            <a:endParaRPr lang="en-US"/>
          </a:p>
        </p:txBody>
      </p:sp>
    </p:spTree>
    <p:extLst>
      <p:ext uri="{BB962C8B-B14F-4D97-AF65-F5344CB8AC3E}">
        <p14:creationId xmlns:p14="http://schemas.microsoft.com/office/powerpoint/2010/main" val="3872351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Be ware of scams</a:t>
            </a:r>
          </a:p>
          <a:p>
            <a:r>
              <a:rPr lang="en-US" dirty="0"/>
              <a:t>Narration: Provide examples</a:t>
            </a:r>
            <a:r>
              <a:rPr lang="en-US" dirty="0">
                <a:effectLst/>
                <a:latin typeface="Noto Serif" panose="02020600060500020200" pitchFamily="18" charset="0"/>
              </a:rPr>
              <a:t> of the false claims made in these communications:</a:t>
            </a:r>
          </a:p>
          <a:p>
            <a:pPr>
              <a:buFont typeface="Arial" panose="020B0604020202020204" pitchFamily="34" charset="0"/>
              <a:buChar char="•"/>
            </a:pPr>
            <a:r>
              <a:rPr lang="en-US" b="0" i="0" dirty="0">
                <a:solidFill>
                  <a:srgbClr val="212529"/>
                </a:solidFill>
                <a:effectLst/>
                <a:latin typeface="Noto Serif" panose="02020600060500020200" pitchFamily="18" charset="0"/>
              </a:rPr>
              <a:t>“Act immediately to qualify for student loan forgiveness before the program is discontinued.”</a:t>
            </a:r>
          </a:p>
          <a:p>
            <a:pPr>
              <a:buFont typeface="Arial" panose="020B0604020202020204" pitchFamily="34" charset="0"/>
              <a:buChar char="•"/>
            </a:pPr>
            <a:r>
              <a:rPr lang="en-US" b="0" i="0" dirty="0">
                <a:solidFill>
                  <a:srgbClr val="212529"/>
                </a:solidFill>
                <a:effectLst/>
                <a:latin typeface="Noto Serif" panose="02020600060500020200" pitchFamily="18" charset="0"/>
              </a:rPr>
              <a:t>“You are now eligible to receive benefits from a recent law that has passed regarding federal student loans, including total forgiveness in some circumstances. Federal student loan programs may change. Please call within 30 days of receiving this notice.”</a:t>
            </a:r>
          </a:p>
          <a:p>
            <a:pPr>
              <a:buFont typeface="Arial" panose="020B0604020202020204" pitchFamily="34" charset="0"/>
              <a:buChar char="•"/>
            </a:pPr>
            <a:r>
              <a:rPr lang="en-US" b="0" i="0" dirty="0">
                <a:solidFill>
                  <a:srgbClr val="212529"/>
                </a:solidFill>
                <a:effectLst/>
                <a:latin typeface="Noto Serif" panose="02020600060500020200" pitchFamily="18" charset="0"/>
              </a:rPr>
              <a:t>“Your student loans may qualify for complete </a:t>
            </a:r>
            <a:r>
              <a:rPr lang="en-US" b="0" i="0" dirty="0">
                <a:solidFill>
                  <a:srgbClr val="277F60"/>
                </a:solidFill>
                <a:effectLst/>
                <a:latin typeface="Noto Serif" panose="02020600060500020200" pitchFamily="18" charset="0"/>
              </a:rPr>
              <a:t>discharge</a:t>
            </a:r>
            <a:r>
              <a:rPr lang="en-US" b="0" i="0" dirty="0">
                <a:solidFill>
                  <a:srgbClr val="212529"/>
                </a:solidFill>
                <a:effectLst/>
                <a:latin typeface="Noto Serif" panose="02020600060500020200" pitchFamily="18" charset="0"/>
              </a:rPr>
              <a:t>. Enrollments are first come, first served.”</a:t>
            </a:r>
          </a:p>
          <a:p>
            <a:br>
              <a:rPr lang="en-US" b="0" i="0" dirty="0">
                <a:solidFill>
                  <a:srgbClr val="212529"/>
                </a:solidFill>
                <a:effectLst/>
                <a:latin typeface="News Cycle"/>
              </a:rPr>
            </a:br>
            <a:endParaRPr lang="en-US" dirty="0"/>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20</a:t>
            </a:fld>
            <a:endParaRPr lang="en-US"/>
          </a:p>
        </p:txBody>
      </p:sp>
    </p:spTree>
    <p:extLst>
      <p:ext uri="{BB962C8B-B14F-4D97-AF65-F5344CB8AC3E}">
        <p14:creationId xmlns:p14="http://schemas.microsoft.com/office/powerpoint/2010/main" val="1156975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Slide Name: What will we learn?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Narration: Discuss the learning objectives and then follow up by asking participants to respond to the Poll so  we can understand how much participants know about student loans through the following Poll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Share Poll questions and read general feedback quickly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 </a:t>
            </a:r>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2</a:t>
            </a:fld>
            <a:endParaRPr lang="en-US"/>
          </a:p>
        </p:txBody>
      </p:sp>
    </p:spTree>
    <p:extLst>
      <p:ext uri="{BB962C8B-B14F-4D97-AF65-F5344CB8AC3E}">
        <p14:creationId xmlns:p14="http://schemas.microsoft.com/office/powerpoint/2010/main" val="693585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Loan Payment during COVID relief period</a:t>
            </a:r>
          </a:p>
          <a:p>
            <a:r>
              <a:rPr lang="en-US" dirty="0"/>
              <a:t>Narration:</a:t>
            </a:r>
          </a:p>
        </p:txBody>
      </p:sp>
      <p:sp>
        <p:nvSpPr>
          <p:cNvPr id="4" name="Slide Number Placeholder 3"/>
          <p:cNvSpPr>
            <a:spLocks noGrp="1"/>
          </p:cNvSpPr>
          <p:nvPr>
            <p:ph type="sldNum" sz="quarter" idx="5"/>
          </p:nvPr>
        </p:nvSpPr>
        <p:spPr/>
        <p:txBody>
          <a:bodyPr/>
          <a:lstStyle/>
          <a:p>
            <a:fld id="{CC9DDAC9-E306-4B08-9D1C-254E3943347D}" type="slidenum">
              <a:rPr lang="en-US" smtClean="0"/>
              <a:t>21</a:t>
            </a:fld>
            <a:endParaRPr lang="en-US"/>
          </a:p>
        </p:txBody>
      </p:sp>
    </p:spTree>
    <p:extLst>
      <p:ext uri="{BB962C8B-B14F-4D97-AF65-F5344CB8AC3E}">
        <p14:creationId xmlns:p14="http://schemas.microsoft.com/office/powerpoint/2010/main" val="3088019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22</a:t>
            </a:fld>
            <a:endParaRPr lang="en-US"/>
          </a:p>
        </p:txBody>
      </p:sp>
    </p:spTree>
    <p:extLst>
      <p:ext uri="{BB962C8B-B14F-4D97-AF65-F5344CB8AC3E}">
        <p14:creationId xmlns:p14="http://schemas.microsoft.com/office/powerpoint/2010/main" val="1205150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Now, its time for questions</a:t>
            </a:r>
          </a:p>
          <a:p>
            <a:r>
              <a:rPr lang="en-US" dirty="0"/>
              <a:t>Narration:</a:t>
            </a:r>
          </a:p>
          <a:p>
            <a:r>
              <a:rPr lang="en-US" dirty="0"/>
              <a:t>Ask if participants have any questions before closing.</a:t>
            </a:r>
          </a:p>
          <a:p>
            <a:endParaRPr lang="en-US" dirty="0"/>
          </a:p>
          <a:p>
            <a:r>
              <a:rPr lang="en-US" dirty="0"/>
              <a:t>Time: 2 min</a:t>
            </a:r>
          </a:p>
        </p:txBody>
      </p:sp>
      <p:sp>
        <p:nvSpPr>
          <p:cNvPr id="4" name="Slide Number Placeholder 3"/>
          <p:cNvSpPr>
            <a:spLocks noGrp="1"/>
          </p:cNvSpPr>
          <p:nvPr>
            <p:ph type="sldNum" sz="quarter" idx="5"/>
          </p:nvPr>
        </p:nvSpPr>
        <p:spPr/>
        <p:txBody>
          <a:bodyPr/>
          <a:lstStyle/>
          <a:p>
            <a:fld id="{6F0BB27F-392D-4492-8E65-B713E95DB5DC}" type="slidenum">
              <a:rPr lang="en-US" smtClean="0"/>
              <a:t>23</a:t>
            </a:fld>
            <a:endParaRPr lang="en-US"/>
          </a:p>
        </p:txBody>
      </p:sp>
    </p:spTree>
    <p:extLst>
      <p:ext uri="{BB962C8B-B14F-4D97-AF65-F5344CB8AC3E}">
        <p14:creationId xmlns:p14="http://schemas.microsoft.com/office/powerpoint/2010/main" val="1968930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Contact us</a:t>
            </a:r>
          </a:p>
          <a:p>
            <a:r>
              <a:rPr lang="en-US" dirty="0"/>
              <a:t>Narration: Please take a moment to share with participants the following:</a:t>
            </a:r>
          </a:p>
          <a:p>
            <a:r>
              <a:rPr lang="en-US" dirty="0"/>
              <a:t>1- Accessing the course through their organization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link for more information on enrollment on Blackboard organizations: https://wiki.umbc.edu/pages/viewpage.action?pageId=101486276</a:t>
            </a:r>
          </a:p>
          <a:p>
            <a:endParaRPr lang="en-US" dirty="0"/>
          </a:p>
          <a:p>
            <a:r>
              <a:rPr lang="en-US" dirty="0"/>
              <a:t>2- Share the Discord channel for future correspondences, and one on one questions. Share the link on the chat box: https://discord.com/channels/823930328220565554/823930328224759809</a:t>
            </a:r>
          </a:p>
          <a:p>
            <a:endParaRPr lang="en-US" dirty="0"/>
          </a:p>
          <a:p>
            <a:r>
              <a:rPr lang="en-US" dirty="0"/>
              <a:t>Time 3 min</a:t>
            </a:r>
          </a:p>
          <a:p>
            <a:endParaRPr lang="en-US" dirty="0"/>
          </a:p>
        </p:txBody>
      </p:sp>
      <p:sp>
        <p:nvSpPr>
          <p:cNvPr id="4" name="Slide Number Placeholder 3"/>
          <p:cNvSpPr>
            <a:spLocks noGrp="1"/>
          </p:cNvSpPr>
          <p:nvPr>
            <p:ph type="sldNum" sz="quarter" idx="5"/>
          </p:nvPr>
        </p:nvSpPr>
        <p:spPr/>
        <p:txBody>
          <a:bodyPr/>
          <a:lstStyle/>
          <a:p>
            <a:fld id="{6F0BB27F-392D-4492-8E65-B713E95DB5DC}" type="slidenum">
              <a:rPr lang="en-US" smtClean="0"/>
              <a:t>24</a:t>
            </a:fld>
            <a:endParaRPr lang="en-US"/>
          </a:p>
        </p:txBody>
      </p:sp>
    </p:spTree>
    <p:extLst>
      <p:ext uri="{BB962C8B-B14F-4D97-AF65-F5344CB8AC3E}">
        <p14:creationId xmlns:p14="http://schemas.microsoft.com/office/powerpoint/2010/main" val="341882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Thank you</a:t>
            </a:r>
          </a:p>
          <a:p>
            <a:r>
              <a:rPr lang="en-US" dirty="0"/>
              <a:t>Narration: Thank attendants and ask them to fill this 1:00 minute Poll regarding the session and share the poll will participants. </a:t>
            </a:r>
          </a:p>
          <a:p>
            <a:r>
              <a:rPr lang="en-US" dirty="0"/>
              <a:t>Collect the feedback and save it to share with team later.</a:t>
            </a:r>
          </a:p>
          <a:p>
            <a:r>
              <a:rPr lang="en-US" dirty="0"/>
              <a:t>Close session by reminding participants to stay in touch through the course discussions and the Discord Channel</a:t>
            </a:r>
          </a:p>
          <a:p>
            <a:r>
              <a:rPr lang="en-US" dirty="0"/>
              <a:t>Time: 2 min</a:t>
            </a:r>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25</a:t>
            </a:fld>
            <a:endParaRPr lang="en-US"/>
          </a:p>
        </p:txBody>
      </p:sp>
    </p:spTree>
    <p:extLst>
      <p:ext uri="{BB962C8B-B14F-4D97-AF65-F5344CB8AC3E}">
        <p14:creationId xmlns:p14="http://schemas.microsoft.com/office/powerpoint/2010/main" val="360398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Student Loans</a:t>
            </a:r>
          </a:p>
          <a:p>
            <a:r>
              <a:rPr lang="en-US" dirty="0"/>
              <a:t>Narration: Explain The definition of Loans and the nature of financial aid</a:t>
            </a:r>
          </a:p>
          <a:p>
            <a:r>
              <a:rPr lang="en-US" dirty="0"/>
              <a:t>Time:</a:t>
            </a:r>
          </a:p>
        </p:txBody>
      </p:sp>
      <p:sp>
        <p:nvSpPr>
          <p:cNvPr id="4" name="Slide Number Placeholder 3"/>
          <p:cNvSpPr>
            <a:spLocks noGrp="1"/>
          </p:cNvSpPr>
          <p:nvPr>
            <p:ph type="sldNum" sz="quarter" idx="5"/>
          </p:nvPr>
        </p:nvSpPr>
        <p:spPr/>
        <p:txBody>
          <a:bodyPr/>
          <a:lstStyle/>
          <a:p>
            <a:fld id="{CC9DDAC9-E306-4B08-9D1C-254E3943347D}" type="slidenum">
              <a:rPr lang="en-US" smtClean="0"/>
              <a:t>3</a:t>
            </a:fld>
            <a:endParaRPr lang="en-US"/>
          </a:p>
        </p:txBody>
      </p:sp>
    </p:spTree>
    <p:extLst>
      <p:ext uri="{BB962C8B-B14F-4D97-AF65-F5344CB8AC3E}">
        <p14:creationId xmlns:p14="http://schemas.microsoft.com/office/powerpoint/2010/main" val="651818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Who is the lender?</a:t>
            </a:r>
          </a:p>
          <a:p>
            <a:r>
              <a:rPr lang="en-US" dirty="0"/>
              <a:t>Narration: Discuss different lenders and the frequency of student loans requests. Stress on the value of Federal Loans</a:t>
            </a:r>
          </a:p>
          <a:p>
            <a:r>
              <a:rPr lang="en-US" dirty="0"/>
              <a:t>Time:</a:t>
            </a:r>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4</a:t>
            </a:fld>
            <a:endParaRPr lang="en-US"/>
          </a:p>
        </p:txBody>
      </p:sp>
    </p:spTree>
    <p:extLst>
      <p:ext uri="{BB962C8B-B14F-4D97-AF65-F5344CB8AC3E}">
        <p14:creationId xmlns:p14="http://schemas.microsoft.com/office/powerpoint/2010/main" val="310680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Borrowing Wisely</a:t>
            </a:r>
          </a:p>
          <a:p>
            <a:r>
              <a:rPr lang="en-US" dirty="0"/>
              <a:t>Narration: Explain that this video is about borrowing wisely</a:t>
            </a:r>
          </a:p>
          <a:p>
            <a:r>
              <a:rPr lang="en-US" dirty="0"/>
              <a:t>Action: Play video from the following URL: https://youtu.be/mTHtn0FRMWw</a:t>
            </a:r>
          </a:p>
          <a:p>
            <a:r>
              <a:rPr lang="en-US" dirty="0"/>
              <a:t>Duration of video is 2:19 minutes</a:t>
            </a:r>
          </a:p>
        </p:txBody>
      </p:sp>
      <p:sp>
        <p:nvSpPr>
          <p:cNvPr id="4" name="Slide Number Placeholder 3"/>
          <p:cNvSpPr>
            <a:spLocks noGrp="1"/>
          </p:cNvSpPr>
          <p:nvPr>
            <p:ph type="sldNum" sz="quarter" idx="5"/>
          </p:nvPr>
        </p:nvSpPr>
        <p:spPr/>
        <p:txBody>
          <a:bodyPr/>
          <a:lstStyle/>
          <a:p>
            <a:fld id="{CC9DDAC9-E306-4B08-9D1C-254E3943347D}" type="slidenum">
              <a:rPr lang="en-US" smtClean="0"/>
              <a:t>5</a:t>
            </a:fld>
            <a:endParaRPr lang="en-US"/>
          </a:p>
        </p:txBody>
      </p:sp>
    </p:spTree>
    <p:extLst>
      <p:ext uri="{BB962C8B-B14F-4D97-AF65-F5344CB8AC3E}">
        <p14:creationId xmlns:p14="http://schemas.microsoft.com/office/powerpoint/2010/main" val="4002688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How To apply for federal student Aid or Loans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Narration: Explain that </a:t>
            </a:r>
            <a:r>
              <a:rPr lang="en-US" sz="1200" b="0" i="0" dirty="0">
                <a:effectLst/>
                <a:latin typeface="Arial Nova" panose="020B0504020202020204" pitchFamily="34" charset="0"/>
              </a:rPr>
              <a:t>No matter how much income you have or your parent have, make sure you apply. You will never learn what you are eligible for till you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a:t>
            </a:r>
          </a:p>
          <a:p>
            <a:endParaRPr lang="en-US" dirty="0"/>
          </a:p>
        </p:txBody>
      </p:sp>
      <p:sp>
        <p:nvSpPr>
          <p:cNvPr id="4" name="Slide Number Placeholder 3"/>
          <p:cNvSpPr>
            <a:spLocks noGrp="1"/>
          </p:cNvSpPr>
          <p:nvPr>
            <p:ph type="sldNum" sz="quarter" idx="5"/>
          </p:nvPr>
        </p:nvSpPr>
        <p:spPr/>
        <p:txBody>
          <a:bodyPr/>
          <a:lstStyle/>
          <a:p>
            <a:fld id="{CC9DDAC9-E306-4B08-9D1C-254E3943347D}" type="slidenum">
              <a:rPr lang="en-US" smtClean="0"/>
              <a:t>6</a:t>
            </a:fld>
            <a:endParaRPr lang="en-US"/>
          </a:p>
        </p:txBody>
      </p:sp>
    </p:spTree>
    <p:extLst>
      <p:ext uri="{BB962C8B-B14F-4D97-AF65-F5344CB8AC3E}">
        <p14:creationId xmlns:p14="http://schemas.microsoft.com/office/powerpoint/2010/main" val="4038940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When should I apply?</a:t>
            </a:r>
          </a:p>
          <a:p>
            <a:r>
              <a:rPr lang="en-US" dirty="0"/>
              <a:t>Narration: Discuss the deadline for application and the documents needed, and highlight two essential points:</a:t>
            </a:r>
          </a:p>
          <a:p>
            <a:r>
              <a:rPr lang="en-US" dirty="0"/>
              <a:t>1- The deadline for UMBC</a:t>
            </a:r>
          </a:p>
          <a:p>
            <a:r>
              <a:rPr lang="en-US" dirty="0"/>
              <a:t>2- FAFSA 2021/22 and FAFSA 2022/23 are both available for applying now</a:t>
            </a:r>
          </a:p>
          <a:p>
            <a:r>
              <a:rPr lang="en-US" dirty="0"/>
              <a:t>Time;</a:t>
            </a:r>
          </a:p>
        </p:txBody>
      </p:sp>
      <p:sp>
        <p:nvSpPr>
          <p:cNvPr id="4" name="Slide Number Placeholder 3"/>
          <p:cNvSpPr>
            <a:spLocks noGrp="1"/>
          </p:cNvSpPr>
          <p:nvPr>
            <p:ph type="sldNum" sz="quarter" idx="5"/>
          </p:nvPr>
        </p:nvSpPr>
        <p:spPr/>
        <p:txBody>
          <a:bodyPr/>
          <a:lstStyle/>
          <a:p>
            <a:fld id="{CC9DDAC9-E306-4B08-9D1C-254E3943347D}" type="slidenum">
              <a:rPr lang="en-US" smtClean="0"/>
              <a:t>7</a:t>
            </a:fld>
            <a:endParaRPr lang="en-US"/>
          </a:p>
        </p:txBody>
      </p:sp>
    </p:spTree>
    <p:extLst>
      <p:ext uri="{BB962C8B-B14F-4D97-AF65-F5344CB8AC3E}">
        <p14:creationId xmlns:p14="http://schemas.microsoft.com/office/powerpoint/2010/main" val="2995610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Grace Period</a:t>
            </a:r>
          </a:p>
          <a:p>
            <a:r>
              <a:rPr lang="en-US" dirty="0"/>
              <a:t>Narration: Explain what is a  Grace period and when it is applicable</a:t>
            </a:r>
          </a:p>
          <a:p>
            <a:r>
              <a:rPr lang="en-US" dirty="0"/>
              <a:t>Time:</a:t>
            </a:r>
          </a:p>
        </p:txBody>
      </p:sp>
      <p:sp>
        <p:nvSpPr>
          <p:cNvPr id="4" name="Slide Number Placeholder 3"/>
          <p:cNvSpPr>
            <a:spLocks noGrp="1"/>
          </p:cNvSpPr>
          <p:nvPr>
            <p:ph type="sldNum" sz="quarter" idx="5"/>
          </p:nvPr>
        </p:nvSpPr>
        <p:spPr/>
        <p:txBody>
          <a:bodyPr/>
          <a:lstStyle/>
          <a:p>
            <a:fld id="{CC9DDAC9-E306-4B08-9D1C-254E3943347D}" type="slidenum">
              <a:rPr lang="en-US" smtClean="0"/>
              <a:t>8</a:t>
            </a:fld>
            <a:endParaRPr lang="en-US"/>
          </a:p>
        </p:txBody>
      </p:sp>
    </p:spTree>
    <p:extLst>
      <p:ext uri="{BB962C8B-B14F-4D97-AF65-F5344CB8AC3E}">
        <p14:creationId xmlns:p14="http://schemas.microsoft.com/office/powerpoint/2010/main" val="3335751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Name: Budget prior loans sign up</a:t>
            </a:r>
          </a:p>
          <a:p>
            <a:r>
              <a:rPr lang="en-US" dirty="0"/>
              <a:t>Narration: Explain how to track expenses, and what items are considered expenses categories, to define the total amount of liabilities vs your income</a:t>
            </a:r>
          </a:p>
          <a:p>
            <a:r>
              <a:rPr lang="en-US" dirty="0"/>
              <a:t>Time: 2 minutes</a:t>
            </a:r>
          </a:p>
          <a:p>
            <a:endParaRPr lang="en-US" dirty="0"/>
          </a:p>
        </p:txBody>
      </p:sp>
      <p:sp>
        <p:nvSpPr>
          <p:cNvPr id="4" name="Slide Number Placeholder 3"/>
          <p:cNvSpPr>
            <a:spLocks noGrp="1"/>
          </p:cNvSpPr>
          <p:nvPr>
            <p:ph type="sldNum" sz="quarter" idx="5"/>
          </p:nvPr>
        </p:nvSpPr>
        <p:spPr/>
        <p:txBody>
          <a:bodyPr/>
          <a:lstStyle/>
          <a:p>
            <a:fld id="{6F0BB27F-392D-4492-8E65-B713E95DB5DC}" type="slidenum">
              <a:rPr lang="en-US" smtClean="0"/>
              <a:t>9</a:t>
            </a:fld>
            <a:endParaRPr lang="en-US"/>
          </a:p>
        </p:txBody>
      </p:sp>
    </p:spTree>
    <p:extLst>
      <p:ext uri="{BB962C8B-B14F-4D97-AF65-F5344CB8AC3E}">
        <p14:creationId xmlns:p14="http://schemas.microsoft.com/office/powerpoint/2010/main" val="1095949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10/28/2021</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23437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F4D57BDD-E64A-4D27-8978-82FFCA18A12C}"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582622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10/28/2021</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40465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10/28/2021</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2783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10/28/2021</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835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10/28/2021</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63925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10/28/2021</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68543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10/28/2021</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3393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10/28/2021</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118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10/28/2021</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1613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10/28/2021</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03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4D57BDD-E64A-4D27-8978-82FFCA18A12C}" type="datetimeFigureOut">
              <a:rPr lang="en-US" smtClean="0"/>
              <a:pPr/>
              <a:t>10/28/2021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118002610"/>
      </p:ext>
    </p:extLst>
  </p:cSld>
  <p:clrMap bg1="dk1" tx1="lt1" bg2="dk2" tx2="lt2" accent1="accent1" accent2="accent2" accent3="accent3" accent4="accent4" accent5="accent5" accent6="accent6" hlink="hlink" folHlink="folHlink"/>
  <p:sldLayoutIdLst>
    <p:sldLayoutId id="2147483972" r:id="rId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oJHySMdXjxE?feature=oembed" TargetMode="Externa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k81nkuwUwEM?list=PL5C43A3FD801FDF45" TargetMode="Externa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studentaid.gov/announcements-events/coronaviru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s://studentaid.gov/sites/default/files/COVID-19_Return_to_Repayment.png" TargetMode="Externa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e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hyperlink" Target="https://wiki.umbc.edu/pages/viewpage.action?pageId=101486276" TargetMode="External"/><Relationship Id="rId5" Type="http://schemas.openxmlformats.org/officeDocument/2006/relationships/hyperlink" Target="https://discord.gg/8KmuQv3jPf" TargetMode="Externa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aid.gov/glossa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studentloanhero.com/featured/best-private-student-loan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tudentloanhero.com/featured/federal-student-loans-guide/"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mTHtn0FRMWw?feature=oembed"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studentaid.ed.gov/s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pic>
        <p:nvPicPr>
          <p:cNvPr id="4" name="Picture 3" descr="A close up of a piece of paper with a pencil laying on top">
            <a:extLst>
              <a:ext uri="{FF2B5EF4-FFF2-40B4-BE49-F238E27FC236}">
                <a16:creationId xmlns:a16="http://schemas.microsoft.com/office/drawing/2014/main" id="{65810330-F0B5-43C9-BC34-094FFB5C052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253" y="0"/>
            <a:ext cx="12191980" cy="6858000"/>
          </a:xfrm>
          <a:prstGeom prst="rect">
            <a:avLst/>
          </a:prstGeom>
        </p:spPr>
      </p:pic>
      <p:sp>
        <p:nvSpPr>
          <p:cNvPr id="35" name="Rectangle 34">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60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7909333" y="1394964"/>
            <a:ext cx="3530606" cy="2957032"/>
          </a:xfrm>
        </p:spPr>
        <p:txBody>
          <a:bodyPr anchor="b">
            <a:normAutofit fontScale="90000"/>
          </a:bodyPr>
          <a:lstStyle/>
          <a:p>
            <a:r>
              <a:rPr lang="en-US" sz="4400" dirty="0">
                <a:solidFill>
                  <a:schemeClr val="tx1"/>
                </a:solidFill>
              </a:rPr>
              <a:t>Navigating Student Loans during the COVID pandemic</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8127750" y="4508520"/>
            <a:ext cx="3205640" cy="1085674"/>
          </a:xfrm>
        </p:spPr>
        <p:txBody>
          <a:bodyPr anchor="t">
            <a:normAutofit fontScale="25000" lnSpcReduction="20000"/>
          </a:bodyPr>
          <a:lstStyle/>
          <a:p>
            <a:pPr algn="l">
              <a:lnSpc>
                <a:spcPct val="120000"/>
              </a:lnSpc>
              <a:spcBef>
                <a:spcPts val="0"/>
              </a:spcBef>
              <a:spcAft>
                <a:spcPts val="0"/>
              </a:spcAft>
            </a:pPr>
            <a:r>
              <a:rPr lang="en-US" sz="5600" b="1" dirty="0">
                <a:latin typeface="Andalus" panose="02020603050405020304" pitchFamily="18" charset="-78"/>
                <a:cs typeface="Andalus" panose="02020603050405020304" pitchFamily="18" charset="-78"/>
              </a:rPr>
              <a:t>Financial Smarts Program UMBC</a:t>
            </a:r>
          </a:p>
          <a:p>
            <a:pPr algn="l">
              <a:lnSpc>
                <a:spcPct val="120000"/>
              </a:lnSpc>
              <a:spcBef>
                <a:spcPts val="0"/>
              </a:spcBef>
              <a:spcAft>
                <a:spcPts val="0"/>
              </a:spcAft>
            </a:pPr>
            <a:r>
              <a:rPr lang="en-US" sz="5600" b="1" dirty="0">
                <a:latin typeface="Andalus" panose="02020603050405020304" pitchFamily="18" charset="-78"/>
                <a:cs typeface="Andalus" panose="02020603050405020304" pitchFamily="18" charset="-78"/>
              </a:rPr>
              <a:t>Peer Mentoring Workshop</a:t>
            </a:r>
          </a:p>
          <a:p>
            <a:pPr algn="l">
              <a:spcBef>
                <a:spcPts val="0"/>
              </a:spcBef>
              <a:spcAft>
                <a:spcPts val="0"/>
              </a:spcAft>
            </a:pPr>
            <a:r>
              <a:rPr lang="en-US" sz="5600" b="1" dirty="0"/>
              <a:t>April 2021</a:t>
            </a:r>
          </a:p>
          <a:p>
            <a:pPr>
              <a:lnSpc>
                <a:spcPct val="100000"/>
              </a:lnSpc>
            </a:pPr>
            <a:endParaRPr lang="en-US" sz="1600" dirty="0"/>
          </a:p>
        </p:txBody>
      </p:sp>
      <p:cxnSp>
        <p:nvCxnSpPr>
          <p:cNvPr id="37" name="Straight Connector 36">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609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DC90921-9082-491B-940E-827D679F3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314396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CF1E-293B-4136-845C-469EA08A119C}"/>
              </a:ext>
            </a:extLst>
          </p:cNvPr>
          <p:cNvSpPr>
            <a:spLocks noGrp="1"/>
          </p:cNvSpPr>
          <p:nvPr>
            <p:ph type="title"/>
          </p:nvPr>
        </p:nvSpPr>
        <p:spPr/>
        <p:txBody>
          <a:bodyPr>
            <a:normAutofit/>
          </a:bodyPr>
          <a:lstStyle/>
          <a:p>
            <a:r>
              <a:rPr lang="en-US" sz="4400" dirty="0">
                <a:latin typeface="Book Antiqua" panose="02040602050305030304" pitchFamily="18" charset="0"/>
              </a:rPr>
              <a:t>Time Value of Money (TVM)</a:t>
            </a:r>
          </a:p>
        </p:txBody>
      </p:sp>
      <p:sp>
        <p:nvSpPr>
          <p:cNvPr id="3" name="Content Placeholder 2">
            <a:extLst>
              <a:ext uri="{FF2B5EF4-FFF2-40B4-BE49-F238E27FC236}">
                <a16:creationId xmlns:a16="http://schemas.microsoft.com/office/drawing/2014/main" id="{D5C13D72-22A7-4979-AE64-A0E2960E6B19}"/>
              </a:ext>
            </a:extLst>
          </p:cNvPr>
          <p:cNvSpPr>
            <a:spLocks noGrp="1"/>
          </p:cNvSpPr>
          <p:nvPr>
            <p:ph idx="1"/>
          </p:nvPr>
        </p:nvSpPr>
        <p:spPr>
          <a:ln>
            <a:solidFill>
              <a:schemeClr val="bg1"/>
            </a:solidFill>
          </a:ln>
        </p:spPr>
        <p:txBody>
          <a:bodyPr/>
          <a:lstStyle/>
          <a:p>
            <a:r>
              <a:rPr lang="en-US" b="0" i="0" dirty="0">
                <a:solidFill>
                  <a:srgbClr val="2D3B45"/>
                </a:solidFill>
                <a:effectLst/>
                <a:latin typeface="Lato Extended"/>
              </a:rPr>
              <a:t>It means that money available at the present time is worth more than the same amount in the future, due to its potential earning capacity. In other words,  it would be safe to say that a dollar was worth more yesterday than today and a dollar today is worth more than a dollar tomorrow.</a:t>
            </a:r>
          </a:p>
          <a:p>
            <a:pPr marL="0" marR="0" algn="just">
              <a:spcBef>
                <a:spcPts val="0"/>
              </a:spcBef>
              <a:spcAft>
                <a:spcPts val="0"/>
              </a:spcAft>
            </a:pPr>
            <a:endParaRPr lang="en-US" b="1" i="1" dirty="0">
              <a:solidFill>
                <a:schemeClr val="tx1"/>
              </a:solidFill>
              <a:effectLst/>
              <a:latin typeface="Lato Extended"/>
            </a:endParaRPr>
          </a:p>
          <a:p>
            <a:pPr marL="0" marR="0" algn="just">
              <a:spcBef>
                <a:spcPts val="0"/>
              </a:spcBef>
              <a:spcAft>
                <a:spcPts val="0"/>
              </a:spcAft>
            </a:pPr>
            <a:r>
              <a:rPr lang="en-US" b="1" i="1" dirty="0">
                <a:solidFill>
                  <a:schemeClr val="tx1"/>
                </a:solidFill>
                <a:effectLst/>
                <a:latin typeface="Lato Extended"/>
              </a:rPr>
              <a:t>Now, how can we calculate that? 	</a:t>
            </a:r>
            <a:r>
              <a:rPr lang="en-US" sz="2800" b="1" i="1" dirty="0">
                <a:solidFill>
                  <a:srgbClr val="EF720B"/>
                </a:solidFill>
                <a:effectLst/>
                <a:latin typeface="Arial Narrow" panose="020B0606020202030204" pitchFamily="34" charset="0"/>
                <a:ea typeface="Times New Roman" panose="02020603050405020304" pitchFamily="18" charset="0"/>
                <a:cs typeface="Times New Roman" panose="02020603050405020304" pitchFamily="18" charset="0"/>
              </a:rPr>
              <a:t>FV=PV (1+r)</a:t>
            </a:r>
            <a:r>
              <a:rPr lang="en-US" sz="2800" b="1" dirty="0">
                <a:solidFill>
                  <a:srgbClr val="EF720B"/>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n-US" sz="2800" b="1" i="1" dirty="0">
                <a:solidFill>
                  <a:srgbClr val="EF720B"/>
                </a:solidFill>
                <a:effectLst/>
                <a:latin typeface="Arial Narrow" panose="020B0606020202030204" pitchFamily="34" charset="0"/>
                <a:ea typeface="Times New Roman" panose="02020603050405020304" pitchFamily="18" charset="0"/>
                <a:cs typeface="Times New Roman" panose="02020603050405020304" pitchFamily="18" charset="0"/>
              </a:rPr>
              <a:t>ⁿ</a:t>
            </a:r>
            <a:endParaRPr lang="en-US" sz="2800" dirty="0">
              <a:solidFill>
                <a:srgbClr val="EF720B"/>
              </a:solidFill>
              <a:effectLst/>
              <a:latin typeface="Times New Roman" panose="02020603050405020304" pitchFamily="18" charset="0"/>
              <a:ea typeface="Times New Roman" panose="02020603050405020304" pitchFamily="18" charset="0"/>
              <a:cs typeface="Traditional Arabic" panose="02020603050405020304" pitchFamily="18" charset="-78"/>
            </a:endParaRPr>
          </a:p>
          <a:p>
            <a:r>
              <a:rPr lang="en-US" b="1" i="1" dirty="0">
                <a:solidFill>
                  <a:srgbClr val="2D3B45"/>
                </a:solidFill>
                <a:latin typeface="Lato Extended"/>
              </a:rPr>
              <a:t>PV = Present Value 		FV= Future value		r= Interest Rate	</a:t>
            </a:r>
          </a:p>
          <a:p>
            <a:r>
              <a:rPr lang="en-US" b="1" i="1" dirty="0">
                <a:solidFill>
                  <a:srgbClr val="2D3B45"/>
                </a:solidFill>
                <a:latin typeface="Lato Extended"/>
              </a:rPr>
              <a:t>n=The number of periods			</a:t>
            </a:r>
            <a:endParaRPr lang="en-US" b="1" i="1" dirty="0"/>
          </a:p>
        </p:txBody>
      </p:sp>
    </p:spTree>
    <p:extLst>
      <p:ext uri="{BB962C8B-B14F-4D97-AF65-F5344CB8AC3E}">
        <p14:creationId xmlns:p14="http://schemas.microsoft.com/office/powerpoint/2010/main" val="333873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98E2D21-043E-4EF6-B3F4-9373F0290B53}"/>
              </a:ext>
            </a:extLst>
          </p:cNvPr>
          <p:cNvSpPr>
            <a:spLocks noGrp="1"/>
          </p:cNvSpPr>
          <p:nvPr>
            <p:ph type="title"/>
          </p:nvPr>
        </p:nvSpPr>
        <p:spPr>
          <a:xfrm>
            <a:off x="1097280" y="286603"/>
            <a:ext cx="10058400" cy="1450757"/>
          </a:xfrm>
        </p:spPr>
        <p:txBody>
          <a:bodyPr anchor="ctr">
            <a:normAutofit/>
          </a:bodyPr>
          <a:lstStyle/>
          <a:p>
            <a:r>
              <a:rPr lang="en-US" b="0" i="0" dirty="0">
                <a:solidFill>
                  <a:schemeClr val="bg1"/>
                </a:solidFill>
                <a:effectLst/>
                <a:latin typeface="Book Antiqua" panose="02040602050305030304" pitchFamily="18" charset="0"/>
              </a:rPr>
              <a:t>Federal Loan Repayment Options</a:t>
            </a:r>
          </a:p>
        </p:txBody>
      </p:sp>
      <p:graphicFrame>
        <p:nvGraphicFramePr>
          <p:cNvPr id="5" name="Content Placeholder 4">
            <a:extLst>
              <a:ext uri="{FF2B5EF4-FFF2-40B4-BE49-F238E27FC236}">
                <a16:creationId xmlns:a16="http://schemas.microsoft.com/office/drawing/2014/main" id="{EAA53B43-6DC7-44B3-8078-8232BA6C128E}"/>
              </a:ext>
            </a:extLst>
          </p:cNvPr>
          <p:cNvGraphicFramePr>
            <a:graphicFrameLocks noGrp="1"/>
          </p:cNvGraphicFramePr>
          <p:nvPr>
            <p:ph idx="1"/>
            <p:extLst>
              <p:ext uri="{D42A27DB-BD31-4B8C-83A1-F6EECF244321}">
                <p14:modId xmlns:p14="http://schemas.microsoft.com/office/powerpoint/2010/main" val="2906445188"/>
              </p:ext>
            </p:extLst>
          </p:nvPr>
        </p:nvGraphicFramePr>
        <p:xfrm>
          <a:off x="4876801" y="2108200"/>
          <a:ext cx="6278562" cy="3971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E6177C7E-09A7-49B9-BACD-468C3B790190}"/>
              </a:ext>
            </a:extLst>
          </p:cNvPr>
          <p:cNvSpPr txBox="1"/>
          <p:nvPr/>
        </p:nvSpPr>
        <p:spPr>
          <a:xfrm>
            <a:off x="506187" y="2342147"/>
            <a:ext cx="4506684" cy="3785652"/>
          </a:xfrm>
          <a:prstGeom prst="rect">
            <a:avLst/>
          </a:prstGeom>
          <a:noFill/>
        </p:spPr>
        <p:txBody>
          <a:bodyPr wrap="square" rtlCol="0">
            <a:spAutoFit/>
          </a:bodyPr>
          <a:lstStyle/>
          <a:p>
            <a:r>
              <a:rPr lang="en-US" sz="2000" b="0" i="0" dirty="0">
                <a:solidFill>
                  <a:srgbClr val="392E2C"/>
                </a:solidFill>
                <a:effectLst/>
                <a:latin typeface="Lato Extended"/>
              </a:rPr>
              <a:t>Once student graduates, drops below half time or totally drops out, he gets one full grace period of 6 months (9 months for Perkins Loans).</a:t>
            </a:r>
          </a:p>
          <a:p>
            <a:endParaRPr lang="en-US" sz="2000" dirty="0">
              <a:solidFill>
                <a:srgbClr val="392E2C"/>
              </a:solidFill>
              <a:latin typeface="Lato Extended"/>
            </a:endParaRPr>
          </a:p>
          <a:p>
            <a:r>
              <a:rPr lang="en-US" sz="2000" dirty="0">
                <a:solidFill>
                  <a:srgbClr val="392E2C"/>
                </a:solidFill>
                <a:latin typeface="Lato Extended"/>
              </a:rPr>
              <a:t>By this,</a:t>
            </a:r>
            <a:r>
              <a:rPr lang="en-US" sz="2000" b="0" i="0" dirty="0">
                <a:solidFill>
                  <a:srgbClr val="392E2C"/>
                </a:solidFill>
                <a:effectLst/>
                <a:latin typeface="Lato Extended"/>
              </a:rPr>
              <a:t> </a:t>
            </a:r>
            <a:r>
              <a:rPr lang="en-US" sz="2000" dirty="0">
                <a:solidFill>
                  <a:srgbClr val="392E2C"/>
                </a:solidFill>
                <a:latin typeface="Lato Extended"/>
              </a:rPr>
              <a:t>t</a:t>
            </a:r>
            <a:r>
              <a:rPr lang="en-US" sz="2000" b="0" i="0" dirty="0">
                <a:solidFill>
                  <a:srgbClr val="392E2C"/>
                </a:solidFill>
                <a:effectLst/>
                <a:latin typeface="Lato Extended"/>
              </a:rPr>
              <a:t>he borrower enters his repayment </a:t>
            </a:r>
            <a:r>
              <a:rPr lang="en-US" sz="1900" b="0" i="0" dirty="0">
                <a:solidFill>
                  <a:srgbClr val="392E2C"/>
                </a:solidFill>
                <a:effectLst/>
                <a:latin typeface="Lato Extended"/>
              </a:rPr>
              <a:t>period</a:t>
            </a:r>
            <a:r>
              <a:rPr lang="en-US" sz="2000" b="0" i="0" dirty="0">
                <a:solidFill>
                  <a:srgbClr val="392E2C"/>
                </a:solidFill>
                <a:effectLst/>
                <a:latin typeface="Lato Extended"/>
              </a:rPr>
              <a:t> when he is obligated to make monthly payments until his debt is paid in full. As first-payment due dates approach, loan servicers notify borrowers of their repayment plan options. </a:t>
            </a:r>
            <a:endParaRPr lang="en-US" sz="2000" dirty="0"/>
          </a:p>
        </p:txBody>
      </p:sp>
    </p:spTree>
    <p:extLst>
      <p:ext uri="{BB962C8B-B14F-4D97-AF65-F5344CB8AC3E}">
        <p14:creationId xmlns:p14="http://schemas.microsoft.com/office/powerpoint/2010/main" val="245667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E29482A-AA9E-44C5-AA4A-71F63B7729C8}"/>
              </a:ext>
            </a:extLst>
          </p:cNvPr>
          <p:cNvSpPr>
            <a:spLocks noGrp="1"/>
          </p:cNvSpPr>
          <p:nvPr>
            <p:ph type="title"/>
          </p:nvPr>
        </p:nvSpPr>
        <p:spPr>
          <a:xfrm>
            <a:off x="1097280" y="286603"/>
            <a:ext cx="10058400" cy="1450757"/>
          </a:xfrm>
        </p:spPr>
        <p:txBody>
          <a:bodyPr anchor="ctr">
            <a:normAutofit/>
          </a:bodyPr>
          <a:lstStyle/>
          <a:p>
            <a:r>
              <a:rPr lang="en-US" dirty="0">
                <a:solidFill>
                  <a:srgbClr val="FFFFFF"/>
                </a:solidFill>
                <a:latin typeface="Book Antiqua" panose="02040602050305030304" pitchFamily="18" charset="0"/>
              </a:rPr>
              <a:t>Loan Repayment Strategy</a:t>
            </a: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Online Media 6" title="Repayment: What to Expect">
            <a:hlinkClick r:id="" action="ppaction://media"/>
            <a:extLst>
              <a:ext uri="{FF2B5EF4-FFF2-40B4-BE49-F238E27FC236}">
                <a16:creationId xmlns:a16="http://schemas.microsoft.com/office/drawing/2014/main" id="{907AF5FA-1384-4D45-8134-441163C169F1}"/>
              </a:ext>
            </a:extLst>
          </p:cNvPr>
          <p:cNvPicPr>
            <a:picLocks noGrp="1" noRot="1" noChangeAspect="1"/>
          </p:cNvPicPr>
          <p:nvPr>
            <p:ph idx="1"/>
            <a:videoFile r:link="rId1"/>
          </p:nvPr>
        </p:nvPicPr>
        <p:blipFill>
          <a:blip r:embed="rId4"/>
          <a:stretch>
            <a:fillRect/>
          </a:stretch>
        </p:blipFill>
        <p:spPr>
          <a:xfrm>
            <a:off x="0" y="1905000"/>
            <a:ext cx="12188952" cy="4495800"/>
          </a:xfrm>
          <a:prstGeom prst="rect">
            <a:avLst/>
          </a:prstGeom>
        </p:spPr>
      </p:pic>
    </p:spTree>
    <p:extLst>
      <p:ext uri="{BB962C8B-B14F-4D97-AF65-F5344CB8AC3E}">
        <p14:creationId xmlns:p14="http://schemas.microsoft.com/office/powerpoint/2010/main" val="138793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DB2FC8-3F37-4360-B8C0-04D88D4605DF}"/>
              </a:ext>
            </a:extLst>
          </p:cNvPr>
          <p:cNvSpPr>
            <a:spLocks noGrp="1"/>
          </p:cNvSpPr>
          <p:nvPr>
            <p:ph type="title"/>
          </p:nvPr>
        </p:nvSpPr>
        <p:spPr>
          <a:xfrm>
            <a:off x="878911" y="643468"/>
            <a:ext cx="3177847" cy="1674180"/>
          </a:xfrm>
        </p:spPr>
        <p:txBody>
          <a:bodyPr>
            <a:normAutofit/>
          </a:bodyPr>
          <a:lstStyle/>
          <a:p>
            <a:r>
              <a:rPr lang="en-US" sz="3700" dirty="0">
                <a:latin typeface="Book Antiqua" panose="02040602050305030304" pitchFamily="18" charset="0"/>
              </a:rPr>
              <a:t>FAFSA Loan Simulator</a:t>
            </a:r>
            <a:r>
              <a:rPr lang="en-US" sz="3700" dirty="0"/>
              <a:t> </a:t>
            </a:r>
          </a:p>
        </p:txBody>
      </p:sp>
      <p:cxnSp>
        <p:nvCxnSpPr>
          <p:cNvPr id="28" name="Straight Connector 27">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Content Placeholder 8">
            <a:extLst>
              <a:ext uri="{FF2B5EF4-FFF2-40B4-BE49-F238E27FC236}">
                <a16:creationId xmlns:a16="http://schemas.microsoft.com/office/drawing/2014/main" id="{63BA7ED9-B861-42F2-A157-52DB9EFB53CB}"/>
              </a:ext>
            </a:extLst>
          </p:cNvPr>
          <p:cNvSpPr>
            <a:spLocks noGrp="1"/>
          </p:cNvSpPr>
          <p:nvPr>
            <p:ph idx="1"/>
          </p:nvPr>
        </p:nvSpPr>
        <p:spPr>
          <a:xfrm>
            <a:off x="858064" y="2639380"/>
            <a:ext cx="3205049" cy="3229714"/>
          </a:xfrm>
        </p:spPr>
        <p:txBody>
          <a:bodyPr>
            <a:normAutofit fontScale="92500"/>
          </a:bodyPr>
          <a:lstStyle/>
          <a:p>
            <a:r>
              <a:rPr lang="en-US" sz="2000" b="1" i="1" dirty="0">
                <a:solidFill>
                  <a:schemeClr val="tx1"/>
                </a:solidFill>
                <a:effectLst/>
                <a:latin typeface="Noto Serif"/>
              </a:rPr>
              <a:t>Loan Simulator</a:t>
            </a:r>
            <a:r>
              <a:rPr lang="en-US" sz="2000" b="0" i="0" dirty="0">
                <a:solidFill>
                  <a:schemeClr val="tx1"/>
                </a:solidFill>
                <a:effectLst/>
                <a:latin typeface="Noto Serif"/>
              </a:rPr>
              <a:t> is a new tool offered by the department of Education to help applicants make decisions about their student loans. </a:t>
            </a:r>
          </a:p>
          <a:p>
            <a:r>
              <a:rPr lang="en-US" sz="2000" dirty="0">
                <a:solidFill>
                  <a:schemeClr val="tx1"/>
                </a:solidFill>
                <a:latin typeface="Noto Serif"/>
              </a:rPr>
              <a:t>Borrower</a:t>
            </a:r>
            <a:r>
              <a:rPr lang="en-US" sz="2000" b="0" i="0" dirty="0">
                <a:solidFill>
                  <a:schemeClr val="tx1"/>
                </a:solidFill>
                <a:effectLst/>
                <a:latin typeface="Noto Serif"/>
              </a:rPr>
              <a:t> can use it to find a repayment plan that meets his needs and goals</a:t>
            </a:r>
            <a:endParaRPr lang="en-US" sz="2000" dirty="0">
              <a:solidFill>
                <a:schemeClr val="tx1"/>
              </a:solidFill>
            </a:endParaRPr>
          </a:p>
        </p:txBody>
      </p:sp>
      <p:pic>
        <p:nvPicPr>
          <p:cNvPr id="5" name="Content Placeholder 4">
            <a:extLst>
              <a:ext uri="{FF2B5EF4-FFF2-40B4-BE49-F238E27FC236}">
                <a16:creationId xmlns:a16="http://schemas.microsoft.com/office/drawing/2014/main" id="{0381FD31-A92E-459C-96B6-21E5F1CA6364}"/>
              </a:ext>
            </a:extLst>
          </p:cNvPr>
          <p:cNvPicPr>
            <a:picLocks noChangeAspect="1"/>
          </p:cNvPicPr>
          <p:nvPr/>
        </p:nvPicPr>
        <p:blipFill>
          <a:blip r:embed="rId3"/>
          <a:stretch>
            <a:fillRect/>
          </a:stretch>
        </p:blipFill>
        <p:spPr>
          <a:xfrm>
            <a:off x="4056758" y="1075790"/>
            <a:ext cx="7747196" cy="4702710"/>
          </a:xfrm>
          <a:prstGeom prst="rect">
            <a:avLst/>
          </a:prstGeom>
        </p:spPr>
      </p:pic>
      <p:sp>
        <p:nvSpPr>
          <p:cNvPr id="30" name="Rectangle 29">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DD5EC1D1-C8C1-4FCB-A8D7-BE334604A4E0}"/>
              </a:ext>
            </a:extLst>
          </p:cNvPr>
          <p:cNvSpPr txBox="1"/>
          <p:nvPr/>
        </p:nvSpPr>
        <p:spPr>
          <a:xfrm>
            <a:off x="4838700" y="5778500"/>
            <a:ext cx="5816600" cy="276999"/>
          </a:xfrm>
          <a:prstGeom prst="rect">
            <a:avLst/>
          </a:prstGeom>
          <a:noFill/>
        </p:spPr>
        <p:txBody>
          <a:bodyPr wrap="square" rtlCol="0">
            <a:spAutoFit/>
          </a:bodyPr>
          <a:lstStyle/>
          <a:p>
            <a:pPr algn="ctr"/>
            <a:r>
              <a:rPr lang="en-US" sz="1200" b="1" i="1" dirty="0"/>
              <a:t>Attribution to FAFSA; https://studentaid.gov/loan-simulator/</a:t>
            </a:r>
          </a:p>
        </p:txBody>
      </p:sp>
    </p:spTree>
    <p:extLst>
      <p:ext uri="{BB962C8B-B14F-4D97-AF65-F5344CB8AC3E}">
        <p14:creationId xmlns:p14="http://schemas.microsoft.com/office/powerpoint/2010/main" val="11011387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3FFDA08-5CAF-4E7A-9D46-F3D49E6A571E}"/>
              </a:ext>
            </a:extLst>
          </p:cNvPr>
          <p:cNvSpPr>
            <a:spLocks noGrp="1"/>
          </p:cNvSpPr>
          <p:nvPr>
            <p:ph type="title"/>
          </p:nvPr>
        </p:nvSpPr>
        <p:spPr>
          <a:xfrm>
            <a:off x="492369" y="605896"/>
            <a:ext cx="3642309" cy="5646208"/>
          </a:xfrm>
        </p:spPr>
        <p:txBody>
          <a:bodyPr anchor="ctr">
            <a:normAutofit/>
          </a:bodyPr>
          <a:lstStyle/>
          <a:p>
            <a:r>
              <a:rPr lang="en-US" sz="4400" dirty="0">
                <a:solidFill>
                  <a:schemeClr val="bg1"/>
                </a:solidFill>
              </a:rPr>
              <a:t>How to use the Loan Simulator </a:t>
            </a:r>
            <a:br>
              <a:rPr lang="en-US" sz="4400" dirty="0">
                <a:solidFill>
                  <a:schemeClr val="bg1"/>
                </a:solidFill>
              </a:rPr>
            </a:br>
            <a:r>
              <a:rPr lang="en-US" sz="4400" dirty="0">
                <a:solidFill>
                  <a:schemeClr val="bg1"/>
                </a:solidFill>
              </a:rPr>
              <a:t>from </a:t>
            </a:r>
            <a:br>
              <a:rPr lang="en-US" sz="4400" dirty="0">
                <a:solidFill>
                  <a:schemeClr val="bg1"/>
                </a:solidFill>
              </a:rPr>
            </a:br>
            <a:r>
              <a:rPr lang="en-US" sz="4400" dirty="0">
                <a:solidFill>
                  <a:schemeClr val="bg1"/>
                </a:solidFill>
              </a:rPr>
              <a:t>FAFSA</a:t>
            </a:r>
          </a:p>
        </p:txBody>
      </p:sp>
      <p:pic>
        <p:nvPicPr>
          <p:cNvPr id="4" name="Online Media 3" title="Introducing Our Loan Simulator Tool">
            <a:hlinkClick r:id="" action="ppaction://media"/>
            <a:extLst>
              <a:ext uri="{FF2B5EF4-FFF2-40B4-BE49-F238E27FC236}">
                <a16:creationId xmlns:a16="http://schemas.microsoft.com/office/drawing/2014/main" id="{23EE7D48-5959-4F19-87F8-A58A8A2EA315}"/>
              </a:ext>
            </a:extLst>
          </p:cNvPr>
          <p:cNvPicPr>
            <a:picLocks noGrp="1" noRot="1" noChangeAspect="1"/>
          </p:cNvPicPr>
          <p:nvPr>
            <p:ph idx="1"/>
            <a:videoFile r:link="rId1"/>
          </p:nvPr>
        </p:nvPicPr>
        <p:blipFill>
          <a:blip r:embed="rId4"/>
          <a:stretch>
            <a:fillRect/>
          </a:stretch>
        </p:blipFill>
        <p:spPr>
          <a:xfrm>
            <a:off x="3848100" y="0"/>
            <a:ext cx="8343900" cy="6858000"/>
          </a:xfrm>
          <a:prstGeom prst="rect">
            <a:avLst/>
          </a:prstGeom>
        </p:spPr>
      </p:pic>
    </p:spTree>
    <p:extLst>
      <p:ext uri="{BB962C8B-B14F-4D97-AF65-F5344CB8AC3E}">
        <p14:creationId xmlns:p14="http://schemas.microsoft.com/office/powerpoint/2010/main" val="154883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EFC1EB0-DB92-4E98-B3A9-0CD6FA5A8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38326" y="-341385"/>
            <a:ext cx="6858003" cy="7540754"/>
          </a:xfrm>
          <a:prstGeom prst="rect">
            <a:avLst/>
          </a:prstGeom>
          <a:gradFill flip="none" rotWithShape="1">
            <a:gsLst>
              <a:gs pos="48000">
                <a:schemeClr val="tx1">
                  <a:alpha val="25000"/>
                </a:schemeClr>
              </a:gs>
              <a:gs pos="85000">
                <a:schemeClr val="tx1">
                  <a:alpha val="45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70CD40-B7E1-4BFC-BC65-A5416AE513A8}"/>
              </a:ext>
            </a:extLst>
          </p:cNvPr>
          <p:cNvSpPr>
            <a:spLocks noGrp="1"/>
          </p:cNvSpPr>
          <p:nvPr>
            <p:ph type="title"/>
          </p:nvPr>
        </p:nvSpPr>
        <p:spPr>
          <a:xfrm>
            <a:off x="854277" y="1475234"/>
            <a:ext cx="3214307" cy="2901694"/>
          </a:xfrm>
        </p:spPr>
        <p:txBody>
          <a:bodyPr vert="horz" lIns="91440" tIns="45720" rIns="91440" bIns="45720" rtlCol="0" anchor="b">
            <a:normAutofit/>
          </a:bodyPr>
          <a:lstStyle/>
          <a:p>
            <a:r>
              <a:rPr lang="en-US" sz="3700">
                <a:solidFill>
                  <a:schemeClr val="bg1"/>
                </a:solidFill>
              </a:rPr>
              <a:t>Loans Terminology</a:t>
            </a:r>
          </a:p>
        </p:txBody>
      </p:sp>
      <p:cxnSp>
        <p:nvCxnSpPr>
          <p:cNvPr id="35" name="Straight Connector 34">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3971731F-9711-42A2-A8A2-737D72B23347}"/>
              </a:ext>
            </a:extLst>
          </p:cNvPr>
          <p:cNvGraphicFramePr>
            <a:graphicFrameLocks noGrp="1"/>
          </p:cNvGraphicFramePr>
          <p:nvPr>
            <p:ph idx="1"/>
            <p:extLst>
              <p:ext uri="{D42A27DB-BD31-4B8C-83A1-F6EECF244321}">
                <p14:modId xmlns:p14="http://schemas.microsoft.com/office/powerpoint/2010/main" val="865565743"/>
              </p:ext>
            </p:extLst>
          </p:nvPr>
        </p:nvGraphicFramePr>
        <p:xfrm>
          <a:off x="533399" y="685799"/>
          <a:ext cx="11451771" cy="5714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13DC4309-11A6-4741-962B-1C5E587D3486}"/>
              </a:ext>
            </a:extLst>
          </p:cNvPr>
          <p:cNvSpPr txBox="1"/>
          <p:nvPr/>
        </p:nvSpPr>
        <p:spPr>
          <a:xfrm>
            <a:off x="9677400" y="4876800"/>
            <a:ext cx="45719" cy="369332"/>
          </a:xfrm>
          <a:prstGeom prst="rect">
            <a:avLst/>
          </a:prstGeom>
          <a:noFill/>
        </p:spPr>
        <p:txBody>
          <a:bodyPr wrap="square" rtlCol="0">
            <a:spAutoFit/>
          </a:bodyPr>
          <a:lstStyle/>
          <a:p>
            <a:endParaRPr lang="en-US" dirty="0"/>
          </a:p>
        </p:txBody>
      </p:sp>
      <p:sp>
        <p:nvSpPr>
          <p:cNvPr id="10" name="Flowchart: Multidocument 9">
            <a:extLst>
              <a:ext uri="{FF2B5EF4-FFF2-40B4-BE49-F238E27FC236}">
                <a16:creationId xmlns:a16="http://schemas.microsoft.com/office/drawing/2014/main" id="{800BEA33-CAA2-4BBE-BAA4-264203AF43D7}"/>
              </a:ext>
            </a:extLst>
          </p:cNvPr>
          <p:cNvSpPr/>
          <p:nvPr/>
        </p:nvSpPr>
        <p:spPr>
          <a:xfrm>
            <a:off x="9113519" y="448143"/>
            <a:ext cx="2790009" cy="2391699"/>
          </a:xfrm>
          <a:prstGeom prst="flowChartMultidocumen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i="0" dirty="0">
                <a:solidFill>
                  <a:schemeClr val="tx1">
                    <a:lumMod val="75000"/>
                    <a:lumOff val="25000"/>
                  </a:schemeClr>
                </a:solidFill>
              </a:rPr>
              <a:t>Income-Driven Repayment Plan</a:t>
            </a:r>
          </a:p>
          <a:p>
            <a:pPr lvl="0"/>
            <a:endParaRPr lang="en-US" b="1" dirty="0">
              <a:solidFill>
                <a:schemeClr val="tx1">
                  <a:lumMod val="75000"/>
                  <a:lumOff val="25000"/>
                </a:schemeClr>
              </a:solidFill>
            </a:endParaRPr>
          </a:p>
          <a:p>
            <a:pPr lvl="0"/>
            <a:r>
              <a:rPr lang="en-US" sz="1600" b="1" dirty="0">
                <a:solidFill>
                  <a:schemeClr val="tx1">
                    <a:lumMod val="65000"/>
                    <a:lumOff val="35000"/>
                  </a:schemeClr>
                </a:solidFill>
              </a:rPr>
              <a:t>Could it be a relief option?</a:t>
            </a:r>
            <a:endParaRPr lang="en-US" sz="1600" b="0" i="0" dirty="0">
              <a:solidFill>
                <a:schemeClr val="tx1">
                  <a:lumMod val="65000"/>
                  <a:lumOff val="35000"/>
                </a:schemeClr>
              </a:solidFill>
            </a:endParaRPr>
          </a:p>
          <a:p>
            <a:pPr lvl="0"/>
            <a:endParaRPr lang="en-US" b="0" i="0" dirty="0"/>
          </a:p>
          <a:p>
            <a:pPr lvl="0"/>
            <a:endParaRPr lang="en-US" b="0" i="0" dirty="0"/>
          </a:p>
        </p:txBody>
      </p:sp>
      <p:sp>
        <p:nvSpPr>
          <p:cNvPr id="28" name="Flowchart: Multidocument 27">
            <a:extLst>
              <a:ext uri="{FF2B5EF4-FFF2-40B4-BE49-F238E27FC236}">
                <a16:creationId xmlns:a16="http://schemas.microsoft.com/office/drawing/2014/main" id="{5A580123-F187-4E78-841E-E0BF4D039F65}"/>
              </a:ext>
            </a:extLst>
          </p:cNvPr>
          <p:cNvSpPr/>
          <p:nvPr/>
        </p:nvSpPr>
        <p:spPr>
          <a:xfrm>
            <a:off x="9113520" y="4160520"/>
            <a:ext cx="2790009" cy="2391699"/>
          </a:xfrm>
          <a:prstGeom prst="flowChartMultidocument">
            <a:avLst/>
          </a:prstGeom>
          <a:solidFill>
            <a:srgbClr val="FDB5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i="0" dirty="0">
                <a:solidFill>
                  <a:schemeClr val="tx1">
                    <a:lumMod val="75000"/>
                    <a:lumOff val="25000"/>
                  </a:schemeClr>
                </a:solidFill>
              </a:rPr>
              <a:t>Wage Garnishment</a:t>
            </a:r>
            <a:r>
              <a:rPr lang="en-US" b="0" i="0" dirty="0">
                <a:solidFill>
                  <a:schemeClr val="tx1">
                    <a:lumMod val="75000"/>
                    <a:lumOff val="25000"/>
                  </a:schemeClr>
                </a:solidFill>
              </a:rPr>
              <a:t>  </a:t>
            </a:r>
          </a:p>
          <a:p>
            <a:pPr lvl="0"/>
            <a:endParaRPr lang="en-US" b="0" i="0" dirty="0"/>
          </a:p>
          <a:p>
            <a:pPr lvl="0"/>
            <a:r>
              <a:rPr lang="en-US" sz="1600" b="1" i="0" dirty="0">
                <a:solidFill>
                  <a:schemeClr val="tx1">
                    <a:lumMod val="65000"/>
                    <a:lumOff val="35000"/>
                  </a:schemeClr>
                </a:solidFill>
              </a:rPr>
              <a:t>When employers are required to withhold money from paychecks to pay down defaults.</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120545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1BB0850-D7C7-48B7-BC88-F46A2A344A68}"/>
              </a:ext>
            </a:extLst>
          </p:cNvPr>
          <p:cNvSpPr>
            <a:spLocks noGrp="1"/>
          </p:cNvSpPr>
          <p:nvPr>
            <p:ph type="title"/>
          </p:nvPr>
        </p:nvSpPr>
        <p:spPr>
          <a:xfrm>
            <a:off x="1097280" y="286603"/>
            <a:ext cx="10058400" cy="1450757"/>
          </a:xfrm>
        </p:spPr>
        <p:txBody>
          <a:bodyPr anchor="ctr">
            <a:normAutofit/>
          </a:bodyPr>
          <a:lstStyle/>
          <a:p>
            <a:r>
              <a:rPr lang="en-US" b="0" i="0" u="none" strike="noStrike" dirty="0">
                <a:solidFill>
                  <a:srgbClr val="FFFFFF"/>
                </a:solidFill>
                <a:effectLst/>
                <a:latin typeface="Bodoni MT" panose="020B0604020202020204" pitchFamily="18" charset="0"/>
              </a:rPr>
              <a:t> </a:t>
            </a:r>
            <a:r>
              <a:rPr lang="en-US" dirty="0">
                <a:solidFill>
                  <a:srgbClr val="FFFFFF"/>
                </a:solidFill>
                <a:latin typeface="Bodoni MT" panose="020B0604020202020204" pitchFamily="18" charset="0"/>
              </a:rPr>
              <a:t>D</a:t>
            </a:r>
            <a:r>
              <a:rPr lang="en-US" b="0" i="0" u="none" strike="noStrike" dirty="0">
                <a:solidFill>
                  <a:srgbClr val="FFFFFF"/>
                </a:solidFill>
                <a:effectLst/>
                <a:latin typeface="Bodoni MT" panose="020B0604020202020204" pitchFamily="18" charset="0"/>
              </a:rPr>
              <a:t>eferment and forbearance</a:t>
            </a:r>
            <a:endParaRPr lang="en-US" dirty="0">
              <a:solidFill>
                <a:srgbClr val="FFFFFF"/>
              </a:solidFill>
              <a:latin typeface="Bodoni MT" panose="020B0604020202020204" pitchFamily="18" charset="0"/>
            </a:endParaRPr>
          </a:p>
        </p:txBody>
      </p:sp>
      <p:graphicFrame>
        <p:nvGraphicFramePr>
          <p:cNvPr id="4" name="Content Placeholder 3">
            <a:extLst>
              <a:ext uri="{FF2B5EF4-FFF2-40B4-BE49-F238E27FC236}">
                <a16:creationId xmlns:a16="http://schemas.microsoft.com/office/drawing/2014/main" id="{97F7E45D-A64B-4938-ACD4-AE07C794921C}"/>
              </a:ext>
            </a:extLst>
          </p:cNvPr>
          <p:cNvGraphicFramePr>
            <a:graphicFrameLocks noGrp="1"/>
          </p:cNvGraphicFramePr>
          <p:nvPr>
            <p:ph idx="1"/>
            <p:extLst>
              <p:ext uri="{D42A27DB-BD31-4B8C-83A1-F6EECF244321}">
                <p14:modId xmlns:p14="http://schemas.microsoft.com/office/powerpoint/2010/main" val="2315595112"/>
              </p:ext>
            </p:extLst>
          </p:nvPr>
        </p:nvGraphicFramePr>
        <p:xfrm>
          <a:off x="3048000" y="2191603"/>
          <a:ext cx="8183880" cy="3760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Rectangle 20">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1B56A98E-AD84-4F97-8A27-52636833015C}"/>
              </a:ext>
            </a:extLst>
          </p:cNvPr>
          <p:cNvSpPr txBox="1"/>
          <p:nvPr/>
        </p:nvSpPr>
        <p:spPr>
          <a:xfrm>
            <a:off x="412234" y="2351405"/>
            <a:ext cx="2438400" cy="3600986"/>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600" b="1" i="0" u="sng" dirty="0">
                <a:solidFill>
                  <a:srgbClr val="212529"/>
                </a:solidFill>
                <a:effectLst/>
                <a:latin typeface="Abadi Extra Light" panose="020B0204020104020204" pitchFamily="34" charset="0"/>
              </a:rPr>
              <a:t>IMPORTANT</a:t>
            </a:r>
          </a:p>
          <a:p>
            <a:pPr algn="ctr"/>
            <a:endParaRPr lang="en-US" sz="1600" b="1" i="0" u="sng" dirty="0">
              <a:solidFill>
                <a:srgbClr val="212529"/>
              </a:solidFill>
              <a:effectLst/>
              <a:latin typeface="Abadi Extra Light" panose="020B0204020104020204" pitchFamily="34" charset="0"/>
            </a:endParaRPr>
          </a:p>
          <a:p>
            <a:pPr marL="285750" indent="-285750">
              <a:buFont typeface="Wingdings" panose="05000000000000000000" pitchFamily="2" charset="2"/>
              <a:buChar char="q"/>
            </a:pPr>
            <a:r>
              <a:rPr lang="en-US" b="0" i="0" dirty="0">
                <a:solidFill>
                  <a:srgbClr val="212529"/>
                </a:solidFill>
                <a:effectLst/>
                <a:latin typeface="Abadi Extra Light" panose="020B0204020104020204" pitchFamily="34" charset="0"/>
              </a:rPr>
              <a:t>Interest will accrue during the period of deferment or forbearance</a:t>
            </a:r>
          </a:p>
          <a:p>
            <a:pPr marL="285750" indent="-285750">
              <a:buFont typeface="Wingdings" panose="05000000000000000000" pitchFamily="2" charset="2"/>
              <a:buChar char="q"/>
            </a:pPr>
            <a:r>
              <a:rPr lang="en-US" dirty="0">
                <a:solidFill>
                  <a:srgbClr val="212529"/>
                </a:solidFill>
                <a:latin typeface="Abadi Extra Light" panose="020B0204020104020204" pitchFamily="34" charset="0"/>
              </a:rPr>
              <a:t>P</a:t>
            </a:r>
            <a:r>
              <a:rPr lang="en-US" b="0" i="0" dirty="0">
                <a:solidFill>
                  <a:srgbClr val="212529"/>
                </a:solidFill>
                <a:effectLst/>
                <a:latin typeface="Abadi Extra Light" panose="020B0204020104020204" pitchFamily="34" charset="0"/>
              </a:rPr>
              <a:t>eriods of deferment or forbearance will not likely count toward </a:t>
            </a:r>
            <a:r>
              <a:rPr lang="en-US" dirty="0">
                <a:solidFill>
                  <a:srgbClr val="212529"/>
                </a:solidFill>
                <a:latin typeface="Abadi Extra Light" panose="020B0204020104020204" pitchFamily="34" charset="0"/>
              </a:rPr>
              <a:t>loan </a:t>
            </a:r>
            <a:r>
              <a:rPr lang="en-US" b="0" i="0" dirty="0">
                <a:solidFill>
                  <a:srgbClr val="212529"/>
                </a:solidFill>
                <a:effectLst/>
                <a:latin typeface="Abadi Extra Light" panose="020B0204020104020204" pitchFamily="34" charset="0"/>
              </a:rPr>
              <a:t>forgiveness requirements</a:t>
            </a:r>
          </a:p>
          <a:p>
            <a:pPr marL="285750" indent="-285750">
              <a:buFontTx/>
              <a:buChar char="-"/>
            </a:pPr>
            <a:endParaRPr lang="en-US" sz="1600" dirty="0">
              <a:latin typeface="Abadi Extra Light" panose="020B0204020104020204" pitchFamily="34" charset="0"/>
            </a:endParaRPr>
          </a:p>
        </p:txBody>
      </p:sp>
    </p:spTree>
    <p:extLst>
      <p:ext uri="{BB962C8B-B14F-4D97-AF65-F5344CB8AC3E}">
        <p14:creationId xmlns:p14="http://schemas.microsoft.com/office/powerpoint/2010/main" val="39941759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64BBAA4-C62B-4146-B49F-FE4CC4655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650B2E-513D-4546-A19B-E29A31F414FA}"/>
              </a:ext>
            </a:extLst>
          </p:cNvPr>
          <p:cNvSpPr>
            <a:spLocks noGrp="1"/>
          </p:cNvSpPr>
          <p:nvPr>
            <p:ph type="title"/>
          </p:nvPr>
        </p:nvSpPr>
        <p:spPr>
          <a:xfrm>
            <a:off x="878911" y="643468"/>
            <a:ext cx="3177847" cy="1674180"/>
          </a:xfrm>
        </p:spPr>
        <p:txBody>
          <a:bodyPr>
            <a:normAutofit/>
          </a:bodyPr>
          <a:lstStyle/>
          <a:p>
            <a:r>
              <a:rPr lang="en-US" sz="2800" i="0" strike="noStrike" dirty="0">
                <a:effectLst/>
                <a:latin typeface="Calibri" panose="020F0502020204030204" pitchFamily="34" charset="0"/>
                <a:hlinkClick r:id="rId3">
                  <a:extLst>
                    <a:ext uri="{A12FA001-AC4F-418D-AE19-62706E023703}">
                      <ahyp:hlinkClr xmlns:ahyp="http://schemas.microsoft.com/office/drawing/2018/hyperlinkcolor" val="tx"/>
                    </a:ext>
                  </a:extLst>
                </a:hlinkClick>
              </a:rPr>
              <a:t>Coronavirus and Forbearance Info for Students and Borrowers</a:t>
            </a:r>
            <a:endParaRPr lang="en-US" sz="2800" dirty="0"/>
          </a:p>
        </p:txBody>
      </p:sp>
      <p:cxnSp>
        <p:nvCxnSpPr>
          <p:cNvPr id="193" name="Straight Connector 192">
            <a:extLst>
              <a:ext uri="{FF2B5EF4-FFF2-40B4-BE49-F238E27FC236}">
                <a16:creationId xmlns:a16="http://schemas.microsoft.com/office/drawing/2014/main" id="{EEB57AA8-F021-480C-A9E2-F899133136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62164" y="2478513"/>
            <a:ext cx="292608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6A7A75-D944-4B30-A2D3-0480039877E5}"/>
              </a:ext>
            </a:extLst>
          </p:cNvPr>
          <p:cNvSpPr>
            <a:spLocks noGrp="1"/>
          </p:cNvSpPr>
          <p:nvPr>
            <p:ph idx="1"/>
          </p:nvPr>
        </p:nvSpPr>
        <p:spPr>
          <a:xfrm>
            <a:off x="851709" y="2478514"/>
            <a:ext cx="3205049" cy="3180147"/>
          </a:xfrm>
        </p:spPr>
        <p:txBody>
          <a:bodyPr>
            <a:noAutofit/>
          </a:bodyPr>
          <a:lstStyle/>
          <a:p>
            <a:pPr>
              <a:lnSpc>
                <a:spcPct val="100000"/>
              </a:lnSpc>
            </a:pPr>
            <a:r>
              <a:rPr lang="en-US" sz="1600" dirty="0">
                <a:latin typeface="Noto Serif"/>
              </a:rPr>
              <a:t>D</a:t>
            </a:r>
            <a:r>
              <a:rPr lang="en-US" sz="1600" b="0" i="0" dirty="0">
                <a:effectLst/>
                <a:latin typeface="Noto Serif"/>
              </a:rPr>
              <a:t>uring COVID-19 </a:t>
            </a:r>
            <a:r>
              <a:rPr lang="en-US" sz="1600" b="0" i="0" dirty="0">
                <a:effectLst/>
                <a:latin typeface="Arial" panose="020B0604020202020204" pitchFamily="34" charset="0"/>
                <a:cs typeface="Arial" panose="020B0604020202020204" pitchFamily="34" charset="0"/>
              </a:rPr>
              <a:t>emergency</a:t>
            </a:r>
            <a:r>
              <a:rPr lang="en-US" sz="1600" b="0" i="0" dirty="0">
                <a:effectLst/>
                <a:latin typeface="Noto Serif"/>
              </a:rPr>
              <a:t>, federal student loan borrowers were automatically placed in an administrative forbearance. This relief allows </a:t>
            </a:r>
            <a:r>
              <a:rPr lang="en-US" sz="1600" dirty="0">
                <a:latin typeface="Noto Serif"/>
              </a:rPr>
              <a:t>borrowers</a:t>
            </a:r>
            <a:r>
              <a:rPr lang="en-US" sz="1600" b="0" i="0" dirty="0">
                <a:effectLst/>
                <a:latin typeface="Noto Serif"/>
              </a:rPr>
              <a:t> of </a:t>
            </a:r>
            <a:r>
              <a:rPr lang="en-US" sz="1600" b="0" i="0" dirty="0">
                <a:solidFill>
                  <a:srgbClr val="212529"/>
                </a:solidFill>
                <a:effectLst/>
                <a:latin typeface="Noto Serif"/>
              </a:rPr>
              <a:t>ED owned loans  the following:</a:t>
            </a:r>
          </a:p>
          <a:p>
            <a:pPr>
              <a:lnSpc>
                <a:spcPct val="100000"/>
              </a:lnSpc>
            </a:pPr>
            <a:r>
              <a:rPr lang="en-US" sz="1600" b="1" i="1" dirty="0">
                <a:solidFill>
                  <a:srgbClr val="212529"/>
                </a:solidFill>
                <a:effectLst/>
                <a:latin typeface="Noto Serif"/>
              </a:rPr>
              <a:t>“ Suspension of loan payments, stopped collections on defaulted loans, and a 0% interest rate”</a:t>
            </a:r>
            <a:endParaRPr lang="en-US" sz="1600" b="1" i="1" dirty="0">
              <a:effectLst/>
              <a:latin typeface="Noto Serif"/>
            </a:endParaRPr>
          </a:p>
          <a:p>
            <a:pPr>
              <a:lnSpc>
                <a:spcPct val="100000"/>
              </a:lnSpc>
            </a:pPr>
            <a:r>
              <a:rPr lang="en-US" sz="1600" b="0" i="0" dirty="0">
                <a:effectLst/>
                <a:latin typeface="Noto Serif"/>
              </a:rPr>
              <a:t>This suspension  </a:t>
            </a:r>
            <a:r>
              <a:rPr lang="en-US" sz="1600" dirty="0">
                <a:latin typeface="Noto Serif"/>
              </a:rPr>
              <a:t>was</a:t>
            </a:r>
            <a:r>
              <a:rPr lang="en-US" sz="1600" b="0" i="0" dirty="0">
                <a:effectLst/>
                <a:latin typeface="Noto Serif"/>
              </a:rPr>
              <a:t> from March 13, 2020</a:t>
            </a:r>
            <a:r>
              <a:rPr lang="en-US" sz="1600" dirty="0">
                <a:latin typeface="Noto Serif"/>
              </a:rPr>
              <a:t> and is still running</a:t>
            </a:r>
            <a:endParaRPr lang="en-US" sz="1600" b="0" i="0" dirty="0">
              <a:effectLst/>
              <a:latin typeface="Noto Serif"/>
            </a:endParaRPr>
          </a:p>
          <a:p>
            <a:pPr>
              <a:lnSpc>
                <a:spcPct val="100000"/>
              </a:lnSpc>
            </a:pPr>
            <a:br>
              <a:rPr lang="en-US" sz="1600" b="0" i="0" dirty="0">
                <a:effectLst/>
                <a:latin typeface="News Cycle"/>
              </a:rPr>
            </a:br>
            <a:endParaRPr lang="en-US" sz="1600" dirty="0"/>
          </a:p>
        </p:txBody>
      </p:sp>
      <p:pic>
        <p:nvPicPr>
          <p:cNvPr id="1026" name="Picture 2" descr="How the Current Flexibilities Compare to General Forbearance   CURRENT PAYMENT SUSPENSION  • Granted automatically  • Payments suspended through at least Sept. 30, 2021 • Interest doesn't accrue on loans owned by the U.S. Department of Education (ED) • No interest capitalization will occur unless you were in an interest-capitalizing forbearance when the administrative forbearance started or if you consolidate Federal Family Education Loan (FFEL) Program loans and Federal Perkins Loans not owned by ED during the 0% interest period • Suspended payments count toward the Public Service Loan Forgiveness (PSLF) Program and income-driven repayment (IDR) forgiveness if all other qualifications are met   GENERAL FORBEARANCE  • Not granted automatically  • May be granted for no more than 12 months at a time Interest accrues on all loans • Unpaid interest capitalizes (i.e., it is added to principal balance) at the end of the forbearance on Direct Loans and FFEL Program loans, increasing the total outstanding amount due on the loan • Suspended payments do not count toward PSLF and IDR forgiveness">
            <a:extLst>
              <a:ext uri="{FF2B5EF4-FFF2-40B4-BE49-F238E27FC236}">
                <a16:creationId xmlns:a16="http://schemas.microsoft.com/office/drawing/2014/main" id="{F650BD89-9E75-4003-9522-9753192F8A2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58640" y="762006"/>
            <a:ext cx="7315199" cy="4998714"/>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a:extLst>
              <a:ext uri="{FF2B5EF4-FFF2-40B4-BE49-F238E27FC236}">
                <a16:creationId xmlns:a16="http://schemas.microsoft.com/office/drawing/2014/main" id="{6BF36B24-6632-4516-9692-731462896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401D5B2E-2D8A-4DEB-A1A4-E37D0A46A201}"/>
              </a:ext>
            </a:extLst>
          </p:cNvPr>
          <p:cNvSpPr txBox="1"/>
          <p:nvPr/>
        </p:nvSpPr>
        <p:spPr>
          <a:xfrm>
            <a:off x="4942024" y="5869094"/>
            <a:ext cx="6106976" cy="261610"/>
          </a:xfrm>
          <a:prstGeom prst="rect">
            <a:avLst/>
          </a:prstGeom>
          <a:noFill/>
        </p:spPr>
        <p:txBody>
          <a:bodyPr wrap="square" rtlCol="0">
            <a:spAutoFit/>
          </a:bodyPr>
          <a:lstStyle/>
          <a:p>
            <a:pPr algn="ctr"/>
            <a:r>
              <a:rPr lang="en-US" sz="1100" b="1" i="1" dirty="0"/>
              <a:t>Source: https://studentaid.gov/articles/5-repayment-flexibilities/</a:t>
            </a:r>
          </a:p>
        </p:txBody>
      </p:sp>
    </p:spTree>
    <p:extLst>
      <p:ext uri="{BB962C8B-B14F-4D97-AF65-F5344CB8AC3E}">
        <p14:creationId xmlns:p14="http://schemas.microsoft.com/office/powerpoint/2010/main" val="147226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5127A-F8D9-40A0-8845-068BB82EABD9}"/>
              </a:ext>
            </a:extLst>
          </p:cNvPr>
          <p:cNvSpPr>
            <a:spLocks noGrp="1"/>
          </p:cNvSpPr>
          <p:nvPr>
            <p:ph type="title"/>
          </p:nvPr>
        </p:nvSpPr>
        <p:spPr/>
        <p:txBody>
          <a:bodyPr/>
          <a:lstStyle/>
          <a:p>
            <a:r>
              <a:rPr lang="en-US" dirty="0"/>
              <a:t>Loan Pause extension</a:t>
            </a:r>
          </a:p>
        </p:txBody>
      </p:sp>
      <p:sp>
        <p:nvSpPr>
          <p:cNvPr id="3" name="Content Placeholder 2">
            <a:extLst>
              <a:ext uri="{FF2B5EF4-FFF2-40B4-BE49-F238E27FC236}">
                <a16:creationId xmlns:a16="http://schemas.microsoft.com/office/drawing/2014/main" id="{58FC96A4-7107-45E5-AF67-0273C3B54230}"/>
              </a:ext>
            </a:extLst>
          </p:cNvPr>
          <p:cNvSpPr>
            <a:spLocks noGrp="1"/>
          </p:cNvSpPr>
          <p:nvPr>
            <p:ph sz="half" idx="1"/>
          </p:nvPr>
        </p:nvSpPr>
        <p:spPr>
          <a:xfrm>
            <a:off x="1097278" y="2027324"/>
            <a:ext cx="6098651" cy="3841769"/>
          </a:xfrm>
        </p:spPr>
        <p:txBody>
          <a:bodyPr>
            <a:noAutofit/>
          </a:bodyPr>
          <a:lstStyle/>
          <a:p>
            <a:pPr marL="0" indent="0" algn="l">
              <a:lnSpc>
                <a:spcPct val="100000"/>
              </a:lnSpc>
              <a:buNone/>
            </a:pPr>
            <a:r>
              <a:rPr lang="en-US" sz="1500" b="0" i="0" dirty="0">
                <a:solidFill>
                  <a:srgbClr val="212529"/>
                </a:solidFill>
                <a:effectLst/>
                <a:latin typeface="Arial" panose="020B0604020202020204" pitchFamily="34" charset="0"/>
                <a:cs typeface="Arial" panose="020B0604020202020204" pitchFamily="34" charset="0"/>
              </a:rPr>
              <a:t>On Aug. 6, 2021, the U.S. Department of Education announced a final extension of the student loan payment pause until Jan. 31, 2022.The pause includes the following relief measures for eligible loans***:</a:t>
            </a:r>
          </a:p>
          <a:p>
            <a:pPr algn="l">
              <a:lnSpc>
                <a:spcPct val="100000"/>
              </a:lnSpc>
              <a:buFont typeface="Wingdings" panose="05000000000000000000" pitchFamily="2" charset="2"/>
              <a:buChar char="q"/>
            </a:pPr>
            <a:r>
              <a:rPr lang="en-US" sz="1500" b="0" i="0" dirty="0">
                <a:solidFill>
                  <a:srgbClr val="212529"/>
                </a:solidFill>
                <a:effectLst/>
                <a:latin typeface="Arial" panose="020B0604020202020204" pitchFamily="34" charset="0"/>
                <a:cs typeface="Arial" panose="020B0604020202020204" pitchFamily="34" charset="0"/>
              </a:rPr>
              <a:t> </a:t>
            </a:r>
            <a:r>
              <a:rPr lang="en-US" sz="1500" dirty="0">
                <a:solidFill>
                  <a:srgbClr val="212529"/>
                </a:solidFill>
                <a:latin typeface="Arial" panose="020B0604020202020204" pitchFamily="34" charset="0"/>
                <a:cs typeface="Arial" panose="020B0604020202020204" pitchFamily="34" charset="0"/>
              </a:rPr>
              <a:t>S</a:t>
            </a:r>
            <a:r>
              <a:rPr lang="en-US" sz="1500" b="0" i="0" dirty="0">
                <a:solidFill>
                  <a:srgbClr val="212529"/>
                </a:solidFill>
                <a:effectLst/>
                <a:latin typeface="Arial" panose="020B0604020202020204" pitchFamily="34" charset="0"/>
                <a:cs typeface="Arial" panose="020B0604020202020204" pitchFamily="34" charset="0"/>
              </a:rPr>
              <a:t>uspension of loan payments</a:t>
            </a:r>
          </a:p>
          <a:p>
            <a:pPr algn="l">
              <a:lnSpc>
                <a:spcPct val="100000"/>
              </a:lnSpc>
              <a:buFont typeface="Wingdings" panose="05000000000000000000" pitchFamily="2" charset="2"/>
              <a:buChar char="q"/>
            </a:pPr>
            <a:r>
              <a:rPr lang="en-US" sz="1500" b="0" i="0" dirty="0">
                <a:solidFill>
                  <a:srgbClr val="212529"/>
                </a:solidFill>
                <a:effectLst/>
                <a:latin typeface="Arial" panose="020B0604020202020204" pitchFamily="34" charset="0"/>
                <a:cs typeface="Arial" panose="020B0604020202020204" pitchFamily="34" charset="0"/>
              </a:rPr>
              <a:t> 0% interest rate</a:t>
            </a:r>
          </a:p>
          <a:p>
            <a:pPr algn="l">
              <a:lnSpc>
                <a:spcPct val="100000"/>
              </a:lnSpc>
              <a:buFont typeface="Wingdings" panose="05000000000000000000" pitchFamily="2" charset="2"/>
              <a:buChar char="q"/>
            </a:pPr>
            <a:r>
              <a:rPr lang="en-US" sz="1500" b="0" i="0" dirty="0">
                <a:solidFill>
                  <a:srgbClr val="212529"/>
                </a:solidFill>
                <a:effectLst/>
                <a:latin typeface="Arial" panose="020B0604020202020204" pitchFamily="34" charset="0"/>
                <a:cs typeface="Arial" panose="020B0604020202020204" pitchFamily="34" charset="0"/>
              </a:rPr>
              <a:t>stopped collections on defaulted loans </a:t>
            </a:r>
          </a:p>
          <a:p>
            <a:pPr marL="0" indent="0" algn="l">
              <a:lnSpc>
                <a:spcPct val="100000"/>
              </a:lnSpc>
              <a:buNone/>
            </a:pPr>
            <a:r>
              <a:rPr lang="en-US" sz="1500" b="0" i="0" dirty="0" err="1">
                <a:solidFill>
                  <a:srgbClr val="1F1F1F"/>
                </a:solidFill>
                <a:effectLst/>
                <a:latin typeface="Open Sans" panose="020B0606030504020204" pitchFamily="34" charset="0"/>
              </a:rPr>
              <a:t>FedLoan</a:t>
            </a:r>
            <a:r>
              <a:rPr lang="en-US" sz="1500" b="0" i="0" dirty="0">
                <a:solidFill>
                  <a:srgbClr val="1F1F1F"/>
                </a:solidFill>
                <a:effectLst/>
                <a:latin typeface="Open Sans" panose="020B0606030504020204" pitchFamily="34" charset="0"/>
              </a:rPr>
              <a:t> Servicing has automatically adjusted accounts to temporarily suspend payments. This temporary suspension of payments is scheduled to last from March 13, 2020, through at least January 31, 2022.</a:t>
            </a:r>
          </a:p>
          <a:p>
            <a:pPr algn="l" fontAlgn="base">
              <a:buFont typeface="Arial" panose="020B0604020202020204" pitchFamily="34" charset="0"/>
              <a:buChar char="•"/>
            </a:pPr>
            <a:r>
              <a:rPr lang="en-US" sz="1500" b="0" i="0" dirty="0">
                <a:solidFill>
                  <a:srgbClr val="1F1F1F"/>
                </a:solidFill>
                <a:effectLst/>
                <a:latin typeface="Open Sans" panose="020B0606030504020204" pitchFamily="34" charset="0"/>
              </a:rPr>
              <a:t>A borrower can request that the suspension of payments be removed at any time. If this relief benefit is removed, billing will resume.</a:t>
            </a:r>
          </a:p>
          <a:p>
            <a:br>
              <a:rPr lang="en-US" sz="1500" dirty="0"/>
            </a:br>
            <a:endParaRPr lang="en-US" sz="1500" b="0" i="0" dirty="0">
              <a:solidFill>
                <a:srgbClr val="212529"/>
              </a:solidFill>
              <a:effectLst/>
              <a:latin typeface="Arial" panose="020B0604020202020204" pitchFamily="34" charset="0"/>
              <a:cs typeface="Arial" panose="020B0604020202020204" pitchFamily="34" charset="0"/>
            </a:endParaRPr>
          </a:p>
          <a:p>
            <a:br>
              <a:rPr lang="en-US" sz="1500" b="0" i="0" dirty="0">
                <a:solidFill>
                  <a:srgbClr val="212529"/>
                </a:solidFill>
                <a:effectLst/>
                <a:latin typeface="News Cycle"/>
              </a:rPr>
            </a:br>
            <a:r>
              <a:rPr lang="en-US" sz="1500" b="0" i="0" dirty="0">
                <a:solidFill>
                  <a:srgbClr val="212529"/>
                </a:solidFill>
                <a:effectLst/>
                <a:latin typeface="News Cycle"/>
              </a:rPr>
              <a:t>*</a:t>
            </a:r>
            <a:endParaRPr lang="en-US" sz="1500" dirty="0"/>
          </a:p>
        </p:txBody>
      </p:sp>
      <p:pic>
        <p:nvPicPr>
          <p:cNvPr id="1026" name="Picture 2" descr="Student Loan Payments to Restart After Jan. 31, 2022">
            <a:extLst>
              <a:ext uri="{FF2B5EF4-FFF2-40B4-BE49-F238E27FC236}">
                <a16:creationId xmlns:a16="http://schemas.microsoft.com/office/drawing/2014/main" id="{BC7CB7BD-4F22-4090-9FB5-592F8598C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199" y="2027324"/>
            <a:ext cx="3840480" cy="393534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4A946E8C-AC4E-42CD-B374-B823E7C7B5A7}"/>
              </a:ext>
            </a:extLst>
          </p:cNvPr>
          <p:cNvSpPr>
            <a:spLocks noGrp="1"/>
          </p:cNvSpPr>
          <p:nvPr>
            <p:ph sz="half" idx="2"/>
          </p:nvPr>
        </p:nvSpPr>
        <p:spPr>
          <a:xfrm>
            <a:off x="7315199" y="5168349"/>
            <a:ext cx="3840480" cy="700744"/>
          </a:xfrm>
        </p:spPr>
        <p:txBody>
          <a:bodyPr>
            <a:normAutofit fontScale="47500" lnSpcReduction="20000"/>
          </a:bodyPr>
          <a:lstStyle/>
          <a:p>
            <a:r>
              <a:rPr lang="en-US" dirty="0"/>
              <a:t>Image attributed to:</a:t>
            </a:r>
          </a:p>
          <a:p>
            <a:pPr marL="0" indent="0">
              <a:buNone/>
            </a:pPr>
            <a:r>
              <a:rPr lang="en-US" dirty="0">
                <a:hlinkClick r:id="rId4"/>
              </a:rPr>
              <a:t>https://studentaid.gov/sites/default/files/COVID-19_Return_to_Repayment.png</a:t>
            </a:r>
            <a:endParaRPr lang="en-US" dirty="0"/>
          </a:p>
          <a:p>
            <a:endParaRPr lang="en-US" dirty="0"/>
          </a:p>
          <a:p>
            <a:endParaRPr lang="en-US" dirty="0"/>
          </a:p>
        </p:txBody>
      </p:sp>
      <p:sp>
        <p:nvSpPr>
          <p:cNvPr id="7" name="TextBox 6">
            <a:extLst>
              <a:ext uri="{FF2B5EF4-FFF2-40B4-BE49-F238E27FC236}">
                <a16:creationId xmlns:a16="http://schemas.microsoft.com/office/drawing/2014/main" id="{E0FC5B5A-CDAC-4BFB-9B13-2C84DA946806}"/>
              </a:ext>
            </a:extLst>
          </p:cNvPr>
          <p:cNvSpPr txBox="1"/>
          <p:nvPr/>
        </p:nvSpPr>
        <p:spPr>
          <a:xfrm>
            <a:off x="1097278" y="5980667"/>
            <a:ext cx="6098651" cy="246221"/>
          </a:xfrm>
          <a:prstGeom prst="rect">
            <a:avLst/>
          </a:prstGeom>
          <a:noFill/>
        </p:spPr>
        <p:txBody>
          <a:bodyPr wrap="square" rtlCol="0">
            <a:spAutoFit/>
          </a:bodyPr>
          <a:lstStyle/>
          <a:p>
            <a:r>
              <a:rPr lang="en-US" sz="1000" b="1" i="1" dirty="0"/>
              <a:t>***https://studentaid.gov/announcements-events/coronavirus</a:t>
            </a:r>
          </a:p>
        </p:txBody>
      </p:sp>
    </p:spTree>
    <p:extLst>
      <p:ext uri="{BB962C8B-B14F-4D97-AF65-F5344CB8AC3E}">
        <p14:creationId xmlns:p14="http://schemas.microsoft.com/office/powerpoint/2010/main" val="562647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508851-1870-497F-8ADE-95067DC7C142}"/>
              </a:ext>
            </a:extLst>
          </p:cNvPr>
          <p:cNvSpPr>
            <a:spLocks noGrp="1"/>
          </p:cNvSpPr>
          <p:nvPr>
            <p:ph type="title"/>
          </p:nvPr>
        </p:nvSpPr>
        <p:spPr>
          <a:xfrm>
            <a:off x="492369" y="605896"/>
            <a:ext cx="3642309" cy="5646208"/>
          </a:xfrm>
        </p:spPr>
        <p:txBody>
          <a:bodyPr anchor="ctr">
            <a:normAutofit/>
          </a:bodyPr>
          <a:lstStyle/>
          <a:p>
            <a:r>
              <a:rPr lang="en-US" sz="4400" b="0" i="0" dirty="0">
                <a:solidFill>
                  <a:srgbClr val="FFFFFF"/>
                </a:solidFill>
                <a:effectLst/>
                <a:latin typeface="SourceSansPro"/>
              </a:rPr>
              <a:t>January 31, 2022</a:t>
            </a:r>
            <a:br>
              <a:rPr lang="en-US" sz="4400" b="0" i="0" dirty="0">
                <a:solidFill>
                  <a:srgbClr val="FFFFFF"/>
                </a:solidFill>
                <a:effectLst/>
                <a:latin typeface="SourceSansPro"/>
              </a:rPr>
            </a:br>
            <a:endParaRPr lang="en-US" sz="4400" dirty="0">
              <a:solidFill>
                <a:srgbClr val="FFFFFF"/>
              </a:solidFill>
            </a:endParaRPr>
          </a:p>
        </p:txBody>
      </p:sp>
      <p:graphicFrame>
        <p:nvGraphicFramePr>
          <p:cNvPr id="12" name="Content Placeholder 2">
            <a:extLst>
              <a:ext uri="{FF2B5EF4-FFF2-40B4-BE49-F238E27FC236}">
                <a16:creationId xmlns:a16="http://schemas.microsoft.com/office/drawing/2014/main" id="{4A16B20F-0585-4DCC-ABB4-DDB59AB406CF}"/>
              </a:ext>
            </a:extLst>
          </p:cNvPr>
          <p:cNvGraphicFramePr>
            <a:graphicFrameLocks noGrp="1"/>
          </p:cNvGraphicFramePr>
          <p:nvPr>
            <p:ph idx="1"/>
            <p:extLst>
              <p:ext uri="{D42A27DB-BD31-4B8C-83A1-F6EECF244321}">
                <p14:modId xmlns:p14="http://schemas.microsoft.com/office/powerpoint/2010/main" val="3894877918"/>
              </p:ext>
            </p:extLst>
          </p:nvPr>
        </p:nvGraphicFramePr>
        <p:xfrm>
          <a:off x="5231958" y="605896"/>
          <a:ext cx="5923721" cy="56462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4387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7" name="Straight Connector 6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69" name="Rectangle 6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041498-71A3-4B4A-B3E7-809DD4FABD6F}"/>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sz="4800" dirty="0"/>
              <a:t>What will we learn?</a:t>
            </a:r>
          </a:p>
        </p:txBody>
      </p:sp>
      <p:cxnSp>
        <p:nvCxnSpPr>
          <p:cNvPr id="71" name="Straight Connector 7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0" name="Content Placeholder 5">
            <a:extLst>
              <a:ext uri="{FF2B5EF4-FFF2-40B4-BE49-F238E27FC236}">
                <a16:creationId xmlns:a16="http://schemas.microsoft.com/office/drawing/2014/main" id="{2CA40752-78BF-4872-9173-D943158C3E5B}"/>
              </a:ext>
            </a:extLst>
          </p:cNvPr>
          <p:cNvGraphicFramePr/>
          <p:nvPr>
            <p:extLst>
              <p:ext uri="{D42A27DB-BD31-4B8C-83A1-F6EECF244321}">
                <p14:modId xmlns:p14="http://schemas.microsoft.com/office/powerpoint/2010/main" val="274580702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4467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Male student raised hands">
            <a:extLst>
              <a:ext uri="{FF2B5EF4-FFF2-40B4-BE49-F238E27FC236}">
                <a16:creationId xmlns:a16="http://schemas.microsoft.com/office/drawing/2014/main" id="{CD7367F7-52D4-40F1-91D8-C25E3D9F602B}"/>
              </a:ext>
            </a:extLst>
          </p:cNvPr>
          <p:cNvPicPr>
            <a:picLocks noChangeAspect="1"/>
          </p:cNvPicPr>
          <p:nvPr/>
        </p:nvPicPr>
        <p:blipFill rotWithShape="1">
          <a:blip r:embed="rId3"/>
          <a:srcRect r="-2" b="41602"/>
          <a:stretch/>
        </p:blipFill>
        <p:spPr>
          <a:xfrm>
            <a:off x="0" y="10"/>
            <a:ext cx="4580077" cy="6857990"/>
          </a:xfrm>
          <a:prstGeom prst="rect">
            <a:avLst/>
          </a:prstGeom>
        </p:spPr>
      </p:pic>
      <p:cxnSp>
        <p:nvCxnSpPr>
          <p:cNvPr id="33" name="Straight Connector 32">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FEF6BE1-6B24-411F-A9A6-46F21BF44D08}"/>
              </a:ext>
            </a:extLst>
          </p:cNvPr>
          <p:cNvSpPr>
            <a:spLocks noGrp="1"/>
          </p:cNvSpPr>
          <p:nvPr>
            <p:ph idx="1"/>
          </p:nvPr>
        </p:nvSpPr>
        <p:spPr>
          <a:xfrm>
            <a:off x="5116782" y="2657138"/>
            <a:ext cx="5977938" cy="3915939"/>
          </a:xfrm>
        </p:spPr>
        <p:txBody>
          <a:bodyPr>
            <a:noAutofit/>
          </a:bodyPr>
          <a:lstStyle/>
          <a:p>
            <a:pPr marL="0" indent="0">
              <a:buNone/>
            </a:pPr>
            <a:r>
              <a:rPr lang="en-US" sz="1700" b="0" i="0" dirty="0">
                <a:solidFill>
                  <a:srgbClr val="FFFFFF"/>
                </a:solidFill>
                <a:effectLst/>
                <a:latin typeface="Arial" panose="020B0604020202020204" pitchFamily="34" charset="0"/>
                <a:cs typeface="Arial" panose="020B0604020202020204" pitchFamily="34" charset="0"/>
              </a:rPr>
              <a:t>Don’t accept unexpected offers of financial aid or help   (such as a “pandemic grant” or “Biden loan forgiveness”) without checking with your school to see if the offer is legit.</a:t>
            </a:r>
            <a:endParaRPr lang="en-US" sz="1700" dirty="0">
              <a:solidFill>
                <a:srgbClr val="FFFFFF"/>
              </a:solidFill>
              <a:latin typeface="Arial" panose="020B0604020202020204" pitchFamily="34" charset="0"/>
              <a:cs typeface="Arial" panose="020B0604020202020204" pitchFamily="34" charset="0"/>
            </a:endParaRPr>
          </a:p>
          <a:p>
            <a:pPr algn="l"/>
            <a:r>
              <a:rPr lang="en-US" sz="1700" b="0" i="0" dirty="0">
                <a:solidFill>
                  <a:schemeClr val="tx1"/>
                </a:solidFill>
                <a:effectLst/>
                <a:latin typeface="Arial" panose="020B0604020202020204" pitchFamily="34" charset="0"/>
                <a:cs typeface="Arial" panose="020B0604020202020204" pitchFamily="34" charset="0"/>
              </a:rPr>
              <a:t>Borrowers have reported receiving phone calls, emails, letters, and/or texts offering them relief from their federal student loans or warning them that student loan forgiveness programs would end soon. Usually, the so-called student loan debt relief companies offering these types of services don’t offer any relief at all. </a:t>
            </a:r>
          </a:p>
          <a:p>
            <a:r>
              <a:rPr lang="en-US" sz="1700" b="0" i="0" dirty="0">
                <a:solidFill>
                  <a:schemeClr val="tx1"/>
                </a:solidFill>
                <a:effectLst/>
                <a:latin typeface="Arial" panose="020B0604020202020204" pitchFamily="34" charset="0"/>
                <a:cs typeface="Arial" panose="020B0604020202020204" pitchFamily="34" charset="0"/>
              </a:rPr>
              <a:t>However, universities have gotten federal aid to help specifically with issues due to covid so if the </a:t>
            </a:r>
            <a:r>
              <a:rPr lang="en-US" sz="1700" b="1" i="0" dirty="0">
                <a:solidFill>
                  <a:schemeClr val="tx1"/>
                </a:solidFill>
                <a:effectLst/>
                <a:latin typeface="Arial" panose="020B0604020202020204" pitchFamily="34" charset="0"/>
                <a:cs typeface="Arial" panose="020B0604020202020204" pitchFamily="34" charset="0"/>
              </a:rPr>
              <a:t>communications are coming from FA office are real.</a:t>
            </a:r>
            <a:br>
              <a:rPr lang="en-US" sz="1800" b="0" i="0" dirty="0">
                <a:solidFill>
                  <a:schemeClr val="tx1"/>
                </a:solidFill>
                <a:effectLst/>
                <a:latin typeface="Arial" panose="020B0604020202020204" pitchFamily="34" charset="0"/>
                <a:cs typeface="Arial" panose="020B0604020202020204" pitchFamily="34" charset="0"/>
              </a:rPr>
            </a:br>
            <a:endParaRPr lang="en-US" sz="1800" dirty="0">
              <a:solidFill>
                <a:schemeClr val="tx1"/>
              </a:solidFill>
              <a:latin typeface="Arial" panose="020B0604020202020204" pitchFamily="34" charset="0"/>
              <a:cs typeface="Arial" panose="020B0604020202020204" pitchFamily="34" charset="0"/>
            </a:endParaRPr>
          </a:p>
        </p:txBody>
      </p:sp>
      <p:sp>
        <p:nvSpPr>
          <p:cNvPr id="11" name="Speech Bubble: Rectangle 10">
            <a:extLst>
              <a:ext uri="{FF2B5EF4-FFF2-40B4-BE49-F238E27FC236}">
                <a16:creationId xmlns:a16="http://schemas.microsoft.com/office/drawing/2014/main" id="{3940CF31-E0CE-4698-ABEF-063E5D4BC926}"/>
              </a:ext>
            </a:extLst>
          </p:cNvPr>
          <p:cNvSpPr/>
          <p:nvPr/>
        </p:nvSpPr>
        <p:spPr>
          <a:xfrm>
            <a:off x="5116783" y="820384"/>
            <a:ext cx="5977937" cy="1551832"/>
          </a:xfrm>
          <a:prstGeom prst="wedgeRectCallout">
            <a:avLst>
              <a:gd name="adj1" fmla="val -74260"/>
              <a:gd name="adj2" fmla="val -50295"/>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solidFill>
                <a:schemeClr val="tx1"/>
              </a:solidFill>
            </a:endParaRPr>
          </a:p>
        </p:txBody>
      </p:sp>
      <p:sp>
        <p:nvSpPr>
          <p:cNvPr id="27" name="Title 1">
            <a:extLst>
              <a:ext uri="{FF2B5EF4-FFF2-40B4-BE49-F238E27FC236}">
                <a16:creationId xmlns:a16="http://schemas.microsoft.com/office/drawing/2014/main" id="{DFBE6F4D-2BCA-46B9-8DAD-667551D0E60E}"/>
              </a:ext>
            </a:extLst>
          </p:cNvPr>
          <p:cNvSpPr>
            <a:spLocks noGrp="1"/>
          </p:cNvSpPr>
          <p:nvPr>
            <p:ph type="title"/>
          </p:nvPr>
        </p:nvSpPr>
        <p:spPr>
          <a:xfrm>
            <a:off x="5565913" y="1384563"/>
            <a:ext cx="5528807" cy="684104"/>
          </a:xfrm>
        </p:spPr>
        <p:txBody>
          <a:bodyPr>
            <a:normAutofit/>
          </a:bodyPr>
          <a:lstStyle/>
          <a:p>
            <a:r>
              <a:rPr lang="en-US" sz="4000" dirty="0">
                <a:solidFill>
                  <a:srgbClr val="FFFFFF"/>
                </a:solidFill>
              </a:rPr>
              <a:t>Be Ware of SCAMS!</a:t>
            </a:r>
          </a:p>
        </p:txBody>
      </p:sp>
    </p:spTree>
    <p:extLst>
      <p:ext uri="{BB962C8B-B14F-4D97-AF65-F5344CB8AC3E}">
        <p14:creationId xmlns:p14="http://schemas.microsoft.com/office/powerpoint/2010/main" val="224333177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13AB8F-576F-418B-A7A5-45931A668975}"/>
              </a:ext>
            </a:extLst>
          </p:cNvPr>
          <p:cNvSpPr>
            <a:spLocks noGrp="1"/>
          </p:cNvSpPr>
          <p:nvPr>
            <p:ph type="title"/>
          </p:nvPr>
        </p:nvSpPr>
        <p:spPr>
          <a:xfrm>
            <a:off x="1036320" y="286603"/>
            <a:ext cx="10058400" cy="1450757"/>
          </a:xfrm>
        </p:spPr>
        <p:txBody>
          <a:bodyPr>
            <a:normAutofit/>
          </a:bodyPr>
          <a:lstStyle/>
          <a:p>
            <a:r>
              <a:rPr lang="en-US"/>
              <a:t>Loan Payment during COVID relief period</a:t>
            </a:r>
          </a:p>
        </p:txBody>
      </p:sp>
      <p:cxnSp>
        <p:nvCxnSpPr>
          <p:cNvPr id="19" name="Straight Connector 18">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06573" y="1895846"/>
            <a:ext cx="978408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Immunity with solid fill">
            <a:extLst>
              <a:ext uri="{FF2B5EF4-FFF2-40B4-BE49-F238E27FC236}">
                <a16:creationId xmlns:a16="http://schemas.microsoft.com/office/drawing/2014/main" id="{B9A157B0-0D97-4144-B314-65A5370709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509" y="2472903"/>
            <a:ext cx="3031484" cy="3031484"/>
          </a:xfrm>
          <a:prstGeom prst="rect">
            <a:avLst/>
          </a:prstGeom>
        </p:spPr>
      </p:pic>
      <p:sp>
        <p:nvSpPr>
          <p:cNvPr id="3" name="Content Placeholder 2">
            <a:extLst>
              <a:ext uri="{FF2B5EF4-FFF2-40B4-BE49-F238E27FC236}">
                <a16:creationId xmlns:a16="http://schemas.microsoft.com/office/drawing/2014/main" id="{4BACCD60-70A3-4566-979A-D6654F0734DB}"/>
              </a:ext>
            </a:extLst>
          </p:cNvPr>
          <p:cNvSpPr>
            <a:spLocks noGrp="1"/>
          </p:cNvSpPr>
          <p:nvPr>
            <p:ph idx="1"/>
          </p:nvPr>
        </p:nvSpPr>
        <p:spPr>
          <a:xfrm>
            <a:off x="4706460" y="2108201"/>
            <a:ext cx="6388260" cy="3760891"/>
          </a:xfrm>
        </p:spPr>
        <p:txBody>
          <a:bodyPr>
            <a:normAutofit/>
          </a:bodyPr>
          <a:lstStyle/>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effectLst/>
                <a:latin typeface="Open Sans" panose="020B0606030504020204" pitchFamily="34" charset="0"/>
                <a:cs typeface="Open Sans" panose="020B0606030504020204" pitchFamily="34" charset="0"/>
              </a:rPr>
              <a:t>Any payments (Direct Debit or otherwise) processed from March 13, 2020, through at least January 31, 2022, can be refunded; refund requests can be made by contacting </a:t>
            </a:r>
            <a:r>
              <a:rPr lang="en-US" altLang="en-US" sz="1600" dirty="0" err="1">
                <a:latin typeface="Open Sans" panose="020B0606030504020204" pitchFamily="34" charset="0"/>
                <a:cs typeface="Open Sans" panose="020B0606030504020204" pitchFamily="34" charset="0"/>
              </a:rPr>
              <a:t>F</a:t>
            </a:r>
            <a:r>
              <a:rPr kumimoji="0" lang="en-US" altLang="en-US" sz="1600" b="0" i="0" u="none" strike="noStrike" cap="none" normalizeH="0" baseline="0" dirty="0" err="1">
                <a:ln>
                  <a:noFill/>
                </a:ln>
                <a:effectLst/>
                <a:latin typeface="Open Sans" panose="020B0606030504020204" pitchFamily="34" charset="0"/>
                <a:cs typeface="Open Sans" panose="020B0606030504020204" pitchFamily="34" charset="0"/>
              </a:rPr>
              <a:t>edloans</a:t>
            </a:r>
            <a:r>
              <a:rPr lang="en-US" altLang="en-US" sz="1600" dirty="0">
                <a:latin typeface="Open Sans" panose="020B0606030504020204" pitchFamily="34" charset="0"/>
                <a:cs typeface="Open Sans" panose="020B0606030504020204" pitchFamily="34" charset="0"/>
              </a:rPr>
              <a:t> servicing on Toll Free number 1</a:t>
            </a:r>
            <a:r>
              <a:rPr lang="en-US" sz="1600" b="1" i="0" dirty="0">
                <a:effectLst/>
                <a:latin typeface="Open Sans Bold"/>
              </a:rPr>
              <a:t>-800-699-2908 by email through your account or by mail.</a:t>
            </a:r>
          </a:p>
          <a:p>
            <a:pPr marL="0" marR="0" lvl="0" indent="0" defTabSz="914400" rtl="0" eaLnBrk="0" fontAlgn="base" latinLnBrk="0" hangingPunct="0">
              <a:lnSpc>
                <a:spcPct val="100000"/>
              </a:lnSpc>
              <a:spcBef>
                <a:spcPct val="0"/>
              </a:spcBef>
              <a:spcAft>
                <a:spcPct val="0"/>
              </a:spcAft>
              <a:buClrTx/>
              <a:buSzTx/>
              <a:buNone/>
              <a:tabLst/>
            </a:pPr>
            <a:endParaRPr kumimoji="0" lang="en-US" altLang="en-US" sz="1600" b="0" i="0" u="none" strike="noStrike" cap="none" normalizeH="0" baseline="0" dirty="0">
              <a:ln>
                <a:noFill/>
              </a:ln>
              <a:effectLst/>
              <a:latin typeface="Open Sans" panose="020B0606030504020204" pitchFamily="34" charset="0"/>
              <a:cs typeface="Open Sans" panose="020B0606030504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effectLst/>
                <a:latin typeface="Open Sans" panose="020B0606030504020204" pitchFamily="34" charset="0"/>
                <a:cs typeface="Open Sans" panose="020B0606030504020204" pitchFamily="34" charset="0"/>
              </a:rPr>
              <a:t>Direct Debit payments are automatically paused while payments are temporarily suspended.</a:t>
            </a:r>
          </a:p>
          <a:p>
            <a:pPr marL="0" marR="0" lvl="0" indent="0" defTabSz="914400" rtl="0" eaLnBrk="0" fontAlgn="base" latinLnBrk="0" hangingPunct="0">
              <a:lnSpc>
                <a:spcPct val="100000"/>
              </a:lnSpc>
              <a:spcBef>
                <a:spcPct val="0"/>
              </a:spcBef>
              <a:spcAft>
                <a:spcPct val="0"/>
              </a:spcAft>
              <a:buClrTx/>
              <a:buSzTx/>
              <a:buFontTx/>
              <a:buChar char="•"/>
              <a:tabLst/>
            </a:pPr>
            <a:endParaRPr lang="en-US" altLang="en-US" sz="1600" dirty="0">
              <a:latin typeface="Open Sans" panose="020B0606030504020204" pitchFamily="34" charset="0"/>
              <a:cs typeface="Open Sans" panose="020B0606030504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1600" b="0" i="0" u="none" strike="noStrike" cap="none" normalizeH="0" baseline="0" dirty="0">
                <a:ln>
                  <a:noFill/>
                </a:ln>
                <a:effectLst/>
                <a:latin typeface="Open Sans" panose="020B0606030504020204" pitchFamily="34" charset="0"/>
                <a:cs typeface="Open Sans" panose="020B0606030504020204" pitchFamily="34" charset="0"/>
              </a:rPr>
              <a:t>While payments are temporarily suspended and the interest rate is reduced to 0%, you still have the option to make manual payments (i.e., via  or mobile app) on your loans in any amount to make progress toward reducing your balance.</a:t>
            </a:r>
            <a:r>
              <a:rPr lang="en-US" altLang="en-US" sz="1600" i="1" dirty="0">
                <a:latin typeface="Open Sans" panose="020B0606030504020204" pitchFamily="34" charset="0"/>
                <a:cs typeface="Open Sans" panose="020B0606030504020204" pitchFamily="34" charset="0"/>
              </a:rPr>
              <a:t> </a:t>
            </a:r>
            <a:r>
              <a:rPr kumimoji="0" lang="en-US" altLang="en-US" sz="1600" b="0" u="none" strike="noStrike" cap="none" normalizeH="0" baseline="0" dirty="0">
                <a:ln>
                  <a:noFill/>
                </a:ln>
                <a:effectLst/>
                <a:latin typeface="Open Sans" panose="020B0606030504020204" pitchFamily="34" charset="0"/>
                <a:cs typeface="Open Sans" panose="020B0606030504020204" pitchFamily="34" charset="0"/>
              </a:rPr>
              <a:t>As described on myfedloan.org weblink</a:t>
            </a:r>
            <a:r>
              <a:rPr kumimoji="0" lang="en-US" altLang="en-US" sz="1600" b="0" i="1" u="none" strike="noStrike" cap="none" normalizeH="0" baseline="0" dirty="0">
                <a:ln>
                  <a:noFill/>
                </a:ln>
                <a:effectLst/>
                <a:latin typeface="Open Sans" panose="020B0606030504020204" pitchFamily="34" charset="0"/>
                <a:cs typeface="Open Sans" panose="020B0606030504020204" pitchFamily="34" charset="0"/>
              </a:rPr>
              <a:t> </a:t>
            </a:r>
            <a:r>
              <a:rPr kumimoji="0" lang="en-US" altLang="en-US" sz="1600" b="0" u="none" strike="noStrike" cap="none" normalizeH="0" baseline="0" dirty="0">
                <a:ln>
                  <a:noFill/>
                </a:ln>
                <a:effectLst/>
                <a:latin typeface="Open Sans" panose="020B0606030504020204" pitchFamily="34" charset="0"/>
                <a:cs typeface="Open Sans" panose="020B0606030504020204" pitchFamily="34" charset="0"/>
              </a:rPr>
              <a:t>(2021)</a:t>
            </a:r>
          </a:p>
          <a:p>
            <a:pPr marL="0" marR="0" lvl="0" indent="0" defTabSz="914400" rtl="0" eaLnBrk="0" fontAlgn="base" latinLnBrk="0" hangingPunct="0">
              <a:lnSpc>
                <a:spcPct val="100000"/>
              </a:lnSpc>
              <a:spcBef>
                <a:spcPct val="0"/>
              </a:spcBef>
              <a:spcAft>
                <a:spcPct val="0"/>
              </a:spcAft>
              <a:buClrTx/>
              <a:buSzTx/>
              <a:buNone/>
              <a:tabLst/>
            </a:pPr>
            <a:endParaRPr kumimoji="0" lang="en-US" altLang="en-US" sz="1600" b="0" i="0" u="none" strike="noStrike" cap="none" normalizeH="0" baseline="0" dirty="0">
              <a:ln>
                <a:noFill/>
              </a:ln>
              <a:effectLst/>
              <a:latin typeface="Open Sans" panose="020B0606030504020204" pitchFamily="34" charset="0"/>
              <a:cs typeface="Open Sans" panose="020B0606030504020204" pitchFamily="34" charset="0"/>
            </a:endParaRPr>
          </a:p>
          <a:p>
            <a:pPr>
              <a:lnSpc>
                <a:spcPct val="100000"/>
              </a:lnSpc>
            </a:pPr>
            <a:endParaRPr lang="en-US" sz="1600" dirty="0"/>
          </a:p>
        </p:txBody>
      </p:sp>
      <p:sp>
        <p:nvSpPr>
          <p:cNvPr id="21" name="Rectangle 20">
            <a:extLst>
              <a:ext uri="{FF2B5EF4-FFF2-40B4-BE49-F238E27FC236}">
                <a16:creationId xmlns:a16="http://schemas.microsoft.com/office/drawing/2014/main" id="{0B2EDFE5-9478-4774-9D3D-FEC7DC708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061525E2-C337-44B4-B1ED-5B1A1165C06F}"/>
              </a:ext>
            </a:extLst>
          </p:cNvPr>
          <p:cNvSpPr txBox="1"/>
          <p:nvPr/>
        </p:nvSpPr>
        <p:spPr>
          <a:xfrm>
            <a:off x="4691270" y="5950226"/>
            <a:ext cx="6403450" cy="523220"/>
          </a:xfrm>
          <a:prstGeom prst="rect">
            <a:avLst/>
          </a:prstGeom>
          <a:noFill/>
        </p:spPr>
        <p:txBody>
          <a:bodyPr wrap="square" rtlCol="0">
            <a:spAutoFit/>
          </a:bodyPr>
          <a:lstStyle/>
          <a:p>
            <a:r>
              <a:rPr lang="en-US" sz="1000" b="1" i="1" dirty="0"/>
              <a:t>*https://accountaccess.myfedloan.org/contactUs/index.cfm?event=mailOrFax</a:t>
            </a:r>
          </a:p>
          <a:p>
            <a:endParaRPr lang="en-US" dirty="0"/>
          </a:p>
        </p:txBody>
      </p:sp>
    </p:spTree>
    <p:extLst>
      <p:ext uri="{BB962C8B-B14F-4D97-AF65-F5344CB8AC3E}">
        <p14:creationId xmlns:p14="http://schemas.microsoft.com/office/powerpoint/2010/main" val="1328814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352CC-EF86-4DA7-ABB0-5ACCFCFCBAF5}"/>
              </a:ext>
            </a:extLst>
          </p:cNvPr>
          <p:cNvSpPr>
            <a:spLocks noGrp="1"/>
          </p:cNvSpPr>
          <p:nvPr>
            <p:ph type="title"/>
          </p:nvPr>
        </p:nvSpPr>
        <p:spPr>
          <a:xfrm>
            <a:off x="1097280" y="286603"/>
            <a:ext cx="10058400" cy="1450757"/>
          </a:xfrm>
        </p:spPr>
        <p:txBody>
          <a:bodyPr>
            <a:normAutofit/>
          </a:bodyPr>
          <a:lstStyle/>
          <a:p>
            <a:r>
              <a:rPr lang="en-US" sz="3600" b="1" i="0" dirty="0">
                <a:effectLst/>
              </a:rPr>
              <a:t>6 Ways to Prepare for Student Loan Repayment to Begin Again*</a:t>
            </a:r>
            <a:endParaRPr lang="en-US" sz="3600" dirty="0"/>
          </a:p>
        </p:txBody>
      </p:sp>
      <p:cxnSp>
        <p:nvCxnSpPr>
          <p:cNvPr id="26" name="Straight Connector 25">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1" name="Content Placeholder 6">
            <a:extLst>
              <a:ext uri="{FF2B5EF4-FFF2-40B4-BE49-F238E27FC236}">
                <a16:creationId xmlns:a16="http://schemas.microsoft.com/office/drawing/2014/main" id="{4E0DFBBD-55D4-4FDD-B362-EBD834DFFB34}"/>
              </a:ext>
            </a:extLst>
          </p:cNvPr>
          <p:cNvGraphicFramePr>
            <a:graphicFrameLocks noGrp="1"/>
          </p:cNvGraphicFramePr>
          <p:nvPr>
            <p:ph idx="1"/>
            <p:extLst>
              <p:ext uri="{D42A27DB-BD31-4B8C-83A1-F6EECF244321}">
                <p14:modId xmlns:p14="http://schemas.microsoft.com/office/powerpoint/2010/main" val="2142080699"/>
              </p:ext>
            </p:extLst>
          </p:nvPr>
        </p:nvGraphicFramePr>
        <p:xfrm>
          <a:off x="1066800" y="2023963"/>
          <a:ext cx="10058400" cy="4250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683C87D2-90DA-45FE-9FDC-90133FE023FF}"/>
              </a:ext>
            </a:extLst>
          </p:cNvPr>
          <p:cNvSpPr txBox="1"/>
          <p:nvPr/>
        </p:nvSpPr>
        <p:spPr>
          <a:xfrm>
            <a:off x="1393370" y="6400799"/>
            <a:ext cx="9762309" cy="230832"/>
          </a:xfrm>
          <a:prstGeom prst="rect">
            <a:avLst/>
          </a:prstGeom>
          <a:noFill/>
        </p:spPr>
        <p:txBody>
          <a:bodyPr wrap="square" rtlCol="0">
            <a:spAutoFit/>
          </a:bodyPr>
          <a:lstStyle/>
          <a:p>
            <a:r>
              <a:rPr lang="en-US" sz="900" dirty="0">
                <a:solidFill>
                  <a:schemeClr val="bg1"/>
                </a:solidFill>
              </a:rPr>
              <a:t>* https://studentaid.gov/articles/6-ways-prepare-repayment-begin-again/</a:t>
            </a:r>
          </a:p>
        </p:txBody>
      </p:sp>
    </p:spTree>
    <p:extLst>
      <p:ext uri="{BB962C8B-B14F-4D97-AF65-F5344CB8AC3E}">
        <p14:creationId xmlns:p14="http://schemas.microsoft.com/office/powerpoint/2010/main" val="91832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8A3C342-1D03-412F-8DD3-BF519E8E0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AB434-A849-4C39-ADEE-652FD3FB3DD0}"/>
              </a:ext>
            </a:extLst>
          </p:cNvPr>
          <p:cNvSpPr>
            <a:spLocks noGrp="1"/>
          </p:cNvSpPr>
          <p:nvPr>
            <p:ph type="title"/>
          </p:nvPr>
        </p:nvSpPr>
        <p:spPr>
          <a:xfrm>
            <a:off x="5804452" y="452717"/>
            <a:ext cx="4246382" cy="3709641"/>
          </a:xfrm>
        </p:spPr>
        <p:txBody>
          <a:bodyPr vert="horz" lIns="91440" tIns="45720" rIns="91440" bIns="45720" rtlCol="0" anchor="t">
            <a:normAutofit/>
          </a:bodyPr>
          <a:lstStyle/>
          <a:p>
            <a:pPr>
              <a:lnSpc>
                <a:spcPct val="90000"/>
              </a:lnSpc>
            </a:pPr>
            <a:br>
              <a:rPr lang="en-US" sz="3200" dirty="0"/>
            </a:br>
            <a:r>
              <a:rPr lang="en-US" sz="3200" dirty="0"/>
              <a:t>Now, </a:t>
            </a:r>
            <a:br>
              <a:rPr lang="en-US" sz="3200" dirty="0"/>
            </a:br>
            <a:r>
              <a:rPr lang="en-US" sz="3200" dirty="0"/>
              <a:t>It’s time for your questions…</a:t>
            </a:r>
            <a:br>
              <a:rPr lang="en-US" sz="3200" dirty="0"/>
            </a:br>
            <a:br>
              <a:rPr lang="en-US" sz="3200" dirty="0"/>
            </a:br>
            <a:r>
              <a:rPr lang="en-US" sz="3200" dirty="0"/>
              <a:t>Let me know if you have any</a:t>
            </a:r>
          </a:p>
        </p:txBody>
      </p:sp>
      <p:sp>
        <p:nvSpPr>
          <p:cNvPr id="13" name="Freeform 31">
            <a:extLst>
              <a:ext uri="{FF2B5EF4-FFF2-40B4-BE49-F238E27FC236}">
                <a16:creationId xmlns:a16="http://schemas.microsoft.com/office/drawing/2014/main" id="{81CC9B02-E087-4350-AEBD-2C3CF001AF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6" name="Picture 5" descr="Male student arms raised smiling">
            <a:extLst>
              <a:ext uri="{FF2B5EF4-FFF2-40B4-BE49-F238E27FC236}">
                <a16:creationId xmlns:a16="http://schemas.microsoft.com/office/drawing/2014/main" id="{BF70343D-E86B-4703-9D65-7B005AD25641}"/>
              </a:ext>
            </a:extLst>
          </p:cNvPr>
          <p:cNvPicPr>
            <a:picLocks noChangeAspect="1"/>
          </p:cNvPicPr>
          <p:nvPr/>
        </p:nvPicPr>
        <p:blipFill rotWithShape="1">
          <a:blip r:embed="rId4"/>
          <a:srcRect r="1" b="44495"/>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5" name="Rectangle 14">
            <a:extLst>
              <a:ext uri="{FF2B5EF4-FFF2-40B4-BE49-F238E27FC236}">
                <a16:creationId xmlns:a16="http://schemas.microsoft.com/office/drawing/2014/main" id="{D6F18ACE-6E82-4ADC-8A2F-A1771B309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CABBDB11-EB2E-4F33-95AD-BE0E6473DE62}"/>
              </a:ext>
            </a:extLst>
          </p:cNvPr>
          <p:cNvSpPr txBox="1"/>
          <p:nvPr/>
        </p:nvSpPr>
        <p:spPr>
          <a:xfrm>
            <a:off x="5410950" y="4306957"/>
            <a:ext cx="4638903" cy="1941442"/>
          </a:xfrm>
          <a:prstGeom prst="rect">
            <a:avLst/>
          </a:prstGeom>
        </p:spPr>
        <p:txBody>
          <a:bodyPr vert="horz" lIns="91440" tIns="45720" rIns="91440" bIns="45720" rtlCol="0">
            <a:normAutofit/>
          </a:bodyPr>
          <a:lstStyle/>
          <a:p>
            <a:pPr algn="ctr" defTabSz="457200">
              <a:spcBef>
                <a:spcPts val="1000"/>
              </a:spcBef>
              <a:buClr>
                <a:schemeClr val="bg2">
                  <a:lumMod val="40000"/>
                  <a:lumOff val="60000"/>
                </a:schemeClr>
              </a:buClr>
              <a:buSzPct val="80000"/>
            </a:pPr>
            <a:endParaRPr lang="en-US" sz="2400" b="1" dirty="0">
              <a:solidFill>
                <a:srgbClr val="EFA011"/>
              </a:solidFill>
              <a:latin typeface="+mj-lt"/>
              <a:ea typeface="+mj-ea"/>
              <a:cs typeface="+mj-cs"/>
            </a:endParaRPr>
          </a:p>
        </p:txBody>
      </p:sp>
    </p:spTree>
    <p:extLst>
      <p:ext uri="{BB962C8B-B14F-4D97-AF65-F5344CB8AC3E}">
        <p14:creationId xmlns:p14="http://schemas.microsoft.com/office/powerpoint/2010/main" val="67357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77D39-89A8-4E32-A8B2-02DD1E076949}"/>
              </a:ext>
            </a:extLst>
          </p:cNvPr>
          <p:cNvSpPr>
            <a:spLocks noGrp="1"/>
          </p:cNvSpPr>
          <p:nvPr>
            <p:ph type="title"/>
          </p:nvPr>
        </p:nvSpPr>
        <p:spPr>
          <a:xfrm>
            <a:off x="646112" y="452718"/>
            <a:ext cx="5629222" cy="1400530"/>
          </a:xfrm>
        </p:spPr>
        <p:txBody>
          <a:bodyPr>
            <a:normAutofit/>
          </a:bodyPr>
          <a:lstStyle/>
          <a:p>
            <a:r>
              <a:rPr lang="en-US" dirty="0"/>
              <a:t>Contact US</a:t>
            </a:r>
          </a:p>
        </p:txBody>
      </p:sp>
      <p:sp>
        <p:nvSpPr>
          <p:cNvPr id="73" name="Freeform: Shape 72">
            <a:extLst>
              <a:ext uri="{FF2B5EF4-FFF2-40B4-BE49-F238E27FC236}">
                <a16:creationId xmlns:a16="http://schemas.microsoft.com/office/drawing/2014/main" id="{B52D69C2-6C47-427C-AE60-582FE30B2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solidFill>
            <a:srgbClr val="FFFFFF"/>
          </a:solidFill>
          <a:ln>
            <a:noFill/>
          </a:ln>
        </p:spPr>
      </p:sp>
      <p:sp>
        <p:nvSpPr>
          <p:cNvPr id="75" name="Freeform 7">
            <a:extLst>
              <a:ext uri="{FF2B5EF4-FFF2-40B4-BE49-F238E27FC236}">
                <a16:creationId xmlns:a16="http://schemas.microsoft.com/office/drawing/2014/main" id="{E849FE61-12C4-4A06-A722-B545DE0C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1028" name="Picture 4" descr="blog.logomyway.com/wp-content/uploads/2020/12/d...">
            <a:extLst>
              <a:ext uri="{FF2B5EF4-FFF2-40B4-BE49-F238E27FC236}">
                <a16:creationId xmlns:a16="http://schemas.microsoft.com/office/drawing/2014/main" id="{C809C278-1572-4E6C-871B-6D70BCF865B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82158" y="1636894"/>
            <a:ext cx="1784141" cy="1792106"/>
          </a:xfrm>
          <a:prstGeom prst="rect">
            <a:avLst/>
          </a:prstGeom>
          <a:noFill/>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FB12D8C-572F-4417-9FE1-D691A132F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ED69439-9A7B-49E5-887D-37CE326D4B74}"/>
              </a:ext>
            </a:extLst>
          </p:cNvPr>
          <p:cNvSpPr>
            <a:spLocks noGrp="1"/>
          </p:cNvSpPr>
          <p:nvPr>
            <p:ph idx="1"/>
          </p:nvPr>
        </p:nvSpPr>
        <p:spPr>
          <a:xfrm>
            <a:off x="646112" y="1853248"/>
            <a:ext cx="5628635" cy="4395151"/>
          </a:xfrm>
        </p:spPr>
        <p:txBody>
          <a:bodyPr>
            <a:normAutofit/>
          </a:bodyPr>
          <a:lstStyle/>
          <a:p>
            <a:pPr marL="0" indent="0">
              <a:lnSpc>
                <a:spcPct val="90000"/>
              </a:lnSpc>
              <a:buNone/>
            </a:pPr>
            <a:r>
              <a:rPr lang="en-US" dirty="0"/>
              <a:t>If you have any questions or need more personalized questions, please contact me on :</a:t>
            </a:r>
          </a:p>
          <a:p>
            <a:pPr marL="0" indent="0">
              <a:lnSpc>
                <a:spcPct val="90000"/>
              </a:lnSpc>
              <a:buNone/>
            </a:pPr>
            <a:r>
              <a:rPr lang="en-US" dirty="0">
                <a:hlinkClick r:id="rId5"/>
              </a:rPr>
              <a:t>Financial Smart Peer Mentors Channel</a:t>
            </a:r>
            <a:endParaRPr lang="en-US" dirty="0"/>
          </a:p>
          <a:p>
            <a:pPr marL="0" indent="0">
              <a:lnSpc>
                <a:spcPct val="90000"/>
              </a:lnSpc>
              <a:buNone/>
            </a:pPr>
            <a:r>
              <a:rPr lang="en-US" dirty="0"/>
              <a:t>Also, please make sure you register on our platform for more material and information, You will find this presentation, the recording and many more useful material on Blackboard Organizations section, and you can self enroll easily to follow us in :</a:t>
            </a:r>
          </a:p>
          <a:p>
            <a:pPr marL="0" indent="0">
              <a:lnSpc>
                <a:spcPct val="90000"/>
              </a:lnSpc>
              <a:buNone/>
            </a:pPr>
            <a:r>
              <a:rPr lang="en-US" dirty="0"/>
              <a:t>“ Your guide to Student loans”</a:t>
            </a:r>
          </a:p>
          <a:p>
            <a:pPr marL="0" indent="0">
              <a:lnSpc>
                <a:spcPct val="90000"/>
              </a:lnSpc>
              <a:buNone/>
            </a:pPr>
            <a:r>
              <a:rPr lang="en-US" dirty="0">
                <a:hlinkClick r:id="rId6"/>
              </a:rPr>
              <a:t>https://wiki.umbc.edu/pages/viewpage.action?pageId=101486276</a:t>
            </a:r>
            <a:r>
              <a:rPr lang="en-US" dirty="0"/>
              <a:t> </a:t>
            </a:r>
          </a:p>
        </p:txBody>
      </p:sp>
      <p:pic>
        <p:nvPicPr>
          <p:cNvPr id="1026" name="Picture 2">
            <a:extLst>
              <a:ext uri="{FF2B5EF4-FFF2-40B4-BE49-F238E27FC236}">
                <a16:creationId xmlns:a16="http://schemas.microsoft.com/office/drawing/2014/main" id="{CBD34CDD-E7C1-4478-8602-CE683A04FD1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163051" y="1466850"/>
            <a:ext cx="2382838" cy="468357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E1537C2-60EB-47AE-98C8-BDF466A6E6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0549" y="4097939"/>
            <a:ext cx="1872953" cy="1792106"/>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2952AEC2-CFE2-400B-BD69-2066A886D5F5}"/>
              </a:ext>
            </a:extLst>
          </p:cNvPr>
          <p:cNvSpPr/>
          <p:nvPr/>
        </p:nvSpPr>
        <p:spPr>
          <a:xfrm>
            <a:off x="8866299" y="4800600"/>
            <a:ext cx="296752" cy="2652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303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Male student thumbs up smiling">
            <a:extLst>
              <a:ext uri="{FF2B5EF4-FFF2-40B4-BE49-F238E27FC236}">
                <a16:creationId xmlns:a16="http://schemas.microsoft.com/office/drawing/2014/main" id="{6CF38E39-D5E4-4DC2-9EEE-EF1979FB6945}"/>
              </a:ext>
            </a:extLst>
          </p:cNvPr>
          <p:cNvPicPr>
            <a:picLocks noChangeAspect="1"/>
          </p:cNvPicPr>
          <p:nvPr/>
        </p:nvPicPr>
        <p:blipFill rotWithShape="1">
          <a:blip r:embed="rId3"/>
          <a:srcRect r="1" b="47593"/>
          <a:stretch/>
        </p:blipFill>
        <p:spPr>
          <a:xfrm>
            <a:off x="20" y="10"/>
            <a:ext cx="4580077" cy="6857990"/>
          </a:xfrm>
          <a:prstGeom prst="rect">
            <a:avLst/>
          </a:prstGeom>
        </p:spPr>
      </p:pic>
      <p:cxnSp>
        <p:nvCxnSpPr>
          <p:cNvPr id="17" name="Straight Connector 11">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62E2C3A-95DE-4C80-A606-27921174A26E}"/>
              </a:ext>
            </a:extLst>
          </p:cNvPr>
          <p:cNvSpPr>
            <a:spLocks noGrp="1"/>
          </p:cNvSpPr>
          <p:nvPr>
            <p:ph idx="1"/>
          </p:nvPr>
        </p:nvSpPr>
        <p:spPr>
          <a:xfrm>
            <a:off x="5116784" y="2546224"/>
            <a:ext cx="5977938" cy="3342747"/>
          </a:xfrm>
        </p:spPr>
        <p:txBody>
          <a:bodyPr>
            <a:normAutofit/>
          </a:bodyPr>
          <a:lstStyle/>
          <a:p>
            <a:r>
              <a:rPr lang="en-US" sz="6000" i="1" dirty="0">
                <a:solidFill>
                  <a:srgbClr val="FFFFFF"/>
                </a:solidFill>
              </a:rPr>
              <a:t>Thank You </a:t>
            </a:r>
          </a:p>
        </p:txBody>
      </p:sp>
      <p:sp>
        <p:nvSpPr>
          <p:cNvPr id="2" name="TextBox 1">
            <a:extLst>
              <a:ext uri="{FF2B5EF4-FFF2-40B4-BE49-F238E27FC236}">
                <a16:creationId xmlns:a16="http://schemas.microsoft.com/office/drawing/2014/main" id="{58A769F1-41AD-40AC-8C19-C10CA0AFB47E}"/>
              </a:ext>
            </a:extLst>
          </p:cNvPr>
          <p:cNvSpPr txBox="1"/>
          <p:nvPr/>
        </p:nvSpPr>
        <p:spPr>
          <a:xfrm>
            <a:off x="5311205" y="4707185"/>
            <a:ext cx="4221432" cy="1015663"/>
          </a:xfrm>
          <a:prstGeom prst="rect">
            <a:avLst/>
          </a:prstGeom>
          <a:noFill/>
        </p:spPr>
        <p:txBody>
          <a:bodyPr wrap="square" rtlCol="0">
            <a:spAutoFit/>
          </a:bodyPr>
          <a:lstStyle/>
          <a:p>
            <a:pPr marL="0" indent="0">
              <a:buNone/>
            </a:pPr>
            <a:r>
              <a:rPr lang="en-US" sz="2000" i="1" cap="all" dirty="0">
                <a:solidFill>
                  <a:schemeClr val="bg2">
                    <a:lumMod val="40000"/>
                    <a:lumOff val="60000"/>
                  </a:schemeClr>
                </a:solidFill>
              </a:rPr>
              <a:t>Please let us know how we did in this short survey. </a:t>
            </a:r>
          </a:p>
          <a:p>
            <a:pPr marL="0" indent="0">
              <a:buNone/>
            </a:pPr>
            <a:endParaRPr lang="en-US" sz="2000" i="1" cap="all" dirty="0">
              <a:solidFill>
                <a:schemeClr val="bg2">
                  <a:lumMod val="40000"/>
                  <a:lumOff val="60000"/>
                </a:schemeClr>
              </a:solidFill>
            </a:endParaRPr>
          </a:p>
        </p:txBody>
      </p:sp>
    </p:spTree>
    <p:extLst>
      <p:ext uri="{BB962C8B-B14F-4D97-AF65-F5344CB8AC3E}">
        <p14:creationId xmlns:p14="http://schemas.microsoft.com/office/powerpoint/2010/main" val="3917624998"/>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BCCAE5-A35B-4B66-A4A7-E23C34A403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DF997A-7E05-4DD2-AE9F-B260420FDF47}"/>
              </a:ext>
            </a:extLst>
          </p:cNvPr>
          <p:cNvSpPr>
            <a:spLocks noGrp="1"/>
          </p:cNvSpPr>
          <p:nvPr>
            <p:ph type="title"/>
          </p:nvPr>
        </p:nvSpPr>
        <p:spPr>
          <a:xfrm>
            <a:off x="1097280" y="286603"/>
            <a:ext cx="6437363" cy="1450757"/>
          </a:xfrm>
        </p:spPr>
        <p:txBody>
          <a:bodyPr>
            <a:normAutofit/>
          </a:bodyPr>
          <a:lstStyle/>
          <a:p>
            <a:r>
              <a:rPr lang="en-US" sz="4400" dirty="0"/>
              <a:t>Student Loans</a:t>
            </a:r>
          </a:p>
        </p:txBody>
      </p:sp>
      <p:cxnSp>
        <p:nvCxnSpPr>
          <p:cNvPr id="12" name="Straight Connector 11">
            <a:extLst>
              <a:ext uri="{FF2B5EF4-FFF2-40B4-BE49-F238E27FC236}">
                <a16:creationId xmlns:a16="http://schemas.microsoft.com/office/drawing/2014/main" id="{6987BDFB-DE64-4B56-B44F-45FAE19FA9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5846"/>
            <a:ext cx="62179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E6DA9C0-D4AF-46D4-B5EC-B5E2C7A08D26}"/>
              </a:ext>
            </a:extLst>
          </p:cNvPr>
          <p:cNvSpPr>
            <a:spLocks noGrp="1"/>
          </p:cNvSpPr>
          <p:nvPr>
            <p:ph idx="1"/>
          </p:nvPr>
        </p:nvSpPr>
        <p:spPr>
          <a:xfrm>
            <a:off x="1097281" y="2108201"/>
            <a:ext cx="6388242" cy="3760891"/>
          </a:xfrm>
        </p:spPr>
        <p:txBody>
          <a:bodyPr>
            <a:normAutofit fontScale="40000" lnSpcReduction="20000"/>
          </a:bodyPr>
          <a:lstStyle/>
          <a:p>
            <a:pPr marL="0" indent="0">
              <a:buNone/>
            </a:pPr>
            <a:r>
              <a:rPr lang="en-US" sz="4500" b="1" dirty="0">
                <a:effectLst/>
                <a:latin typeface="Arial" panose="020B0604020202020204" pitchFamily="34" charset="0"/>
                <a:cs typeface="Arial" panose="020B0604020202020204" pitchFamily="34" charset="0"/>
              </a:rPr>
              <a:t>Financial aid</a:t>
            </a:r>
            <a:r>
              <a:rPr lang="en-US" sz="4500" dirty="0">
                <a:effectLst/>
                <a:latin typeface="Arial" panose="020B0604020202020204" pitchFamily="34" charset="0"/>
                <a:cs typeface="Arial" panose="020B0604020202020204" pitchFamily="34" charset="0"/>
              </a:rPr>
              <a:t> is money to help pay for college or career school. Grants, work-study, </a:t>
            </a:r>
            <a:r>
              <a:rPr lang="en-US" sz="4500" b="1" dirty="0">
                <a:effectLst/>
                <a:latin typeface="Arial" panose="020B0604020202020204" pitchFamily="34" charset="0"/>
                <a:cs typeface="Arial" panose="020B0604020202020204" pitchFamily="34" charset="0"/>
              </a:rPr>
              <a:t>loans</a:t>
            </a:r>
            <a:r>
              <a:rPr lang="en-US" sz="4500" dirty="0">
                <a:effectLst/>
                <a:latin typeface="Arial" panose="020B0604020202020204" pitchFamily="34" charset="0"/>
                <a:cs typeface="Arial" panose="020B0604020202020204" pitchFamily="34" charset="0"/>
              </a:rPr>
              <a:t>, and scholarships help make college or career school affordable. </a:t>
            </a:r>
          </a:p>
          <a:p>
            <a:pPr marL="0" indent="0">
              <a:buNone/>
            </a:pPr>
            <a:r>
              <a:rPr lang="en-US" sz="4500" dirty="0">
                <a:latin typeface="Arial" panose="020B0604020202020204" pitchFamily="34" charset="0"/>
                <a:cs typeface="Arial" panose="020B0604020202020204" pitchFamily="34" charset="0"/>
              </a:rPr>
              <a:t>Nearly</a:t>
            </a:r>
            <a:r>
              <a:rPr lang="en-US" sz="4500" b="0" i="0" dirty="0">
                <a:effectLst/>
                <a:latin typeface="Arial" panose="020B0604020202020204" pitchFamily="34" charset="0"/>
                <a:cs typeface="Arial" panose="020B0604020202020204" pitchFamily="34" charset="0"/>
              </a:rPr>
              <a:t> half of all financial aid for U.S. college students comes in the form of loans, making </a:t>
            </a:r>
            <a:r>
              <a:rPr lang="en-US" sz="4500" b="1" i="0" dirty="0">
                <a:effectLst/>
                <a:latin typeface="Arial" panose="020B0604020202020204" pitchFamily="34" charset="0"/>
                <a:cs typeface="Arial" panose="020B0604020202020204" pitchFamily="34" charset="0"/>
              </a:rPr>
              <a:t>debt</a:t>
            </a:r>
            <a:r>
              <a:rPr lang="en-US" sz="4500" b="0" i="0" dirty="0">
                <a:effectLst/>
                <a:latin typeface="Arial" panose="020B0604020202020204" pitchFamily="34" charset="0"/>
                <a:cs typeface="Arial" panose="020B0604020202020204" pitchFamily="34" charset="0"/>
              </a:rPr>
              <a:t> the single largest form of monetary assistance for higher education. </a:t>
            </a:r>
          </a:p>
          <a:p>
            <a:br>
              <a:rPr lang="en-US" sz="4200" b="0" i="0" u="none" strike="noStrike" dirty="0">
                <a:solidFill>
                  <a:srgbClr val="1A729F"/>
                </a:solidFill>
                <a:effectLst/>
                <a:latin typeface="Arial" panose="020B0604020202020204" pitchFamily="34" charset="0"/>
                <a:cs typeface="Arial" panose="020B0604020202020204" pitchFamily="34" charset="0"/>
                <a:hlinkClick r:id="rId3"/>
              </a:rPr>
            </a:br>
            <a:endParaRPr lang="en-US" sz="4200" b="0" i="0" u="none" strike="noStrike" dirty="0">
              <a:solidFill>
                <a:srgbClr val="1A729F"/>
              </a:solidFill>
              <a:effectLst/>
              <a:latin typeface="Arial" panose="020B0604020202020204" pitchFamily="34" charset="0"/>
              <a:cs typeface="Arial" panose="020B0604020202020204" pitchFamily="34" charset="0"/>
            </a:endParaRPr>
          </a:p>
          <a:p>
            <a:endParaRPr lang="en-US" sz="4200" dirty="0">
              <a:effectLst/>
              <a:latin typeface="Arial" panose="020B0604020202020204" pitchFamily="34" charset="0"/>
              <a:cs typeface="Arial" panose="020B0604020202020204" pitchFamily="34" charset="0"/>
            </a:endParaRPr>
          </a:p>
          <a:p>
            <a:br>
              <a:rPr lang="en-US" b="0" i="0" u="none" strike="noStrike" dirty="0">
                <a:effectLst/>
                <a:latin typeface="Noto Serif"/>
              </a:rPr>
            </a:br>
            <a:endParaRPr lang="en-US" dirty="0"/>
          </a:p>
        </p:txBody>
      </p:sp>
      <p:sp>
        <p:nvSpPr>
          <p:cNvPr id="14" name="Rectangle 13">
            <a:extLst>
              <a:ext uri="{FF2B5EF4-FFF2-40B4-BE49-F238E27FC236}">
                <a16:creationId xmlns:a16="http://schemas.microsoft.com/office/drawing/2014/main" id="{FEC9799F-A0B8-45B9-8164-71F283892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Graphic 6" descr="Loan with solid fill">
            <a:extLst>
              <a:ext uri="{FF2B5EF4-FFF2-40B4-BE49-F238E27FC236}">
                <a16:creationId xmlns:a16="http://schemas.microsoft.com/office/drawing/2014/main" id="{C595CF3D-B91B-48F6-AEC8-89F6B5CBA5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77959" y="1180304"/>
            <a:ext cx="2474937" cy="2474937"/>
          </a:xfrm>
          <a:prstGeom prst="rect">
            <a:avLst/>
          </a:prstGeom>
          <a:effectLst>
            <a:glow rad="139700">
              <a:schemeClr val="accent6">
                <a:lumMod val="60000"/>
                <a:lumOff val="40000"/>
                <a:alpha val="40000"/>
              </a:schemeClr>
            </a:glow>
            <a:innerShdw blurRad="114300">
              <a:prstClr val="black"/>
            </a:innerShdw>
          </a:effectLst>
          <a:scene3d>
            <a:camera prst="isometricOffAxis1Right"/>
            <a:lightRig rig="threePt" dir="t"/>
          </a:scene3d>
        </p:spPr>
      </p:pic>
      <p:sp>
        <p:nvSpPr>
          <p:cNvPr id="13" name="TextBox 12">
            <a:extLst>
              <a:ext uri="{FF2B5EF4-FFF2-40B4-BE49-F238E27FC236}">
                <a16:creationId xmlns:a16="http://schemas.microsoft.com/office/drawing/2014/main" id="{7D818CE2-894C-4802-8C02-57A6B2156FFF}"/>
              </a:ext>
            </a:extLst>
          </p:cNvPr>
          <p:cNvSpPr txBox="1"/>
          <p:nvPr/>
        </p:nvSpPr>
        <p:spPr>
          <a:xfrm>
            <a:off x="5249333" y="4355743"/>
            <a:ext cx="6096000" cy="923330"/>
          </a:xfrm>
          <a:prstGeom prst="rect">
            <a:avLst/>
          </a:prstGeom>
          <a:noFill/>
        </p:spPr>
        <p:txBody>
          <a:bodyPr wrap="square">
            <a:spAutoFit/>
          </a:bodyPr>
          <a:lstStyle/>
          <a:p>
            <a:pPr marL="0" indent="0" algn="l">
              <a:buNone/>
            </a:pPr>
            <a:r>
              <a:rPr lang="en-US" sz="1800" dirty="0">
                <a:solidFill>
                  <a:srgbClr val="000000"/>
                </a:solidFill>
                <a:latin typeface="Arial" panose="020B0604020202020204" pitchFamily="34" charset="0"/>
                <a:cs typeface="Arial" panose="020B0604020202020204" pitchFamily="34" charset="0"/>
              </a:rPr>
              <a:t>A loan is a b</a:t>
            </a:r>
            <a:r>
              <a:rPr lang="en-US" sz="1800" b="0" i="0" dirty="0">
                <a:solidFill>
                  <a:srgbClr val="000000"/>
                </a:solidFill>
                <a:effectLst/>
                <a:latin typeface="Arial" panose="020B0604020202020204" pitchFamily="34" charset="0"/>
                <a:cs typeface="Arial" panose="020B0604020202020204" pitchFamily="34" charset="0"/>
              </a:rPr>
              <a:t>orrowed money that must be repaid with interest. Students and/or parents are required to sign a promissory note when accepting an educational loan.</a:t>
            </a:r>
          </a:p>
        </p:txBody>
      </p:sp>
      <p:sp>
        <p:nvSpPr>
          <p:cNvPr id="17" name="TextBox 16">
            <a:extLst>
              <a:ext uri="{FF2B5EF4-FFF2-40B4-BE49-F238E27FC236}">
                <a16:creationId xmlns:a16="http://schemas.microsoft.com/office/drawing/2014/main" id="{6D807C57-D75C-43E3-9DEC-8D3C8CBE336E}"/>
              </a:ext>
            </a:extLst>
          </p:cNvPr>
          <p:cNvSpPr txBox="1"/>
          <p:nvPr/>
        </p:nvSpPr>
        <p:spPr>
          <a:xfrm>
            <a:off x="1097280" y="4538132"/>
            <a:ext cx="3592957" cy="461665"/>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bliqueBottomRight"/>
            <a:lightRig rig="balanced" dir="t">
              <a:rot lat="0" lon="0" rev="8700000"/>
            </a:lightRig>
          </a:scene3d>
          <a:sp3d>
            <a:bevelT w="190500" h="38100"/>
          </a:sp3d>
        </p:spPr>
        <p:txBody>
          <a:bodyPr wrap="square">
            <a:spAutoFit/>
          </a:bodyPr>
          <a:lstStyle/>
          <a:p>
            <a:pPr algn="ctr"/>
            <a:r>
              <a:rPr lang="en-US" sz="2400" b="1" i="1" dirty="0">
                <a:effectLst/>
                <a:latin typeface="Arial" panose="020B0604020202020204" pitchFamily="34" charset="0"/>
                <a:cs typeface="Arial" panose="020B0604020202020204" pitchFamily="34" charset="0"/>
              </a:rPr>
              <a:t>What is a loan?</a:t>
            </a:r>
          </a:p>
        </p:txBody>
      </p:sp>
    </p:spTree>
    <p:extLst>
      <p:ext uri="{BB962C8B-B14F-4D97-AF65-F5344CB8AC3E}">
        <p14:creationId xmlns:p14="http://schemas.microsoft.com/office/powerpoint/2010/main" val="1410672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8968D-53AB-44FF-BE66-828335C71F29}"/>
              </a:ext>
            </a:extLst>
          </p:cNvPr>
          <p:cNvSpPr>
            <a:spLocks noGrp="1"/>
          </p:cNvSpPr>
          <p:nvPr>
            <p:ph type="title"/>
          </p:nvPr>
        </p:nvSpPr>
        <p:spPr>
          <a:xfrm>
            <a:off x="1097280" y="388203"/>
            <a:ext cx="10058400" cy="1450757"/>
          </a:xfrm>
        </p:spPr>
        <p:txBody>
          <a:bodyPr/>
          <a:lstStyle/>
          <a:p>
            <a:r>
              <a:rPr lang="en-US" dirty="0"/>
              <a:t>Who is the lender?</a:t>
            </a:r>
          </a:p>
        </p:txBody>
      </p:sp>
      <p:sp>
        <p:nvSpPr>
          <p:cNvPr id="3" name="Content Placeholder 2">
            <a:extLst>
              <a:ext uri="{FF2B5EF4-FFF2-40B4-BE49-F238E27FC236}">
                <a16:creationId xmlns:a16="http://schemas.microsoft.com/office/drawing/2014/main" id="{C419EB0F-CC07-4C19-B725-C7A5F001E650}"/>
              </a:ext>
            </a:extLst>
          </p:cNvPr>
          <p:cNvSpPr>
            <a:spLocks noGrp="1"/>
          </p:cNvSpPr>
          <p:nvPr>
            <p:ph idx="1"/>
          </p:nvPr>
        </p:nvSpPr>
        <p:spPr>
          <a:xfrm>
            <a:off x="1097280" y="2108201"/>
            <a:ext cx="6432409" cy="3760891"/>
          </a:xfrm>
        </p:spPr>
        <p:txBody>
          <a:bodyPr>
            <a:normAutofit fontScale="92500"/>
          </a:bodyPr>
          <a:lstStyle/>
          <a:p>
            <a:pPr algn="l"/>
            <a:r>
              <a:rPr lang="en-US" sz="2000" b="0" i="0" dirty="0">
                <a:solidFill>
                  <a:srgbClr val="212529"/>
                </a:solidFill>
                <a:effectLst/>
                <a:latin typeface="Arial Nova" panose="020B0504020202020204" pitchFamily="34" charset="0"/>
              </a:rPr>
              <a:t>Student loans can come from the federal government, from private sources such as a bank or financial institution, or from other organizations. </a:t>
            </a:r>
          </a:p>
          <a:p>
            <a:pPr algn="l"/>
            <a:r>
              <a:rPr lang="en-US" sz="2000" b="0" i="0" dirty="0">
                <a:solidFill>
                  <a:srgbClr val="212529"/>
                </a:solidFill>
                <a:effectLst/>
                <a:latin typeface="Arial Nova" panose="020B0504020202020204" pitchFamily="34" charset="0"/>
              </a:rPr>
              <a:t>I</a:t>
            </a:r>
            <a:r>
              <a:rPr lang="en-US" sz="2000" dirty="0">
                <a:latin typeface="Arial Nova" panose="020B0504020202020204" pitchFamily="34" charset="0"/>
              </a:rPr>
              <a:t>f you need a </a:t>
            </a:r>
            <a:r>
              <a:rPr lang="en-US" sz="2000" b="1" dirty="0">
                <a:latin typeface="Arial Nova" panose="020B0504020202020204" pitchFamily="34" charset="0"/>
              </a:rPr>
              <a:t>loan</a:t>
            </a:r>
            <a:r>
              <a:rPr lang="en-US" sz="2000" dirty="0">
                <a:latin typeface="Arial Nova" panose="020B0504020202020204" pitchFamily="34" charset="0"/>
              </a:rPr>
              <a:t> to help cover the cost of a college or career school education, think </a:t>
            </a:r>
            <a:r>
              <a:rPr lang="en-US" sz="2000" b="1" dirty="0">
                <a:latin typeface="Arial Nova" panose="020B0504020202020204" pitchFamily="34" charset="0"/>
              </a:rPr>
              <a:t>federal student loans first</a:t>
            </a:r>
            <a:r>
              <a:rPr lang="en-US" sz="2000" dirty="0">
                <a:latin typeface="Arial Nova" panose="020B0504020202020204" pitchFamily="34" charset="0"/>
              </a:rPr>
              <a:t>. </a:t>
            </a:r>
          </a:p>
          <a:p>
            <a:pPr algn="l"/>
            <a:r>
              <a:rPr lang="en-US" sz="2000" dirty="0">
                <a:latin typeface="Arial Nova" panose="020B0504020202020204" pitchFamily="34" charset="0"/>
              </a:rPr>
              <a:t>Both federal and private student loans are borrowed funds that </a:t>
            </a:r>
            <a:r>
              <a:rPr lang="en-US" sz="2000" b="1" dirty="0">
                <a:latin typeface="Arial Nova" panose="020B0504020202020204" pitchFamily="34" charset="0"/>
              </a:rPr>
              <a:t>you must repay with interest</a:t>
            </a:r>
            <a:r>
              <a:rPr lang="en-US" sz="2000" dirty="0">
                <a:latin typeface="Arial Nova" panose="020B0504020202020204" pitchFamily="34" charset="0"/>
              </a:rPr>
              <a:t>, but federal student loans usually offer lower interest rates and have more flexible repayment terms and options than private student loans. </a:t>
            </a:r>
          </a:p>
        </p:txBody>
      </p:sp>
      <p:sp>
        <p:nvSpPr>
          <p:cNvPr id="4" name="Scroll: Horizontal 3">
            <a:extLst>
              <a:ext uri="{FF2B5EF4-FFF2-40B4-BE49-F238E27FC236}">
                <a16:creationId xmlns:a16="http://schemas.microsoft.com/office/drawing/2014/main" id="{F7C5ED80-780E-4C5F-8E9F-B715D1BAE787}"/>
              </a:ext>
            </a:extLst>
          </p:cNvPr>
          <p:cNvSpPr/>
          <p:nvPr/>
        </p:nvSpPr>
        <p:spPr>
          <a:xfrm rot="16200000">
            <a:off x="7919157" y="1969910"/>
            <a:ext cx="3397957" cy="3883373"/>
          </a:xfrm>
          <a:prstGeom prst="horizontalScroll">
            <a:avLst/>
          </a:prstGeom>
          <a:solidFill>
            <a:srgbClr val="FDB51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TextBox 4">
            <a:extLst>
              <a:ext uri="{FF2B5EF4-FFF2-40B4-BE49-F238E27FC236}">
                <a16:creationId xmlns:a16="http://schemas.microsoft.com/office/drawing/2014/main" id="{FB82B856-197D-4C80-9C27-DC85D9743F08}"/>
              </a:ext>
            </a:extLst>
          </p:cNvPr>
          <p:cNvSpPr txBox="1"/>
          <p:nvPr/>
        </p:nvSpPr>
        <p:spPr>
          <a:xfrm flipH="1">
            <a:off x="8229600" y="2438400"/>
            <a:ext cx="2743200" cy="2985433"/>
          </a:xfrm>
          <a:prstGeom prst="rect">
            <a:avLst/>
          </a:prstGeom>
          <a:noFill/>
        </p:spPr>
        <p:txBody>
          <a:bodyPr wrap="square" rtlCol="0">
            <a:spAutoFit/>
          </a:bodyPr>
          <a:lstStyle/>
          <a:p>
            <a:r>
              <a:rPr lang="en-US" sz="1700" b="1" i="1" dirty="0">
                <a:solidFill>
                  <a:srgbClr val="353535"/>
                </a:solidFill>
                <a:effectLst/>
                <a:latin typeface="Arial Narrow" panose="020B0606020202030204" pitchFamily="34" charset="0"/>
              </a:rPr>
              <a:t>“Among the Class of 2019, 69% of college students took out student loans, and they graduated with an average debt of $29,900, including both </a:t>
            </a:r>
            <a:r>
              <a:rPr lang="en-US" sz="1700" b="1" i="1" u="none" strike="noStrike" dirty="0">
                <a:solidFill>
                  <a:srgbClr val="3588F0"/>
                </a:solidFill>
                <a:effectLst/>
                <a:latin typeface="Arial Narrow" panose="020B0606020202030204" pitchFamily="34" charset="0"/>
                <a:hlinkClick r:id="rId3"/>
              </a:rPr>
              <a:t>private</a:t>
            </a:r>
            <a:r>
              <a:rPr lang="en-US" sz="1700" b="1" i="1" dirty="0">
                <a:solidFill>
                  <a:srgbClr val="353535"/>
                </a:solidFill>
                <a:effectLst/>
                <a:latin typeface="Arial Narrow" panose="020B0606020202030204" pitchFamily="34" charset="0"/>
              </a:rPr>
              <a:t> and </a:t>
            </a:r>
            <a:r>
              <a:rPr lang="en-US" sz="1700" b="1" i="1" u="none" strike="noStrike" dirty="0">
                <a:solidFill>
                  <a:srgbClr val="3588F0"/>
                </a:solidFill>
                <a:effectLst/>
                <a:latin typeface="Arial Narrow" panose="020B0606020202030204" pitchFamily="34" charset="0"/>
                <a:hlinkClick r:id="rId4"/>
              </a:rPr>
              <a:t>federal</a:t>
            </a:r>
            <a:r>
              <a:rPr lang="en-US" sz="1700" b="1" i="1" dirty="0">
                <a:solidFill>
                  <a:srgbClr val="353535"/>
                </a:solidFill>
                <a:effectLst/>
                <a:latin typeface="Arial Narrow" panose="020B0606020202030204" pitchFamily="34" charset="0"/>
              </a:rPr>
              <a:t> debt. Meanwhile, 14% of their parents took out an average of $37,200 in federal parent PLUS loans.”</a:t>
            </a:r>
            <a:endParaRPr lang="en-US" sz="1700" b="1" i="1" dirty="0">
              <a:latin typeface="Arial Narrow" panose="020B0606020202030204" pitchFamily="34" charset="0"/>
            </a:endParaRPr>
          </a:p>
          <a:p>
            <a:endParaRPr lang="en-US" dirty="0"/>
          </a:p>
        </p:txBody>
      </p:sp>
      <p:sp>
        <p:nvSpPr>
          <p:cNvPr id="6" name="TextBox 5">
            <a:extLst>
              <a:ext uri="{FF2B5EF4-FFF2-40B4-BE49-F238E27FC236}">
                <a16:creationId xmlns:a16="http://schemas.microsoft.com/office/drawing/2014/main" id="{92E73D27-35AD-4F9B-98F5-0A29948F9E1B}"/>
              </a:ext>
            </a:extLst>
          </p:cNvPr>
          <p:cNvSpPr txBox="1"/>
          <p:nvPr/>
        </p:nvSpPr>
        <p:spPr>
          <a:xfrm>
            <a:off x="8500534" y="5613118"/>
            <a:ext cx="2765777" cy="276999"/>
          </a:xfrm>
          <a:prstGeom prst="rect">
            <a:avLst/>
          </a:prstGeom>
          <a:noFill/>
        </p:spPr>
        <p:txBody>
          <a:bodyPr wrap="square" rtlCol="0">
            <a:spAutoFit/>
          </a:bodyPr>
          <a:lstStyle/>
          <a:p>
            <a:r>
              <a:rPr lang="en-US" sz="1200" dirty="0" err="1"/>
              <a:t>Lendingtree</a:t>
            </a:r>
            <a:r>
              <a:rPr lang="en-US" sz="1200" dirty="0"/>
              <a:t>- student loans blog (2021)</a:t>
            </a:r>
          </a:p>
        </p:txBody>
      </p:sp>
    </p:spTree>
    <p:extLst>
      <p:ext uri="{BB962C8B-B14F-4D97-AF65-F5344CB8AC3E}">
        <p14:creationId xmlns:p14="http://schemas.microsoft.com/office/powerpoint/2010/main" val="1114289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CE6F-D942-4F84-936E-00275FCA557C}"/>
              </a:ext>
            </a:extLst>
          </p:cNvPr>
          <p:cNvSpPr>
            <a:spLocks noGrp="1"/>
          </p:cNvSpPr>
          <p:nvPr>
            <p:ph type="title"/>
          </p:nvPr>
        </p:nvSpPr>
        <p:spPr/>
        <p:txBody>
          <a:bodyPr/>
          <a:lstStyle/>
          <a:p>
            <a:r>
              <a:rPr lang="en-US" dirty="0"/>
              <a:t>Borrowing Wisely</a:t>
            </a:r>
          </a:p>
        </p:txBody>
      </p:sp>
      <p:pic>
        <p:nvPicPr>
          <p:cNvPr id="4" name="Online Media 3" title="Responsible Borrowing">
            <a:hlinkClick r:id="" action="ppaction://media"/>
            <a:extLst>
              <a:ext uri="{FF2B5EF4-FFF2-40B4-BE49-F238E27FC236}">
                <a16:creationId xmlns:a16="http://schemas.microsoft.com/office/drawing/2014/main" id="{A6CAA264-8434-4529-B046-37C12EC1EEC7}"/>
              </a:ext>
            </a:extLst>
          </p:cNvPr>
          <p:cNvPicPr>
            <a:picLocks noGrp="1" noRot="1" noChangeAspect="1"/>
          </p:cNvPicPr>
          <p:nvPr>
            <p:ph idx="1"/>
            <a:videoFile r:link="rId1"/>
          </p:nvPr>
        </p:nvPicPr>
        <p:blipFill>
          <a:blip r:embed="rId4"/>
          <a:stretch>
            <a:fillRect/>
          </a:stretch>
        </p:blipFill>
        <p:spPr>
          <a:xfrm>
            <a:off x="1146951" y="1892300"/>
            <a:ext cx="9959058" cy="4533900"/>
          </a:xfrm>
          <a:prstGeom prst="rect">
            <a:avLst/>
          </a:prstGeom>
        </p:spPr>
      </p:pic>
    </p:spTree>
    <p:extLst>
      <p:ext uri="{BB962C8B-B14F-4D97-AF65-F5344CB8AC3E}">
        <p14:creationId xmlns:p14="http://schemas.microsoft.com/office/powerpoint/2010/main" val="26886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894983-88A4-4DF4-B4B4-C3C163B44A02}"/>
              </a:ext>
            </a:extLst>
          </p:cNvPr>
          <p:cNvSpPr>
            <a:spLocks noGrp="1"/>
          </p:cNvSpPr>
          <p:nvPr>
            <p:ph type="title"/>
          </p:nvPr>
        </p:nvSpPr>
        <p:spPr>
          <a:xfrm>
            <a:off x="642257" y="634946"/>
            <a:ext cx="6432434" cy="1450757"/>
          </a:xfrm>
        </p:spPr>
        <p:txBody>
          <a:bodyPr>
            <a:normAutofit/>
          </a:bodyPr>
          <a:lstStyle/>
          <a:p>
            <a:r>
              <a:rPr lang="en-US" sz="4000" dirty="0"/>
              <a:t>How to apply for Federal</a:t>
            </a:r>
            <a:br>
              <a:rPr lang="en-US" sz="4000" dirty="0"/>
            </a:br>
            <a:r>
              <a:rPr lang="en-US" sz="4000" dirty="0"/>
              <a:t>Student Aid or Loans?</a:t>
            </a:r>
          </a:p>
        </p:txBody>
      </p:sp>
      <p:cxnSp>
        <p:nvCxnSpPr>
          <p:cNvPr id="21" name="Straight Connector 15">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624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86D7D5-A48E-4FB0-BC99-474C0B8DA921}"/>
              </a:ext>
            </a:extLst>
          </p:cNvPr>
          <p:cNvSpPr>
            <a:spLocks noGrp="1"/>
          </p:cNvSpPr>
          <p:nvPr>
            <p:ph idx="1"/>
          </p:nvPr>
        </p:nvSpPr>
        <p:spPr>
          <a:xfrm>
            <a:off x="642257" y="2407436"/>
            <a:ext cx="7621210" cy="3462779"/>
          </a:xfrm>
        </p:spPr>
        <p:txBody>
          <a:bodyPr>
            <a:noAutofit/>
          </a:bodyPr>
          <a:lstStyle/>
          <a:p>
            <a:pPr>
              <a:lnSpc>
                <a:spcPct val="100000"/>
              </a:lnSpc>
            </a:pPr>
            <a:r>
              <a:rPr lang="en-US" sz="1800" b="0" i="0" dirty="0">
                <a:effectLst/>
                <a:latin typeface="Arial Nova" panose="020B0504020202020204" pitchFamily="34" charset="0"/>
              </a:rPr>
              <a:t>To apply for a federal student loan, Student should complete and submit the </a:t>
            </a:r>
            <a:r>
              <a:rPr lang="en-US" sz="1800" b="0" i="1" dirty="0">
                <a:effectLst/>
                <a:latin typeface="Arial Nova" panose="020B0504020202020204" pitchFamily="34" charset="0"/>
              </a:rPr>
              <a:t>Free Application for Federal Student Aid</a:t>
            </a:r>
            <a:r>
              <a:rPr lang="en-US" sz="1800" b="0" i="0" dirty="0">
                <a:effectLst/>
                <a:latin typeface="Arial Nova" panose="020B0504020202020204" pitchFamily="34" charset="0"/>
              </a:rPr>
              <a:t> (</a:t>
            </a:r>
            <a:r>
              <a:rPr lang="en-US" sz="1800" b="1" i="0" dirty="0">
                <a:effectLst/>
                <a:latin typeface="Arial Nova" panose="020B0504020202020204" pitchFamily="34" charset="0"/>
              </a:rPr>
              <a:t>FAFSA</a:t>
            </a:r>
            <a:r>
              <a:rPr lang="en-US" sz="1800" b="1" i="0" baseline="30000" dirty="0">
                <a:effectLst/>
                <a:latin typeface="Arial Nova" panose="020B0504020202020204" pitchFamily="34" charset="0"/>
              </a:rPr>
              <a:t>®</a:t>
            </a:r>
            <a:r>
              <a:rPr lang="en-US" sz="1800" b="0" i="0" dirty="0">
                <a:effectLst/>
                <a:latin typeface="Arial Nova" panose="020B0504020202020204" pitchFamily="34" charset="0"/>
              </a:rPr>
              <a:t>) form. Results will be communicated to your school or the schools you intend to attend.</a:t>
            </a:r>
          </a:p>
          <a:p>
            <a:pPr>
              <a:lnSpc>
                <a:spcPct val="100000"/>
              </a:lnSpc>
            </a:pPr>
            <a:r>
              <a:rPr lang="en-US" sz="1800" b="0" i="0" dirty="0">
                <a:effectLst/>
                <a:latin typeface="Arial Nova" panose="020B0504020202020204" pitchFamily="34" charset="0"/>
              </a:rPr>
              <a:t>Based on the results of the FAFSA form, your college or career school will send you a financial aid offer, which may include a federal student loan(s) and grants. Your school will explain how to accept all, or a part of the aid offered.</a:t>
            </a:r>
          </a:p>
          <a:p>
            <a:pPr>
              <a:lnSpc>
                <a:spcPct val="100000"/>
              </a:lnSpc>
            </a:pPr>
            <a:r>
              <a:rPr lang="en-US" sz="1800" b="0" i="0" dirty="0">
                <a:solidFill>
                  <a:srgbClr val="392E2C"/>
                </a:solidFill>
                <a:effectLst/>
                <a:latin typeface="Lato Extended"/>
              </a:rPr>
              <a:t>Your primary sources for federal student loans are the Department of Education's websites. In particular, you will want to become familiar with </a:t>
            </a:r>
            <a:r>
              <a:rPr lang="en-US" sz="1800" u="sng" dirty="0">
                <a:latin typeface="Lato Extended"/>
                <a:hlinkClick r:id="rId3"/>
              </a:rPr>
              <a:t>https://studentaid.ed.gov/sa/ (Links to an external site.)</a:t>
            </a:r>
            <a:br>
              <a:rPr lang="en-US" sz="1800" dirty="0"/>
            </a:br>
            <a:br>
              <a:rPr lang="en-US" sz="1800" b="0" i="0" dirty="0">
                <a:effectLst/>
                <a:latin typeface="News Cycle"/>
              </a:rPr>
            </a:br>
            <a:endParaRPr lang="en-US" sz="1800" dirty="0"/>
          </a:p>
        </p:txBody>
      </p:sp>
      <p:pic>
        <p:nvPicPr>
          <p:cNvPr id="7" name="Picture 6" descr="Male student holding sign">
            <a:extLst>
              <a:ext uri="{FF2B5EF4-FFF2-40B4-BE49-F238E27FC236}">
                <a16:creationId xmlns:a16="http://schemas.microsoft.com/office/drawing/2014/main" id="{ED40A833-1DB7-469D-B7D9-182A1C3BABD9}"/>
              </a:ext>
            </a:extLst>
          </p:cNvPr>
          <p:cNvPicPr>
            <a:picLocks noChangeAspect="1"/>
          </p:cNvPicPr>
          <p:nvPr/>
        </p:nvPicPr>
        <p:blipFill>
          <a:blip r:embed="rId4"/>
          <a:stretch>
            <a:fillRect/>
          </a:stretch>
        </p:blipFill>
        <p:spPr>
          <a:xfrm>
            <a:off x="8380538" y="-53517"/>
            <a:ext cx="2461634" cy="5661354"/>
          </a:xfrm>
          <a:prstGeom prst="rect">
            <a:avLst/>
          </a:prstGeom>
        </p:spPr>
      </p:pic>
      <p:sp>
        <p:nvSpPr>
          <p:cNvPr id="22" name="Rectangle 17">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a:extLst>
              <a:ext uri="{FF2B5EF4-FFF2-40B4-BE49-F238E27FC236}">
                <a16:creationId xmlns:a16="http://schemas.microsoft.com/office/drawing/2014/main" id="{21FE625D-1283-43F2-A95C-851A88362328}"/>
              </a:ext>
            </a:extLst>
          </p:cNvPr>
          <p:cNvPicPr>
            <a:picLocks noChangeAspect="1"/>
          </p:cNvPicPr>
          <p:nvPr/>
        </p:nvPicPr>
        <p:blipFill>
          <a:blip r:embed="rId5"/>
          <a:stretch>
            <a:fillRect/>
          </a:stretch>
        </p:blipFill>
        <p:spPr>
          <a:xfrm>
            <a:off x="8443949" y="634946"/>
            <a:ext cx="2034600" cy="623396"/>
          </a:xfrm>
          <a:prstGeom prst="rect">
            <a:avLst/>
          </a:prstGeom>
        </p:spPr>
      </p:pic>
    </p:spTree>
    <p:extLst>
      <p:ext uri="{BB962C8B-B14F-4D97-AF65-F5344CB8AC3E}">
        <p14:creationId xmlns:p14="http://schemas.microsoft.com/office/powerpoint/2010/main" val="206127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4">
            <a:extLst>
              <a:ext uri="{FF2B5EF4-FFF2-40B4-BE49-F238E27FC236}">
                <a16:creationId xmlns:a16="http://schemas.microsoft.com/office/drawing/2014/main" id="{D40791F6-715D-481A-9C4A-3645AECFD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868549-BC90-4721-BF33-55475AD52AC3}"/>
              </a:ext>
            </a:extLst>
          </p:cNvPr>
          <p:cNvSpPr>
            <a:spLocks noGrp="1"/>
          </p:cNvSpPr>
          <p:nvPr>
            <p:ph type="title"/>
          </p:nvPr>
        </p:nvSpPr>
        <p:spPr>
          <a:xfrm>
            <a:off x="5117309" y="634946"/>
            <a:ext cx="6432434" cy="1450757"/>
          </a:xfrm>
        </p:spPr>
        <p:txBody>
          <a:bodyPr>
            <a:normAutofit/>
          </a:bodyPr>
          <a:lstStyle/>
          <a:p>
            <a:r>
              <a:rPr lang="en-US" dirty="0"/>
              <a:t>When should I apply?</a:t>
            </a:r>
          </a:p>
        </p:txBody>
      </p:sp>
      <p:pic>
        <p:nvPicPr>
          <p:cNvPr id="4" name="Picture 3" descr="Male student using tablet">
            <a:extLst>
              <a:ext uri="{FF2B5EF4-FFF2-40B4-BE49-F238E27FC236}">
                <a16:creationId xmlns:a16="http://schemas.microsoft.com/office/drawing/2014/main" id="{9935C1A4-03DC-4884-9DEC-85A6FB1CC023}"/>
              </a:ext>
            </a:extLst>
          </p:cNvPr>
          <p:cNvPicPr>
            <a:picLocks noChangeAspect="1"/>
          </p:cNvPicPr>
          <p:nvPr/>
        </p:nvPicPr>
        <p:blipFill rotWithShape="1">
          <a:blip r:embed="rId3"/>
          <a:srcRect r="-2" b="38239"/>
          <a:stretch/>
        </p:blipFill>
        <p:spPr>
          <a:xfrm>
            <a:off x="633999" y="640081"/>
            <a:ext cx="4001315" cy="5314406"/>
          </a:xfrm>
          <a:prstGeom prst="rect">
            <a:avLst/>
          </a:prstGeom>
        </p:spPr>
      </p:pic>
      <p:cxnSp>
        <p:nvCxnSpPr>
          <p:cNvPr id="52" name="Straight Connector 46">
            <a:extLst>
              <a:ext uri="{FF2B5EF4-FFF2-40B4-BE49-F238E27FC236}">
                <a16:creationId xmlns:a16="http://schemas.microsoft.com/office/drawing/2014/main" id="{740F83A4-FAC4-4867-95A5-BBFD280C7B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0720" y="2267421"/>
            <a:ext cx="603504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3" name="Rectangle 48">
            <a:extLst>
              <a:ext uri="{FF2B5EF4-FFF2-40B4-BE49-F238E27FC236}">
                <a16:creationId xmlns:a16="http://schemas.microsoft.com/office/drawing/2014/main" id="{811CBAFA-D7E0-40A7-BB94-2C05304B4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71F6B25A-9669-484F-90B4-1321D43D1356}"/>
              </a:ext>
            </a:extLst>
          </p:cNvPr>
          <p:cNvGraphicFramePr>
            <a:graphicFrameLocks noGrp="1"/>
          </p:cNvGraphicFramePr>
          <p:nvPr>
            <p:ph idx="1"/>
            <p:extLst>
              <p:ext uri="{D42A27DB-BD31-4B8C-83A1-F6EECF244321}">
                <p14:modId xmlns:p14="http://schemas.microsoft.com/office/powerpoint/2010/main" val="2905928154"/>
              </p:ext>
            </p:extLst>
          </p:nvPr>
        </p:nvGraphicFramePr>
        <p:xfrm>
          <a:off x="5117308" y="2407436"/>
          <a:ext cx="6432434" cy="34616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52145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8BDE64-6A1A-4F37-B1F7-6C97BA55621A}"/>
              </a:ext>
            </a:extLst>
          </p:cNvPr>
          <p:cNvSpPr>
            <a:spLocks noGrp="1"/>
          </p:cNvSpPr>
          <p:nvPr>
            <p:ph type="title"/>
          </p:nvPr>
        </p:nvSpPr>
        <p:spPr>
          <a:xfrm>
            <a:off x="4974771" y="634946"/>
            <a:ext cx="6574972" cy="1450757"/>
          </a:xfrm>
        </p:spPr>
        <p:txBody>
          <a:bodyPr>
            <a:normAutofit/>
          </a:bodyPr>
          <a:lstStyle/>
          <a:p>
            <a:r>
              <a:rPr lang="en-US"/>
              <a:t>Grace Period</a:t>
            </a:r>
          </a:p>
        </p:txBody>
      </p:sp>
      <p:pic>
        <p:nvPicPr>
          <p:cNvPr id="5" name="Picture 4" descr="Students at a graduation ceremony">
            <a:extLst>
              <a:ext uri="{FF2B5EF4-FFF2-40B4-BE49-F238E27FC236}">
                <a16:creationId xmlns:a16="http://schemas.microsoft.com/office/drawing/2014/main" id="{A7730F53-86EA-4730-9A40-A3E066AC955C}"/>
              </a:ext>
            </a:extLst>
          </p:cNvPr>
          <p:cNvPicPr>
            <a:picLocks noChangeAspect="1"/>
          </p:cNvPicPr>
          <p:nvPr/>
        </p:nvPicPr>
        <p:blipFill rotWithShape="1">
          <a:blip r:embed="rId3"/>
          <a:srcRect l="32299" r="27964"/>
          <a:stretch/>
        </p:blipFill>
        <p:spPr>
          <a:xfrm>
            <a:off x="772816" y="640081"/>
            <a:ext cx="3417548" cy="5117248"/>
          </a:xfrm>
          <a:prstGeom prst="rect">
            <a:avLst/>
          </a:prstGeom>
        </p:spPr>
      </p:pic>
      <p:cxnSp>
        <p:nvCxnSpPr>
          <p:cNvPr id="29" name="Straight Connector 23">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63482" y="2246569"/>
            <a:ext cx="58521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FB46379-B528-4119-9EB5-ACD367DC5B6F}"/>
              </a:ext>
            </a:extLst>
          </p:cNvPr>
          <p:cNvSpPr>
            <a:spLocks noGrp="1"/>
          </p:cNvSpPr>
          <p:nvPr>
            <p:ph idx="1"/>
          </p:nvPr>
        </p:nvSpPr>
        <p:spPr>
          <a:xfrm>
            <a:off x="4973711" y="2407436"/>
            <a:ext cx="6576032" cy="3461657"/>
          </a:xfrm>
        </p:spPr>
        <p:txBody>
          <a:bodyPr>
            <a:normAutofit fontScale="85000" lnSpcReduction="20000"/>
          </a:bodyPr>
          <a:lstStyle/>
          <a:p>
            <a:r>
              <a:rPr lang="en-US" sz="2200" dirty="0">
                <a:latin typeface="Noto Serif"/>
              </a:rPr>
              <a:t>Some</a:t>
            </a:r>
            <a:r>
              <a:rPr lang="en-US" sz="2200" b="0" i="0" dirty="0">
                <a:effectLst/>
                <a:latin typeface="Noto Serif"/>
              </a:rPr>
              <a:t> types of federal student loans offer a </a:t>
            </a:r>
            <a:r>
              <a:rPr lang="en-US" sz="2200" b="1" i="1" dirty="0">
                <a:effectLst/>
                <a:latin typeface="Noto Serif"/>
              </a:rPr>
              <a:t>grace period </a:t>
            </a:r>
            <a:r>
              <a:rPr lang="en-US" sz="2200" b="0" i="0" dirty="0">
                <a:effectLst/>
                <a:latin typeface="Noto Serif"/>
              </a:rPr>
              <a:t>after you graduate, leave school, or drop below half-time enrollment. During this period, you are not required to make payments. </a:t>
            </a:r>
          </a:p>
          <a:p>
            <a:r>
              <a:rPr lang="en-US" sz="2200" b="0" i="0" dirty="0">
                <a:effectLst/>
                <a:latin typeface="Noto Serif"/>
              </a:rPr>
              <a:t>However, you are responsible for paying the interest that accrues on unsubsidized loans during the grace period. </a:t>
            </a:r>
          </a:p>
          <a:p>
            <a:r>
              <a:rPr lang="en-US" sz="2200" b="0" i="0" dirty="0">
                <a:effectLst/>
                <a:latin typeface="Noto Serif"/>
              </a:rPr>
              <a:t>If a loan interest is unpaid, it will be added to the principal balance of the loan (capitalized) when the repayment period begins. </a:t>
            </a:r>
            <a:r>
              <a:rPr lang="en-US" sz="2200" b="0" i="0" dirty="0">
                <a:solidFill>
                  <a:srgbClr val="392E2C"/>
                </a:solidFill>
                <a:effectLst/>
                <a:latin typeface="Noto Serif"/>
              </a:rPr>
              <a:t>FDLP Parent PLUS loan borrowers do not get this grace period. </a:t>
            </a:r>
            <a:endParaRPr lang="en-US" sz="2200" b="0" i="0" dirty="0">
              <a:effectLst/>
              <a:latin typeface="Noto Serif"/>
            </a:endParaRPr>
          </a:p>
          <a:p>
            <a:pPr marL="0" indent="0">
              <a:buNone/>
            </a:pPr>
            <a:endParaRPr lang="en-US" dirty="0"/>
          </a:p>
        </p:txBody>
      </p:sp>
      <p:sp>
        <p:nvSpPr>
          <p:cNvPr id="30" name="Rectangle 25">
            <a:extLst>
              <a:ext uri="{FF2B5EF4-FFF2-40B4-BE49-F238E27FC236}">
                <a16:creationId xmlns:a16="http://schemas.microsoft.com/office/drawing/2014/main" id="{3BD57AB6-3172-4520-B22E-FCD0184F3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8434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5">
            <a:extLst>
              <a:ext uri="{FF2B5EF4-FFF2-40B4-BE49-F238E27FC236}">
                <a16:creationId xmlns:a16="http://schemas.microsoft.com/office/drawing/2014/main" id="{F4FAA6B4-BAFB-4474-9B14-DC83A9096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6D8188-9614-4684-BF98-14337E13B4F0}"/>
              </a:ext>
            </a:extLst>
          </p:cNvPr>
          <p:cNvSpPr>
            <a:spLocks noGrp="1"/>
          </p:cNvSpPr>
          <p:nvPr>
            <p:ph type="title"/>
          </p:nvPr>
        </p:nvSpPr>
        <p:spPr>
          <a:xfrm>
            <a:off x="1097280" y="286603"/>
            <a:ext cx="10058400" cy="1450757"/>
          </a:xfrm>
        </p:spPr>
        <p:txBody>
          <a:bodyPr>
            <a:normAutofit/>
          </a:bodyPr>
          <a:lstStyle/>
          <a:p>
            <a:r>
              <a:rPr lang="en-US" b="1" dirty="0">
                <a:latin typeface="Book Antiqua" panose="02040602050305030304" pitchFamily="18" charset="0"/>
                <a:ea typeface="Calibri" panose="020F0502020204030204" pitchFamily="34" charset="0"/>
                <a:cs typeface="Arial" panose="020B0604020202020204" pitchFamily="34" charset="0"/>
              </a:rPr>
              <a:t>Budget prior loans sign up</a:t>
            </a:r>
            <a:endParaRPr lang="en-US" dirty="0">
              <a:latin typeface="Book Antiqua" panose="02040602050305030304" pitchFamily="18" charset="0"/>
            </a:endParaRPr>
          </a:p>
        </p:txBody>
      </p:sp>
      <p:cxnSp>
        <p:nvCxnSpPr>
          <p:cNvPr id="53" name="!!Straight Connector">
            <a:extLst>
              <a:ext uri="{FF2B5EF4-FFF2-40B4-BE49-F238E27FC236}">
                <a16:creationId xmlns:a16="http://schemas.microsoft.com/office/drawing/2014/main" id="{4364CDC3-ADB0-4691-9286-5925F160C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A8C2D5E-486D-479F-8AE0-92B18140402A}"/>
              </a:ext>
            </a:extLst>
          </p:cNvPr>
          <p:cNvSpPr>
            <a:spLocks noGrp="1"/>
          </p:cNvSpPr>
          <p:nvPr>
            <p:ph idx="1"/>
          </p:nvPr>
        </p:nvSpPr>
        <p:spPr>
          <a:xfrm>
            <a:off x="1097280" y="2108201"/>
            <a:ext cx="5575367" cy="3760891"/>
          </a:xfrm>
        </p:spPr>
        <p:txBody>
          <a:bodyPr>
            <a:normAutofit/>
          </a:bodyPr>
          <a:lstStyle/>
          <a:p>
            <a:pPr marL="0" marR="0" indent="0">
              <a:lnSpc>
                <a:spcPct val="100000"/>
              </a:lnSpc>
              <a:spcBef>
                <a:spcPts val="0"/>
              </a:spcBef>
              <a:spcAft>
                <a:spcPts val="1500"/>
              </a:spcAft>
              <a:buNone/>
            </a:pPr>
            <a:r>
              <a:rPr lang="en-US" sz="1600" dirty="0">
                <a:effectLst/>
                <a:latin typeface="Calibri" panose="020F0502020204030204" pitchFamily="34" charset="0"/>
                <a:ea typeface="Times New Roman" panose="02020603050405020304" pitchFamily="18" charset="0"/>
                <a:cs typeface="Calibri" panose="020F0502020204030204" pitchFamily="34" charset="0"/>
              </a:rPr>
              <a:t>Before you sign up for a loan, you need to check </a:t>
            </a:r>
            <a:r>
              <a:rPr lang="en-US" sz="1600" dirty="0">
                <a:latin typeface="Calibri" panose="020F0502020204030204" pitchFamily="34" charset="0"/>
                <a:ea typeface="Times New Roman" panose="02020603050405020304" pitchFamily="18" charset="0"/>
                <a:cs typeface="Calibri" panose="020F0502020204030204" pitchFamily="34" charset="0"/>
              </a:rPr>
              <a:t>your</a:t>
            </a:r>
            <a:r>
              <a:rPr lang="en-US" sz="1600" dirty="0">
                <a:effectLst/>
                <a:latin typeface="Calibri" panose="020F0502020204030204" pitchFamily="34" charset="0"/>
                <a:ea typeface="Times New Roman" panose="02020603050405020304" pitchFamily="18" charset="0"/>
                <a:cs typeface="Calibri" panose="020F0502020204030204" pitchFamily="34" charset="0"/>
              </a:rPr>
              <a:t> budget, you need to be aware of how much you spend, and of all your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liabilities</a:t>
            </a:r>
            <a:r>
              <a:rPr lang="en-US" sz="1600" dirty="0">
                <a:effectLst/>
                <a:latin typeface="Calibri" panose="020F0502020204030204" pitchFamily="34" charset="0"/>
                <a:ea typeface="Times New Roman" panose="02020603050405020304" pitchFamily="18" charset="0"/>
                <a:cs typeface="Calibri" panose="020F0502020204030204" pitchFamily="34" charset="0"/>
              </a:rPr>
              <a:t>.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Track</a:t>
            </a:r>
            <a:r>
              <a:rPr lang="en-US" sz="1600" dirty="0">
                <a:effectLst/>
                <a:latin typeface="Calibri" panose="020F0502020204030204" pitchFamily="34" charset="0"/>
                <a:ea typeface="Times New Roman" panose="02020603050405020304" pitchFamily="18" charset="0"/>
                <a:cs typeface="Calibri" panose="020F0502020204030204" pitchFamily="34" charset="0"/>
              </a:rPr>
              <a:t> your spending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over the next month </a:t>
            </a:r>
            <a:r>
              <a:rPr lang="en-US" sz="1600" dirty="0">
                <a:effectLst/>
                <a:latin typeface="Calibri" panose="020F0502020204030204" pitchFamily="34" charset="0"/>
                <a:ea typeface="Times New Roman" panose="02020603050405020304" pitchFamily="18" charset="0"/>
                <a:cs typeface="Calibri" panose="020F0502020204030204" pitchFamily="34" charset="0"/>
              </a:rPr>
              <a:t>and make notes of how much you spend on the following items</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0000"/>
              </a:lnSpc>
              <a:spcBef>
                <a:spcPts val="0"/>
              </a:spcBef>
              <a:spcAft>
                <a:spcPts val="1500"/>
              </a:spcAft>
              <a:buNone/>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0000"/>
              </a:lnSpc>
              <a:spcBef>
                <a:spcPts val="0"/>
              </a:spcBef>
              <a:spcAft>
                <a:spcPts val="1500"/>
              </a:spcAft>
              <a:buNone/>
            </a:pP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0000"/>
              </a:lnSpc>
              <a:spcBef>
                <a:spcPts val="0"/>
              </a:spcBef>
              <a:spcAft>
                <a:spcPts val="1500"/>
              </a:spcAft>
              <a:buNone/>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0000"/>
              </a:lnSpc>
              <a:spcBef>
                <a:spcPts val="0"/>
              </a:spcBef>
              <a:spcAft>
                <a:spcPts val="1500"/>
              </a:spcAft>
              <a:buNone/>
            </a:pPr>
            <a:r>
              <a:rPr lang="en-US" sz="1600" dirty="0">
                <a:effectLst/>
                <a:latin typeface="Calibri" panose="020F0502020204030204" pitchFamily="34" charset="0"/>
                <a:ea typeface="Times New Roman" panose="02020603050405020304" pitchFamily="18" charset="0"/>
                <a:cs typeface="Calibri" panose="020F0502020204030204" pitchFamily="34" charset="0"/>
              </a:rPr>
              <a:t>The total of these expenses will be </a:t>
            </a:r>
            <a:r>
              <a:rPr lang="en-US" sz="1600" b="1" dirty="0">
                <a:effectLst/>
                <a:latin typeface="Calibri" panose="020F0502020204030204" pitchFamily="34" charset="0"/>
                <a:ea typeface="Times New Roman" panose="02020603050405020304" pitchFamily="18" charset="0"/>
                <a:cs typeface="Calibri" panose="020F0502020204030204" pitchFamily="34" charset="0"/>
              </a:rPr>
              <a:t>your total monthly spending</a:t>
            </a:r>
            <a:r>
              <a:rPr lang="en-US" sz="1600" dirty="0">
                <a:effectLst/>
                <a:latin typeface="Calibri" panose="020F0502020204030204" pitchFamily="34" charset="0"/>
                <a:ea typeface="Times New Roman" panose="02020603050405020304" pitchFamily="18" charset="0"/>
                <a:cs typeface="Calibri" panose="020F0502020204030204" pitchFamily="34" charset="0"/>
              </a:rPr>
              <a:t>. We also suggest that you continue to keep track of your expenses after you have made a budget to make sure you are sticking to your plan</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p>
            <a:pPr>
              <a:lnSpc>
                <a:spcPct val="100000"/>
              </a:lnSpc>
            </a:pPr>
            <a:endParaRPr lang="en-US" sz="1600" dirty="0">
              <a:latin typeface="Calibri" panose="020F0502020204030204" pitchFamily="34" charset="0"/>
              <a:cs typeface="Calibri" panose="020F0502020204030204" pitchFamily="34" charset="0"/>
            </a:endParaRPr>
          </a:p>
        </p:txBody>
      </p:sp>
      <p:pic>
        <p:nvPicPr>
          <p:cNvPr id="31" name="Picture 30" descr="Calendar page with a pen on top">
            <a:extLst>
              <a:ext uri="{FF2B5EF4-FFF2-40B4-BE49-F238E27FC236}">
                <a16:creationId xmlns:a16="http://schemas.microsoft.com/office/drawing/2014/main" id="{B83700ED-D3BF-40A0-8D0E-41050BF4EC69}"/>
              </a:ext>
            </a:extLst>
          </p:cNvPr>
          <p:cNvPicPr>
            <a:picLocks noChangeAspect="1"/>
          </p:cNvPicPr>
          <p:nvPr/>
        </p:nvPicPr>
        <p:blipFill rotWithShape="1">
          <a:blip r:embed="rId3">
            <a:extLst>
              <a:ext uri="{28A0092B-C50C-407E-A947-70E740481C1C}">
                <a14:useLocalDpi xmlns:a14="http://schemas.microsoft.com/office/drawing/2010/main" val="0"/>
              </a:ext>
            </a:extLst>
          </a:blip>
          <a:srcRect l="21632" r="11237" b="-3"/>
          <a:stretch/>
        </p:blipFill>
        <p:spPr>
          <a:xfrm>
            <a:off x="7534656" y="2108200"/>
            <a:ext cx="3621024" cy="3600613"/>
          </a:xfrm>
          <a:prstGeom prst="rect">
            <a:avLst/>
          </a:prstGeom>
        </p:spPr>
      </p:pic>
      <p:sp>
        <p:nvSpPr>
          <p:cNvPr id="54" name="Rectangle 49">
            <a:extLst>
              <a:ext uri="{FF2B5EF4-FFF2-40B4-BE49-F238E27FC236}">
                <a16:creationId xmlns:a16="http://schemas.microsoft.com/office/drawing/2014/main" id="{DB148495-5F82-48E2-A76C-C8E1C8949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Beveled 31">
            <a:extLst>
              <a:ext uri="{FF2B5EF4-FFF2-40B4-BE49-F238E27FC236}">
                <a16:creationId xmlns:a16="http://schemas.microsoft.com/office/drawing/2014/main" id="{C592750D-D6DE-4F2D-BE1D-044F08D1AB81}"/>
              </a:ext>
            </a:extLst>
          </p:cNvPr>
          <p:cNvSpPr/>
          <p:nvPr/>
        </p:nvSpPr>
        <p:spPr>
          <a:xfrm>
            <a:off x="1097280" y="3429000"/>
            <a:ext cx="6093742" cy="988143"/>
          </a:xfrm>
          <a:prstGeom prst="beve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nSpc>
                <a:spcPct val="90000"/>
              </a:lnSpc>
              <a:spcBef>
                <a:spcPts val="0"/>
              </a:spcBef>
              <a:spcAft>
                <a:spcPts val="800"/>
              </a:spcAft>
              <a:buSzPts val="1000"/>
              <a:buNone/>
              <a:tabLst>
                <a:tab pos="457200" algn="l"/>
              </a:tabLst>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Loans</a:t>
            </a: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Entertainment </a:t>
            </a: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Bills </a:t>
            </a:r>
            <a:r>
              <a:rPr lang="en-US"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Groceries	 </a:t>
            </a:r>
          </a:p>
          <a:p>
            <a:pPr marL="0" marR="0" lvl="0" indent="0">
              <a:lnSpc>
                <a:spcPct val="90000"/>
              </a:lnSpc>
              <a:spcBef>
                <a:spcPts val="0"/>
              </a:spcBef>
              <a:spcAft>
                <a:spcPts val="800"/>
              </a:spcAft>
              <a:buSzPts val="1000"/>
              <a:buNone/>
              <a:tabLst>
                <a:tab pos="457200" algn="l"/>
              </a:tabLst>
            </a:pPr>
            <a:r>
              <a:rPr lang="en-US"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Living expenses    	   Everyday purchases</a:t>
            </a:r>
          </a:p>
        </p:txBody>
      </p:sp>
    </p:spTree>
    <p:extLst>
      <p:ext uri="{BB962C8B-B14F-4D97-AF65-F5344CB8AC3E}">
        <p14:creationId xmlns:p14="http://schemas.microsoft.com/office/powerpoint/2010/main" val="3414002012"/>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RetrospectVTI">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I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3F7EDC-E5B4-4BBC-9D2A-CBE6D46C37AD}">
  <ds:schemaRefs>
    <ds:schemaRef ds:uri="http://schemas.microsoft.com/sharepoint/v3/contenttype/forms"/>
  </ds:schemaRefs>
</ds:datastoreItem>
</file>

<file path=customXml/itemProps2.xml><?xml version="1.0" encoding="utf-8"?>
<ds:datastoreItem xmlns:ds="http://schemas.openxmlformats.org/officeDocument/2006/customXml" ds:itemID="{A03EEFF0-FB57-4CB4-8BFC-DF397689E2ED}">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93932EF5-314F-409E-8020-FEE5FA0795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9316</TotalTime>
  <Words>3276</Words>
  <Application>Microsoft Office PowerPoint</Application>
  <PresentationFormat>Widescreen</PresentationFormat>
  <Paragraphs>283</Paragraphs>
  <Slides>25</Slides>
  <Notes>24</Notes>
  <HiddenSlides>0</HiddenSlides>
  <MMClips>3</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25</vt:i4>
      </vt:variant>
    </vt:vector>
  </HeadingPairs>
  <TitlesOfParts>
    <vt:vector size="47" baseType="lpstr">
      <vt:lpstr>Abadi Extra Light</vt:lpstr>
      <vt:lpstr>Andalus</vt:lpstr>
      <vt:lpstr>Arial</vt:lpstr>
      <vt:lpstr>Arial Narrow</vt:lpstr>
      <vt:lpstr>Arial Nova</vt:lpstr>
      <vt:lpstr>Bodoni MT</vt:lpstr>
      <vt:lpstr>Book Antiqua</vt:lpstr>
      <vt:lpstr>Bookman Old Style</vt:lpstr>
      <vt:lpstr>Calibri</vt:lpstr>
      <vt:lpstr>Century Gothic</vt:lpstr>
      <vt:lpstr>Franklin Gothic Book</vt:lpstr>
      <vt:lpstr>Lato Extended</vt:lpstr>
      <vt:lpstr>News Cycle</vt:lpstr>
      <vt:lpstr>Noto Serif</vt:lpstr>
      <vt:lpstr>Open Sans</vt:lpstr>
      <vt:lpstr>Open Sans Bold</vt:lpstr>
      <vt:lpstr>SourceSansPro</vt:lpstr>
      <vt:lpstr>Times New Roman</vt:lpstr>
      <vt:lpstr>Wingdings</vt:lpstr>
      <vt:lpstr>Wingdings 3</vt:lpstr>
      <vt:lpstr>1_RetrospectVTI</vt:lpstr>
      <vt:lpstr>Ion</vt:lpstr>
      <vt:lpstr>Navigating Student Loans during the COVID pandemic</vt:lpstr>
      <vt:lpstr>What will we learn?</vt:lpstr>
      <vt:lpstr>Student Loans</vt:lpstr>
      <vt:lpstr>Who is the lender?</vt:lpstr>
      <vt:lpstr>Borrowing Wisely</vt:lpstr>
      <vt:lpstr>How to apply for Federal Student Aid or Loans?</vt:lpstr>
      <vt:lpstr>When should I apply?</vt:lpstr>
      <vt:lpstr>Grace Period</vt:lpstr>
      <vt:lpstr>Budget prior loans sign up</vt:lpstr>
      <vt:lpstr>Time Value of Money (TVM)</vt:lpstr>
      <vt:lpstr>Federal Loan Repayment Options</vt:lpstr>
      <vt:lpstr>Loan Repayment Strategy</vt:lpstr>
      <vt:lpstr>FAFSA Loan Simulator </vt:lpstr>
      <vt:lpstr>How to use the Loan Simulator  from  FAFSA</vt:lpstr>
      <vt:lpstr>Loans Terminology</vt:lpstr>
      <vt:lpstr> Deferment and forbearance</vt:lpstr>
      <vt:lpstr>Coronavirus and Forbearance Info for Students and Borrowers</vt:lpstr>
      <vt:lpstr>Loan Pause extension</vt:lpstr>
      <vt:lpstr>January 31, 2022 </vt:lpstr>
      <vt:lpstr>Be Ware of SCAMS!</vt:lpstr>
      <vt:lpstr>Loan Payment during COVID relief period</vt:lpstr>
      <vt:lpstr>6 Ways to Prepare for Student Loan Repayment to Begin Again*</vt:lpstr>
      <vt:lpstr> Now,  It’s time for your questions…  Let me know if you have any</vt:lpstr>
      <vt:lpstr>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Guide to Student Loans</dc:title>
  <dc:creator>Shahwar Amin</dc:creator>
  <cp:lastModifiedBy>Shahwar Amin</cp:lastModifiedBy>
  <cp:revision>192</cp:revision>
  <dcterms:created xsi:type="dcterms:W3CDTF">2021-03-28T20:06:33Z</dcterms:created>
  <dcterms:modified xsi:type="dcterms:W3CDTF">2021-10-28T21:49:03Z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