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embeddedFontLst>
    <p:embeddedFont>
      <p:font typeface="Montserrat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Montserrat-bold.fntdata"/><Relationship Id="rId25" Type="http://schemas.openxmlformats.org/officeDocument/2006/relationships/font" Target="fonts/Montserrat-regular.fntdata"/><Relationship Id="rId28" Type="http://schemas.openxmlformats.org/officeDocument/2006/relationships/font" Target="fonts/Montserrat-boldItalic.fntdata"/><Relationship Id="rId27" Type="http://schemas.openxmlformats.org/officeDocument/2006/relationships/font" Target="fonts/Montserrat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sustainability.umbc.edu/about/sustainability-timeline/" TargetMode="Externa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sustainability.umbc.edu/about/sustainability-timeline/" TargetMode="External"/><Relationship Id="rId3" Type="http://schemas.openxmlformats.org/officeDocument/2006/relationships/hyperlink" Target="https://sustainability.umbc.edu/home/cap20/" TargetMode="External"/><Relationship Id="rId4" Type="http://schemas.openxmlformats.org/officeDocument/2006/relationships/hyperlink" Target="https://reports.aashe.org/institutions/university-of-maryland-baltimore-county-md/report/2020-02-25/" TargetMode="Externa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05294ce78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05294ce78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05294ce78b_0_2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05294ce78b_0_2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05294ce78b_0_2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205294ce78b_0_2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05294ce78b_0_2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05294ce78b_0_2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05294ce78b_0_2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205294ce78b_0_2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05294ce78b_2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205294ce78b_2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05294ce78b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205294ce78b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05294ce78b_2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205294ce78b_2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05294ce78b_2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205294ce78b_2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06cebf6280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206cebf6280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05294ce78b_0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205294ce78b_0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05294ce78b_0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05294ce78b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05294ce78b_0_2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05294ce78b_0_2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05294ce78b_0_2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05294ce78b_0_2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05294ce78b_0_2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05294ce78b_0_2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05294ce78b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05294ce78b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Check out UMBC’s full sustainability timeline here: </a:t>
            </a:r>
            <a:r>
              <a:rPr lang="en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2"/>
              </a:rPr>
              <a:t>https://sustainability.umbc.edu/about/sustainability-timeline/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05294ce78b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05294ce78b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Check out UMBC’s full sustainability timeline here: </a:t>
            </a:r>
            <a:r>
              <a:rPr lang="en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2"/>
              </a:rPr>
              <a:t>https://sustainability.umbc.edu/about/sustainability-timeline/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Check out UMBC’s revised CAP: </a:t>
            </a:r>
            <a:r>
              <a:rPr lang="en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3"/>
              </a:rPr>
              <a:t>https://sustainability.umbc.edu/home/cap20/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Check out UMBC’s STARS Report: </a:t>
            </a:r>
            <a:r>
              <a:rPr lang="en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4"/>
              </a:rPr>
              <a:t>https://reports.aashe.org/institutions/university-of-maryland-baltimore-county-md/report/2020-02-25/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05294ce78b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05294ce78b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05294ce78b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205294ce78b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mgaleg.maryland.gov/2021RS/chapters_noln/Ch_439_hb0264E.pdf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.png"/><Relationship Id="rId4" Type="http://schemas.openxmlformats.org/officeDocument/2006/relationships/hyperlink" Target="https://sustainability.umbc.edu/" TargetMode="External"/><Relationship Id="rId5" Type="http://schemas.openxmlformats.org/officeDocument/2006/relationships/hyperlink" Target="mailto:sustainability@umbc.edu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6059200" y="175"/>
            <a:ext cx="415800" cy="51435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/>
          <p:nvPr/>
        </p:nvSpPr>
        <p:spPr>
          <a:xfrm>
            <a:off x="-24575" y="100"/>
            <a:ext cx="6169800" cy="5143500"/>
          </a:xfrm>
          <a:prstGeom prst="rect">
            <a:avLst/>
          </a:prstGeom>
          <a:solidFill>
            <a:srgbClr val="FFAB40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13"/>
          <p:cNvSpPr txBox="1"/>
          <p:nvPr>
            <p:ph type="ctrTitle"/>
          </p:nvPr>
        </p:nvSpPr>
        <p:spPr>
          <a:xfrm>
            <a:off x="311700" y="744575"/>
            <a:ext cx="5747400" cy="205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Sustainability at UMBC</a:t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7" name="Google Shape;57;p13"/>
          <p:cNvSpPr txBox="1"/>
          <p:nvPr>
            <p:ph idx="1" type="subTitle"/>
          </p:nvPr>
        </p:nvSpPr>
        <p:spPr>
          <a:xfrm>
            <a:off x="268650" y="3927625"/>
            <a:ext cx="5833500" cy="57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Office of Sustainability</a:t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57199" y="4278223"/>
            <a:ext cx="2113848" cy="73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4" name="Google Shape;15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526"/>
            <a:ext cx="9144000" cy="5108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3"/>
          <p:cNvSpPr/>
          <p:nvPr/>
        </p:nvSpPr>
        <p:spPr>
          <a:xfrm>
            <a:off x="-25" y="-24575"/>
            <a:ext cx="3687000" cy="5168100"/>
          </a:xfrm>
          <a:prstGeom prst="rect">
            <a:avLst/>
          </a:prstGeom>
          <a:solidFill>
            <a:srgbClr val="FFAB40"/>
          </a:solidFill>
          <a:ln cap="flat" cmpd="sng" w="9525">
            <a:solidFill>
              <a:srgbClr val="FFAB4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23"/>
          <p:cNvSpPr txBox="1"/>
          <p:nvPr>
            <p:ph type="title"/>
          </p:nvPr>
        </p:nvSpPr>
        <p:spPr>
          <a:xfrm>
            <a:off x="-25" y="1669675"/>
            <a:ext cx="3687000" cy="177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Spring Event Calendar</a:t>
            </a:r>
            <a:endParaRPr b="1" sz="5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1" name="Google Shape;161;p23"/>
          <p:cNvSpPr txBox="1"/>
          <p:nvPr/>
        </p:nvSpPr>
        <p:spPr>
          <a:xfrm>
            <a:off x="4915775" y="66588"/>
            <a:ext cx="4076100" cy="5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National Invasive Species Awareness Week tabling event 12-1pm on Commons Main Street</a:t>
            </a:r>
            <a:endParaRPr b="1"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23"/>
          <p:cNvSpPr txBox="1"/>
          <p:nvPr/>
        </p:nvSpPr>
        <p:spPr>
          <a:xfrm>
            <a:off x="4915775" y="1612263"/>
            <a:ext cx="4134900" cy="5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Montserrat"/>
                <a:ea typeface="Montserrat"/>
                <a:cs typeface="Montserrat"/>
                <a:sym typeface="Montserrat"/>
              </a:rPr>
              <a:t>Earth Day Celebration on the quad 9 AM-1 PM</a:t>
            </a:r>
            <a:endParaRPr b="1"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23"/>
          <p:cNvSpPr txBox="1"/>
          <p:nvPr/>
        </p:nvSpPr>
        <p:spPr>
          <a:xfrm>
            <a:off x="4915775" y="2822813"/>
            <a:ext cx="4076100" cy="5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Montserrat"/>
                <a:ea typeface="Montserrat"/>
                <a:cs typeface="Montserrat"/>
                <a:sym typeface="Montserrat"/>
              </a:rPr>
              <a:t>Force of Nature Eco-Anxiety and Climate Grief Workshops, 11-12:30</a:t>
            </a:r>
            <a:endParaRPr b="1"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23"/>
          <p:cNvSpPr txBox="1"/>
          <p:nvPr/>
        </p:nvSpPr>
        <p:spPr>
          <a:xfrm>
            <a:off x="4915925" y="4368513"/>
            <a:ext cx="4075800" cy="5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Montserrat"/>
                <a:ea typeface="Montserrat"/>
                <a:cs typeface="Montserrat"/>
                <a:sym typeface="Montserrat"/>
              </a:rPr>
              <a:t>Compost Video Screening, and Spring Service Project with So What Else</a:t>
            </a:r>
            <a:endParaRPr b="1" sz="1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165" name="Google Shape;165;p23"/>
          <p:cNvSpPr/>
          <p:nvPr/>
        </p:nvSpPr>
        <p:spPr>
          <a:xfrm>
            <a:off x="3952925" y="66588"/>
            <a:ext cx="849300" cy="851400"/>
          </a:xfrm>
          <a:prstGeom prst="ellipse">
            <a:avLst/>
          </a:prstGeom>
          <a:solidFill>
            <a:srgbClr val="FFAB40"/>
          </a:solidFill>
          <a:ln cap="flat" cmpd="sng" w="9525">
            <a:solidFill>
              <a:srgbClr val="FFAB4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2/20</a:t>
            </a:r>
            <a:endParaRPr b="1" sz="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6" name="Google Shape;166;p23"/>
          <p:cNvSpPr/>
          <p:nvPr/>
        </p:nvSpPr>
        <p:spPr>
          <a:xfrm>
            <a:off x="3952925" y="1444709"/>
            <a:ext cx="849300" cy="851400"/>
          </a:xfrm>
          <a:prstGeom prst="ellipse">
            <a:avLst/>
          </a:prstGeom>
          <a:solidFill>
            <a:srgbClr val="FFAB40"/>
          </a:solidFill>
          <a:ln cap="flat" cmpd="sng" w="9525">
            <a:solidFill>
              <a:srgbClr val="FFAB4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7" name="Google Shape;167;p23"/>
          <p:cNvSpPr/>
          <p:nvPr/>
        </p:nvSpPr>
        <p:spPr>
          <a:xfrm>
            <a:off x="3952925" y="2822830"/>
            <a:ext cx="849300" cy="851400"/>
          </a:xfrm>
          <a:prstGeom prst="ellipse">
            <a:avLst/>
          </a:prstGeom>
          <a:solidFill>
            <a:srgbClr val="FFAB40"/>
          </a:solidFill>
          <a:ln cap="flat" cmpd="sng" w="9525">
            <a:solidFill>
              <a:srgbClr val="FFAB4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8" name="Google Shape;168;p23"/>
          <p:cNvSpPr/>
          <p:nvPr/>
        </p:nvSpPr>
        <p:spPr>
          <a:xfrm>
            <a:off x="3952925" y="4200951"/>
            <a:ext cx="849300" cy="851400"/>
          </a:xfrm>
          <a:prstGeom prst="ellipse">
            <a:avLst/>
          </a:prstGeom>
          <a:solidFill>
            <a:srgbClr val="FFAB40"/>
          </a:solidFill>
          <a:ln cap="flat" cmpd="sng" w="9525">
            <a:solidFill>
              <a:srgbClr val="FFAB4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9" name="Google Shape;169;p23"/>
          <p:cNvSpPr txBox="1"/>
          <p:nvPr/>
        </p:nvSpPr>
        <p:spPr>
          <a:xfrm>
            <a:off x="4015025" y="1686963"/>
            <a:ext cx="725100" cy="36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4/19</a:t>
            </a:r>
            <a:endParaRPr b="1" sz="17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0" name="Google Shape;170;p23"/>
          <p:cNvSpPr txBox="1"/>
          <p:nvPr/>
        </p:nvSpPr>
        <p:spPr>
          <a:xfrm>
            <a:off x="3952925" y="3065088"/>
            <a:ext cx="849300" cy="36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4/7</a:t>
            </a:r>
            <a:endParaRPr b="1" sz="16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4/14</a:t>
            </a:r>
            <a:endParaRPr b="1" sz="16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4/21</a:t>
            </a:r>
            <a:endParaRPr b="1" sz="16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1" name="Google Shape;171;p23"/>
          <p:cNvSpPr txBox="1"/>
          <p:nvPr/>
        </p:nvSpPr>
        <p:spPr>
          <a:xfrm>
            <a:off x="3952925" y="4443213"/>
            <a:ext cx="849300" cy="36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TBD</a:t>
            </a:r>
            <a:endParaRPr b="1" sz="2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4"/>
          <p:cNvSpPr/>
          <p:nvPr/>
        </p:nvSpPr>
        <p:spPr>
          <a:xfrm>
            <a:off x="-25" y="-24575"/>
            <a:ext cx="3687000" cy="5168100"/>
          </a:xfrm>
          <a:prstGeom prst="rect">
            <a:avLst/>
          </a:prstGeom>
          <a:solidFill>
            <a:srgbClr val="FFAB40"/>
          </a:solidFill>
          <a:ln cap="flat" cmpd="sng" w="9525">
            <a:solidFill>
              <a:srgbClr val="FFAB4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24"/>
          <p:cNvSpPr txBox="1"/>
          <p:nvPr>
            <p:ph type="title"/>
          </p:nvPr>
        </p:nvSpPr>
        <p:spPr>
          <a:xfrm>
            <a:off x="-25" y="1475025"/>
            <a:ext cx="3687000" cy="177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Composting</a:t>
            </a:r>
            <a:endParaRPr b="1" sz="3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Food Residuals Law</a:t>
            </a:r>
            <a:endParaRPr b="1" sz="3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8" name="Google Shape;178;p24"/>
          <p:cNvSpPr txBox="1"/>
          <p:nvPr/>
        </p:nvSpPr>
        <p:spPr>
          <a:xfrm>
            <a:off x="4945175" y="234138"/>
            <a:ext cx="4076100" cy="5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24"/>
          <p:cNvSpPr txBox="1"/>
          <p:nvPr/>
        </p:nvSpPr>
        <p:spPr>
          <a:xfrm>
            <a:off x="4324325" y="958725"/>
            <a:ext cx="4345500" cy="5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In 2021, Maryland passed a law that requires, beginning January 1, 2023, certain persons who generate certain quantities of food residuals in Maryland to </a:t>
            </a:r>
            <a:r>
              <a:rPr i="1" lang="en" sz="1800">
                <a:solidFill>
                  <a:schemeClr val="dk1"/>
                </a:solidFill>
              </a:rPr>
              <a:t>separate their food residuals from other solid waste and divert those food residuals from final disposal</a:t>
            </a:r>
            <a:r>
              <a:rPr lang="en" sz="1800">
                <a:solidFill>
                  <a:schemeClr val="dk1"/>
                </a:solidFill>
              </a:rPr>
              <a:t> in a refuse disposal system (</a:t>
            </a:r>
            <a:r>
              <a:rPr lang="en" sz="1800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2021 Md. Laws 439 and 440</a:t>
            </a:r>
            <a:r>
              <a:rPr lang="en" sz="1800">
                <a:solidFill>
                  <a:schemeClr val="dk1"/>
                </a:solidFill>
              </a:rPr>
              <a:t>)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5"/>
          <p:cNvSpPr/>
          <p:nvPr/>
        </p:nvSpPr>
        <p:spPr>
          <a:xfrm>
            <a:off x="-25" y="-24575"/>
            <a:ext cx="3687000" cy="5168100"/>
          </a:xfrm>
          <a:prstGeom prst="rect">
            <a:avLst/>
          </a:prstGeom>
          <a:solidFill>
            <a:srgbClr val="FFAB40"/>
          </a:solidFill>
          <a:ln cap="flat" cmpd="sng" w="9525">
            <a:solidFill>
              <a:srgbClr val="FFAB4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25"/>
          <p:cNvSpPr txBox="1"/>
          <p:nvPr>
            <p:ph type="title"/>
          </p:nvPr>
        </p:nvSpPr>
        <p:spPr>
          <a:xfrm>
            <a:off x="0" y="1639725"/>
            <a:ext cx="3687000" cy="177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How You can Help!</a:t>
            </a:r>
            <a:endParaRPr b="1" sz="5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6" name="Google Shape;186;p25"/>
          <p:cNvSpPr txBox="1"/>
          <p:nvPr>
            <p:ph type="title"/>
          </p:nvPr>
        </p:nvSpPr>
        <p:spPr>
          <a:xfrm>
            <a:off x="3863250" y="369600"/>
            <a:ext cx="4925100" cy="1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5125" lvl="0" marL="457200" rtl="0" algn="l">
              <a:spcBef>
                <a:spcPts val="0"/>
              </a:spcBef>
              <a:spcAft>
                <a:spcPts val="0"/>
              </a:spcAft>
              <a:buSzPts val="2150"/>
              <a:buFont typeface="Montserrat"/>
              <a:buChar char="●"/>
            </a:pPr>
            <a:r>
              <a:rPr b="1" lang="en" sz="2150">
                <a:latin typeface="Montserrat"/>
                <a:ea typeface="Montserrat"/>
                <a:cs typeface="Montserrat"/>
                <a:sym typeface="Montserrat"/>
              </a:rPr>
              <a:t>Follow us online! Instagram, myUMBC, the Sustainability Discord Server</a:t>
            </a:r>
            <a:endParaRPr b="1" sz="2150">
              <a:latin typeface="Montserrat"/>
              <a:ea typeface="Montserrat"/>
              <a:cs typeface="Montserrat"/>
              <a:sym typeface="Montserrat"/>
            </a:endParaRPr>
          </a:p>
          <a:p>
            <a:pPr indent="-365125" lvl="0" marL="457200" rtl="0" algn="l">
              <a:spcBef>
                <a:spcPts val="0"/>
              </a:spcBef>
              <a:spcAft>
                <a:spcPts val="0"/>
              </a:spcAft>
              <a:buSzPts val="2150"/>
              <a:buFont typeface="Montserrat"/>
              <a:buChar char="●"/>
            </a:pPr>
            <a:r>
              <a:rPr b="1" lang="en" sz="2150">
                <a:latin typeface="Montserrat"/>
                <a:ea typeface="Montserrat"/>
                <a:cs typeface="Montserrat"/>
                <a:sym typeface="Montserrat"/>
              </a:rPr>
              <a:t>Consider serving as an Eco-Ambassador for the 2023-2024 school year</a:t>
            </a:r>
            <a:endParaRPr b="1" sz="2150">
              <a:latin typeface="Montserrat"/>
              <a:ea typeface="Montserrat"/>
              <a:cs typeface="Montserrat"/>
              <a:sym typeface="Montserrat"/>
            </a:endParaRPr>
          </a:p>
          <a:p>
            <a:pPr indent="-365125" lvl="0" marL="457200" rtl="0" algn="l">
              <a:spcBef>
                <a:spcPts val="0"/>
              </a:spcBef>
              <a:spcAft>
                <a:spcPts val="0"/>
              </a:spcAft>
              <a:buSzPts val="2150"/>
              <a:buFont typeface="Montserrat"/>
              <a:buChar char="●"/>
            </a:pPr>
            <a:r>
              <a:rPr b="1" lang="en" sz="2150">
                <a:latin typeface="Montserrat"/>
                <a:ea typeface="Montserrat"/>
                <a:cs typeface="Montserrat"/>
                <a:sym typeface="Montserrat"/>
              </a:rPr>
              <a:t>Attend our events</a:t>
            </a:r>
            <a:endParaRPr b="1" sz="2150">
              <a:latin typeface="Montserrat"/>
              <a:ea typeface="Montserrat"/>
              <a:cs typeface="Montserrat"/>
              <a:sym typeface="Montserrat"/>
            </a:endParaRPr>
          </a:p>
          <a:p>
            <a:pPr indent="-365125" lvl="0" marL="457200" rtl="0" algn="l">
              <a:spcBef>
                <a:spcPts val="0"/>
              </a:spcBef>
              <a:spcAft>
                <a:spcPts val="0"/>
              </a:spcAft>
              <a:buSzPts val="2150"/>
              <a:buFont typeface="Montserrat"/>
              <a:buChar char="●"/>
            </a:pPr>
            <a:r>
              <a:rPr b="1" lang="en" sz="2150">
                <a:latin typeface="Montserrat"/>
                <a:ea typeface="Montserrat"/>
                <a:cs typeface="Montserrat"/>
                <a:sym typeface="Montserrat"/>
              </a:rPr>
              <a:t>Share your ideas with our office!</a:t>
            </a:r>
            <a:endParaRPr b="1" sz="2150">
              <a:latin typeface="Montserrat"/>
              <a:ea typeface="Montserrat"/>
              <a:cs typeface="Montserrat"/>
              <a:sym typeface="Montserrat"/>
            </a:endParaRPr>
          </a:p>
          <a:p>
            <a:pPr indent="-365125" lvl="0" marL="457200" rtl="0" algn="l">
              <a:spcBef>
                <a:spcPts val="0"/>
              </a:spcBef>
              <a:spcAft>
                <a:spcPts val="0"/>
              </a:spcAft>
              <a:buSzPts val="2150"/>
              <a:buFont typeface="Montserrat"/>
              <a:buChar char="●"/>
            </a:pPr>
            <a:r>
              <a:rPr b="1" lang="en" sz="2150">
                <a:latin typeface="Montserrat"/>
                <a:ea typeface="Montserrat"/>
                <a:cs typeface="Montserrat"/>
                <a:sym typeface="Montserrat"/>
              </a:rPr>
              <a:t>Advocate for sustainability at UMBC</a:t>
            </a:r>
            <a:endParaRPr b="1" sz="215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6"/>
          <p:cNvSpPr/>
          <p:nvPr/>
        </p:nvSpPr>
        <p:spPr>
          <a:xfrm>
            <a:off x="-25" y="-24575"/>
            <a:ext cx="3687000" cy="5168100"/>
          </a:xfrm>
          <a:prstGeom prst="rect">
            <a:avLst/>
          </a:prstGeom>
          <a:solidFill>
            <a:srgbClr val="FFAB40"/>
          </a:solidFill>
          <a:ln cap="flat" cmpd="sng" w="9525">
            <a:solidFill>
              <a:srgbClr val="FFAB4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26"/>
          <p:cNvSpPr txBox="1"/>
          <p:nvPr>
            <p:ph type="title"/>
          </p:nvPr>
        </p:nvSpPr>
        <p:spPr>
          <a:xfrm>
            <a:off x="-25" y="1432825"/>
            <a:ext cx="3687000" cy="177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3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WHAT IS SEI CLIMATE CORPS?</a:t>
            </a:r>
            <a:endParaRPr b="1" sz="3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3" name="Google Shape;193;p26"/>
          <p:cNvSpPr txBox="1"/>
          <p:nvPr/>
        </p:nvSpPr>
        <p:spPr>
          <a:xfrm>
            <a:off x="4831625" y="66588"/>
            <a:ext cx="4076100" cy="5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SEI: Strategic Energy Innovations is an environmental nonprofit that strives to build leaders to drive sustainability solutions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194" name="Google Shape;194;p26"/>
          <p:cNvSpPr txBox="1"/>
          <p:nvPr/>
        </p:nvSpPr>
        <p:spPr>
          <a:xfrm>
            <a:off x="4802225" y="1490396"/>
            <a:ext cx="4134900" cy="21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Montserrat"/>
                <a:ea typeface="Montserrat"/>
                <a:cs typeface="Montserrat"/>
                <a:sym typeface="Montserrat"/>
              </a:rPr>
              <a:t>Climate Corps: fellowship program providing professional development opportunities for emerging leaders through implementation of sustainability &amp; resiliency projects with local governments, nonprofits, schools, and for-profit businesses. </a:t>
            </a:r>
            <a:endParaRPr b="1"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195" name="Google Shape;195;p26"/>
          <p:cNvSpPr/>
          <p:nvPr/>
        </p:nvSpPr>
        <p:spPr>
          <a:xfrm>
            <a:off x="3952925" y="66588"/>
            <a:ext cx="849300" cy="851400"/>
          </a:xfrm>
          <a:prstGeom prst="ellipse">
            <a:avLst/>
          </a:prstGeom>
          <a:solidFill>
            <a:srgbClr val="FFAB40"/>
          </a:solidFill>
          <a:ln cap="flat" cmpd="sng" w="9525">
            <a:solidFill>
              <a:srgbClr val="FFAB4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b="1" sz="2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96" name="Google Shape;196;p26"/>
          <p:cNvGrpSpPr/>
          <p:nvPr/>
        </p:nvGrpSpPr>
        <p:grpSpPr>
          <a:xfrm>
            <a:off x="3952925" y="1490409"/>
            <a:ext cx="849300" cy="851400"/>
            <a:chOff x="3952925" y="1084959"/>
            <a:chExt cx="849300" cy="851400"/>
          </a:xfrm>
        </p:grpSpPr>
        <p:sp>
          <p:nvSpPr>
            <p:cNvPr id="197" name="Google Shape;197;p26"/>
            <p:cNvSpPr/>
            <p:nvPr/>
          </p:nvSpPr>
          <p:spPr>
            <a:xfrm>
              <a:off x="3952925" y="1084959"/>
              <a:ext cx="849300" cy="851400"/>
            </a:xfrm>
            <a:prstGeom prst="ellipse">
              <a:avLst/>
            </a:prstGeom>
            <a:solidFill>
              <a:srgbClr val="FFAB40"/>
            </a:solidFill>
            <a:ln cap="flat" cmpd="sng" w="9525">
              <a:solidFill>
                <a:srgbClr val="FFAB4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98" name="Google Shape;198;p26"/>
            <p:cNvSpPr txBox="1"/>
            <p:nvPr/>
          </p:nvSpPr>
          <p:spPr>
            <a:xfrm>
              <a:off x="4015025" y="1327213"/>
              <a:ext cx="725100" cy="36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2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</a:t>
              </a:r>
              <a:endParaRPr b="1" sz="2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99" name="Google Shape;199;p26"/>
          <p:cNvGrpSpPr/>
          <p:nvPr/>
        </p:nvGrpSpPr>
        <p:grpSpPr>
          <a:xfrm>
            <a:off x="3952925" y="3586530"/>
            <a:ext cx="849300" cy="851400"/>
            <a:chOff x="3952925" y="3347580"/>
            <a:chExt cx="849300" cy="851400"/>
          </a:xfrm>
        </p:grpSpPr>
        <p:sp>
          <p:nvSpPr>
            <p:cNvPr id="200" name="Google Shape;200;p26"/>
            <p:cNvSpPr/>
            <p:nvPr/>
          </p:nvSpPr>
          <p:spPr>
            <a:xfrm>
              <a:off x="3952925" y="3347580"/>
              <a:ext cx="849300" cy="851400"/>
            </a:xfrm>
            <a:prstGeom prst="ellipse">
              <a:avLst/>
            </a:prstGeom>
            <a:solidFill>
              <a:srgbClr val="FFAB40"/>
            </a:solidFill>
            <a:ln cap="flat" cmpd="sng" w="9525">
              <a:solidFill>
                <a:srgbClr val="FFAB4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01" name="Google Shape;201;p26"/>
            <p:cNvSpPr txBox="1"/>
            <p:nvPr/>
          </p:nvSpPr>
          <p:spPr>
            <a:xfrm>
              <a:off x="3952925" y="3589838"/>
              <a:ext cx="849300" cy="36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2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3</a:t>
              </a:r>
              <a:endParaRPr b="1" sz="2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202" name="Google Shape;202;p26"/>
          <p:cNvSpPr txBox="1"/>
          <p:nvPr/>
        </p:nvSpPr>
        <p:spPr>
          <a:xfrm>
            <a:off x="4831625" y="3586513"/>
            <a:ext cx="4076100" cy="5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10 month full-time fellowship program at our host site: UMBC Office of Sustainability in Facilities Management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7"/>
          <p:cNvSpPr/>
          <p:nvPr/>
        </p:nvSpPr>
        <p:spPr>
          <a:xfrm>
            <a:off x="-25" y="-24575"/>
            <a:ext cx="3687000" cy="5168100"/>
          </a:xfrm>
          <a:prstGeom prst="rect">
            <a:avLst/>
          </a:prstGeom>
          <a:solidFill>
            <a:srgbClr val="FFAB40"/>
          </a:solidFill>
          <a:ln cap="flat" cmpd="sng" w="9525">
            <a:solidFill>
              <a:srgbClr val="FFAB4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27"/>
          <p:cNvSpPr txBox="1"/>
          <p:nvPr>
            <p:ph type="title"/>
          </p:nvPr>
        </p:nvSpPr>
        <p:spPr>
          <a:xfrm>
            <a:off x="-25" y="980625"/>
            <a:ext cx="3687000" cy="177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3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UMBC’S SEI CLIMATE CORPS  SUSTAINABILITY FELLOWSHIP</a:t>
            </a:r>
            <a:endParaRPr b="1" sz="3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9" name="Google Shape;209;p27"/>
          <p:cNvSpPr txBox="1"/>
          <p:nvPr/>
        </p:nvSpPr>
        <p:spPr>
          <a:xfrm>
            <a:off x="4945175" y="66588"/>
            <a:ext cx="4076100" cy="5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Montserrat"/>
                <a:ea typeface="Montserrat"/>
                <a:cs typeface="Montserrat"/>
                <a:sym typeface="Montserrat"/>
              </a:rPr>
              <a:t>Researching best practices to produce an invasive species management plan for campus</a:t>
            </a:r>
            <a:endParaRPr b="1"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210" name="Google Shape;210;p27"/>
          <p:cNvSpPr txBox="1"/>
          <p:nvPr/>
        </p:nvSpPr>
        <p:spPr>
          <a:xfrm>
            <a:off x="4915775" y="1444688"/>
            <a:ext cx="4134900" cy="5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Montserrat"/>
                <a:ea typeface="Montserrat"/>
                <a:cs typeface="Montserrat"/>
                <a:sym typeface="Montserrat"/>
              </a:rPr>
              <a:t>Skill development in ArcGIS Pro &amp; research techniques</a:t>
            </a:r>
            <a:endParaRPr b="1"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211" name="Google Shape;211;p27"/>
          <p:cNvSpPr txBox="1"/>
          <p:nvPr/>
        </p:nvSpPr>
        <p:spPr>
          <a:xfrm>
            <a:off x="4915775" y="2822788"/>
            <a:ext cx="4076100" cy="5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Montserrat"/>
                <a:ea typeface="Montserrat"/>
                <a:cs typeface="Montserrat"/>
                <a:sym typeface="Montserrat"/>
              </a:rPr>
              <a:t>Collaboration &amp; outreach with internal &amp; external stakeholders</a:t>
            </a:r>
            <a:endParaRPr b="1"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212" name="Google Shape;212;p27"/>
          <p:cNvSpPr txBox="1"/>
          <p:nvPr/>
        </p:nvSpPr>
        <p:spPr>
          <a:xfrm>
            <a:off x="4915925" y="3994663"/>
            <a:ext cx="4075800" cy="5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Montserrat"/>
                <a:ea typeface="Montserrat"/>
                <a:cs typeface="Montserrat"/>
                <a:sym typeface="Montserrat"/>
              </a:rPr>
              <a:t>Upcoming event: National Invasive Species Awareness Week tabling event 2/20 12-1pm on Commons Main Street</a:t>
            </a:r>
            <a:endParaRPr b="1"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27"/>
          <p:cNvSpPr/>
          <p:nvPr/>
        </p:nvSpPr>
        <p:spPr>
          <a:xfrm>
            <a:off x="3952925" y="66588"/>
            <a:ext cx="849300" cy="851400"/>
          </a:xfrm>
          <a:prstGeom prst="ellipse">
            <a:avLst/>
          </a:prstGeom>
          <a:solidFill>
            <a:srgbClr val="FFAB40"/>
          </a:solidFill>
          <a:ln cap="flat" cmpd="sng" w="9525">
            <a:solidFill>
              <a:srgbClr val="FFAB4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b="1" sz="2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4" name="Google Shape;214;p27"/>
          <p:cNvSpPr/>
          <p:nvPr/>
        </p:nvSpPr>
        <p:spPr>
          <a:xfrm>
            <a:off x="3952925" y="1444709"/>
            <a:ext cx="849300" cy="851400"/>
          </a:xfrm>
          <a:prstGeom prst="ellipse">
            <a:avLst/>
          </a:prstGeom>
          <a:solidFill>
            <a:srgbClr val="FFAB40"/>
          </a:solidFill>
          <a:ln cap="flat" cmpd="sng" w="9525">
            <a:solidFill>
              <a:srgbClr val="FFAB4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5" name="Google Shape;215;p27"/>
          <p:cNvSpPr/>
          <p:nvPr/>
        </p:nvSpPr>
        <p:spPr>
          <a:xfrm>
            <a:off x="3952925" y="2822830"/>
            <a:ext cx="849300" cy="851400"/>
          </a:xfrm>
          <a:prstGeom prst="ellipse">
            <a:avLst/>
          </a:prstGeom>
          <a:solidFill>
            <a:srgbClr val="FFAB40"/>
          </a:solidFill>
          <a:ln cap="flat" cmpd="sng" w="9525">
            <a:solidFill>
              <a:srgbClr val="FFAB4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6" name="Google Shape;216;p27"/>
          <p:cNvSpPr/>
          <p:nvPr/>
        </p:nvSpPr>
        <p:spPr>
          <a:xfrm>
            <a:off x="3952925" y="4200951"/>
            <a:ext cx="849300" cy="851400"/>
          </a:xfrm>
          <a:prstGeom prst="ellipse">
            <a:avLst/>
          </a:prstGeom>
          <a:solidFill>
            <a:srgbClr val="FFAB40"/>
          </a:solidFill>
          <a:ln cap="flat" cmpd="sng" w="9525">
            <a:solidFill>
              <a:srgbClr val="FFAB4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7" name="Google Shape;217;p27"/>
          <p:cNvSpPr txBox="1"/>
          <p:nvPr/>
        </p:nvSpPr>
        <p:spPr>
          <a:xfrm>
            <a:off x="4015025" y="1686963"/>
            <a:ext cx="725100" cy="36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b="1" sz="2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8" name="Google Shape;218;p27"/>
          <p:cNvSpPr txBox="1"/>
          <p:nvPr/>
        </p:nvSpPr>
        <p:spPr>
          <a:xfrm>
            <a:off x="3952925" y="3065088"/>
            <a:ext cx="849300" cy="36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 b="1" sz="2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9" name="Google Shape;219;p27"/>
          <p:cNvSpPr txBox="1"/>
          <p:nvPr/>
        </p:nvSpPr>
        <p:spPr>
          <a:xfrm>
            <a:off x="3952925" y="4443213"/>
            <a:ext cx="849300" cy="36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endParaRPr b="1" sz="2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8"/>
          <p:cNvSpPr/>
          <p:nvPr/>
        </p:nvSpPr>
        <p:spPr>
          <a:xfrm>
            <a:off x="-25" y="-24575"/>
            <a:ext cx="7943700" cy="822000"/>
          </a:xfrm>
          <a:prstGeom prst="rect">
            <a:avLst/>
          </a:prstGeom>
          <a:solidFill>
            <a:srgbClr val="FFAB40"/>
          </a:solidFill>
          <a:ln cap="flat" cmpd="sng" w="9525">
            <a:solidFill>
              <a:srgbClr val="FFAB4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28"/>
          <p:cNvSpPr txBox="1"/>
          <p:nvPr>
            <p:ph type="title"/>
          </p:nvPr>
        </p:nvSpPr>
        <p:spPr>
          <a:xfrm>
            <a:off x="0" y="15300"/>
            <a:ext cx="8828700" cy="67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3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Fall 2022 Invasive Plant Survey</a:t>
            </a:r>
            <a:endParaRPr b="1" sz="3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6" name="Google Shape;226;p28"/>
          <p:cNvSpPr txBox="1"/>
          <p:nvPr/>
        </p:nvSpPr>
        <p:spPr>
          <a:xfrm>
            <a:off x="0" y="797425"/>
            <a:ext cx="30000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TOP INVASIVE PLANTS OF CONCERN: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227" name="Google Shape;227;p28"/>
          <p:cNvSpPr txBox="1"/>
          <p:nvPr/>
        </p:nvSpPr>
        <p:spPr>
          <a:xfrm>
            <a:off x="-25" y="1349250"/>
            <a:ext cx="1604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English Ivy</a:t>
            </a:r>
            <a:endParaRPr/>
          </a:p>
        </p:txBody>
      </p:sp>
      <p:sp>
        <p:nvSpPr>
          <p:cNvPr id="228" name="Google Shape;228;p28"/>
          <p:cNvSpPr txBox="1"/>
          <p:nvPr/>
        </p:nvSpPr>
        <p:spPr>
          <a:xfrm>
            <a:off x="2814725" y="1349250"/>
            <a:ext cx="2314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Porcelainberry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28"/>
          <p:cNvSpPr txBox="1"/>
          <p:nvPr/>
        </p:nvSpPr>
        <p:spPr>
          <a:xfrm>
            <a:off x="6150550" y="1349250"/>
            <a:ext cx="2634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Wavyleaf Basketgrass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0" name="Google Shape;230;p28"/>
          <p:cNvPicPr preferRelativeResize="0"/>
          <p:nvPr/>
        </p:nvPicPr>
        <p:blipFill rotWithShape="1">
          <a:blip r:embed="rId3">
            <a:alphaModFix/>
          </a:blip>
          <a:srcRect b="14108" l="35705" r="35399" t="19184"/>
          <a:stretch/>
        </p:blipFill>
        <p:spPr>
          <a:xfrm>
            <a:off x="12" y="1722025"/>
            <a:ext cx="2634898" cy="3421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8"/>
          <p:cNvPicPr preferRelativeResize="0"/>
          <p:nvPr/>
        </p:nvPicPr>
        <p:blipFill rotWithShape="1">
          <a:blip r:embed="rId4">
            <a:alphaModFix/>
          </a:blip>
          <a:srcRect b="13004" l="26299" r="24681" t="20474"/>
          <a:stretch/>
        </p:blipFill>
        <p:spPr>
          <a:xfrm>
            <a:off x="2856275" y="1722025"/>
            <a:ext cx="3146448" cy="2401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8"/>
          <p:cNvPicPr preferRelativeResize="0"/>
          <p:nvPr/>
        </p:nvPicPr>
        <p:blipFill rotWithShape="1">
          <a:blip r:embed="rId5">
            <a:alphaModFix/>
          </a:blip>
          <a:srcRect b="18321" l="32499" r="24438" t="19103"/>
          <a:stretch/>
        </p:blipFill>
        <p:spPr>
          <a:xfrm>
            <a:off x="6150550" y="1705100"/>
            <a:ext cx="2938675" cy="2401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9"/>
          <p:cNvSpPr/>
          <p:nvPr/>
        </p:nvSpPr>
        <p:spPr>
          <a:xfrm>
            <a:off x="-25" y="-24575"/>
            <a:ext cx="3687000" cy="569100"/>
          </a:xfrm>
          <a:prstGeom prst="rect">
            <a:avLst/>
          </a:prstGeom>
          <a:solidFill>
            <a:srgbClr val="FFAB40"/>
          </a:solidFill>
          <a:ln cap="flat" cmpd="sng" w="9525">
            <a:solidFill>
              <a:srgbClr val="FFAB4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29"/>
          <p:cNvSpPr txBox="1"/>
          <p:nvPr>
            <p:ph type="title"/>
          </p:nvPr>
        </p:nvSpPr>
        <p:spPr>
          <a:xfrm>
            <a:off x="-25" y="-112600"/>
            <a:ext cx="3687000" cy="70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3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GIS WORK</a:t>
            </a:r>
            <a:endParaRPr b="1" sz="3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39" name="Google Shape;239;p29"/>
          <p:cNvPicPr preferRelativeResize="0"/>
          <p:nvPr/>
        </p:nvPicPr>
        <p:blipFill rotWithShape="1">
          <a:blip r:embed="rId3">
            <a:alphaModFix/>
          </a:blip>
          <a:srcRect b="1276" l="3127" r="43590" t="6242"/>
          <a:stretch/>
        </p:blipFill>
        <p:spPr>
          <a:xfrm>
            <a:off x="-25" y="544525"/>
            <a:ext cx="3640608" cy="4569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0" name="Google Shape;240;p29"/>
          <p:cNvGrpSpPr/>
          <p:nvPr/>
        </p:nvGrpSpPr>
        <p:grpSpPr>
          <a:xfrm>
            <a:off x="3686975" y="0"/>
            <a:ext cx="4040380" cy="5143501"/>
            <a:chOff x="3686975" y="0"/>
            <a:chExt cx="4040380" cy="5143501"/>
          </a:xfrm>
        </p:grpSpPr>
        <p:pic>
          <p:nvPicPr>
            <p:cNvPr id="241" name="Google Shape;241;p29"/>
            <p:cNvPicPr preferRelativeResize="0"/>
            <p:nvPr/>
          </p:nvPicPr>
          <p:blipFill rotWithShape="1">
            <a:blip r:embed="rId4">
              <a:alphaModFix/>
            </a:blip>
            <a:srcRect b="2247" l="3042" r="45033" t="6377"/>
            <a:stretch/>
          </p:blipFill>
          <p:spPr>
            <a:xfrm>
              <a:off x="3686975" y="0"/>
              <a:ext cx="4040380" cy="51435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2" name="Google Shape;242;p29"/>
            <p:cNvSpPr/>
            <p:nvPr/>
          </p:nvSpPr>
          <p:spPr>
            <a:xfrm>
              <a:off x="5396300" y="1384575"/>
              <a:ext cx="649775" cy="1688800"/>
            </a:xfrm>
            <a:custGeom>
              <a:rect b="b" l="l" r="r" t="t"/>
              <a:pathLst>
                <a:path extrusionOk="0" h="67552" w="25991">
                  <a:moveTo>
                    <a:pt x="0" y="2722"/>
                  </a:moveTo>
                  <a:cubicBezTo>
                    <a:pt x="9079" y="4538"/>
                    <a:pt x="17200" y="13574"/>
                    <a:pt x="19446" y="22557"/>
                  </a:cubicBezTo>
                  <a:cubicBezTo>
                    <a:pt x="21402" y="30380"/>
                    <a:pt x="21105" y="39456"/>
                    <a:pt x="17501" y="46670"/>
                  </a:cubicBezTo>
                  <a:cubicBezTo>
                    <a:pt x="16253" y="49168"/>
                    <a:pt x="11273" y="47459"/>
                    <a:pt x="9723" y="49782"/>
                  </a:cubicBezTo>
                  <a:cubicBezTo>
                    <a:pt x="8289" y="51930"/>
                    <a:pt x="8015" y="54665"/>
                    <a:pt x="7390" y="57171"/>
                  </a:cubicBezTo>
                  <a:cubicBezTo>
                    <a:pt x="5937" y="62998"/>
                    <a:pt x="17186" y="69581"/>
                    <a:pt x="22557" y="66894"/>
                  </a:cubicBezTo>
                  <a:cubicBezTo>
                    <a:pt x="28243" y="64049"/>
                    <a:pt x="20238" y="54005"/>
                    <a:pt x="21780" y="47837"/>
                  </a:cubicBezTo>
                  <a:cubicBezTo>
                    <a:pt x="23906" y="39335"/>
                    <a:pt x="27406" y="30281"/>
                    <a:pt x="25280" y="21779"/>
                  </a:cubicBezTo>
                  <a:cubicBezTo>
                    <a:pt x="24546" y="18843"/>
                    <a:pt x="20737" y="17685"/>
                    <a:pt x="19057" y="15168"/>
                  </a:cubicBezTo>
                  <a:cubicBezTo>
                    <a:pt x="17145" y="12302"/>
                    <a:pt x="17625" y="8199"/>
                    <a:pt x="15557" y="5444"/>
                  </a:cubicBezTo>
                  <a:cubicBezTo>
                    <a:pt x="12479" y="1342"/>
                    <a:pt x="6295" y="0"/>
                    <a:pt x="1167" y="0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43" name="Google Shape;243;p29"/>
            <p:cNvSpPr/>
            <p:nvPr/>
          </p:nvSpPr>
          <p:spPr>
            <a:xfrm>
              <a:off x="6089246" y="596603"/>
              <a:ext cx="699975" cy="434800"/>
            </a:xfrm>
            <a:custGeom>
              <a:rect b="b" l="l" r="r" t="t"/>
              <a:pathLst>
                <a:path extrusionOk="0" h="17392" w="27999">
                  <a:moveTo>
                    <a:pt x="2618" y="1572"/>
                  </a:moveTo>
                  <a:cubicBezTo>
                    <a:pt x="1038" y="2756"/>
                    <a:pt x="-599" y="5250"/>
                    <a:pt x="284" y="7016"/>
                  </a:cubicBezTo>
                  <a:cubicBezTo>
                    <a:pt x="2775" y="11995"/>
                    <a:pt x="9894" y="12727"/>
                    <a:pt x="15063" y="14795"/>
                  </a:cubicBezTo>
                  <a:cubicBezTo>
                    <a:pt x="18682" y="16243"/>
                    <a:pt x="25283" y="19192"/>
                    <a:pt x="26731" y="15573"/>
                  </a:cubicBezTo>
                  <a:cubicBezTo>
                    <a:pt x="28231" y="11824"/>
                    <a:pt x="28923" y="5757"/>
                    <a:pt x="25564" y="3516"/>
                  </a:cubicBezTo>
                  <a:cubicBezTo>
                    <a:pt x="22603" y="1540"/>
                    <a:pt x="18574" y="2157"/>
                    <a:pt x="15063" y="1572"/>
                  </a:cubicBezTo>
                  <a:cubicBezTo>
                    <a:pt x="10843" y="868"/>
                    <a:pt x="5254" y="-1453"/>
                    <a:pt x="2229" y="1572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44" name="Google Shape;244;p29"/>
            <p:cNvSpPr/>
            <p:nvPr/>
          </p:nvSpPr>
          <p:spPr>
            <a:xfrm>
              <a:off x="6690423" y="1019868"/>
              <a:ext cx="503425" cy="690200"/>
            </a:xfrm>
            <a:custGeom>
              <a:rect b="b" l="l" r="r" t="t"/>
              <a:pathLst>
                <a:path extrusionOk="0" h="27608" w="20137">
                  <a:moveTo>
                    <a:pt x="5796" y="3309"/>
                  </a:moveTo>
                  <a:cubicBezTo>
                    <a:pt x="4818" y="1842"/>
                    <a:pt x="3094" y="-592"/>
                    <a:pt x="1517" y="197"/>
                  </a:cubicBezTo>
                  <a:cubicBezTo>
                    <a:pt x="-353" y="1132"/>
                    <a:pt x="-194" y="4550"/>
                    <a:pt x="740" y="6420"/>
                  </a:cubicBezTo>
                  <a:cubicBezTo>
                    <a:pt x="2993" y="10931"/>
                    <a:pt x="9376" y="12410"/>
                    <a:pt x="11629" y="16921"/>
                  </a:cubicBezTo>
                  <a:cubicBezTo>
                    <a:pt x="13205" y="20076"/>
                    <a:pt x="11320" y="26178"/>
                    <a:pt x="14741" y="27033"/>
                  </a:cubicBezTo>
                  <a:cubicBezTo>
                    <a:pt x="15999" y="27347"/>
                    <a:pt x="17911" y="28112"/>
                    <a:pt x="18630" y="27033"/>
                  </a:cubicBezTo>
                  <a:cubicBezTo>
                    <a:pt x="23808" y="19266"/>
                    <a:pt x="14143" y="6321"/>
                    <a:pt x="5796" y="2142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45" name="Google Shape;245;p29"/>
            <p:cNvSpPr/>
            <p:nvPr/>
          </p:nvSpPr>
          <p:spPr>
            <a:xfrm>
              <a:off x="6363089" y="1929050"/>
              <a:ext cx="308000" cy="290000"/>
            </a:xfrm>
            <a:custGeom>
              <a:rect b="b" l="l" r="r" t="t"/>
              <a:pathLst>
                <a:path extrusionOk="0" h="11600" w="12320">
                  <a:moveTo>
                    <a:pt x="4109" y="389"/>
                  </a:moveTo>
                  <a:cubicBezTo>
                    <a:pt x="1120" y="1137"/>
                    <a:pt x="-1101" y="6382"/>
                    <a:pt x="609" y="8945"/>
                  </a:cubicBezTo>
                  <a:cubicBezTo>
                    <a:pt x="2250" y="11404"/>
                    <a:pt x="6266" y="11859"/>
                    <a:pt x="9165" y="11279"/>
                  </a:cubicBezTo>
                  <a:cubicBezTo>
                    <a:pt x="11941" y="10723"/>
                    <a:pt x="13198" y="5377"/>
                    <a:pt x="11499" y="3112"/>
                  </a:cubicBezTo>
                  <a:cubicBezTo>
                    <a:pt x="10037" y="1164"/>
                    <a:pt x="7066" y="1089"/>
                    <a:pt x="4887" y="0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46" name="Google Shape;246;p29"/>
            <p:cNvSpPr/>
            <p:nvPr/>
          </p:nvSpPr>
          <p:spPr>
            <a:xfrm>
              <a:off x="6004880" y="2155804"/>
              <a:ext cx="738350" cy="307400"/>
            </a:xfrm>
            <a:custGeom>
              <a:rect b="b" l="l" r="r" t="t"/>
              <a:pathLst>
                <a:path extrusionOk="0" h="12296" w="29534">
                  <a:moveTo>
                    <a:pt x="8326" y="2598"/>
                  </a:moveTo>
                  <a:cubicBezTo>
                    <a:pt x="5805" y="1878"/>
                    <a:pt x="2002" y="-750"/>
                    <a:pt x="548" y="1431"/>
                  </a:cubicBezTo>
                  <a:cubicBezTo>
                    <a:pt x="-2301" y="5705"/>
                    <a:pt x="6888" y="10520"/>
                    <a:pt x="11827" y="11932"/>
                  </a:cubicBezTo>
                  <a:cubicBezTo>
                    <a:pt x="18368" y="13802"/>
                    <a:pt x="30978" y="8031"/>
                    <a:pt x="29328" y="1431"/>
                  </a:cubicBezTo>
                  <a:cubicBezTo>
                    <a:pt x="28573" y="-1590"/>
                    <a:pt x="23066" y="1308"/>
                    <a:pt x="19994" y="1820"/>
                  </a:cubicBezTo>
                  <a:cubicBezTo>
                    <a:pt x="16277" y="2440"/>
                    <a:pt x="12086" y="913"/>
                    <a:pt x="8715" y="2598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0"/>
          <p:cNvSpPr/>
          <p:nvPr/>
        </p:nvSpPr>
        <p:spPr>
          <a:xfrm>
            <a:off x="-25" y="-24575"/>
            <a:ext cx="3687000" cy="5168100"/>
          </a:xfrm>
          <a:prstGeom prst="rect">
            <a:avLst/>
          </a:prstGeom>
          <a:solidFill>
            <a:srgbClr val="FFAB40"/>
          </a:solidFill>
          <a:ln cap="flat" cmpd="sng" w="9525">
            <a:solidFill>
              <a:srgbClr val="FFAB4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30"/>
          <p:cNvSpPr txBox="1"/>
          <p:nvPr>
            <p:ph type="title"/>
          </p:nvPr>
        </p:nvSpPr>
        <p:spPr>
          <a:xfrm>
            <a:off x="-25" y="1418325"/>
            <a:ext cx="3687000" cy="177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3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LESSONS LEARNED SO FAR</a:t>
            </a:r>
            <a:endParaRPr b="1" sz="3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3" name="Google Shape;253;p30"/>
          <p:cNvSpPr txBox="1"/>
          <p:nvPr/>
        </p:nvSpPr>
        <p:spPr>
          <a:xfrm>
            <a:off x="4915775" y="161263"/>
            <a:ext cx="4076100" cy="5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Montserrat"/>
                <a:ea typeface="Montserrat"/>
                <a:cs typeface="Montserrat"/>
                <a:sym typeface="Montserrat"/>
              </a:rPr>
              <a:t>Sometimes there’s never a right answer for everything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254" name="Google Shape;254;p30"/>
          <p:cNvSpPr txBox="1"/>
          <p:nvPr/>
        </p:nvSpPr>
        <p:spPr>
          <a:xfrm>
            <a:off x="4886375" y="917988"/>
            <a:ext cx="4134900" cy="5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Montserrat"/>
                <a:ea typeface="Montserrat"/>
                <a:cs typeface="Montserrat"/>
                <a:sym typeface="Montserrat"/>
              </a:rPr>
              <a:t>Be proactive in learning &amp; developing skills, and looking for professional development opportunities as you progress throughout your career</a:t>
            </a:r>
            <a:endParaRPr b="1"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255" name="Google Shape;255;p30"/>
          <p:cNvSpPr txBox="1"/>
          <p:nvPr/>
        </p:nvSpPr>
        <p:spPr>
          <a:xfrm>
            <a:off x="4886375" y="2384175"/>
            <a:ext cx="4076100" cy="5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Montserrat"/>
                <a:ea typeface="Montserrat"/>
                <a:cs typeface="Montserrat"/>
                <a:sym typeface="Montserrat"/>
              </a:rPr>
              <a:t>Don’t be afraid to ask for help, reach out to colleagues and network</a:t>
            </a:r>
            <a:endParaRPr b="1"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256" name="Google Shape;256;p30"/>
          <p:cNvSpPr txBox="1"/>
          <p:nvPr/>
        </p:nvSpPr>
        <p:spPr>
          <a:xfrm>
            <a:off x="4915925" y="3364313"/>
            <a:ext cx="4075800" cy="5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Montserrat"/>
                <a:ea typeface="Montserrat"/>
                <a:cs typeface="Montserrat"/>
                <a:sym typeface="Montserrat"/>
              </a:rPr>
              <a:t>Don’t be afraid to pitch your ideas, even if they are big ideas!</a:t>
            </a:r>
            <a:endParaRPr b="1"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30"/>
          <p:cNvSpPr/>
          <p:nvPr/>
        </p:nvSpPr>
        <p:spPr>
          <a:xfrm>
            <a:off x="3952925" y="66588"/>
            <a:ext cx="849300" cy="851400"/>
          </a:xfrm>
          <a:prstGeom prst="ellipse">
            <a:avLst/>
          </a:prstGeom>
          <a:solidFill>
            <a:srgbClr val="FFAB40"/>
          </a:solidFill>
          <a:ln cap="flat" cmpd="sng" w="9525">
            <a:solidFill>
              <a:srgbClr val="FFAB4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b="1" sz="2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8" name="Google Shape;258;p30"/>
          <p:cNvSpPr/>
          <p:nvPr/>
        </p:nvSpPr>
        <p:spPr>
          <a:xfrm>
            <a:off x="3952925" y="1069884"/>
            <a:ext cx="849300" cy="851400"/>
          </a:xfrm>
          <a:prstGeom prst="ellipse">
            <a:avLst/>
          </a:prstGeom>
          <a:solidFill>
            <a:srgbClr val="FFAB40"/>
          </a:solidFill>
          <a:ln cap="flat" cmpd="sng" w="9525">
            <a:solidFill>
              <a:srgbClr val="FFAB4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9" name="Google Shape;259;p30"/>
          <p:cNvSpPr/>
          <p:nvPr/>
        </p:nvSpPr>
        <p:spPr>
          <a:xfrm>
            <a:off x="3952925" y="2216618"/>
            <a:ext cx="849300" cy="851400"/>
          </a:xfrm>
          <a:prstGeom prst="ellipse">
            <a:avLst/>
          </a:prstGeom>
          <a:solidFill>
            <a:srgbClr val="FFAB40"/>
          </a:solidFill>
          <a:ln cap="flat" cmpd="sng" w="9525">
            <a:solidFill>
              <a:srgbClr val="FFAB4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0" name="Google Shape;260;p30"/>
          <p:cNvSpPr/>
          <p:nvPr/>
        </p:nvSpPr>
        <p:spPr>
          <a:xfrm>
            <a:off x="3952925" y="3196776"/>
            <a:ext cx="849300" cy="851400"/>
          </a:xfrm>
          <a:prstGeom prst="ellipse">
            <a:avLst/>
          </a:prstGeom>
          <a:solidFill>
            <a:srgbClr val="FFAB40"/>
          </a:solidFill>
          <a:ln cap="flat" cmpd="sng" w="9525">
            <a:solidFill>
              <a:srgbClr val="FFAB4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1" name="Google Shape;261;p30"/>
          <p:cNvSpPr txBox="1"/>
          <p:nvPr/>
        </p:nvSpPr>
        <p:spPr>
          <a:xfrm>
            <a:off x="4015025" y="1312138"/>
            <a:ext cx="725100" cy="36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b="1" sz="2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2" name="Google Shape;262;p30"/>
          <p:cNvSpPr txBox="1"/>
          <p:nvPr/>
        </p:nvSpPr>
        <p:spPr>
          <a:xfrm>
            <a:off x="3952925" y="2458875"/>
            <a:ext cx="849300" cy="36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 b="1" sz="2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3" name="Google Shape;263;p30"/>
          <p:cNvSpPr txBox="1"/>
          <p:nvPr/>
        </p:nvSpPr>
        <p:spPr>
          <a:xfrm>
            <a:off x="3952925" y="3439038"/>
            <a:ext cx="849300" cy="36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endParaRPr b="1" sz="2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4" name="Google Shape;264;p30"/>
          <p:cNvSpPr txBox="1"/>
          <p:nvPr/>
        </p:nvSpPr>
        <p:spPr>
          <a:xfrm>
            <a:off x="4915925" y="4367588"/>
            <a:ext cx="4075800" cy="5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Montserrat"/>
                <a:ea typeface="Montserrat"/>
                <a:cs typeface="Montserrat"/>
                <a:sym typeface="Montserrat"/>
              </a:rPr>
              <a:t>Everyone grows at their own pace!</a:t>
            </a:r>
            <a:endParaRPr b="1"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30"/>
          <p:cNvSpPr/>
          <p:nvPr/>
        </p:nvSpPr>
        <p:spPr>
          <a:xfrm>
            <a:off x="3952925" y="4200051"/>
            <a:ext cx="849300" cy="851400"/>
          </a:xfrm>
          <a:prstGeom prst="ellipse">
            <a:avLst/>
          </a:prstGeom>
          <a:solidFill>
            <a:srgbClr val="FFAB40"/>
          </a:solidFill>
          <a:ln cap="flat" cmpd="sng" w="9525">
            <a:solidFill>
              <a:srgbClr val="FFAB4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6" name="Google Shape;266;p30"/>
          <p:cNvSpPr txBox="1"/>
          <p:nvPr/>
        </p:nvSpPr>
        <p:spPr>
          <a:xfrm>
            <a:off x="3952925" y="4442313"/>
            <a:ext cx="849300" cy="36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endParaRPr b="1" sz="2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AB40"/>
        </a:solidFill>
      </p:bgPr>
    </p:bg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2838" y="1188073"/>
            <a:ext cx="2869824" cy="2868249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1"/>
          <p:cNvSpPr txBox="1"/>
          <p:nvPr/>
        </p:nvSpPr>
        <p:spPr>
          <a:xfrm>
            <a:off x="4159200" y="1840475"/>
            <a:ext cx="48846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Our website: s</a:t>
            </a:r>
            <a:r>
              <a:rPr b="1" lang="en" sz="1800" u="sng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ustainability.umbc.edu</a:t>
            </a:r>
            <a:endParaRPr b="1"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Email us: </a:t>
            </a:r>
            <a:r>
              <a:rPr b="1" lang="en" sz="18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5"/>
              </a:rPr>
              <a:t>sustainability@umbc.edu</a:t>
            </a:r>
            <a:endParaRPr b="1"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3" name="Google Shape;273;p31"/>
          <p:cNvSpPr txBox="1"/>
          <p:nvPr/>
        </p:nvSpPr>
        <p:spPr>
          <a:xfrm>
            <a:off x="3043950" y="304750"/>
            <a:ext cx="3056100" cy="6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QUESTIONS?</a:t>
            </a:r>
            <a:endParaRPr b="1" sz="3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4" name="Google Shape;274;p31"/>
          <p:cNvSpPr txBox="1"/>
          <p:nvPr/>
        </p:nvSpPr>
        <p:spPr>
          <a:xfrm>
            <a:off x="4890625" y="2789075"/>
            <a:ext cx="3000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AB40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/>
          <p:nvPr/>
        </p:nvSpPr>
        <p:spPr>
          <a:xfrm>
            <a:off x="3935550" y="0"/>
            <a:ext cx="5208600" cy="5143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14"/>
          <p:cNvSpPr txBox="1"/>
          <p:nvPr>
            <p:ph type="title"/>
          </p:nvPr>
        </p:nvSpPr>
        <p:spPr>
          <a:xfrm>
            <a:off x="340950" y="2039250"/>
            <a:ext cx="3594300" cy="106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Agenda</a:t>
            </a:r>
            <a:endParaRPr b="1" sz="5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5" name="Google Shape;65;p14"/>
          <p:cNvSpPr txBox="1"/>
          <p:nvPr>
            <p:ph idx="1" type="body"/>
          </p:nvPr>
        </p:nvSpPr>
        <p:spPr>
          <a:xfrm>
            <a:off x="3992550" y="1493550"/>
            <a:ext cx="5094600" cy="215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46075" lvl="0" marL="457200" rtl="0" algn="l">
              <a:spcBef>
                <a:spcPts val="0"/>
              </a:spcBef>
              <a:spcAft>
                <a:spcPts val="0"/>
              </a:spcAft>
              <a:buClr>
                <a:srgbClr val="FFAB40"/>
              </a:buClr>
              <a:buSzPct val="100000"/>
              <a:buFont typeface="Montserrat"/>
              <a:buChar char="●"/>
            </a:pPr>
            <a:r>
              <a:rPr b="1" lang="en" sz="2000">
                <a:solidFill>
                  <a:srgbClr val="FFAB40"/>
                </a:solidFill>
                <a:latin typeface="Montserrat"/>
                <a:ea typeface="Montserrat"/>
                <a:cs typeface="Montserrat"/>
                <a:sym typeface="Montserrat"/>
              </a:rPr>
              <a:t>UMBC’s Commitment to Sustainability &amp; Progress</a:t>
            </a:r>
            <a:endParaRPr b="1" sz="2000">
              <a:solidFill>
                <a:srgbClr val="FFAB4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6075" lvl="0" marL="457200" rtl="0" algn="l">
              <a:spcBef>
                <a:spcPts val="0"/>
              </a:spcBef>
              <a:spcAft>
                <a:spcPts val="0"/>
              </a:spcAft>
              <a:buClr>
                <a:srgbClr val="FFAB40"/>
              </a:buClr>
              <a:buSzPct val="100000"/>
              <a:buFont typeface="Montserrat"/>
              <a:buChar char="●"/>
            </a:pPr>
            <a:r>
              <a:rPr b="1" lang="en" sz="2000">
                <a:solidFill>
                  <a:srgbClr val="FFAB40"/>
                </a:solidFill>
                <a:latin typeface="Montserrat"/>
                <a:ea typeface="Montserrat"/>
                <a:cs typeface="Montserrat"/>
                <a:sym typeface="Montserrat"/>
              </a:rPr>
              <a:t>Spring Events</a:t>
            </a:r>
            <a:endParaRPr b="1" sz="2000">
              <a:solidFill>
                <a:srgbClr val="FFAB4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6075" lvl="0" marL="457200" rtl="0" algn="l">
              <a:spcBef>
                <a:spcPts val="0"/>
              </a:spcBef>
              <a:spcAft>
                <a:spcPts val="0"/>
              </a:spcAft>
              <a:buClr>
                <a:srgbClr val="FFAB40"/>
              </a:buClr>
              <a:buSzPct val="100000"/>
              <a:buFont typeface="Montserrat"/>
              <a:buChar char="●"/>
            </a:pPr>
            <a:r>
              <a:rPr b="1" lang="en" sz="2000">
                <a:solidFill>
                  <a:srgbClr val="FFAB40"/>
                </a:solidFill>
                <a:latin typeface="Montserrat"/>
                <a:ea typeface="Montserrat"/>
                <a:cs typeface="Montserrat"/>
                <a:sym typeface="Montserrat"/>
              </a:rPr>
              <a:t>Compost Residuals</a:t>
            </a:r>
            <a:endParaRPr b="1" sz="2000">
              <a:solidFill>
                <a:srgbClr val="FFAB4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6075" lvl="0" marL="457200" rtl="0" algn="l">
              <a:spcBef>
                <a:spcPts val="0"/>
              </a:spcBef>
              <a:spcAft>
                <a:spcPts val="0"/>
              </a:spcAft>
              <a:buClr>
                <a:srgbClr val="FFAB40"/>
              </a:buClr>
              <a:buSzPct val="100000"/>
              <a:buFont typeface="Montserrat"/>
              <a:buChar char="●"/>
            </a:pPr>
            <a:r>
              <a:rPr b="1" lang="en" sz="2000">
                <a:solidFill>
                  <a:srgbClr val="FFAB40"/>
                </a:solidFill>
                <a:latin typeface="Montserrat"/>
                <a:ea typeface="Montserrat"/>
                <a:cs typeface="Montserrat"/>
                <a:sym typeface="Montserrat"/>
              </a:rPr>
              <a:t>What we Need Student Support on</a:t>
            </a:r>
            <a:endParaRPr b="1" sz="2000">
              <a:solidFill>
                <a:srgbClr val="FFAB4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6075" lvl="0" marL="457200" rtl="0" algn="l">
              <a:spcBef>
                <a:spcPts val="0"/>
              </a:spcBef>
              <a:spcAft>
                <a:spcPts val="0"/>
              </a:spcAft>
              <a:buClr>
                <a:srgbClr val="FFAB40"/>
              </a:buClr>
              <a:buSzPct val="100000"/>
              <a:buFont typeface="Montserrat"/>
              <a:buChar char="●"/>
            </a:pPr>
            <a:r>
              <a:rPr b="1" lang="en" sz="2000">
                <a:solidFill>
                  <a:srgbClr val="FFAB40"/>
                </a:solidFill>
                <a:latin typeface="Montserrat"/>
                <a:ea typeface="Montserrat"/>
                <a:cs typeface="Montserrat"/>
                <a:sym typeface="Montserrat"/>
              </a:rPr>
              <a:t>UMBC’s SEI Climate Corps Fellowship: Invasive Species</a:t>
            </a:r>
            <a:endParaRPr b="1" sz="2000">
              <a:solidFill>
                <a:srgbClr val="FFAB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" y="763175"/>
            <a:ext cx="492462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/>
          <p:nvPr/>
        </p:nvSpPr>
        <p:spPr>
          <a:xfrm>
            <a:off x="55275" y="224625"/>
            <a:ext cx="4814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AB40"/>
                </a:solidFill>
                <a:latin typeface="Montserrat"/>
                <a:ea typeface="Montserrat"/>
                <a:cs typeface="Montserrat"/>
                <a:sym typeface="Montserrat"/>
              </a:rPr>
              <a:t>UMBC’s Office of Sustainability</a:t>
            </a:r>
            <a:endParaRPr/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4650" y="-93643"/>
            <a:ext cx="4219350" cy="5292194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 txBox="1"/>
          <p:nvPr/>
        </p:nvSpPr>
        <p:spPr>
          <a:xfrm>
            <a:off x="252000" y="784225"/>
            <a:ext cx="4320000" cy="43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Established in 2019</a:t>
            </a:r>
            <a:endParaRPr b="1" sz="16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 Full Time Staff</a:t>
            </a:r>
            <a:endParaRPr b="1" sz="16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Char char="●"/>
            </a:pPr>
            <a:r>
              <a:rPr b="1"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Ryan Kmetz, Director of Sustainability</a:t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Char char="●"/>
            </a:pPr>
            <a:r>
              <a:rPr b="1"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Claire Runquist, Sustainability Coordinator</a:t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 SEI Climate Corps Fellow (for the 2022-2023 school year)</a:t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Char char="●"/>
            </a:pPr>
            <a:r>
              <a:rPr b="1"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Bella Dastvan</a:t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Located in Facilities Management</a:t>
            </a:r>
            <a:endParaRPr b="1" sz="16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Char char="●"/>
            </a:pPr>
            <a:r>
              <a:rPr b="1"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Mission: to provide excellence in planning, design, construction, operations and maintenance of UMBC’s facilities, grounds and utilities.</a:t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1" name="Google Shape;8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309"/>
            <a:ext cx="9144000" cy="51208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8" name="Google Shape;8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294"/>
            <a:ext cx="9144000" cy="5126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00"/>
                </a:solidFill>
              </a:rPr>
              <a:t>UMBC’s Commitment 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94" name="Google Shape;94;p18"/>
          <p:cNvSpPr/>
          <p:nvPr/>
        </p:nvSpPr>
        <p:spPr>
          <a:xfrm>
            <a:off x="409275" y="1344375"/>
            <a:ext cx="2047800" cy="638400"/>
          </a:xfrm>
          <a:prstGeom prst="rect">
            <a:avLst/>
          </a:prstGeom>
          <a:solidFill>
            <a:srgbClr val="FFAB40"/>
          </a:solidFill>
          <a:ln cap="flat" cmpd="sng" w="9525">
            <a:solidFill>
              <a:srgbClr val="FFAB4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2007</a:t>
            </a:r>
            <a:endParaRPr b="1" sz="2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5" name="Google Shape;95;p18"/>
          <p:cNvSpPr/>
          <p:nvPr/>
        </p:nvSpPr>
        <p:spPr>
          <a:xfrm>
            <a:off x="2513075" y="1344375"/>
            <a:ext cx="2047800" cy="6384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2008</a:t>
            </a:r>
            <a:endParaRPr b="1" sz="2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6" name="Google Shape;96;p18"/>
          <p:cNvSpPr/>
          <p:nvPr/>
        </p:nvSpPr>
        <p:spPr>
          <a:xfrm>
            <a:off x="4616875" y="1344375"/>
            <a:ext cx="2047800" cy="638400"/>
          </a:xfrm>
          <a:prstGeom prst="rect">
            <a:avLst/>
          </a:prstGeom>
          <a:solidFill>
            <a:srgbClr val="FFAB40"/>
          </a:solidFill>
          <a:ln cap="flat" cmpd="sng" w="9525">
            <a:solidFill>
              <a:srgbClr val="FFAB4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2009</a:t>
            </a:r>
            <a:endParaRPr b="1" sz="2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7" name="Google Shape;97;p18"/>
          <p:cNvSpPr/>
          <p:nvPr/>
        </p:nvSpPr>
        <p:spPr>
          <a:xfrm>
            <a:off x="6720675" y="1344375"/>
            <a:ext cx="2047800" cy="6384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2012</a:t>
            </a:r>
            <a:endParaRPr b="1" sz="2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98" name="Google Shape;98;p18"/>
          <p:cNvCxnSpPr/>
          <p:nvPr/>
        </p:nvCxnSpPr>
        <p:spPr>
          <a:xfrm>
            <a:off x="1433175" y="1982775"/>
            <a:ext cx="12300" cy="457200"/>
          </a:xfrm>
          <a:prstGeom prst="straightConnector1">
            <a:avLst/>
          </a:prstGeom>
          <a:noFill/>
          <a:ln cap="flat" cmpd="sng" w="28575">
            <a:solidFill>
              <a:srgbClr val="FFAB4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9" name="Google Shape;99;p18"/>
          <p:cNvSpPr/>
          <p:nvPr/>
        </p:nvSpPr>
        <p:spPr>
          <a:xfrm>
            <a:off x="415425" y="2439975"/>
            <a:ext cx="2047800" cy="1258200"/>
          </a:xfrm>
          <a:prstGeom prst="rect">
            <a:avLst/>
          </a:prstGeom>
          <a:solidFill>
            <a:srgbClr val="FFAB40"/>
          </a:solidFill>
          <a:ln cap="flat" cmpd="sng" w="9525">
            <a:solidFill>
              <a:srgbClr val="FFAB4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"/>
              <a:buChar char="●"/>
            </a:pPr>
            <a:r>
              <a:rPr lang="en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UMBC signed on to the ACUPCC</a:t>
            </a:r>
            <a:endParaRPr sz="1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"/>
              <a:buChar char="●"/>
            </a:pPr>
            <a:r>
              <a:rPr lang="en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The Climate Change Task Force was established</a:t>
            </a:r>
            <a:endParaRPr sz="1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0" name="Google Shape;100;p18"/>
          <p:cNvSpPr/>
          <p:nvPr/>
        </p:nvSpPr>
        <p:spPr>
          <a:xfrm>
            <a:off x="2513075" y="3821050"/>
            <a:ext cx="2047800" cy="12582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"/>
              <a:buChar char="●"/>
            </a:pPr>
            <a:r>
              <a:rPr lang="en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UMBC’s first Greenhouse Gas Inventory was completed</a:t>
            </a:r>
            <a:endParaRPr sz="1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01" name="Google Shape;101;p18"/>
          <p:cNvCxnSpPr>
            <a:stCxn id="95" idx="2"/>
            <a:endCxn id="100" idx="0"/>
          </p:cNvCxnSpPr>
          <p:nvPr/>
        </p:nvCxnSpPr>
        <p:spPr>
          <a:xfrm>
            <a:off x="3536975" y="1982775"/>
            <a:ext cx="0" cy="18384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2" name="Google Shape;102;p18"/>
          <p:cNvCxnSpPr/>
          <p:nvPr/>
        </p:nvCxnSpPr>
        <p:spPr>
          <a:xfrm>
            <a:off x="5628475" y="1982775"/>
            <a:ext cx="12300" cy="457200"/>
          </a:xfrm>
          <a:prstGeom prst="straightConnector1">
            <a:avLst/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3" name="Google Shape;103;p18"/>
          <p:cNvSpPr/>
          <p:nvPr/>
        </p:nvSpPr>
        <p:spPr>
          <a:xfrm>
            <a:off x="4610725" y="2439975"/>
            <a:ext cx="2047800" cy="1258200"/>
          </a:xfrm>
          <a:prstGeom prst="rect">
            <a:avLst/>
          </a:prstGeom>
          <a:solidFill>
            <a:srgbClr val="FFAB40"/>
          </a:solidFill>
          <a:ln cap="flat" cmpd="sng" w="9525">
            <a:solidFill>
              <a:srgbClr val="FFAB4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"/>
              <a:buChar char="●"/>
            </a:pPr>
            <a:r>
              <a:rPr lang="en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First Climate Action Plan (CAP) was published with the goal of carbon neutrality by </a:t>
            </a:r>
            <a:r>
              <a:rPr b="1" lang="en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2075</a:t>
            </a:r>
            <a:endParaRPr b="1" sz="1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04" name="Google Shape;104;p18"/>
          <p:cNvCxnSpPr/>
          <p:nvPr/>
        </p:nvCxnSpPr>
        <p:spPr>
          <a:xfrm>
            <a:off x="7744575" y="1982775"/>
            <a:ext cx="0" cy="18384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5" name="Google Shape;105;p18"/>
          <p:cNvSpPr/>
          <p:nvPr/>
        </p:nvSpPr>
        <p:spPr>
          <a:xfrm>
            <a:off x="6720675" y="3821050"/>
            <a:ext cx="2047800" cy="12582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"/>
              <a:buChar char="●"/>
            </a:pPr>
            <a:r>
              <a:rPr lang="en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UMBC hired first full-time sustainability staff member</a:t>
            </a:r>
            <a:endParaRPr sz="1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9"/>
          <p:cNvSpPr txBox="1"/>
          <p:nvPr>
            <p:ph type="title"/>
          </p:nvPr>
        </p:nvSpPr>
        <p:spPr>
          <a:xfrm>
            <a:off x="311700" y="459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00"/>
                </a:solidFill>
              </a:rPr>
              <a:t>UMBC’s Commitment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111" name="Google Shape;111;p19"/>
          <p:cNvSpPr/>
          <p:nvPr/>
        </p:nvSpPr>
        <p:spPr>
          <a:xfrm>
            <a:off x="256875" y="1344375"/>
            <a:ext cx="1725600" cy="598800"/>
          </a:xfrm>
          <a:prstGeom prst="rect">
            <a:avLst/>
          </a:prstGeom>
          <a:solidFill>
            <a:srgbClr val="FFAB40"/>
          </a:solidFill>
          <a:ln cap="flat" cmpd="sng" w="9525">
            <a:solidFill>
              <a:srgbClr val="FFAB4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2018</a:t>
            </a:r>
            <a:endParaRPr b="1" sz="2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2" name="Google Shape;112;p19"/>
          <p:cNvSpPr/>
          <p:nvPr/>
        </p:nvSpPr>
        <p:spPr>
          <a:xfrm>
            <a:off x="2029699" y="1344375"/>
            <a:ext cx="1725600" cy="5988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2019</a:t>
            </a:r>
            <a:endParaRPr b="1" sz="2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3" name="Google Shape;113;p19"/>
          <p:cNvSpPr/>
          <p:nvPr/>
        </p:nvSpPr>
        <p:spPr>
          <a:xfrm>
            <a:off x="3802524" y="1344375"/>
            <a:ext cx="1725600" cy="598800"/>
          </a:xfrm>
          <a:prstGeom prst="rect">
            <a:avLst/>
          </a:prstGeom>
          <a:solidFill>
            <a:srgbClr val="FFAB40"/>
          </a:solidFill>
          <a:ln cap="flat" cmpd="sng" w="9525">
            <a:solidFill>
              <a:srgbClr val="FFAB4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2020</a:t>
            </a:r>
            <a:endParaRPr b="1" sz="2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14" name="Google Shape;114;p19"/>
          <p:cNvCxnSpPr/>
          <p:nvPr/>
        </p:nvCxnSpPr>
        <p:spPr>
          <a:xfrm>
            <a:off x="1119692" y="1943158"/>
            <a:ext cx="10500" cy="428700"/>
          </a:xfrm>
          <a:prstGeom prst="straightConnector1">
            <a:avLst/>
          </a:prstGeom>
          <a:noFill/>
          <a:ln cap="flat" cmpd="sng" w="38100">
            <a:solidFill>
              <a:srgbClr val="FFAB4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5" name="Google Shape;115;p19"/>
          <p:cNvSpPr/>
          <p:nvPr/>
        </p:nvSpPr>
        <p:spPr>
          <a:xfrm>
            <a:off x="262050" y="2371975"/>
            <a:ext cx="1725600" cy="1295400"/>
          </a:xfrm>
          <a:prstGeom prst="rect">
            <a:avLst/>
          </a:prstGeom>
          <a:solidFill>
            <a:srgbClr val="FFAB40"/>
          </a:solidFill>
          <a:ln cap="flat" cmpd="sng" w="9525">
            <a:solidFill>
              <a:srgbClr val="FFAB4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"/>
              <a:buChar char="●"/>
            </a:pPr>
            <a:r>
              <a:rPr b="1" lang="en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33.3% </a:t>
            </a:r>
            <a:r>
              <a:rPr lang="en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of UMBC’s electricity it powered by renewables</a:t>
            </a:r>
            <a:endParaRPr sz="1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6" name="Google Shape;116;p19"/>
          <p:cNvSpPr/>
          <p:nvPr/>
        </p:nvSpPr>
        <p:spPr>
          <a:xfrm>
            <a:off x="2029700" y="3667349"/>
            <a:ext cx="1725600" cy="13947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"/>
              <a:buChar char="●"/>
            </a:pPr>
            <a:r>
              <a:rPr lang="en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UMBC established the Office of Sustainability with 2 full time staff</a:t>
            </a:r>
            <a:endParaRPr sz="1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17" name="Google Shape;117;p19"/>
          <p:cNvCxnSpPr>
            <a:stCxn id="112" idx="2"/>
            <a:endCxn id="116" idx="0"/>
          </p:cNvCxnSpPr>
          <p:nvPr/>
        </p:nvCxnSpPr>
        <p:spPr>
          <a:xfrm>
            <a:off x="2892499" y="1943175"/>
            <a:ext cx="0" cy="17241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8" name="Google Shape;118;p19"/>
          <p:cNvCxnSpPr/>
          <p:nvPr/>
        </p:nvCxnSpPr>
        <p:spPr>
          <a:xfrm>
            <a:off x="4654976" y="1943158"/>
            <a:ext cx="10500" cy="428700"/>
          </a:xfrm>
          <a:prstGeom prst="straightConnector1">
            <a:avLst/>
          </a:prstGeom>
          <a:noFill/>
          <a:ln cap="flat" cmpd="sng" w="38100">
            <a:solidFill>
              <a:srgbClr val="FFAB4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9" name="Google Shape;119;p19"/>
          <p:cNvSpPr/>
          <p:nvPr/>
        </p:nvSpPr>
        <p:spPr>
          <a:xfrm>
            <a:off x="3797350" y="2371976"/>
            <a:ext cx="1725600" cy="2053800"/>
          </a:xfrm>
          <a:prstGeom prst="rect">
            <a:avLst/>
          </a:prstGeom>
          <a:solidFill>
            <a:srgbClr val="FFAB40"/>
          </a:solidFill>
          <a:ln cap="flat" cmpd="sng" w="9525">
            <a:solidFill>
              <a:srgbClr val="FFAB4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"/>
              <a:buChar char="●"/>
            </a:pPr>
            <a:r>
              <a:rPr lang="en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Updated CAP with a goal of carbon neutrality of </a:t>
            </a:r>
            <a:r>
              <a:rPr b="1" lang="en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2050</a:t>
            </a:r>
            <a:endParaRPr b="1" sz="1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"/>
              <a:buChar char="●"/>
            </a:pPr>
            <a:r>
              <a:rPr lang="en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UMBC received a </a:t>
            </a:r>
            <a:r>
              <a:rPr b="1" lang="en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Silver rating</a:t>
            </a:r>
            <a:r>
              <a:rPr lang="en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from AASHE STARS</a:t>
            </a:r>
            <a:endParaRPr sz="1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0" name="Google Shape;120;p19"/>
          <p:cNvSpPr/>
          <p:nvPr/>
        </p:nvSpPr>
        <p:spPr>
          <a:xfrm>
            <a:off x="5575348" y="1344375"/>
            <a:ext cx="1725600" cy="5988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2021</a:t>
            </a:r>
            <a:endParaRPr b="1" sz="2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21" name="Google Shape;121;p19"/>
          <p:cNvCxnSpPr/>
          <p:nvPr/>
        </p:nvCxnSpPr>
        <p:spPr>
          <a:xfrm>
            <a:off x="6438165" y="1943158"/>
            <a:ext cx="0" cy="17244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2" name="Google Shape;122;p19"/>
          <p:cNvSpPr/>
          <p:nvPr/>
        </p:nvSpPr>
        <p:spPr>
          <a:xfrm>
            <a:off x="5630700" y="3667350"/>
            <a:ext cx="1725600" cy="12393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"/>
              <a:buChar char="●"/>
            </a:pPr>
            <a:r>
              <a:rPr lang="en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UMBC awarded Maryland Green Registry Leadership Award</a:t>
            </a:r>
            <a:endParaRPr sz="1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3" name="Google Shape;123;p19"/>
          <p:cNvSpPr/>
          <p:nvPr/>
        </p:nvSpPr>
        <p:spPr>
          <a:xfrm>
            <a:off x="7348174" y="1344375"/>
            <a:ext cx="1725600" cy="598800"/>
          </a:xfrm>
          <a:prstGeom prst="rect">
            <a:avLst/>
          </a:prstGeom>
          <a:solidFill>
            <a:srgbClr val="FFAB40"/>
          </a:solidFill>
          <a:ln cap="flat" cmpd="sng" w="9525">
            <a:solidFill>
              <a:srgbClr val="FFAB4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2022</a:t>
            </a:r>
            <a:endParaRPr b="1" sz="2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24" name="Google Shape;124;p19"/>
          <p:cNvCxnSpPr/>
          <p:nvPr/>
        </p:nvCxnSpPr>
        <p:spPr>
          <a:xfrm>
            <a:off x="8256101" y="1943158"/>
            <a:ext cx="10500" cy="428700"/>
          </a:xfrm>
          <a:prstGeom prst="straightConnector1">
            <a:avLst/>
          </a:prstGeom>
          <a:noFill/>
          <a:ln cap="flat" cmpd="sng" w="38100">
            <a:solidFill>
              <a:srgbClr val="FFAB4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5" name="Google Shape;125;p19"/>
          <p:cNvSpPr/>
          <p:nvPr/>
        </p:nvSpPr>
        <p:spPr>
          <a:xfrm>
            <a:off x="7353400" y="2324575"/>
            <a:ext cx="1725600" cy="1139100"/>
          </a:xfrm>
          <a:prstGeom prst="rect">
            <a:avLst/>
          </a:prstGeom>
          <a:solidFill>
            <a:srgbClr val="FFAB40"/>
          </a:solidFill>
          <a:ln cap="flat" cmpd="sng" w="9525">
            <a:solidFill>
              <a:srgbClr val="FFAB4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"/>
              <a:buChar char="●"/>
            </a:pPr>
            <a:r>
              <a:rPr lang="en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UMBC received a </a:t>
            </a:r>
            <a:r>
              <a:rPr b="1" lang="en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Gold rating</a:t>
            </a:r>
            <a:r>
              <a:rPr lang="en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from AASHE STARS</a:t>
            </a:r>
            <a:endParaRPr sz="1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0"/>
          <p:cNvSpPr/>
          <p:nvPr/>
        </p:nvSpPr>
        <p:spPr>
          <a:xfrm>
            <a:off x="-25" y="-24575"/>
            <a:ext cx="3687000" cy="5168100"/>
          </a:xfrm>
          <a:prstGeom prst="rect">
            <a:avLst/>
          </a:prstGeom>
          <a:solidFill>
            <a:srgbClr val="FFAB40"/>
          </a:solidFill>
          <a:ln cap="flat" cmpd="sng" w="9525">
            <a:solidFill>
              <a:srgbClr val="FFAB4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20"/>
          <p:cNvSpPr txBox="1"/>
          <p:nvPr>
            <p:ph type="title"/>
          </p:nvPr>
        </p:nvSpPr>
        <p:spPr>
          <a:xfrm>
            <a:off x="-25" y="1669675"/>
            <a:ext cx="3687000" cy="177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UMBC’s Progress</a:t>
            </a:r>
            <a:endParaRPr b="1" sz="5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2" name="Google Shape;132;p20"/>
          <p:cNvSpPr txBox="1"/>
          <p:nvPr/>
        </p:nvSpPr>
        <p:spPr>
          <a:xfrm>
            <a:off x="4945175" y="234138"/>
            <a:ext cx="4076100" cy="5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Montserrat"/>
                <a:ea typeface="Montserrat"/>
                <a:cs typeface="Montserrat"/>
                <a:sym typeface="Montserrat"/>
              </a:rPr>
              <a:t>Electric vehicle chargers</a:t>
            </a:r>
            <a:endParaRPr b="1"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20"/>
          <p:cNvSpPr txBox="1"/>
          <p:nvPr/>
        </p:nvSpPr>
        <p:spPr>
          <a:xfrm>
            <a:off x="4915775" y="1612263"/>
            <a:ext cx="4134900" cy="5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Montserrat"/>
                <a:ea typeface="Montserrat"/>
                <a:cs typeface="Montserrat"/>
                <a:sym typeface="Montserrat"/>
              </a:rPr>
              <a:t>Reduction in electricity use</a:t>
            </a:r>
            <a:endParaRPr b="1"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20"/>
          <p:cNvSpPr txBox="1"/>
          <p:nvPr/>
        </p:nvSpPr>
        <p:spPr>
          <a:xfrm>
            <a:off x="4915775" y="3065088"/>
            <a:ext cx="4076100" cy="5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Montserrat"/>
                <a:ea typeface="Montserrat"/>
                <a:cs typeface="Montserrat"/>
                <a:sym typeface="Montserrat"/>
              </a:rPr>
              <a:t>Energy from renewable sources</a:t>
            </a:r>
            <a:endParaRPr b="1"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20"/>
          <p:cNvSpPr txBox="1"/>
          <p:nvPr/>
        </p:nvSpPr>
        <p:spPr>
          <a:xfrm>
            <a:off x="4915925" y="4368513"/>
            <a:ext cx="4075800" cy="5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Montserrat"/>
                <a:ea typeface="Montserrat"/>
                <a:cs typeface="Montserrat"/>
                <a:sym typeface="Montserrat"/>
              </a:rPr>
              <a:t>Reduction in GHG emissions</a:t>
            </a:r>
            <a:endParaRPr b="1"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20"/>
          <p:cNvSpPr/>
          <p:nvPr/>
        </p:nvSpPr>
        <p:spPr>
          <a:xfrm>
            <a:off x="3952925" y="66588"/>
            <a:ext cx="849300" cy="851400"/>
          </a:xfrm>
          <a:prstGeom prst="ellipse">
            <a:avLst/>
          </a:prstGeom>
          <a:solidFill>
            <a:srgbClr val="FFAB40"/>
          </a:solidFill>
          <a:ln cap="flat" cmpd="sng" w="9525">
            <a:solidFill>
              <a:srgbClr val="FFAB4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19</a:t>
            </a:r>
            <a:endParaRPr b="1" sz="2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7" name="Google Shape;137;p20"/>
          <p:cNvSpPr/>
          <p:nvPr/>
        </p:nvSpPr>
        <p:spPr>
          <a:xfrm>
            <a:off x="3952925" y="1444709"/>
            <a:ext cx="849300" cy="851400"/>
          </a:xfrm>
          <a:prstGeom prst="ellipse">
            <a:avLst/>
          </a:prstGeom>
          <a:solidFill>
            <a:srgbClr val="FFAB40"/>
          </a:solidFill>
          <a:ln cap="flat" cmpd="sng" w="9525">
            <a:solidFill>
              <a:srgbClr val="FFAB4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8" name="Google Shape;138;p20"/>
          <p:cNvSpPr/>
          <p:nvPr/>
        </p:nvSpPr>
        <p:spPr>
          <a:xfrm>
            <a:off x="3952925" y="2822830"/>
            <a:ext cx="849300" cy="851400"/>
          </a:xfrm>
          <a:prstGeom prst="ellipse">
            <a:avLst/>
          </a:prstGeom>
          <a:solidFill>
            <a:srgbClr val="FFAB40"/>
          </a:solidFill>
          <a:ln cap="flat" cmpd="sng" w="9525">
            <a:solidFill>
              <a:srgbClr val="FFAB4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9" name="Google Shape;139;p20"/>
          <p:cNvSpPr/>
          <p:nvPr/>
        </p:nvSpPr>
        <p:spPr>
          <a:xfrm>
            <a:off x="3952925" y="4200951"/>
            <a:ext cx="849300" cy="851400"/>
          </a:xfrm>
          <a:prstGeom prst="ellipse">
            <a:avLst/>
          </a:prstGeom>
          <a:solidFill>
            <a:srgbClr val="FFAB40"/>
          </a:solidFill>
          <a:ln cap="flat" cmpd="sng" w="9525">
            <a:solidFill>
              <a:srgbClr val="FFAB4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0" name="Google Shape;140;p20"/>
          <p:cNvSpPr txBox="1"/>
          <p:nvPr/>
        </p:nvSpPr>
        <p:spPr>
          <a:xfrm>
            <a:off x="4015025" y="1686963"/>
            <a:ext cx="725100" cy="36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15%</a:t>
            </a:r>
            <a:endParaRPr b="1" sz="2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1" name="Google Shape;141;p20"/>
          <p:cNvSpPr txBox="1"/>
          <p:nvPr/>
        </p:nvSpPr>
        <p:spPr>
          <a:xfrm>
            <a:off x="3952925" y="3065088"/>
            <a:ext cx="849300" cy="36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42%</a:t>
            </a:r>
            <a:endParaRPr b="1" sz="2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2" name="Google Shape;142;p20"/>
          <p:cNvSpPr txBox="1"/>
          <p:nvPr/>
        </p:nvSpPr>
        <p:spPr>
          <a:xfrm>
            <a:off x="3952925" y="4443213"/>
            <a:ext cx="849300" cy="36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44%</a:t>
            </a:r>
            <a:endParaRPr b="1" sz="2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14963"/>
            <a:ext cx="8839200" cy="43135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