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1" r:id="rId3"/>
    <p:sldId id="262" r:id="rId4"/>
    <p:sldId id="26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a:srgbClr val="0432FF"/>
    <a:srgbClr val="01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p:restoredTop sz="94626"/>
  </p:normalViewPr>
  <p:slideViewPr>
    <p:cSldViewPr snapToGrid="0" snapToObjects="1">
      <p:cViewPr varScale="1">
        <p:scale>
          <a:sx n="139" d="100"/>
          <a:sy n="139" d="100"/>
        </p:scale>
        <p:origin x="37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838C4-EE46-6549-9728-FFC5B45B75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24082F-849F-D245-A531-32B74CD30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6E3D2-4FFD-044B-BAE3-C8195FBA01E7}"/>
              </a:ext>
            </a:extLst>
          </p:cNvPr>
          <p:cNvSpPr>
            <a:spLocks noGrp="1"/>
          </p:cNvSpPr>
          <p:nvPr>
            <p:ph type="dt" sz="half" idx="10"/>
          </p:nvPr>
        </p:nvSpPr>
        <p:spPr/>
        <p:txBody>
          <a:bodyPr/>
          <a:lstStyle/>
          <a:p>
            <a:fld id="{442F71CF-272E-B146-902F-D87DD5040651}" type="datetimeFigureOut">
              <a:rPr lang="en-US" smtClean="0"/>
              <a:t>9/13/22</a:t>
            </a:fld>
            <a:endParaRPr lang="en-US"/>
          </a:p>
        </p:txBody>
      </p:sp>
      <p:sp>
        <p:nvSpPr>
          <p:cNvPr id="5" name="Footer Placeholder 4">
            <a:extLst>
              <a:ext uri="{FF2B5EF4-FFF2-40B4-BE49-F238E27FC236}">
                <a16:creationId xmlns:a16="http://schemas.microsoft.com/office/drawing/2014/main" id="{B1376283-F953-4B46-B3DA-75D02CD7D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95B9A-41FB-5D4A-90D5-844317F8180A}"/>
              </a:ext>
            </a:extLst>
          </p:cNvPr>
          <p:cNvSpPr>
            <a:spLocks noGrp="1"/>
          </p:cNvSpPr>
          <p:nvPr>
            <p:ph type="sldNum" sz="quarter" idx="12"/>
          </p:nvPr>
        </p:nvSpPr>
        <p:spPr/>
        <p:txBody>
          <a:bodyPr/>
          <a:lstStyle/>
          <a:p>
            <a:fld id="{7BCA0130-75F5-E54B-B3A5-B4B60327EB93}" type="slidenum">
              <a:rPr lang="en-US" smtClean="0"/>
              <a:t>‹#›</a:t>
            </a:fld>
            <a:endParaRPr lang="en-US"/>
          </a:p>
        </p:txBody>
      </p:sp>
    </p:spTree>
    <p:extLst>
      <p:ext uri="{BB962C8B-B14F-4D97-AF65-F5344CB8AC3E}">
        <p14:creationId xmlns:p14="http://schemas.microsoft.com/office/powerpoint/2010/main" val="163352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9851-B0F9-274C-9B56-8D2BCBFBD6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614AFC-A86A-AA41-B226-4046E79FB9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819B7-ADD5-224F-8DFE-578F17BD3DA5}"/>
              </a:ext>
            </a:extLst>
          </p:cNvPr>
          <p:cNvSpPr>
            <a:spLocks noGrp="1"/>
          </p:cNvSpPr>
          <p:nvPr>
            <p:ph type="dt" sz="half" idx="10"/>
          </p:nvPr>
        </p:nvSpPr>
        <p:spPr/>
        <p:txBody>
          <a:bodyPr/>
          <a:lstStyle/>
          <a:p>
            <a:fld id="{442F71CF-272E-B146-902F-D87DD5040651}" type="datetimeFigureOut">
              <a:rPr lang="en-US" smtClean="0"/>
              <a:t>9/13/22</a:t>
            </a:fld>
            <a:endParaRPr lang="en-US"/>
          </a:p>
        </p:txBody>
      </p:sp>
      <p:sp>
        <p:nvSpPr>
          <p:cNvPr id="5" name="Footer Placeholder 4">
            <a:extLst>
              <a:ext uri="{FF2B5EF4-FFF2-40B4-BE49-F238E27FC236}">
                <a16:creationId xmlns:a16="http://schemas.microsoft.com/office/drawing/2014/main" id="{7141C5C0-0B03-D247-9D7B-384856B74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F26EE-5862-8345-BAFB-F40764437999}"/>
              </a:ext>
            </a:extLst>
          </p:cNvPr>
          <p:cNvSpPr>
            <a:spLocks noGrp="1"/>
          </p:cNvSpPr>
          <p:nvPr>
            <p:ph type="sldNum" sz="quarter" idx="12"/>
          </p:nvPr>
        </p:nvSpPr>
        <p:spPr/>
        <p:txBody>
          <a:bodyPr/>
          <a:lstStyle/>
          <a:p>
            <a:fld id="{7BCA0130-75F5-E54B-B3A5-B4B60327EB93}" type="slidenum">
              <a:rPr lang="en-US" smtClean="0"/>
              <a:t>‹#›</a:t>
            </a:fld>
            <a:endParaRPr lang="en-US"/>
          </a:p>
        </p:txBody>
      </p:sp>
    </p:spTree>
    <p:extLst>
      <p:ext uri="{BB962C8B-B14F-4D97-AF65-F5344CB8AC3E}">
        <p14:creationId xmlns:p14="http://schemas.microsoft.com/office/powerpoint/2010/main" val="342545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40CCF4-1520-6546-8429-BAFED444F9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F3E775-E938-B445-8392-37E42F9A32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83A96-163A-5544-942D-6D4FB03E86A5}"/>
              </a:ext>
            </a:extLst>
          </p:cNvPr>
          <p:cNvSpPr>
            <a:spLocks noGrp="1"/>
          </p:cNvSpPr>
          <p:nvPr>
            <p:ph type="dt" sz="half" idx="10"/>
          </p:nvPr>
        </p:nvSpPr>
        <p:spPr/>
        <p:txBody>
          <a:bodyPr/>
          <a:lstStyle/>
          <a:p>
            <a:fld id="{442F71CF-272E-B146-902F-D87DD5040651}" type="datetimeFigureOut">
              <a:rPr lang="en-US" smtClean="0"/>
              <a:t>9/13/22</a:t>
            </a:fld>
            <a:endParaRPr lang="en-US"/>
          </a:p>
        </p:txBody>
      </p:sp>
      <p:sp>
        <p:nvSpPr>
          <p:cNvPr id="5" name="Footer Placeholder 4">
            <a:extLst>
              <a:ext uri="{FF2B5EF4-FFF2-40B4-BE49-F238E27FC236}">
                <a16:creationId xmlns:a16="http://schemas.microsoft.com/office/drawing/2014/main" id="{04575F89-DF5D-3A46-98EC-72D915FDC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AFEBD-7F34-384B-88DF-2538CC0A3FAD}"/>
              </a:ext>
            </a:extLst>
          </p:cNvPr>
          <p:cNvSpPr>
            <a:spLocks noGrp="1"/>
          </p:cNvSpPr>
          <p:nvPr>
            <p:ph type="sldNum" sz="quarter" idx="12"/>
          </p:nvPr>
        </p:nvSpPr>
        <p:spPr/>
        <p:txBody>
          <a:bodyPr/>
          <a:lstStyle/>
          <a:p>
            <a:fld id="{7BCA0130-75F5-E54B-B3A5-B4B60327EB93}" type="slidenum">
              <a:rPr lang="en-US" smtClean="0"/>
              <a:t>‹#›</a:t>
            </a:fld>
            <a:endParaRPr lang="en-US"/>
          </a:p>
        </p:txBody>
      </p:sp>
    </p:spTree>
    <p:extLst>
      <p:ext uri="{BB962C8B-B14F-4D97-AF65-F5344CB8AC3E}">
        <p14:creationId xmlns:p14="http://schemas.microsoft.com/office/powerpoint/2010/main" val="32746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D2F9-570D-CB46-85C6-A7C0B05F6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629D7-C769-F742-B690-1F73B82C01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76A87-3F3D-5545-8B2B-E33031E148AE}"/>
              </a:ext>
            </a:extLst>
          </p:cNvPr>
          <p:cNvSpPr>
            <a:spLocks noGrp="1"/>
          </p:cNvSpPr>
          <p:nvPr>
            <p:ph type="dt" sz="half" idx="10"/>
          </p:nvPr>
        </p:nvSpPr>
        <p:spPr/>
        <p:txBody>
          <a:bodyPr/>
          <a:lstStyle/>
          <a:p>
            <a:fld id="{442F71CF-272E-B146-902F-D87DD5040651}" type="datetimeFigureOut">
              <a:rPr lang="en-US" smtClean="0"/>
              <a:t>9/13/22</a:t>
            </a:fld>
            <a:endParaRPr lang="en-US"/>
          </a:p>
        </p:txBody>
      </p:sp>
      <p:sp>
        <p:nvSpPr>
          <p:cNvPr id="5" name="Footer Placeholder 4">
            <a:extLst>
              <a:ext uri="{FF2B5EF4-FFF2-40B4-BE49-F238E27FC236}">
                <a16:creationId xmlns:a16="http://schemas.microsoft.com/office/drawing/2014/main" id="{90DB1717-07A2-4444-ACFD-A8DE39680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807DF-8915-6344-9540-4E6A92C27437}"/>
              </a:ext>
            </a:extLst>
          </p:cNvPr>
          <p:cNvSpPr>
            <a:spLocks noGrp="1"/>
          </p:cNvSpPr>
          <p:nvPr>
            <p:ph type="sldNum" sz="quarter" idx="12"/>
          </p:nvPr>
        </p:nvSpPr>
        <p:spPr/>
        <p:txBody>
          <a:bodyPr/>
          <a:lstStyle/>
          <a:p>
            <a:fld id="{7BCA0130-75F5-E54B-B3A5-B4B60327EB93}" type="slidenum">
              <a:rPr lang="en-US" smtClean="0"/>
              <a:t>‹#›</a:t>
            </a:fld>
            <a:endParaRPr lang="en-US"/>
          </a:p>
        </p:txBody>
      </p:sp>
    </p:spTree>
    <p:extLst>
      <p:ext uri="{BB962C8B-B14F-4D97-AF65-F5344CB8AC3E}">
        <p14:creationId xmlns:p14="http://schemas.microsoft.com/office/powerpoint/2010/main" val="61725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D4BB-6AA0-2743-A99C-6137842B39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EC581A-9D56-7840-83D5-11D600207D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91C836-342B-DC47-8004-A2EB03CB0AE6}"/>
              </a:ext>
            </a:extLst>
          </p:cNvPr>
          <p:cNvSpPr>
            <a:spLocks noGrp="1"/>
          </p:cNvSpPr>
          <p:nvPr>
            <p:ph type="dt" sz="half" idx="10"/>
          </p:nvPr>
        </p:nvSpPr>
        <p:spPr/>
        <p:txBody>
          <a:bodyPr/>
          <a:lstStyle/>
          <a:p>
            <a:fld id="{442F71CF-272E-B146-902F-D87DD5040651}" type="datetimeFigureOut">
              <a:rPr lang="en-US" smtClean="0"/>
              <a:t>9/13/22</a:t>
            </a:fld>
            <a:endParaRPr lang="en-US"/>
          </a:p>
        </p:txBody>
      </p:sp>
      <p:sp>
        <p:nvSpPr>
          <p:cNvPr id="5" name="Footer Placeholder 4">
            <a:extLst>
              <a:ext uri="{FF2B5EF4-FFF2-40B4-BE49-F238E27FC236}">
                <a16:creationId xmlns:a16="http://schemas.microsoft.com/office/drawing/2014/main" id="{58ABFCBE-D1AB-7143-A90A-71C0F2AEB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C59A7-C5FD-124E-8CE6-2FA5E78ADA6A}"/>
              </a:ext>
            </a:extLst>
          </p:cNvPr>
          <p:cNvSpPr>
            <a:spLocks noGrp="1"/>
          </p:cNvSpPr>
          <p:nvPr>
            <p:ph type="sldNum" sz="quarter" idx="12"/>
          </p:nvPr>
        </p:nvSpPr>
        <p:spPr/>
        <p:txBody>
          <a:bodyPr/>
          <a:lstStyle/>
          <a:p>
            <a:fld id="{7BCA0130-75F5-E54B-B3A5-B4B60327EB93}" type="slidenum">
              <a:rPr lang="en-US" smtClean="0"/>
              <a:t>‹#›</a:t>
            </a:fld>
            <a:endParaRPr lang="en-US"/>
          </a:p>
        </p:txBody>
      </p:sp>
    </p:spTree>
    <p:extLst>
      <p:ext uri="{BB962C8B-B14F-4D97-AF65-F5344CB8AC3E}">
        <p14:creationId xmlns:p14="http://schemas.microsoft.com/office/powerpoint/2010/main" val="2215317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7A90-3A9E-0C45-A0AD-6DC60E3AE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A4BEE-AD96-DE4F-9110-427E404104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82E082-10F3-FD4D-9792-D6F0C65996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E2AD0A-DDF6-3844-BDDA-B6E7D5817F81}"/>
              </a:ext>
            </a:extLst>
          </p:cNvPr>
          <p:cNvSpPr>
            <a:spLocks noGrp="1"/>
          </p:cNvSpPr>
          <p:nvPr>
            <p:ph type="dt" sz="half" idx="10"/>
          </p:nvPr>
        </p:nvSpPr>
        <p:spPr/>
        <p:txBody>
          <a:bodyPr/>
          <a:lstStyle/>
          <a:p>
            <a:fld id="{442F71CF-272E-B146-902F-D87DD5040651}" type="datetimeFigureOut">
              <a:rPr lang="en-US" smtClean="0"/>
              <a:t>9/13/22</a:t>
            </a:fld>
            <a:endParaRPr lang="en-US"/>
          </a:p>
        </p:txBody>
      </p:sp>
      <p:sp>
        <p:nvSpPr>
          <p:cNvPr id="6" name="Footer Placeholder 5">
            <a:extLst>
              <a:ext uri="{FF2B5EF4-FFF2-40B4-BE49-F238E27FC236}">
                <a16:creationId xmlns:a16="http://schemas.microsoft.com/office/drawing/2014/main" id="{41E0D998-7E5B-6341-A8BE-EF74BE3BC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3AA4D-4CE2-804B-90FF-B741B759C5B6}"/>
              </a:ext>
            </a:extLst>
          </p:cNvPr>
          <p:cNvSpPr>
            <a:spLocks noGrp="1"/>
          </p:cNvSpPr>
          <p:nvPr>
            <p:ph type="sldNum" sz="quarter" idx="12"/>
          </p:nvPr>
        </p:nvSpPr>
        <p:spPr/>
        <p:txBody>
          <a:bodyPr/>
          <a:lstStyle/>
          <a:p>
            <a:fld id="{7BCA0130-75F5-E54B-B3A5-B4B60327EB93}" type="slidenum">
              <a:rPr lang="en-US" smtClean="0"/>
              <a:t>‹#›</a:t>
            </a:fld>
            <a:endParaRPr lang="en-US"/>
          </a:p>
        </p:txBody>
      </p:sp>
    </p:spTree>
    <p:extLst>
      <p:ext uri="{BB962C8B-B14F-4D97-AF65-F5344CB8AC3E}">
        <p14:creationId xmlns:p14="http://schemas.microsoft.com/office/powerpoint/2010/main" val="347491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1E31-39D5-EB49-A153-35955745B0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C0BAC-356E-AF48-8CDD-0793EBD6B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9126A5-AF2F-164B-98DD-1F67CB61A4F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9873F0-5553-D94D-BC8A-324F45801F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D4A546-BA1E-A849-9608-AB7A9A5F80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5812EC-49BD-3649-9736-D4AA33B7F33D}"/>
              </a:ext>
            </a:extLst>
          </p:cNvPr>
          <p:cNvSpPr>
            <a:spLocks noGrp="1"/>
          </p:cNvSpPr>
          <p:nvPr>
            <p:ph type="dt" sz="half" idx="10"/>
          </p:nvPr>
        </p:nvSpPr>
        <p:spPr/>
        <p:txBody>
          <a:bodyPr/>
          <a:lstStyle/>
          <a:p>
            <a:fld id="{442F71CF-272E-B146-902F-D87DD5040651}" type="datetimeFigureOut">
              <a:rPr lang="en-US" smtClean="0"/>
              <a:t>9/13/22</a:t>
            </a:fld>
            <a:endParaRPr lang="en-US"/>
          </a:p>
        </p:txBody>
      </p:sp>
      <p:sp>
        <p:nvSpPr>
          <p:cNvPr id="8" name="Footer Placeholder 7">
            <a:extLst>
              <a:ext uri="{FF2B5EF4-FFF2-40B4-BE49-F238E27FC236}">
                <a16:creationId xmlns:a16="http://schemas.microsoft.com/office/drawing/2014/main" id="{58D4F607-8C88-2740-87A9-5198D6A5ED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EDD70E-EDB6-FB49-A953-B84FBED77571}"/>
              </a:ext>
            </a:extLst>
          </p:cNvPr>
          <p:cNvSpPr>
            <a:spLocks noGrp="1"/>
          </p:cNvSpPr>
          <p:nvPr>
            <p:ph type="sldNum" sz="quarter" idx="12"/>
          </p:nvPr>
        </p:nvSpPr>
        <p:spPr/>
        <p:txBody>
          <a:bodyPr/>
          <a:lstStyle/>
          <a:p>
            <a:fld id="{7BCA0130-75F5-E54B-B3A5-B4B60327EB93}" type="slidenum">
              <a:rPr lang="en-US" smtClean="0"/>
              <a:t>‹#›</a:t>
            </a:fld>
            <a:endParaRPr lang="en-US"/>
          </a:p>
        </p:txBody>
      </p:sp>
    </p:spTree>
    <p:extLst>
      <p:ext uri="{BB962C8B-B14F-4D97-AF65-F5344CB8AC3E}">
        <p14:creationId xmlns:p14="http://schemas.microsoft.com/office/powerpoint/2010/main" val="378258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5728-BC16-C54B-B8B1-9ECDD3D799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F4833A-114F-1C40-957D-B296E62F8738}"/>
              </a:ext>
            </a:extLst>
          </p:cNvPr>
          <p:cNvSpPr>
            <a:spLocks noGrp="1"/>
          </p:cNvSpPr>
          <p:nvPr>
            <p:ph type="dt" sz="half" idx="10"/>
          </p:nvPr>
        </p:nvSpPr>
        <p:spPr/>
        <p:txBody>
          <a:bodyPr/>
          <a:lstStyle/>
          <a:p>
            <a:fld id="{442F71CF-272E-B146-902F-D87DD5040651}" type="datetimeFigureOut">
              <a:rPr lang="en-US" smtClean="0"/>
              <a:t>9/13/22</a:t>
            </a:fld>
            <a:endParaRPr lang="en-US"/>
          </a:p>
        </p:txBody>
      </p:sp>
      <p:sp>
        <p:nvSpPr>
          <p:cNvPr id="4" name="Footer Placeholder 3">
            <a:extLst>
              <a:ext uri="{FF2B5EF4-FFF2-40B4-BE49-F238E27FC236}">
                <a16:creationId xmlns:a16="http://schemas.microsoft.com/office/drawing/2014/main" id="{44EEF5AC-6B78-544B-ABE7-C2F8022340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2C9D80-29A5-B94A-8862-33E5670739EA}"/>
              </a:ext>
            </a:extLst>
          </p:cNvPr>
          <p:cNvSpPr>
            <a:spLocks noGrp="1"/>
          </p:cNvSpPr>
          <p:nvPr>
            <p:ph type="sldNum" sz="quarter" idx="12"/>
          </p:nvPr>
        </p:nvSpPr>
        <p:spPr/>
        <p:txBody>
          <a:bodyPr/>
          <a:lstStyle/>
          <a:p>
            <a:fld id="{7BCA0130-75F5-E54B-B3A5-B4B60327EB93}" type="slidenum">
              <a:rPr lang="en-US" smtClean="0"/>
              <a:t>‹#›</a:t>
            </a:fld>
            <a:endParaRPr lang="en-US"/>
          </a:p>
        </p:txBody>
      </p:sp>
    </p:spTree>
    <p:extLst>
      <p:ext uri="{BB962C8B-B14F-4D97-AF65-F5344CB8AC3E}">
        <p14:creationId xmlns:p14="http://schemas.microsoft.com/office/powerpoint/2010/main" val="219842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E00897-B8A5-344D-9B84-7C2447BAA016}"/>
              </a:ext>
            </a:extLst>
          </p:cNvPr>
          <p:cNvSpPr>
            <a:spLocks noGrp="1"/>
          </p:cNvSpPr>
          <p:nvPr>
            <p:ph type="dt" sz="half" idx="10"/>
          </p:nvPr>
        </p:nvSpPr>
        <p:spPr/>
        <p:txBody>
          <a:bodyPr/>
          <a:lstStyle/>
          <a:p>
            <a:fld id="{442F71CF-272E-B146-902F-D87DD5040651}" type="datetimeFigureOut">
              <a:rPr lang="en-US" smtClean="0"/>
              <a:t>9/13/22</a:t>
            </a:fld>
            <a:endParaRPr lang="en-US"/>
          </a:p>
        </p:txBody>
      </p:sp>
      <p:sp>
        <p:nvSpPr>
          <p:cNvPr id="3" name="Footer Placeholder 2">
            <a:extLst>
              <a:ext uri="{FF2B5EF4-FFF2-40B4-BE49-F238E27FC236}">
                <a16:creationId xmlns:a16="http://schemas.microsoft.com/office/drawing/2014/main" id="{8945EA48-717E-6D40-B01F-470B12877F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AFE40B-1102-8F4A-AB59-8363ABF8DF12}"/>
              </a:ext>
            </a:extLst>
          </p:cNvPr>
          <p:cNvSpPr>
            <a:spLocks noGrp="1"/>
          </p:cNvSpPr>
          <p:nvPr>
            <p:ph type="sldNum" sz="quarter" idx="12"/>
          </p:nvPr>
        </p:nvSpPr>
        <p:spPr/>
        <p:txBody>
          <a:bodyPr/>
          <a:lstStyle/>
          <a:p>
            <a:fld id="{7BCA0130-75F5-E54B-B3A5-B4B60327EB93}" type="slidenum">
              <a:rPr lang="en-US" smtClean="0"/>
              <a:t>‹#›</a:t>
            </a:fld>
            <a:endParaRPr lang="en-US"/>
          </a:p>
        </p:txBody>
      </p:sp>
    </p:spTree>
    <p:extLst>
      <p:ext uri="{BB962C8B-B14F-4D97-AF65-F5344CB8AC3E}">
        <p14:creationId xmlns:p14="http://schemas.microsoft.com/office/powerpoint/2010/main" val="82509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565C-89BA-B746-BCCD-4193CB644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9CE758-21B6-B346-9F6B-573C6CF7E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410A7B-3B03-F642-B439-6F9E0E7EB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C752DB-DB49-0140-A775-BEEE4E81A6F9}"/>
              </a:ext>
            </a:extLst>
          </p:cNvPr>
          <p:cNvSpPr>
            <a:spLocks noGrp="1"/>
          </p:cNvSpPr>
          <p:nvPr>
            <p:ph type="dt" sz="half" idx="10"/>
          </p:nvPr>
        </p:nvSpPr>
        <p:spPr/>
        <p:txBody>
          <a:bodyPr/>
          <a:lstStyle/>
          <a:p>
            <a:fld id="{442F71CF-272E-B146-902F-D87DD5040651}" type="datetimeFigureOut">
              <a:rPr lang="en-US" smtClean="0"/>
              <a:t>9/13/22</a:t>
            </a:fld>
            <a:endParaRPr lang="en-US"/>
          </a:p>
        </p:txBody>
      </p:sp>
      <p:sp>
        <p:nvSpPr>
          <p:cNvPr id="6" name="Footer Placeholder 5">
            <a:extLst>
              <a:ext uri="{FF2B5EF4-FFF2-40B4-BE49-F238E27FC236}">
                <a16:creationId xmlns:a16="http://schemas.microsoft.com/office/drawing/2014/main" id="{018F45F4-D5A7-BF4B-87EE-BCB0C65122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784544-C56A-904F-9103-0AD3223AAF49}"/>
              </a:ext>
            </a:extLst>
          </p:cNvPr>
          <p:cNvSpPr>
            <a:spLocks noGrp="1"/>
          </p:cNvSpPr>
          <p:nvPr>
            <p:ph type="sldNum" sz="quarter" idx="12"/>
          </p:nvPr>
        </p:nvSpPr>
        <p:spPr/>
        <p:txBody>
          <a:bodyPr/>
          <a:lstStyle/>
          <a:p>
            <a:fld id="{7BCA0130-75F5-E54B-B3A5-B4B60327EB93}" type="slidenum">
              <a:rPr lang="en-US" smtClean="0"/>
              <a:t>‹#›</a:t>
            </a:fld>
            <a:endParaRPr lang="en-US"/>
          </a:p>
        </p:txBody>
      </p:sp>
    </p:spTree>
    <p:extLst>
      <p:ext uri="{BB962C8B-B14F-4D97-AF65-F5344CB8AC3E}">
        <p14:creationId xmlns:p14="http://schemas.microsoft.com/office/powerpoint/2010/main" val="62504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5E15-995D-9547-AAA9-FAF9ACCCD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C5C501-E253-D94B-99E3-A22340837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463D53-62FD-BE44-B25A-6EBE214A0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CFFF25-0523-C546-B5F8-B828E2D902C2}"/>
              </a:ext>
            </a:extLst>
          </p:cNvPr>
          <p:cNvSpPr>
            <a:spLocks noGrp="1"/>
          </p:cNvSpPr>
          <p:nvPr>
            <p:ph type="dt" sz="half" idx="10"/>
          </p:nvPr>
        </p:nvSpPr>
        <p:spPr/>
        <p:txBody>
          <a:bodyPr/>
          <a:lstStyle/>
          <a:p>
            <a:fld id="{442F71CF-272E-B146-902F-D87DD5040651}" type="datetimeFigureOut">
              <a:rPr lang="en-US" smtClean="0"/>
              <a:t>9/13/22</a:t>
            </a:fld>
            <a:endParaRPr lang="en-US"/>
          </a:p>
        </p:txBody>
      </p:sp>
      <p:sp>
        <p:nvSpPr>
          <p:cNvPr id="6" name="Footer Placeholder 5">
            <a:extLst>
              <a:ext uri="{FF2B5EF4-FFF2-40B4-BE49-F238E27FC236}">
                <a16:creationId xmlns:a16="http://schemas.microsoft.com/office/drawing/2014/main" id="{FBCB0FC4-DC4C-504C-A42E-105647340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34F58-99CB-E847-A353-85AA4325722A}"/>
              </a:ext>
            </a:extLst>
          </p:cNvPr>
          <p:cNvSpPr>
            <a:spLocks noGrp="1"/>
          </p:cNvSpPr>
          <p:nvPr>
            <p:ph type="sldNum" sz="quarter" idx="12"/>
          </p:nvPr>
        </p:nvSpPr>
        <p:spPr/>
        <p:txBody>
          <a:bodyPr/>
          <a:lstStyle/>
          <a:p>
            <a:fld id="{7BCA0130-75F5-E54B-B3A5-B4B60327EB93}" type="slidenum">
              <a:rPr lang="en-US" smtClean="0"/>
              <a:t>‹#›</a:t>
            </a:fld>
            <a:endParaRPr lang="en-US"/>
          </a:p>
        </p:txBody>
      </p:sp>
    </p:spTree>
    <p:extLst>
      <p:ext uri="{BB962C8B-B14F-4D97-AF65-F5344CB8AC3E}">
        <p14:creationId xmlns:p14="http://schemas.microsoft.com/office/powerpoint/2010/main" val="179553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C02F1-F1EE-0C48-AE7F-B486E2F0D0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8E8C71-1145-D24C-B4A0-BFA16F8DE0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37C38-FDD9-C449-BA5C-46F345446C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F71CF-272E-B146-902F-D87DD5040651}" type="datetimeFigureOut">
              <a:rPr lang="en-US" smtClean="0"/>
              <a:t>9/13/22</a:t>
            </a:fld>
            <a:endParaRPr lang="en-US"/>
          </a:p>
        </p:txBody>
      </p:sp>
      <p:sp>
        <p:nvSpPr>
          <p:cNvPr id="5" name="Footer Placeholder 4">
            <a:extLst>
              <a:ext uri="{FF2B5EF4-FFF2-40B4-BE49-F238E27FC236}">
                <a16:creationId xmlns:a16="http://schemas.microsoft.com/office/drawing/2014/main" id="{DFBBD6FF-9DE3-7D41-BBA1-146820CBE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CA25C6-8716-934A-BA07-CA51DE8441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A0130-75F5-E54B-B3A5-B4B60327EB93}" type="slidenum">
              <a:rPr lang="en-US" smtClean="0"/>
              <a:t>‹#›</a:t>
            </a:fld>
            <a:endParaRPr lang="en-US"/>
          </a:p>
        </p:txBody>
      </p:sp>
    </p:spTree>
    <p:extLst>
      <p:ext uri="{BB962C8B-B14F-4D97-AF65-F5344CB8AC3E}">
        <p14:creationId xmlns:p14="http://schemas.microsoft.com/office/powerpoint/2010/main" val="1995906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D202E7-4E74-CB47-8A83-B9B25980FC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8550" y="736600"/>
            <a:ext cx="9994900" cy="6121400"/>
          </a:xfrm>
          <a:prstGeom prst="rect">
            <a:avLst/>
          </a:prstGeom>
        </p:spPr>
      </p:pic>
      <p:pic>
        <p:nvPicPr>
          <p:cNvPr id="8" name="Picture 7">
            <a:extLst>
              <a:ext uri="{FF2B5EF4-FFF2-40B4-BE49-F238E27FC236}">
                <a16:creationId xmlns:a16="http://schemas.microsoft.com/office/drawing/2014/main" id="{F0ED2D2B-3BBD-F742-ADF9-797F2C43BD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49" y="26901"/>
            <a:ext cx="783160" cy="648133"/>
          </a:xfrm>
          <a:prstGeom prst="rect">
            <a:avLst/>
          </a:prstGeom>
        </p:spPr>
      </p:pic>
      <p:pic>
        <p:nvPicPr>
          <p:cNvPr id="11" name="Picture 10">
            <a:extLst>
              <a:ext uri="{FF2B5EF4-FFF2-40B4-BE49-F238E27FC236}">
                <a16:creationId xmlns:a16="http://schemas.microsoft.com/office/drawing/2014/main" id="{7E052E36-B3D8-6347-9649-D8BBDB092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8400" y="6540500"/>
            <a:ext cx="863600" cy="317500"/>
          </a:xfrm>
          <a:prstGeom prst="rect">
            <a:avLst/>
          </a:prstGeom>
        </p:spPr>
      </p:pic>
      <p:pic>
        <p:nvPicPr>
          <p:cNvPr id="13" name="Picture 12">
            <a:extLst>
              <a:ext uri="{FF2B5EF4-FFF2-40B4-BE49-F238E27FC236}">
                <a16:creationId xmlns:a16="http://schemas.microsoft.com/office/drawing/2014/main" id="{3DDEFF60-6A47-D24C-8C77-11FF3F0757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94667" y="14421"/>
            <a:ext cx="469900" cy="685800"/>
          </a:xfrm>
          <a:prstGeom prst="rect">
            <a:avLst/>
          </a:prstGeom>
        </p:spPr>
      </p:pic>
      <p:pic>
        <p:nvPicPr>
          <p:cNvPr id="9" name="Picture 8">
            <a:extLst>
              <a:ext uri="{FF2B5EF4-FFF2-40B4-BE49-F238E27FC236}">
                <a16:creationId xmlns:a16="http://schemas.microsoft.com/office/drawing/2014/main" id="{0E638342-9DD5-B149-A069-2DF7367843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566472"/>
            <a:ext cx="1155700" cy="291528"/>
          </a:xfrm>
          <a:prstGeom prst="rect">
            <a:avLst/>
          </a:prstGeom>
        </p:spPr>
      </p:pic>
      <p:sp>
        <p:nvSpPr>
          <p:cNvPr id="10" name="Rectangle 9">
            <a:extLst>
              <a:ext uri="{FF2B5EF4-FFF2-40B4-BE49-F238E27FC236}">
                <a16:creationId xmlns:a16="http://schemas.microsoft.com/office/drawing/2014/main" id="{4EFB894C-631A-4A48-A0D4-B7013266EEFA}"/>
              </a:ext>
            </a:extLst>
          </p:cNvPr>
          <p:cNvSpPr/>
          <p:nvPr/>
        </p:nvSpPr>
        <p:spPr>
          <a:xfrm>
            <a:off x="22069" y="21559"/>
            <a:ext cx="12169931" cy="707886"/>
          </a:xfrm>
          <a:prstGeom prst="rect">
            <a:avLst/>
          </a:prstGeom>
        </p:spPr>
        <p:txBody>
          <a:bodyPr wrap="square">
            <a:spAutoFit/>
          </a:bodyPr>
          <a:lstStyle/>
          <a:p>
            <a:pPr algn="ctr"/>
            <a:r>
              <a:rPr lang="en-US" sz="2200" b="1" dirty="0">
                <a:ln w="3175">
                  <a:noFill/>
                </a:ln>
                <a:solidFill>
                  <a:schemeClr val="bg1"/>
                </a:solidFill>
                <a:latin typeface="Arial" panose="020B0604020202020204" pitchFamily="34" charset="0"/>
                <a:cs typeface="Arial" panose="020B0604020202020204" pitchFamily="34" charset="0"/>
              </a:rPr>
              <a:t>50 Years of Landsat - Ice Cover Changes, East Greenland, from 1972 to 2022 </a:t>
            </a:r>
          </a:p>
          <a:p>
            <a:pPr algn="ctr"/>
            <a:r>
              <a:rPr lang="en-US" b="1" dirty="0">
                <a:ln w="1905">
                  <a:noFill/>
                </a:ln>
                <a:solidFill>
                  <a:schemeClr val="bg1"/>
                </a:solidFill>
                <a:latin typeface="Arial" panose="020B0604020202020204" pitchFamily="34" charset="0"/>
                <a:cs typeface="Arial" panose="020B0604020202020204" pitchFamily="34" charset="0"/>
              </a:rPr>
              <a:t>Christopher A. Shuman, UMBC at Code 615 NASA GSFC</a:t>
            </a:r>
            <a:endParaRPr lang="en-US" b="1" baseline="30000" dirty="0">
              <a:ln w="1905">
                <a:noFill/>
              </a:ln>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ED00889-3EBA-6A43-80EA-1E1C62F4FACF}"/>
              </a:ext>
            </a:extLst>
          </p:cNvPr>
          <p:cNvSpPr/>
          <p:nvPr/>
        </p:nvSpPr>
        <p:spPr>
          <a:xfrm>
            <a:off x="6821424" y="6505025"/>
            <a:ext cx="5360163" cy="338554"/>
          </a:xfrm>
          <a:prstGeom prst="rect">
            <a:avLst/>
          </a:prstGeom>
        </p:spPr>
        <p:txBody>
          <a:bodyPr wrap="square">
            <a:spAutoFit/>
          </a:bodyPr>
          <a:lstStyle/>
          <a:p>
            <a:pPr algn="ctr"/>
            <a:r>
              <a:rPr lang="en-US" sz="1600" b="1" dirty="0">
                <a:ln w="3175">
                  <a:solidFill>
                    <a:schemeClr val="tx1"/>
                  </a:solidFill>
                </a:ln>
                <a:solidFill>
                  <a:srgbClr val="00FDFF"/>
                </a:solidFill>
                <a:latin typeface="Arial" panose="020B0604020202020204" pitchFamily="34" charset="0"/>
                <a:cs typeface="Arial" panose="020B0604020202020204" pitchFamily="34" charset="0"/>
              </a:rPr>
              <a:t>Rectangle is ~212.8 x 110.9 km</a:t>
            </a:r>
          </a:p>
        </p:txBody>
      </p:sp>
      <p:sp>
        <p:nvSpPr>
          <p:cNvPr id="4" name="TextBox 3">
            <a:extLst>
              <a:ext uri="{FF2B5EF4-FFF2-40B4-BE49-F238E27FC236}">
                <a16:creationId xmlns:a16="http://schemas.microsoft.com/office/drawing/2014/main" id="{5CB0BBAC-CC55-AA43-8E54-49EB4F835F86}"/>
              </a:ext>
            </a:extLst>
          </p:cNvPr>
          <p:cNvSpPr txBox="1"/>
          <p:nvPr/>
        </p:nvSpPr>
        <p:spPr>
          <a:xfrm>
            <a:off x="5718044" y="3291840"/>
            <a:ext cx="1326004" cy="646331"/>
          </a:xfrm>
          <a:prstGeom prst="rect">
            <a:avLst/>
          </a:prstGeom>
          <a:noFill/>
        </p:spPr>
        <p:txBody>
          <a:bodyPr wrap="none" rtlCol="0">
            <a:spAutoFit/>
          </a:bodyPr>
          <a:lstStyle/>
          <a:p>
            <a:pPr algn="ctr"/>
            <a:r>
              <a:rPr lang="en-US" b="1" dirty="0">
                <a:solidFill>
                  <a:srgbClr val="0432FF"/>
                </a:solidFill>
                <a:latin typeface="Arial" panose="020B0604020202020204" pitchFamily="34" charset="0"/>
                <a:cs typeface="Arial" panose="020B0604020202020204" pitchFamily="34" charset="0"/>
              </a:rPr>
              <a:t>Greenland</a:t>
            </a:r>
          </a:p>
          <a:p>
            <a:pPr algn="ctr"/>
            <a:r>
              <a:rPr lang="en-US" b="1" dirty="0">
                <a:solidFill>
                  <a:srgbClr val="0432FF"/>
                </a:solidFill>
                <a:latin typeface="Arial" panose="020B0604020202020204" pitchFamily="34" charset="0"/>
                <a:cs typeface="Arial" panose="020B0604020202020204" pitchFamily="34" charset="0"/>
              </a:rPr>
              <a:t>Ice Sheet</a:t>
            </a:r>
          </a:p>
        </p:txBody>
      </p:sp>
      <p:sp>
        <p:nvSpPr>
          <p:cNvPr id="5" name="TextBox 4">
            <a:extLst>
              <a:ext uri="{FF2B5EF4-FFF2-40B4-BE49-F238E27FC236}">
                <a16:creationId xmlns:a16="http://schemas.microsoft.com/office/drawing/2014/main" id="{FF3165FE-9259-2343-879E-B675AFC64E84}"/>
              </a:ext>
            </a:extLst>
          </p:cNvPr>
          <p:cNvSpPr txBox="1"/>
          <p:nvPr/>
        </p:nvSpPr>
        <p:spPr>
          <a:xfrm>
            <a:off x="5925389" y="4367403"/>
            <a:ext cx="1308371" cy="492443"/>
          </a:xfrm>
          <a:prstGeom prst="rect">
            <a:avLst/>
          </a:prstGeom>
          <a:noFill/>
        </p:spPr>
        <p:txBody>
          <a:bodyPr wrap="none" rtlCol="0">
            <a:spAutoFit/>
          </a:bodyPr>
          <a:lstStyle/>
          <a:p>
            <a:pPr algn="ctr"/>
            <a:r>
              <a:rPr lang="en-US" sz="1300" b="1" dirty="0">
                <a:ln w="1270">
                  <a:noFill/>
                </a:ln>
                <a:latin typeface="Arial" panose="020B0604020202020204" pitchFamily="34" charset="0"/>
                <a:cs typeface="Arial" panose="020B0604020202020204" pitchFamily="34" charset="0"/>
              </a:rPr>
              <a:t>Landsat</a:t>
            </a:r>
          </a:p>
          <a:p>
            <a:pPr algn="ctr"/>
            <a:r>
              <a:rPr lang="en-US" sz="1300" b="1" dirty="0">
                <a:ln w="1270">
                  <a:noFill/>
                </a:ln>
                <a:latin typeface="Arial" panose="020B0604020202020204" pitchFamily="34" charset="0"/>
                <a:cs typeface="Arial" panose="020B0604020202020204" pitchFamily="34" charset="0"/>
              </a:rPr>
              <a:t>coverage area</a:t>
            </a:r>
          </a:p>
        </p:txBody>
      </p:sp>
    </p:spTree>
    <p:extLst>
      <p:ext uri="{BB962C8B-B14F-4D97-AF65-F5344CB8AC3E}">
        <p14:creationId xmlns:p14="http://schemas.microsoft.com/office/powerpoint/2010/main" val="116461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0626F3-3806-804B-8C5F-131184ECF9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8000"/>
            <a:ext cx="12192000" cy="6350000"/>
          </a:xfrm>
          <a:prstGeom prst="rect">
            <a:avLst/>
          </a:prstGeom>
        </p:spPr>
      </p:pic>
      <p:pic>
        <p:nvPicPr>
          <p:cNvPr id="8" name="Picture 7">
            <a:extLst>
              <a:ext uri="{FF2B5EF4-FFF2-40B4-BE49-F238E27FC236}">
                <a16:creationId xmlns:a16="http://schemas.microsoft.com/office/drawing/2014/main" id="{F0ED2D2B-3BBD-F742-ADF9-797F2C43BD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49" y="26901"/>
            <a:ext cx="783160" cy="648133"/>
          </a:xfrm>
          <a:prstGeom prst="rect">
            <a:avLst/>
          </a:prstGeom>
        </p:spPr>
      </p:pic>
      <p:pic>
        <p:nvPicPr>
          <p:cNvPr id="11" name="Picture 10">
            <a:extLst>
              <a:ext uri="{FF2B5EF4-FFF2-40B4-BE49-F238E27FC236}">
                <a16:creationId xmlns:a16="http://schemas.microsoft.com/office/drawing/2014/main" id="{7E052E36-B3D8-6347-9649-D8BBDB092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8400" y="6540500"/>
            <a:ext cx="863600" cy="317500"/>
          </a:xfrm>
          <a:prstGeom prst="rect">
            <a:avLst/>
          </a:prstGeom>
        </p:spPr>
      </p:pic>
      <p:sp>
        <p:nvSpPr>
          <p:cNvPr id="7" name="Rectangle 6">
            <a:extLst>
              <a:ext uri="{FF2B5EF4-FFF2-40B4-BE49-F238E27FC236}">
                <a16:creationId xmlns:a16="http://schemas.microsoft.com/office/drawing/2014/main" id="{77B88394-0715-E945-A1EC-E166BAFA9044}"/>
              </a:ext>
            </a:extLst>
          </p:cNvPr>
          <p:cNvSpPr/>
          <p:nvPr/>
        </p:nvSpPr>
        <p:spPr>
          <a:xfrm>
            <a:off x="22069" y="21559"/>
            <a:ext cx="12169931" cy="430887"/>
          </a:xfrm>
          <a:prstGeom prst="rect">
            <a:avLst/>
          </a:prstGeom>
        </p:spPr>
        <p:txBody>
          <a:bodyPr wrap="square">
            <a:spAutoFit/>
          </a:bodyPr>
          <a:lstStyle/>
          <a:p>
            <a:pPr algn="ctr"/>
            <a:r>
              <a:rPr lang="en-US" sz="2200" b="1" dirty="0">
                <a:ln w="3175">
                  <a:noFill/>
                </a:ln>
                <a:solidFill>
                  <a:schemeClr val="bg1"/>
                </a:solidFill>
                <a:latin typeface="Arial" panose="020B0604020202020204" pitchFamily="34" charset="0"/>
                <a:cs typeface="Arial" panose="020B0604020202020204" pitchFamily="34" charset="0"/>
              </a:rPr>
              <a:t>50 Years of Landsat - Ice Cover Changes, East Greenland, from 1972 to 2022 </a:t>
            </a:r>
          </a:p>
        </p:txBody>
      </p:sp>
      <p:pic>
        <p:nvPicPr>
          <p:cNvPr id="9" name="Picture 8">
            <a:extLst>
              <a:ext uri="{FF2B5EF4-FFF2-40B4-BE49-F238E27FC236}">
                <a16:creationId xmlns:a16="http://schemas.microsoft.com/office/drawing/2014/main" id="{0E638342-9DD5-B149-A069-2DF736784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66472"/>
            <a:ext cx="1155700" cy="291528"/>
          </a:xfrm>
          <a:prstGeom prst="rect">
            <a:avLst/>
          </a:prstGeom>
        </p:spPr>
      </p:pic>
      <p:sp>
        <p:nvSpPr>
          <p:cNvPr id="10" name="Rectangle 9">
            <a:extLst>
              <a:ext uri="{FF2B5EF4-FFF2-40B4-BE49-F238E27FC236}">
                <a16:creationId xmlns:a16="http://schemas.microsoft.com/office/drawing/2014/main" id="{35611BDD-EEAF-ED47-AB49-9DCB3FAC6D4C}"/>
              </a:ext>
            </a:extLst>
          </p:cNvPr>
          <p:cNvSpPr/>
          <p:nvPr/>
        </p:nvSpPr>
        <p:spPr>
          <a:xfrm>
            <a:off x="7178040" y="6505025"/>
            <a:ext cx="5003547" cy="338554"/>
          </a:xfrm>
          <a:prstGeom prst="rect">
            <a:avLst/>
          </a:prstGeom>
        </p:spPr>
        <p:txBody>
          <a:bodyPr wrap="square">
            <a:spAutoFit/>
          </a:bodyPr>
          <a:lstStyle/>
          <a:p>
            <a:pPr algn="ctr"/>
            <a:r>
              <a:rPr lang="en-US" sz="1600" b="1" dirty="0">
                <a:ln w="3175">
                  <a:solidFill>
                    <a:schemeClr val="tx1"/>
                  </a:solidFill>
                </a:ln>
                <a:solidFill>
                  <a:schemeClr val="bg1"/>
                </a:solidFill>
                <a:latin typeface="Arial" panose="020B0604020202020204" pitchFamily="34" charset="0"/>
                <a:cs typeface="Arial" panose="020B0604020202020204" pitchFamily="34" charset="0"/>
              </a:rPr>
              <a:t>Area shown is ~212.8 x 110.9 km</a:t>
            </a:r>
          </a:p>
        </p:txBody>
      </p:sp>
      <p:pic>
        <p:nvPicPr>
          <p:cNvPr id="5" name="Picture 4">
            <a:extLst>
              <a:ext uri="{FF2B5EF4-FFF2-40B4-BE49-F238E27FC236}">
                <a16:creationId xmlns:a16="http://schemas.microsoft.com/office/drawing/2014/main" id="{AB1B82FE-594A-B748-9A40-F6EC09C99C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697842" y="22006"/>
            <a:ext cx="469900" cy="659165"/>
          </a:xfrm>
          <a:prstGeom prst="rect">
            <a:avLst/>
          </a:prstGeom>
        </p:spPr>
      </p:pic>
      <p:cxnSp>
        <p:nvCxnSpPr>
          <p:cNvPr id="13" name="Straight Connector 12">
            <a:extLst>
              <a:ext uri="{FF2B5EF4-FFF2-40B4-BE49-F238E27FC236}">
                <a16:creationId xmlns:a16="http://schemas.microsoft.com/office/drawing/2014/main" id="{173C013F-240A-444B-AA76-336402BFFD4D}"/>
              </a:ext>
            </a:extLst>
          </p:cNvPr>
          <p:cNvCxnSpPr>
            <a:cxnSpLocks/>
          </p:cNvCxnSpPr>
          <p:nvPr/>
        </p:nvCxnSpPr>
        <p:spPr>
          <a:xfrm flipH="1">
            <a:off x="2886075" y="5256657"/>
            <a:ext cx="77724" cy="258318"/>
          </a:xfrm>
          <a:prstGeom prst="line">
            <a:avLst/>
          </a:prstGeom>
          <a:ln w="19050">
            <a:solidFill>
              <a:srgbClr val="C00000"/>
            </a:solidFill>
            <a:headEnd type="stealth"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F8B250-652D-1C41-A849-D506056C1504}"/>
              </a:ext>
            </a:extLst>
          </p:cNvPr>
          <p:cNvCxnSpPr>
            <a:cxnSpLocks/>
          </p:cNvCxnSpPr>
          <p:nvPr/>
        </p:nvCxnSpPr>
        <p:spPr>
          <a:xfrm flipH="1">
            <a:off x="4171950" y="5180457"/>
            <a:ext cx="195199" cy="144018"/>
          </a:xfrm>
          <a:prstGeom prst="line">
            <a:avLst/>
          </a:prstGeom>
          <a:ln w="19050">
            <a:solidFill>
              <a:srgbClr val="00B0F0"/>
            </a:solidFill>
            <a:headEnd type="stealth"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EA243E-0B85-084E-A675-F07300C6B8C8}"/>
              </a:ext>
            </a:extLst>
          </p:cNvPr>
          <p:cNvCxnSpPr>
            <a:cxnSpLocks/>
          </p:cNvCxnSpPr>
          <p:nvPr/>
        </p:nvCxnSpPr>
        <p:spPr>
          <a:xfrm>
            <a:off x="5976112" y="4967732"/>
            <a:ext cx="239776" cy="112268"/>
          </a:xfrm>
          <a:prstGeom prst="line">
            <a:avLst/>
          </a:prstGeom>
          <a:ln w="19050">
            <a:solidFill>
              <a:srgbClr val="FFC000"/>
            </a:solidFill>
            <a:headEnd type="stealth"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28F8A3-8A85-5C4E-81D2-D248670D2501}"/>
              </a:ext>
            </a:extLst>
          </p:cNvPr>
          <p:cNvCxnSpPr>
            <a:cxnSpLocks/>
          </p:cNvCxnSpPr>
          <p:nvPr/>
        </p:nvCxnSpPr>
        <p:spPr>
          <a:xfrm flipV="1">
            <a:off x="8529574" y="4076700"/>
            <a:ext cx="131826" cy="255016"/>
          </a:xfrm>
          <a:prstGeom prst="line">
            <a:avLst/>
          </a:prstGeom>
          <a:ln w="19050">
            <a:solidFill>
              <a:srgbClr val="00B050"/>
            </a:solidFill>
            <a:head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62D5FB-02F5-8445-A658-B74CBAF516A5}"/>
              </a:ext>
            </a:extLst>
          </p:cNvPr>
          <p:cNvCxnSpPr>
            <a:cxnSpLocks/>
          </p:cNvCxnSpPr>
          <p:nvPr/>
        </p:nvCxnSpPr>
        <p:spPr>
          <a:xfrm flipH="1">
            <a:off x="11703050" y="3780282"/>
            <a:ext cx="194817" cy="169418"/>
          </a:xfrm>
          <a:prstGeom prst="line">
            <a:avLst/>
          </a:prstGeom>
          <a:ln w="19050">
            <a:solidFill>
              <a:srgbClr val="FFFF00"/>
            </a:solidFill>
            <a:head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469298F-EBEA-FC41-BDAA-E248C22DB920}"/>
              </a:ext>
            </a:extLst>
          </p:cNvPr>
          <p:cNvSpPr txBox="1"/>
          <p:nvPr/>
        </p:nvSpPr>
        <p:spPr>
          <a:xfrm>
            <a:off x="0" y="4995291"/>
            <a:ext cx="1933543" cy="1600438"/>
          </a:xfrm>
          <a:prstGeom prst="rect">
            <a:avLst/>
          </a:prstGeom>
          <a:noFill/>
        </p:spPr>
        <p:txBody>
          <a:bodyPr wrap="none" rtlCol="0">
            <a:spAutoFit/>
          </a:bodyPr>
          <a:lstStyle/>
          <a:p>
            <a:r>
              <a:rPr lang="en-US" sz="1600" b="1" dirty="0">
                <a:solidFill>
                  <a:srgbClr val="C00000"/>
                </a:solidFill>
                <a:latin typeface="Arial" panose="020B0604020202020204" pitchFamily="34" charset="0"/>
                <a:cs typeface="Arial" panose="020B0604020202020204" pitchFamily="34" charset="0"/>
              </a:rPr>
              <a:t>Helheim Glacier</a:t>
            </a:r>
          </a:p>
          <a:p>
            <a:r>
              <a:rPr lang="en-US" sz="1600" b="1" dirty="0">
                <a:solidFill>
                  <a:srgbClr val="00B0F0"/>
                </a:solidFill>
                <a:latin typeface="Arial" panose="020B0604020202020204" pitchFamily="34" charset="0"/>
                <a:cs typeface="Arial" panose="020B0604020202020204" pitchFamily="34" charset="0"/>
              </a:rPr>
              <a:t>Fenris Glacier</a:t>
            </a:r>
          </a:p>
          <a:p>
            <a:r>
              <a:rPr lang="en-US" sz="1600" b="1" dirty="0">
                <a:solidFill>
                  <a:srgbClr val="FFC000"/>
                </a:solidFill>
                <a:latin typeface="Arial" panose="020B0604020202020204" pitchFamily="34" charset="0"/>
                <a:cs typeface="Arial" panose="020B0604020202020204" pitchFamily="34" charset="0"/>
              </a:rPr>
              <a:t>Midgard Glacier</a:t>
            </a:r>
          </a:p>
          <a:p>
            <a:r>
              <a:rPr lang="en-US" sz="1600" b="1" dirty="0">
                <a:solidFill>
                  <a:srgbClr val="00B050"/>
                </a:solidFill>
                <a:latin typeface="Arial" panose="020B0604020202020204" pitchFamily="34" charset="0"/>
                <a:cs typeface="Arial" panose="020B0604020202020204" pitchFamily="34" charset="0"/>
              </a:rPr>
              <a:t>Glacier de France</a:t>
            </a:r>
          </a:p>
          <a:p>
            <a:r>
              <a:rPr lang="en-US" b="1" dirty="0">
                <a:solidFill>
                  <a:srgbClr val="FFFF00"/>
                </a:solidFill>
              </a:rPr>
              <a:t>K.J.V. </a:t>
            </a:r>
            <a:r>
              <a:rPr lang="en-US" b="1" dirty="0" err="1">
                <a:solidFill>
                  <a:srgbClr val="FFFF00"/>
                </a:solidFill>
              </a:rPr>
              <a:t>Steenstrup</a:t>
            </a:r>
            <a:endParaRPr lang="en-US" b="1" dirty="0">
              <a:solidFill>
                <a:srgbClr val="FFFF00"/>
              </a:solidFill>
            </a:endParaRPr>
          </a:p>
          <a:p>
            <a:r>
              <a:rPr lang="en-US" sz="1600" b="1" dirty="0">
                <a:solidFill>
                  <a:srgbClr val="FFFF00"/>
                </a:solidFill>
                <a:latin typeface="Arial" panose="020B0604020202020204" pitchFamily="34" charset="0"/>
                <a:cs typeface="Arial" panose="020B0604020202020204" pitchFamily="34" charset="0"/>
              </a:rPr>
              <a:t>Glacier (north)</a:t>
            </a:r>
          </a:p>
        </p:txBody>
      </p:sp>
    </p:spTree>
    <p:extLst>
      <p:ext uri="{BB962C8B-B14F-4D97-AF65-F5344CB8AC3E}">
        <p14:creationId xmlns:p14="http://schemas.microsoft.com/office/powerpoint/2010/main" val="184960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AD5DCB-C57E-574B-8926-BD5927BE70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8000"/>
            <a:ext cx="12192000" cy="6350000"/>
          </a:xfrm>
          <a:prstGeom prst="rect">
            <a:avLst/>
          </a:prstGeom>
        </p:spPr>
      </p:pic>
      <p:pic>
        <p:nvPicPr>
          <p:cNvPr id="8" name="Picture 7">
            <a:extLst>
              <a:ext uri="{FF2B5EF4-FFF2-40B4-BE49-F238E27FC236}">
                <a16:creationId xmlns:a16="http://schemas.microsoft.com/office/drawing/2014/main" id="{F0ED2D2B-3BBD-F742-ADF9-797F2C43BD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49" y="26901"/>
            <a:ext cx="783160" cy="648133"/>
          </a:xfrm>
          <a:prstGeom prst="rect">
            <a:avLst/>
          </a:prstGeom>
        </p:spPr>
      </p:pic>
      <p:pic>
        <p:nvPicPr>
          <p:cNvPr id="11" name="Picture 10">
            <a:extLst>
              <a:ext uri="{FF2B5EF4-FFF2-40B4-BE49-F238E27FC236}">
                <a16:creationId xmlns:a16="http://schemas.microsoft.com/office/drawing/2014/main" id="{7E052E36-B3D8-6347-9649-D8BBDB092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8400" y="6540500"/>
            <a:ext cx="863600" cy="317500"/>
          </a:xfrm>
          <a:prstGeom prst="rect">
            <a:avLst/>
          </a:prstGeom>
        </p:spPr>
      </p:pic>
      <p:sp>
        <p:nvSpPr>
          <p:cNvPr id="7" name="Rectangle 6">
            <a:extLst>
              <a:ext uri="{FF2B5EF4-FFF2-40B4-BE49-F238E27FC236}">
                <a16:creationId xmlns:a16="http://schemas.microsoft.com/office/drawing/2014/main" id="{77B88394-0715-E945-A1EC-E166BAFA9044}"/>
              </a:ext>
            </a:extLst>
          </p:cNvPr>
          <p:cNvSpPr/>
          <p:nvPr/>
        </p:nvSpPr>
        <p:spPr>
          <a:xfrm>
            <a:off x="22069" y="21559"/>
            <a:ext cx="12169931" cy="430887"/>
          </a:xfrm>
          <a:prstGeom prst="rect">
            <a:avLst/>
          </a:prstGeom>
        </p:spPr>
        <p:txBody>
          <a:bodyPr wrap="square">
            <a:spAutoFit/>
          </a:bodyPr>
          <a:lstStyle/>
          <a:p>
            <a:pPr algn="ctr"/>
            <a:r>
              <a:rPr lang="en-US" sz="2200" b="1" dirty="0">
                <a:ln w="3175">
                  <a:noFill/>
                </a:ln>
                <a:solidFill>
                  <a:schemeClr val="bg1"/>
                </a:solidFill>
                <a:latin typeface="Arial" panose="020B0604020202020204" pitchFamily="34" charset="0"/>
                <a:cs typeface="Arial" panose="020B0604020202020204" pitchFamily="34" charset="0"/>
              </a:rPr>
              <a:t>50 Years of Landsat - Ice Cover Changes, East Greenland, from 1972 to 2022 </a:t>
            </a:r>
          </a:p>
        </p:txBody>
      </p:sp>
      <p:pic>
        <p:nvPicPr>
          <p:cNvPr id="9" name="Picture 8">
            <a:extLst>
              <a:ext uri="{FF2B5EF4-FFF2-40B4-BE49-F238E27FC236}">
                <a16:creationId xmlns:a16="http://schemas.microsoft.com/office/drawing/2014/main" id="{0E638342-9DD5-B149-A069-2DF736784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66472"/>
            <a:ext cx="1155700" cy="291528"/>
          </a:xfrm>
          <a:prstGeom prst="rect">
            <a:avLst/>
          </a:prstGeom>
        </p:spPr>
      </p:pic>
      <p:sp>
        <p:nvSpPr>
          <p:cNvPr id="12" name="Rectangle 11">
            <a:extLst>
              <a:ext uri="{FF2B5EF4-FFF2-40B4-BE49-F238E27FC236}">
                <a16:creationId xmlns:a16="http://schemas.microsoft.com/office/drawing/2014/main" id="{8CA63164-8220-D84F-91AF-3BB8A12B493A}"/>
              </a:ext>
            </a:extLst>
          </p:cNvPr>
          <p:cNvSpPr/>
          <p:nvPr/>
        </p:nvSpPr>
        <p:spPr>
          <a:xfrm>
            <a:off x="7178040" y="6505025"/>
            <a:ext cx="5003547" cy="338554"/>
          </a:xfrm>
          <a:prstGeom prst="rect">
            <a:avLst/>
          </a:prstGeom>
        </p:spPr>
        <p:txBody>
          <a:bodyPr wrap="square">
            <a:spAutoFit/>
          </a:bodyPr>
          <a:lstStyle/>
          <a:p>
            <a:pPr algn="ctr"/>
            <a:r>
              <a:rPr lang="en-US" sz="1600" b="1" dirty="0">
                <a:ln w="3175">
                  <a:solidFill>
                    <a:schemeClr val="tx1"/>
                  </a:solidFill>
                </a:ln>
                <a:solidFill>
                  <a:schemeClr val="bg1"/>
                </a:solidFill>
                <a:latin typeface="Arial" panose="020B0604020202020204" pitchFamily="34" charset="0"/>
                <a:cs typeface="Arial" panose="020B0604020202020204" pitchFamily="34" charset="0"/>
              </a:rPr>
              <a:t>Area shown is ~212.8 x 110.9 km</a:t>
            </a:r>
          </a:p>
        </p:txBody>
      </p:sp>
      <p:pic>
        <p:nvPicPr>
          <p:cNvPr id="15" name="Picture 14">
            <a:extLst>
              <a:ext uri="{FF2B5EF4-FFF2-40B4-BE49-F238E27FC236}">
                <a16:creationId xmlns:a16="http://schemas.microsoft.com/office/drawing/2014/main" id="{1359C2B2-1D32-434E-AFCC-DC2A9E99C06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684262" y="22006"/>
            <a:ext cx="483480" cy="678215"/>
          </a:xfrm>
          <a:prstGeom prst="rect">
            <a:avLst/>
          </a:prstGeom>
        </p:spPr>
      </p:pic>
      <p:cxnSp>
        <p:nvCxnSpPr>
          <p:cNvPr id="10" name="Straight Connector 9">
            <a:extLst>
              <a:ext uri="{FF2B5EF4-FFF2-40B4-BE49-F238E27FC236}">
                <a16:creationId xmlns:a16="http://schemas.microsoft.com/office/drawing/2014/main" id="{34765653-4EE6-A947-AD0F-480F0EB15DF8}"/>
              </a:ext>
            </a:extLst>
          </p:cNvPr>
          <p:cNvCxnSpPr>
            <a:cxnSpLocks/>
          </p:cNvCxnSpPr>
          <p:nvPr/>
        </p:nvCxnSpPr>
        <p:spPr>
          <a:xfrm flipH="1">
            <a:off x="2886075" y="5256657"/>
            <a:ext cx="77724" cy="258318"/>
          </a:xfrm>
          <a:prstGeom prst="line">
            <a:avLst/>
          </a:prstGeom>
          <a:ln w="19050">
            <a:solidFill>
              <a:srgbClr val="C00000"/>
            </a:solidFill>
            <a:headEnd type="stealth"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BA8EE0-E625-224B-BE63-4D5B3CAC120B}"/>
              </a:ext>
            </a:extLst>
          </p:cNvPr>
          <p:cNvCxnSpPr>
            <a:cxnSpLocks/>
          </p:cNvCxnSpPr>
          <p:nvPr/>
        </p:nvCxnSpPr>
        <p:spPr>
          <a:xfrm flipH="1">
            <a:off x="4171950" y="5180457"/>
            <a:ext cx="195199" cy="144018"/>
          </a:xfrm>
          <a:prstGeom prst="line">
            <a:avLst/>
          </a:prstGeom>
          <a:ln w="19050">
            <a:solidFill>
              <a:srgbClr val="00B0F0"/>
            </a:solidFill>
            <a:headEnd type="stealth"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107AD37-72D4-D044-9FAE-437A9A012905}"/>
              </a:ext>
            </a:extLst>
          </p:cNvPr>
          <p:cNvCxnSpPr>
            <a:cxnSpLocks/>
          </p:cNvCxnSpPr>
          <p:nvPr/>
        </p:nvCxnSpPr>
        <p:spPr>
          <a:xfrm>
            <a:off x="5976112" y="4967732"/>
            <a:ext cx="239776" cy="112268"/>
          </a:xfrm>
          <a:prstGeom prst="line">
            <a:avLst/>
          </a:prstGeom>
          <a:ln w="19050">
            <a:solidFill>
              <a:srgbClr val="FFC000"/>
            </a:solidFill>
            <a:headEnd type="stealth"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7347F9A-13EF-E348-862F-39EB024CAC08}"/>
              </a:ext>
            </a:extLst>
          </p:cNvPr>
          <p:cNvCxnSpPr>
            <a:cxnSpLocks/>
          </p:cNvCxnSpPr>
          <p:nvPr/>
        </p:nvCxnSpPr>
        <p:spPr>
          <a:xfrm flipV="1">
            <a:off x="8529574" y="4076700"/>
            <a:ext cx="131826" cy="255016"/>
          </a:xfrm>
          <a:prstGeom prst="line">
            <a:avLst/>
          </a:prstGeom>
          <a:ln w="19050">
            <a:solidFill>
              <a:srgbClr val="00B050"/>
            </a:solidFill>
            <a:head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7739BF-D399-9548-A130-6EEC356779AA}"/>
              </a:ext>
            </a:extLst>
          </p:cNvPr>
          <p:cNvCxnSpPr>
            <a:cxnSpLocks/>
          </p:cNvCxnSpPr>
          <p:nvPr/>
        </p:nvCxnSpPr>
        <p:spPr>
          <a:xfrm flipH="1">
            <a:off x="11703050" y="3780282"/>
            <a:ext cx="194817" cy="169418"/>
          </a:xfrm>
          <a:prstGeom prst="line">
            <a:avLst/>
          </a:prstGeom>
          <a:ln w="19050">
            <a:solidFill>
              <a:srgbClr val="FFFF00"/>
            </a:solidFill>
            <a:head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DC80902-E8B4-6E4B-BA08-BA261263CF45}"/>
              </a:ext>
            </a:extLst>
          </p:cNvPr>
          <p:cNvSpPr txBox="1"/>
          <p:nvPr/>
        </p:nvSpPr>
        <p:spPr>
          <a:xfrm>
            <a:off x="0" y="4995291"/>
            <a:ext cx="1933543" cy="1600438"/>
          </a:xfrm>
          <a:prstGeom prst="rect">
            <a:avLst/>
          </a:prstGeom>
          <a:noFill/>
        </p:spPr>
        <p:txBody>
          <a:bodyPr wrap="none" rtlCol="0">
            <a:spAutoFit/>
          </a:bodyPr>
          <a:lstStyle/>
          <a:p>
            <a:r>
              <a:rPr lang="en-US" sz="1600" b="1" dirty="0">
                <a:solidFill>
                  <a:srgbClr val="C00000"/>
                </a:solidFill>
                <a:latin typeface="Arial" panose="020B0604020202020204" pitchFamily="34" charset="0"/>
                <a:cs typeface="Arial" panose="020B0604020202020204" pitchFamily="34" charset="0"/>
              </a:rPr>
              <a:t>Helheim Glacier</a:t>
            </a:r>
          </a:p>
          <a:p>
            <a:r>
              <a:rPr lang="en-US" sz="1600" b="1" dirty="0">
                <a:solidFill>
                  <a:srgbClr val="00B0F0"/>
                </a:solidFill>
                <a:latin typeface="Arial" panose="020B0604020202020204" pitchFamily="34" charset="0"/>
                <a:cs typeface="Arial" panose="020B0604020202020204" pitchFamily="34" charset="0"/>
              </a:rPr>
              <a:t>Fenris Glacier</a:t>
            </a:r>
          </a:p>
          <a:p>
            <a:r>
              <a:rPr lang="en-US" sz="1600" b="1" dirty="0">
                <a:solidFill>
                  <a:srgbClr val="FFC000"/>
                </a:solidFill>
                <a:latin typeface="Arial" panose="020B0604020202020204" pitchFamily="34" charset="0"/>
                <a:cs typeface="Arial" panose="020B0604020202020204" pitchFamily="34" charset="0"/>
              </a:rPr>
              <a:t>Midgard Glacier</a:t>
            </a:r>
          </a:p>
          <a:p>
            <a:r>
              <a:rPr lang="en-US" sz="1600" b="1" dirty="0">
                <a:solidFill>
                  <a:srgbClr val="00B050"/>
                </a:solidFill>
                <a:latin typeface="Arial" panose="020B0604020202020204" pitchFamily="34" charset="0"/>
                <a:cs typeface="Arial" panose="020B0604020202020204" pitchFamily="34" charset="0"/>
              </a:rPr>
              <a:t>Glacier de France</a:t>
            </a:r>
          </a:p>
          <a:p>
            <a:r>
              <a:rPr lang="en-US" b="1" dirty="0">
                <a:solidFill>
                  <a:srgbClr val="FFFF00"/>
                </a:solidFill>
              </a:rPr>
              <a:t>K.J.V. </a:t>
            </a:r>
            <a:r>
              <a:rPr lang="en-US" b="1" dirty="0" err="1">
                <a:solidFill>
                  <a:srgbClr val="FFFF00"/>
                </a:solidFill>
              </a:rPr>
              <a:t>Steenstrup</a:t>
            </a:r>
            <a:endParaRPr lang="en-US" b="1" dirty="0">
              <a:solidFill>
                <a:srgbClr val="FFFF00"/>
              </a:solidFill>
            </a:endParaRPr>
          </a:p>
          <a:p>
            <a:r>
              <a:rPr lang="en-US" sz="1600" b="1" dirty="0">
                <a:solidFill>
                  <a:srgbClr val="FFFF00"/>
                </a:solidFill>
                <a:latin typeface="Arial" panose="020B0604020202020204" pitchFamily="34" charset="0"/>
                <a:cs typeface="Arial" panose="020B0604020202020204" pitchFamily="34" charset="0"/>
              </a:rPr>
              <a:t>Glacier (north)</a:t>
            </a:r>
          </a:p>
        </p:txBody>
      </p:sp>
    </p:spTree>
    <p:extLst>
      <p:ext uri="{BB962C8B-B14F-4D97-AF65-F5344CB8AC3E}">
        <p14:creationId xmlns:p14="http://schemas.microsoft.com/office/powerpoint/2010/main" val="204617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F67DA5-5BC4-8942-9B23-CD4A4C439F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84041" y="1637"/>
            <a:ext cx="482600" cy="698500"/>
          </a:xfrm>
          <a:prstGeom prst="rect">
            <a:avLst/>
          </a:prstGeom>
        </p:spPr>
      </p:pic>
      <p:pic>
        <p:nvPicPr>
          <p:cNvPr id="8" name="Picture 7">
            <a:extLst>
              <a:ext uri="{FF2B5EF4-FFF2-40B4-BE49-F238E27FC236}">
                <a16:creationId xmlns:a16="http://schemas.microsoft.com/office/drawing/2014/main" id="{F0ED2D2B-3BBD-F742-ADF9-797F2C43BD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49" y="26901"/>
            <a:ext cx="783160" cy="648133"/>
          </a:xfrm>
          <a:prstGeom prst="rect">
            <a:avLst/>
          </a:prstGeom>
        </p:spPr>
      </p:pic>
      <p:pic>
        <p:nvPicPr>
          <p:cNvPr id="11" name="Picture 10">
            <a:extLst>
              <a:ext uri="{FF2B5EF4-FFF2-40B4-BE49-F238E27FC236}">
                <a16:creationId xmlns:a16="http://schemas.microsoft.com/office/drawing/2014/main" id="{7E052E36-B3D8-6347-9649-D8BBDB092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8400" y="6540500"/>
            <a:ext cx="863600" cy="317500"/>
          </a:xfrm>
          <a:prstGeom prst="rect">
            <a:avLst/>
          </a:prstGeom>
        </p:spPr>
      </p:pic>
      <p:sp>
        <p:nvSpPr>
          <p:cNvPr id="7" name="Rectangle 6">
            <a:extLst>
              <a:ext uri="{FF2B5EF4-FFF2-40B4-BE49-F238E27FC236}">
                <a16:creationId xmlns:a16="http://schemas.microsoft.com/office/drawing/2014/main" id="{77B88394-0715-E945-A1EC-E166BAFA9044}"/>
              </a:ext>
            </a:extLst>
          </p:cNvPr>
          <p:cNvSpPr/>
          <p:nvPr/>
        </p:nvSpPr>
        <p:spPr>
          <a:xfrm>
            <a:off x="22069" y="21559"/>
            <a:ext cx="12169931" cy="430887"/>
          </a:xfrm>
          <a:prstGeom prst="rect">
            <a:avLst/>
          </a:prstGeom>
        </p:spPr>
        <p:txBody>
          <a:bodyPr wrap="square">
            <a:spAutoFit/>
          </a:bodyPr>
          <a:lstStyle/>
          <a:p>
            <a:pPr algn="ctr"/>
            <a:r>
              <a:rPr lang="en-US" sz="2200" b="1" dirty="0">
                <a:ln w="3175">
                  <a:noFill/>
                </a:ln>
                <a:solidFill>
                  <a:schemeClr val="bg1"/>
                </a:solidFill>
                <a:latin typeface="Arial" panose="020B0604020202020204" pitchFamily="34" charset="0"/>
                <a:cs typeface="Arial" panose="020B0604020202020204" pitchFamily="34" charset="0"/>
              </a:rPr>
              <a:t>50 Years of Landsat - Ice Cover Changes, East Greenland, from 1972 to 2022 </a:t>
            </a:r>
          </a:p>
        </p:txBody>
      </p:sp>
      <p:pic>
        <p:nvPicPr>
          <p:cNvPr id="9" name="Picture 8">
            <a:extLst>
              <a:ext uri="{FF2B5EF4-FFF2-40B4-BE49-F238E27FC236}">
                <a16:creationId xmlns:a16="http://schemas.microsoft.com/office/drawing/2014/main" id="{0E638342-9DD5-B149-A069-2DF736784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566472"/>
            <a:ext cx="1155700" cy="291528"/>
          </a:xfrm>
          <a:prstGeom prst="rect">
            <a:avLst/>
          </a:prstGeom>
        </p:spPr>
      </p:pic>
      <p:sp>
        <p:nvSpPr>
          <p:cNvPr id="19" name="TextBox 18">
            <a:extLst>
              <a:ext uri="{FF2B5EF4-FFF2-40B4-BE49-F238E27FC236}">
                <a16:creationId xmlns:a16="http://schemas.microsoft.com/office/drawing/2014/main" id="{07827054-37F4-2F4F-87AC-FE6D6A183A3B}"/>
              </a:ext>
            </a:extLst>
          </p:cNvPr>
          <p:cNvSpPr txBox="1"/>
          <p:nvPr/>
        </p:nvSpPr>
        <p:spPr>
          <a:xfrm>
            <a:off x="14734" y="609595"/>
            <a:ext cx="12149834" cy="6617196"/>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Landsat’s freely accessible archive allowed this major east Greenland outlet glacier and ice cap area to be compared across 5 decades of time.</a:t>
            </a:r>
          </a:p>
          <a:p>
            <a:pPr marL="285750" indent="-285750">
              <a:buFont typeface="Arial" panose="020B0604020202020204" pitchFamily="34" charset="0"/>
              <a:buChar char="•"/>
            </a:pPr>
            <a:endParaRPr lang="en-US" sz="14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Imagery from Landsat 1 can be directly examined against a composite image from Landsat 8 and 9 almost exactly 50 years apart.</a:t>
            </a:r>
          </a:p>
          <a:p>
            <a:pPr marL="285750" indent="-285750">
              <a:buFont typeface="Arial" panose="020B0604020202020204" pitchFamily="34" charset="0"/>
              <a:buChar char="•"/>
            </a:pPr>
            <a:endParaRPr lang="en-US" sz="14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Substantial ice retreats are clearly visible on multiple major outlet glaciers including one of the largest in Greenland, Helheim Glacier (</a:t>
            </a:r>
            <a:r>
              <a:rPr lang="en-US" sz="2000" b="1" dirty="0" err="1">
                <a:solidFill>
                  <a:schemeClr val="bg1"/>
                </a:solidFill>
                <a:latin typeface="Arial" panose="020B0604020202020204" pitchFamily="34" charset="0"/>
                <a:cs typeface="Arial" panose="020B0604020202020204" pitchFamily="34" charset="0"/>
              </a:rPr>
              <a:t>Helheimgletscher</a:t>
            </a:r>
            <a:r>
              <a:rPr lang="en-US" sz="2000" b="1" dirty="0">
                <a:solidFill>
                  <a:schemeClr val="bg1"/>
                </a:solidFill>
                <a:latin typeface="Arial" panose="020B0604020202020204" pitchFamily="34" charset="0"/>
                <a:cs typeface="Arial" panose="020B0604020202020204" pitchFamily="34" charset="0"/>
              </a:rPr>
              <a:t>). Colored arrows indicate approximate 1972 front positions.</a:t>
            </a:r>
          </a:p>
          <a:p>
            <a:pPr marL="285750" indent="-285750">
              <a:buFont typeface="Arial" panose="020B0604020202020204" pitchFamily="34" charset="0"/>
              <a:buChar char="•"/>
            </a:pPr>
            <a:endParaRPr lang="en-US" sz="14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Both surface and subsurface melting of the major named outlets likely contributed to the ice front retreat. Thinning is less evident at this scale but can be seen by the narrowing of glaciers.</a:t>
            </a:r>
          </a:p>
          <a:p>
            <a:pPr marL="285750" indent="-285750">
              <a:buFont typeface="Arial" panose="020B0604020202020204" pitchFamily="34" charset="0"/>
              <a:buChar char="•"/>
            </a:pPr>
            <a:endParaRPr lang="en-US" sz="14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A large difference in albedo (reflectivity) is also distinct across the selected imagery region, due in large part to warming temperatures in this coastal area as well as Greenland generally.</a:t>
            </a:r>
          </a:p>
          <a:p>
            <a:pPr marL="285750" indent="-285750">
              <a:buFont typeface="Arial" panose="020B0604020202020204" pitchFamily="34" charset="0"/>
              <a:buChar char="•"/>
            </a:pPr>
            <a:endParaRPr lang="en-US" sz="14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Smaller ice caps and their grounded ice show reduced areas and extents to the southeast of the ice sheet (</a:t>
            </a:r>
            <a:r>
              <a:rPr lang="en-US" sz="2000" b="1" dirty="0" err="1">
                <a:solidFill>
                  <a:schemeClr val="bg1"/>
                </a:solidFill>
                <a:latin typeface="Arial" panose="020B0604020202020204" pitchFamily="34" charset="0"/>
                <a:cs typeface="Arial" panose="020B0604020202020204" pitchFamily="34" charset="0"/>
              </a:rPr>
              <a:t>Sermersuaq</a:t>
            </a:r>
            <a:r>
              <a:rPr lang="en-US" sz="2000" b="1">
                <a:solidFill>
                  <a:schemeClr val="bg1"/>
                </a:solidFill>
                <a:latin typeface="Arial" panose="020B0604020202020204" pitchFamily="34" charset="0"/>
                <a:cs typeface="Arial" panose="020B0604020202020204" pitchFamily="34" charset="0"/>
              </a:rPr>
              <a:t>) that </a:t>
            </a:r>
            <a:r>
              <a:rPr lang="en-US" sz="2000" b="1" dirty="0">
                <a:solidFill>
                  <a:schemeClr val="bg1"/>
                </a:solidFill>
                <a:latin typeface="Arial" panose="020B0604020202020204" pitchFamily="34" charset="0"/>
                <a:cs typeface="Arial" panose="020B0604020202020204" pitchFamily="34" charset="0"/>
              </a:rPr>
              <a:t>is the source of the major glaciers.</a:t>
            </a:r>
          </a:p>
          <a:p>
            <a:pPr marL="285750" indent="-285750">
              <a:buFont typeface="Arial" panose="020B0604020202020204" pitchFamily="34" charset="0"/>
              <a:buChar char="•"/>
            </a:pPr>
            <a:endParaRPr lang="en-US" sz="14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solidFill>
                  <a:schemeClr val="bg1"/>
                </a:solidFill>
                <a:latin typeface="Arial" panose="020B0604020202020204" pitchFamily="34" charset="0"/>
                <a:cs typeface="Arial" panose="020B0604020202020204" pitchFamily="34" charset="0"/>
              </a:rPr>
              <a:t>In some cases, ice retreat has been large enough that major tributaries (e.g. Midgard) have separated (near the center of the image area).</a:t>
            </a:r>
          </a:p>
          <a:p>
            <a:pPr marL="285750" indent="-285750">
              <a:buFont typeface="Arial" panose="020B0604020202020204" pitchFamily="34" charset="0"/>
              <a:buChar char="•"/>
            </a:pPr>
            <a:endParaRPr lang="en-US" sz="20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b="1" dirty="0">
              <a:solidFill>
                <a:schemeClr val="bg1"/>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8BFC76D0-F3AD-EF4A-8BB0-566C874529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28400" y="5548543"/>
            <a:ext cx="863600" cy="983544"/>
          </a:xfrm>
          <a:prstGeom prst="rect">
            <a:avLst/>
          </a:prstGeom>
        </p:spPr>
      </p:pic>
    </p:spTree>
    <p:extLst>
      <p:ext uri="{BB962C8B-B14F-4D97-AF65-F5344CB8AC3E}">
        <p14:creationId xmlns:p14="http://schemas.microsoft.com/office/powerpoint/2010/main" val="3650334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15159</TotalTime>
  <Words>354</Words>
  <Application>Microsoft Macintosh PowerPoint</Application>
  <PresentationFormat>Widescreen</PresentationFormat>
  <Paragraphs>37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Shuman</dc:creator>
  <cp:lastModifiedBy>Christopher Shuman</cp:lastModifiedBy>
  <cp:revision>61</cp:revision>
  <dcterms:created xsi:type="dcterms:W3CDTF">2018-06-13T17:05:51Z</dcterms:created>
  <dcterms:modified xsi:type="dcterms:W3CDTF">2022-09-14T16:22:00Z</dcterms:modified>
</cp:coreProperties>
</file>