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64" r:id="rId9"/>
    <p:sldId id="263" r:id="rId10"/>
    <p:sldId id="265" r:id="rId11"/>
    <p:sldId id="273" r:id="rId12"/>
    <p:sldId id="274" r:id="rId13"/>
    <p:sldId id="275" r:id="rId14"/>
    <p:sldId id="276" r:id="rId15"/>
    <p:sldId id="280" r:id="rId16"/>
    <p:sldId id="281" r:id="rId17"/>
    <p:sldId id="282" r:id="rId18"/>
    <p:sldId id="283" r:id="rId19"/>
    <p:sldId id="277" r:id="rId20"/>
    <p:sldId id="278" r:id="rId21"/>
    <p:sldId id="279" r:id="rId22"/>
    <p:sldId id="266" r:id="rId23"/>
    <p:sldId id="26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75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206" autoAdjust="0"/>
  </p:normalViewPr>
  <p:slideViewPr>
    <p:cSldViewPr>
      <p:cViewPr varScale="1">
        <p:scale>
          <a:sx n="59" d="100"/>
          <a:sy n="59" d="100"/>
        </p:scale>
        <p:origin x="152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4EBEC-116E-41E5-B7FF-E8281C7B7668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AA748-3B1E-4294-963F-7A4519717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6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Friends and family – could be out of date or wrong, social media – could definitely be wrong, Govt agencies – good info but can be dense and hard to understand, financial institutions – could be good, could be selling something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AA748-3B1E-4294-963F-7A45197173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21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76200" y="2971800"/>
            <a:ext cx="9296400" cy="85953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3048000"/>
            <a:ext cx="8229600" cy="359663"/>
          </a:xfrm>
          <a:solidFill>
            <a:schemeClr val="bg2"/>
          </a:solidFill>
          <a:ln>
            <a:noFill/>
          </a:ln>
        </p:spPr>
        <p:txBody>
          <a:bodyPr>
            <a:normAutofit/>
          </a:bodyPr>
          <a:lstStyle>
            <a:lvl1pPr algn="ctr">
              <a:defRPr sz="2600" b="1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477769"/>
            <a:ext cx="8229600" cy="256031"/>
          </a:xfrm>
          <a:solidFill>
            <a:schemeClr val="bg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600" baseline="0"/>
            </a:lvl1pPr>
            <a:lvl2pPr marL="457200" indent="0">
              <a:buNone/>
              <a:defRPr/>
            </a:lvl2pPr>
            <a:lvl3pPr marL="914400" indent="0" algn="ctr">
              <a:buNone/>
              <a:defRPr sz="1600" baseline="0"/>
            </a:lvl3pPr>
          </a:lstStyle>
          <a:p>
            <a:pPr lvl="0"/>
            <a:r>
              <a:rPr lang="en-US" dirty="0"/>
              <a:t>Subtitle / Division / Unit / Department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666" y="6248400"/>
            <a:ext cx="1070668" cy="34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54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1">
          <a:blip r:embed="rId2">
            <a:alphaModFix amt="3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1000" spc="300"/>
            </a:lvl1pPr>
          </a:lstStyle>
          <a:p>
            <a:fld id="{90969C1B-43C2-D04D-AF8B-04FFAC00E19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6248400"/>
            <a:ext cx="822960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earlessIdeas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6400800"/>
            <a:ext cx="2514600" cy="3607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56" y="6358127"/>
            <a:ext cx="1070668" cy="34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20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257800"/>
            <a:ext cx="9144000" cy="1600200"/>
          </a:xfrm>
        </p:spPr>
        <p:txBody>
          <a:bodyPr anchor="ctr"/>
          <a:lstStyle>
            <a:lvl1pPr algn="ctr">
              <a:defRPr sz="1300" b="1">
                <a:solidFill>
                  <a:schemeClr val="bg2"/>
                </a:solidFill>
              </a:defRPr>
            </a:lvl1pPr>
          </a:lstStyle>
          <a:p>
            <a:r>
              <a:rPr lang="en-US" sz="1000" dirty="0"/>
              <a:t>CONTACT INFORMATION</a:t>
            </a:r>
          </a:p>
          <a:p>
            <a:r>
              <a:rPr lang="en-US" b="0" dirty="0"/>
              <a:t>First and Last Name</a:t>
            </a:r>
          </a:p>
          <a:p>
            <a:r>
              <a:rPr lang="en-US" b="0" dirty="0"/>
              <a:t>Campus Address / Room Number / College Park, MD 20742</a:t>
            </a:r>
          </a:p>
          <a:p>
            <a:r>
              <a:rPr lang="en-US" b="0" dirty="0"/>
              <a:t>phone: 301.450.XXXX / email: </a:t>
            </a:r>
            <a:r>
              <a:rPr lang="en-US" b="0" dirty="0" err="1"/>
              <a:t>xxxxxxx@umd.edu</a:t>
            </a:r>
            <a:endParaRPr lang="en-US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72E935-3DA8-41BE-9C20-715D7AA2B1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169" y="3219093"/>
            <a:ext cx="2685665" cy="46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294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with Content">
    <p:bg>
      <p:bgPr>
        <a:blipFill rotWithShape="1">
          <a:blip r:embed="rId2">
            <a:alphaModFix amt="3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447800"/>
            <a:ext cx="822960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1000" spc="300"/>
            </a:lvl1pPr>
          </a:lstStyle>
          <a:p>
            <a:fld id="{90969C1B-43C2-D04D-AF8B-04FFAC00E19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6248400"/>
            <a:ext cx="822960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FearlessIdeas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6400800"/>
            <a:ext cx="2514600" cy="3607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43" y="6356350"/>
            <a:ext cx="1070668" cy="34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25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with Bulleted Content">
    <p:bg>
      <p:bgPr>
        <a:blipFill rotWithShape="1">
          <a:blip r:embed="rId2">
            <a:alphaModFix amt="3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447800"/>
            <a:ext cx="822960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1000" spc="300"/>
            </a:lvl1pPr>
          </a:lstStyle>
          <a:p>
            <a:fld id="{90969C1B-43C2-D04D-AF8B-04FFAC00E19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6248400"/>
            <a:ext cx="822960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FearlessIdeas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6400800"/>
            <a:ext cx="2514600" cy="3607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56" y="6358127"/>
            <a:ext cx="1070668" cy="34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98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with Numbered Content">
    <p:bg>
      <p:bgPr>
        <a:blipFill rotWithShape="1">
          <a:blip r:embed="rId2">
            <a:alphaModFix amt="3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+mj-lt"/>
              <a:buNone/>
              <a:defRPr/>
            </a:lvl1pPr>
            <a:lvl2pPr marL="971550" indent="-51435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spc="300"/>
            </a:lvl1pPr>
          </a:lstStyle>
          <a:p>
            <a:fld id="{90969C1B-43C2-D04D-AF8B-04FFAC00E19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447800"/>
            <a:ext cx="822960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57200" y="6248400"/>
            <a:ext cx="822960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earlessIdeas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6400800"/>
            <a:ext cx="2514600" cy="3607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56" y="6358127"/>
            <a:ext cx="1070668" cy="34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>
            <a:alphaModFix amt="3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447800"/>
            <a:ext cx="822960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1000" spc="300"/>
            </a:lvl1pPr>
          </a:lstStyle>
          <a:p>
            <a:fld id="{90969C1B-43C2-D04D-AF8B-04FFAC00E19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6248400"/>
            <a:ext cx="822960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FearlessIdeas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6400800"/>
            <a:ext cx="2514600" cy="3607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76" y="6358127"/>
            <a:ext cx="1070668" cy="34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1">
          <a:blip r:embed="rId2">
            <a:alphaModFix amt="3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92362"/>
            <a:ext cx="3886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392362"/>
            <a:ext cx="3886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447800"/>
            <a:ext cx="822960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2000" y="1752600"/>
            <a:ext cx="0" cy="457200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1000" spc="300"/>
            </a:lvl1pPr>
          </a:lstStyle>
          <a:p>
            <a:fld id="{90969C1B-43C2-D04D-AF8B-04FFAC00E19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95300" y="5715000"/>
            <a:ext cx="822960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FearlessIdeas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6400800"/>
            <a:ext cx="2514600" cy="36076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56" y="6358127"/>
            <a:ext cx="1070668" cy="34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91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>
            <a:alphaModFix amt="3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447800"/>
            <a:ext cx="822960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1000" spc="300"/>
            </a:lvl1pPr>
          </a:lstStyle>
          <a:p>
            <a:fld id="{90969C1B-43C2-D04D-AF8B-04FFAC00E19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6248400"/>
            <a:ext cx="822960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FearlessIdeas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6400800"/>
            <a:ext cx="2514600" cy="3607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56" y="6358127"/>
            <a:ext cx="1070668" cy="34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67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>
            <a:alphaModFix amt="3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1000" spc="300"/>
            </a:lvl1pPr>
          </a:lstStyle>
          <a:p>
            <a:fld id="{90969C1B-43C2-D04D-AF8B-04FFAC00E19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6248400"/>
            <a:ext cx="822960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FearlessIdeas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6400800"/>
            <a:ext cx="2514600" cy="3607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56" y="6358127"/>
            <a:ext cx="1070668" cy="34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9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1">
          <a:blip r:embed="rId2">
            <a:alphaModFix amt="3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1000" spc="300"/>
            </a:lvl1pPr>
          </a:lstStyle>
          <a:p>
            <a:fld id="{90969C1B-43C2-D04D-AF8B-04FFAC00E19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6248400"/>
            <a:ext cx="822960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earlessIdeas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6400800"/>
            <a:ext cx="2514600" cy="3607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56" y="6358127"/>
            <a:ext cx="1070668" cy="34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81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B6720-8676-4024-8F34-F93F8520B194}" type="datetimeFigureOut">
              <a:rPr lang="en-US" smtClean="0"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FEARLESS IDEAS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FC878-51C5-4BBD-8D29-A8054A8A6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1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50" r:id="rId3"/>
    <p:sldLayoutId id="2147483673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accent1"/>
        </a:buClr>
        <a:buSzPct val="68000"/>
        <a:buFont typeface="Arial"/>
        <a:buNone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SzPct val="68000"/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68000"/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SzPct val="68000"/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68000"/>
        <a:buFont typeface="Arial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llasfed.org/~/media/microsites/cd/wealth/students.html" TargetMode="External"/><Relationship Id="rId2" Type="http://schemas.openxmlformats.org/officeDocument/2006/relationships/hyperlink" Target="https://www.consumerfinance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dic.gov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bc.com/select/popular-personal-finance-tiktoks-fact-check/" TargetMode="External"/><Relationship Id="rId2" Type="http://schemas.openxmlformats.org/officeDocument/2006/relationships/hyperlink" Target="https://www.insidehighered.com/news/2022/02/25/survey-college-students-need-help-financial-literac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ox.com/the-goods/22229551/tiktok-personal-finance-day-trading-tesla-scam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536" y="2743200"/>
            <a:ext cx="8229600" cy="1447800"/>
          </a:xfrm>
        </p:spPr>
        <p:txBody>
          <a:bodyPr>
            <a:noAutofit/>
          </a:bodyPr>
          <a:lstStyle/>
          <a:p>
            <a:r>
              <a:rPr lang="en-US" sz="4000" dirty="0"/>
              <a:t>The Good, the Bad, and the Ugly: Personal Finance on </a:t>
            </a:r>
            <a:r>
              <a:rPr lang="en-US" sz="4000" dirty="0" err="1"/>
              <a:t>TikTok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8536" y="5029200"/>
            <a:ext cx="8229600" cy="256031"/>
          </a:xfrm>
        </p:spPr>
        <p:txBody>
          <a:bodyPr>
            <a:noAutofit/>
          </a:bodyPr>
          <a:lstStyle/>
          <a:p>
            <a:r>
              <a:rPr lang="en-US" sz="1800" dirty="0"/>
              <a:t>Carrie Sorenson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47962" y="5486400"/>
            <a:ext cx="5848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buClr>
                <a:srgbClr val="000000"/>
              </a:buClr>
              <a:buSzPct val="25000"/>
            </a:pPr>
            <a:r>
              <a:rPr lang="en-US" sz="14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“The University of Maryland is an Equal Opportunity Employer and</a:t>
            </a:r>
          </a:p>
          <a:p>
            <a:pPr lvl="0" algn="ctr">
              <a:buClr>
                <a:srgbClr val="000000"/>
              </a:buClr>
              <a:buSzPct val="25000"/>
            </a:pPr>
            <a:r>
              <a:rPr lang="en-US" sz="14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Equal Access Programs”</a:t>
            </a:r>
            <a:endParaRPr lang="en-US" sz="1400" kern="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41228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imagine a situation…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You want to get your first credit card and search online for one. You get: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Ads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Tips and tricks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Information about the importance of your credit score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dirty="0"/>
              <a:t>Now you need to know how credit scores work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dirty="0"/>
              <a:t>So, you Google that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dirty="0"/>
              <a:t>It’s midnight and you’re tired, so you give up or make a decision</a:t>
            </a:r>
          </a:p>
        </p:txBody>
      </p:sp>
    </p:spTree>
    <p:extLst>
      <p:ext uri="{BB962C8B-B14F-4D97-AF65-F5344CB8AC3E}">
        <p14:creationId xmlns:p14="http://schemas.microsoft.com/office/powerpoint/2010/main" val="3105819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Overload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Totally human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Can also result in financial decisions that aren’t the best ones possible</a:t>
            </a:r>
          </a:p>
        </p:txBody>
      </p:sp>
    </p:spTree>
    <p:extLst>
      <p:ext uri="{BB962C8B-B14F-4D97-AF65-F5344CB8AC3E}">
        <p14:creationId xmlns:p14="http://schemas.microsoft.com/office/powerpoint/2010/main" val="3306232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Good, Bad, and Ugly: Info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Friends and family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Social media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Government agencies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Financial institutions</a:t>
            </a:r>
          </a:p>
        </p:txBody>
      </p:sp>
    </p:spTree>
    <p:extLst>
      <p:ext uri="{BB962C8B-B14F-4D97-AF65-F5344CB8AC3E}">
        <p14:creationId xmlns:p14="http://schemas.microsoft.com/office/powerpoint/2010/main" val="943507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Information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Who should we evaluate?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can we evaluate?</a:t>
            </a:r>
          </a:p>
        </p:txBody>
      </p:sp>
    </p:spTree>
    <p:extLst>
      <p:ext uri="{BB962C8B-B14F-4D97-AF65-F5344CB8AC3E}">
        <p14:creationId xmlns:p14="http://schemas.microsoft.com/office/powerpoint/2010/main" val="3886461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with Initial Red Flags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Too good or too easy to be true?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this person or organization selling a product? What?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sort of credentials does this person have? Who do they work for?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is the mission of this organization? How do they make their money?</a:t>
            </a:r>
          </a:p>
        </p:txBody>
      </p:sp>
    </p:spTree>
    <p:extLst>
      <p:ext uri="{BB962C8B-B14F-4D97-AF65-F5344CB8AC3E}">
        <p14:creationId xmlns:p14="http://schemas.microsoft.com/office/powerpoint/2010/main" val="2889179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D30DB-FC39-46F0-AE8B-48D5EFAE0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Too Good to Be True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AA097-EF77-459C-9AAF-76374DF91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TikTok</a:t>
            </a:r>
            <a:r>
              <a:rPr lang="en-US" dirty="0"/>
              <a:t>: </a:t>
            </a:r>
          </a:p>
          <a:p>
            <a:endParaRPr lang="en-US" dirty="0"/>
          </a:p>
          <a:p>
            <a:r>
              <a:rPr lang="en-US" dirty="0"/>
              <a:t>What’s a piece of information it feels illegal to know? </a:t>
            </a:r>
          </a:p>
          <a:p>
            <a:endParaRPr lang="en-US" dirty="0"/>
          </a:p>
          <a:p>
            <a:r>
              <a:rPr lang="en-US" dirty="0"/>
              <a:t>That you can start a S Corporation and not have to pay taxes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651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B719C-3003-4655-AF77-5AEA19838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What are they selling?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A9C9A-EE7C-4088-A3DE-0E8F28A7D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TikTok</a:t>
            </a:r>
            <a:r>
              <a:rPr lang="en-US" dirty="0"/>
              <a:t>: </a:t>
            </a:r>
          </a:p>
          <a:p>
            <a:endParaRPr lang="en-US" dirty="0"/>
          </a:p>
          <a:p>
            <a:r>
              <a:rPr lang="en-US" dirty="0"/>
              <a:t>You can become a millionaire very young if you open a specific type of account with a specific company</a:t>
            </a:r>
          </a:p>
        </p:txBody>
      </p:sp>
    </p:spTree>
    <p:extLst>
      <p:ext uri="{BB962C8B-B14F-4D97-AF65-F5344CB8AC3E}">
        <p14:creationId xmlns:p14="http://schemas.microsoft.com/office/powerpoint/2010/main" val="3245198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DB8CE-1A21-415A-91AB-CB032B11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What are their credentials?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54CD4-3F5A-4D69-AA37-F9DC1828E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TikTok</a:t>
            </a:r>
            <a:r>
              <a:rPr lang="en-US" dirty="0"/>
              <a:t>: </a:t>
            </a:r>
          </a:p>
          <a:p>
            <a:endParaRPr lang="en-US" dirty="0"/>
          </a:p>
          <a:p>
            <a:r>
              <a:rPr lang="en-US" dirty="0"/>
              <a:t>Someone claims there is secret bank account at the Federal Reserve for every American citizen, you just have to look it up using your Social Security number</a:t>
            </a:r>
          </a:p>
        </p:txBody>
      </p:sp>
    </p:spTree>
    <p:extLst>
      <p:ext uri="{BB962C8B-B14F-4D97-AF65-F5344CB8AC3E}">
        <p14:creationId xmlns:p14="http://schemas.microsoft.com/office/powerpoint/2010/main" val="3542523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EB920-4A18-456A-9C7B-0A4350B5A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How do they make money?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B1D00-28C3-456A-8CEF-D110C8180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many companies out there promoting products that are free to use (think free budgeting apps, credit score monitoring, or even a credit score boost). </a:t>
            </a:r>
          </a:p>
          <a:p>
            <a:endParaRPr lang="en-US" dirty="0"/>
          </a:p>
          <a:p>
            <a:r>
              <a:rPr lang="en-US" dirty="0"/>
              <a:t>But if you aren’t paying them, then how are they making money?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876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with these reputable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Consumer Financial Protection Bureau (CFPB)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Dallas Federal Reserve – Building Wealth 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Federal Deposit Insurance Corporation (FDIC)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099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73B5A-E58E-4B43-A1E3-80DA5A5FD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about me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2DD3DE7-EFD5-4518-AC4A-ADC5CDACED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725" y="2165152"/>
            <a:ext cx="4525963" cy="3394472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93E60E-4CD6-46A6-85FC-CAF337F26E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FCS Educator since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AFC</a:t>
            </a:r>
            <a:r>
              <a:rPr lang="en-US" baseline="30000" dirty="0"/>
              <a:t>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600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Great Books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Behavior Gap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Loaded: Money, Psychology, and How to Get Ahead without Leaving Your Values Behind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Personal Finance </a:t>
            </a:r>
            <a:r>
              <a:rPr lang="en-US"/>
              <a:t>Class textbook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026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Person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 Extension class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College resources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Financial advisor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HUD Certified housing counselor</a:t>
            </a:r>
          </a:p>
        </p:txBody>
      </p:sp>
    </p:spTree>
    <p:extLst>
      <p:ext uri="{BB962C8B-B14F-4D97-AF65-F5344CB8AC3E}">
        <p14:creationId xmlns:p14="http://schemas.microsoft.com/office/powerpoint/2010/main" val="4177862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https://www.insidehighered.com/news/2022/02/25/survey-college-students-need-help-financial-literacy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https://www.cnbc.com/select/popular-personal-finance-tiktoks-fact-check/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https://www.vox.com/the-goods/22229551/tiktok-personal-finance-day-trading-tesla-scam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https://www.buzzfeed.com/gracehlee/high-school-student-learning-money-on-tiktok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180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4419600"/>
            <a:ext cx="9144000" cy="1600200"/>
          </a:xfrm>
        </p:spPr>
        <p:txBody>
          <a:bodyPr>
            <a:normAutofit/>
          </a:bodyPr>
          <a:lstStyle/>
          <a:p>
            <a:r>
              <a:rPr lang="en-US" sz="1600" dirty="0"/>
              <a:t>Carrie Sorenson</a:t>
            </a:r>
          </a:p>
          <a:p>
            <a:r>
              <a:rPr lang="en-US" sz="1600" b="0" dirty="0"/>
              <a:t>330 Montevue Lane, Frederick, MD 21702</a:t>
            </a:r>
          </a:p>
          <a:p>
            <a:r>
              <a:rPr lang="en-US" sz="1600" b="0" dirty="0"/>
              <a:t>301.600.1598 / cjrsoren@umd.edu</a:t>
            </a:r>
          </a:p>
        </p:txBody>
      </p:sp>
    </p:spTree>
    <p:extLst>
      <p:ext uri="{BB962C8B-B14F-4D97-AF65-F5344CB8AC3E}">
        <p14:creationId xmlns:p14="http://schemas.microsoft.com/office/powerpoint/2010/main" val="3665033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6BDDA29-D0C5-489B-AF55-16017A57D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Plan for Today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C1FC33-D5CD-4578-9F32-0DE5361BD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College students and financial literacy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we find the information we need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Sorting the good from the bad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Where to find good information</a:t>
            </a:r>
          </a:p>
        </p:txBody>
      </p:sp>
    </p:spTree>
    <p:extLst>
      <p:ext uri="{BB962C8B-B14F-4D97-AF65-F5344CB8AC3E}">
        <p14:creationId xmlns:p14="http://schemas.microsoft.com/office/powerpoint/2010/main" val="907676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30EE5E-41D4-4AEC-80EF-FBF2E89C3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353536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dirty="0"/>
              <a:t>What financial decisions are you making now?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What decisions do you think you will be making in the next 5 years?</a:t>
            </a:r>
          </a:p>
        </p:txBody>
      </p:sp>
    </p:spTree>
    <p:extLst>
      <p:ext uri="{BB962C8B-B14F-4D97-AF65-F5344CB8AC3E}">
        <p14:creationId xmlns:p14="http://schemas.microsoft.com/office/powerpoint/2010/main" val="4176310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67F30-0544-4846-9E4A-AABD1914A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Important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59DF3-091C-4084-BB62-050289BAB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Student loans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Building credit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Starting first job (in career path)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This would be a lot, even for someone well prepared!</a:t>
            </a:r>
          </a:p>
        </p:txBody>
      </p:sp>
    </p:spTree>
    <p:extLst>
      <p:ext uri="{BB962C8B-B14F-4D97-AF65-F5344CB8AC3E}">
        <p14:creationId xmlns:p14="http://schemas.microsoft.com/office/powerpoint/2010/main" val="1399864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A50B9-698D-4ABD-B54E-B8E5737D1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Are most college students prepared?</a:t>
            </a:r>
          </a:p>
        </p:txBody>
      </p:sp>
    </p:spTree>
    <p:extLst>
      <p:ext uri="{BB962C8B-B14F-4D97-AF65-F5344CB8AC3E}">
        <p14:creationId xmlns:p14="http://schemas.microsoft.com/office/powerpoint/2010/main" val="1650391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EC956-B1A7-44E8-8306-27712734A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education is inconsistent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E57C3-5D41-4599-91F2-5CB275CD6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Many schools have no personal finance requirement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College students report learning from friends and family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They also report needing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1845990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981200"/>
            <a:ext cx="8229600" cy="2362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dirty="0"/>
              <a:t>If you couldn’t ask friends or family and needed financial information, where would you go?</a:t>
            </a:r>
          </a:p>
        </p:txBody>
      </p:sp>
    </p:spTree>
    <p:extLst>
      <p:ext uri="{BB962C8B-B14F-4D97-AF65-F5344CB8AC3E}">
        <p14:creationId xmlns:p14="http://schemas.microsoft.com/office/powerpoint/2010/main" val="557695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Finance Advice is Everywhere…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325" y="1600200"/>
            <a:ext cx="6229350" cy="461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60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MD Colors 1">
      <a:dk1>
        <a:srgbClr val="2A2F30"/>
      </a:dk1>
      <a:lt1>
        <a:srgbClr val="F4F1F1"/>
      </a:lt1>
      <a:dk2>
        <a:srgbClr val="2A2F30"/>
      </a:dk2>
      <a:lt2>
        <a:srgbClr val="FFFFFE"/>
      </a:lt2>
      <a:accent1>
        <a:srgbClr val="C30A29"/>
      </a:accent1>
      <a:accent2>
        <a:srgbClr val="F9C51A"/>
      </a:accent2>
      <a:accent3>
        <a:srgbClr val="E68320"/>
      </a:accent3>
      <a:accent4>
        <a:srgbClr val="4070FF"/>
      </a:accent4>
      <a:accent5>
        <a:srgbClr val="60E653"/>
      </a:accent5>
      <a:accent6>
        <a:srgbClr val="2DE6C6"/>
      </a:accent6>
      <a:hlink>
        <a:srgbClr val="C30A29"/>
      </a:hlink>
      <a:folHlink>
        <a:srgbClr val="6F757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GNRPowerPointTemplate_4X3_extension.potx" id="{DF1DCA4F-9F18-4E9C-B9EF-65F540D5145D}" vid="{8FBC854A-CE71-47DE-B06A-66C2088A6A0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AGNRPowerPointTemplate_4X3_extension (1)</Template>
  <TotalTime>1175</TotalTime>
  <Words>667</Words>
  <Application>Microsoft Office PowerPoint</Application>
  <PresentationFormat>On-screen Show (4:3)</PresentationFormat>
  <Paragraphs>91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Century Gothic</vt:lpstr>
      <vt:lpstr>Office Theme</vt:lpstr>
      <vt:lpstr>The Good, the Bad, and the Ugly: Personal Finance on TikTok</vt:lpstr>
      <vt:lpstr>A little about me</vt:lpstr>
      <vt:lpstr>Our Plan for Today </vt:lpstr>
      <vt:lpstr>What financial decisions are you making now?   What decisions do you think you will be making in the next 5 years?</vt:lpstr>
      <vt:lpstr>Upcoming Important Decisions</vt:lpstr>
      <vt:lpstr>Are most college students prepared?</vt:lpstr>
      <vt:lpstr>Financial education is inconsistent </vt:lpstr>
      <vt:lpstr>If you couldn’t ask friends or family and needed financial information, where would you go?</vt:lpstr>
      <vt:lpstr>Finance Advice is Everywhere…</vt:lpstr>
      <vt:lpstr>Let’s imagine a situation…</vt:lpstr>
      <vt:lpstr>Information Overload</vt:lpstr>
      <vt:lpstr>Good, Bad, and Ugly: Info Sources</vt:lpstr>
      <vt:lpstr>Evaluating Information Sources</vt:lpstr>
      <vt:lpstr>Start with Initial Red Flags</vt:lpstr>
      <vt:lpstr>Example: Too Good to Be True</vt:lpstr>
      <vt:lpstr>Example: What are they selling?</vt:lpstr>
      <vt:lpstr>Example: What are their credentials?</vt:lpstr>
      <vt:lpstr>Example: How do they make money?</vt:lpstr>
      <vt:lpstr>Start with these reputable sources</vt:lpstr>
      <vt:lpstr>Some Great Books</vt:lpstr>
      <vt:lpstr>In Person</vt:lpstr>
      <vt:lpstr>References</vt:lpstr>
      <vt:lpstr>PowerPoint Presentation</vt:lpstr>
    </vt:vector>
  </TitlesOfParts>
  <Company>University of Maryland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Headline</dc:title>
  <dc:creator>binderg</dc:creator>
  <cp:lastModifiedBy>Carrie Sorenson</cp:lastModifiedBy>
  <cp:revision>65</cp:revision>
  <dcterms:created xsi:type="dcterms:W3CDTF">2018-02-09T22:08:32Z</dcterms:created>
  <dcterms:modified xsi:type="dcterms:W3CDTF">2022-04-06T14:08:40Z</dcterms:modified>
</cp:coreProperties>
</file>