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40"/>
  </p:notesMasterIdLst>
  <p:sldIdLst>
    <p:sldId id="256" r:id="rId2"/>
    <p:sldId id="269" r:id="rId3"/>
    <p:sldId id="271" r:id="rId4"/>
    <p:sldId id="281" r:id="rId5"/>
    <p:sldId id="257" r:id="rId6"/>
    <p:sldId id="270" r:id="rId7"/>
    <p:sldId id="283" r:id="rId8"/>
    <p:sldId id="282" r:id="rId9"/>
    <p:sldId id="285" r:id="rId10"/>
    <p:sldId id="272" r:id="rId11"/>
    <p:sldId id="273" r:id="rId12"/>
    <p:sldId id="274" r:id="rId13"/>
    <p:sldId id="275" r:id="rId14"/>
    <p:sldId id="276" r:id="rId15"/>
    <p:sldId id="278" r:id="rId16"/>
    <p:sldId id="258" r:id="rId17"/>
    <p:sldId id="287" r:id="rId18"/>
    <p:sldId id="279" r:id="rId19"/>
    <p:sldId id="288" r:id="rId20"/>
    <p:sldId id="260" r:id="rId21"/>
    <p:sldId id="261" r:id="rId22"/>
    <p:sldId id="262" r:id="rId23"/>
    <p:sldId id="264" r:id="rId24"/>
    <p:sldId id="265" r:id="rId25"/>
    <p:sldId id="299" r:id="rId26"/>
    <p:sldId id="294" r:id="rId27"/>
    <p:sldId id="297" r:id="rId28"/>
    <p:sldId id="295" r:id="rId29"/>
    <p:sldId id="289" r:id="rId30"/>
    <p:sldId id="290" r:id="rId31"/>
    <p:sldId id="291" r:id="rId32"/>
    <p:sldId id="292" r:id="rId33"/>
    <p:sldId id="293" r:id="rId34"/>
    <p:sldId id="298" r:id="rId35"/>
    <p:sldId id="263" r:id="rId36"/>
    <p:sldId id="266" r:id="rId37"/>
    <p:sldId id="267" r:id="rId38"/>
    <p:sldId id="296"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Roboto Black" panose="02000000000000000000" pitchFamily="2" charset="0"/>
      <p:bold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666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8D7D7-3EF7-48AA-9CA0-F67EC2BA95FD}" v="50" dt="2022-04-05T17:46:21.117"/>
    <p1510:client id="{9889DB47-5770-4B58-87E5-D7AA6F69B2F4}" v="4" dt="2022-04-04T22:06:56.722"/>
    <p1510:client id="{B7AC4FB5-4AC4-43EF-B63F-E1DC18EAF0F9}" v="19" dt="2022-04-04T22:05:06.451"/>
    <p1510:client id="{BBD96F92-B8BC-4B9F-AD3B-883D1C3C0411}" v="6" dt="2022-03-29T18:48:21.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2256" autoAdjust="0"/>
  </p:normalViewPr>
  <p:slideViewPr>
    <p:cSldViewPr snapToGrid="0">
      <p:cViewPr varScale="1">
        <p:scale>
          <a:sx n="124" d="100"/>
          <a:sy n="124" d="100"/>
        </p:scale>
        <p:origin x="37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Mitchell" userId="9sV6WKxpbtfaxwI2C9TzQOWr1/kowoLMkx0vJgdK2Uc=" providerId="None" clId="Web-{BBD96F92-B8BC-4B9F-AD3B-883D1C3C0411}"/>
    <pc:docChg chg="modSld">
      <pc:chgData name="Kevin Mitchell" userId="9sV6WKxpbtfaxwI2C9TzQOWr1/kowoLMkx0vJgdK2Uc=" providerId="None" clId="Web-{BBD96F92-B8BC-4B9F-AD3B-883D1C3C0411}" dt="2022-03-29T18:48:18.443" v="156"/>
      <pc:docMkLst>
        <pc:docMk/>
      </pc:docMkLst>
      <pc:sldChg chg="modNotes">
        <pc:chgData name="Kevin Mitchell" userId="9sV6WKxpbtfaxwI2C9TzQOWr1/kowoLMkx0vJgdK2Uc=" providerId="None" clId="Web-{BBD96F92-B8BC-4B9F-AD3B-883D1C3C0411}" dt="2022-03-29T18:47:53.646" v="153"/>
        <pc:sldMkLst>
          <pc:docMk/>
          <pc:sldMk cId="0" sldId="263"/>
        </pc:sldMkLst>
      </pc:sldChg>
      <pc:sldChg chg="modNotes">
        <pc:chgData name="Kevin Mitchell" userId="9sV6WKxpbtfaxwI2C9TzQOWr1/kowoLMkx0vJgdK2Uc=" providerId="None" clId="Web-{BBD96F92-B8BC-4B9F-AD3B-883D1C3C0411}" dt="2022-03-29T18:39:07.743" v="38"/>
        <pc:sldMkLst>
          <pc:docMk/>
          <pc:sldMk cId="557954337" sldId="270"/>
        </pc:sldMkLst>
      </pc:sldChg>
      <pc:sldChg chg="modNotes">
        <pc:chgData name="Kevin Mitchell" userId="9sV6WKxpbtfaxwI2C9TzQOWr1/kowoLMkx0vJgdK2Uc=" providerId="None" clId="Web-{BBD96F92-B8BC-4B9F-AD3B-883D1C3C0411}" dt="2022-03-29T18:42:16.372" v="132"/>
        <pc:sldMkLst>
          <pc:docMk/>
          <pc:sldMk cId="3448774535" sldId="283"/>
        </pc:sldMkLst>
      </pc:sldChg>
      <pc:sldChg chg="modNotes">
        <pc:chgData name="Kevin Mitchell" userId="9sV6WKxpbtfaxwI2C9TzQOWr1/kowoLMkx0vJgdK2Uc=" providerId="None" clId="Web-{BBD96F92-B8BC-4B9F-AD3B-883D1C3C0411}" dt="2022-03-29T18:44:28.297" v="147"/>
        <pc:sldMkLst>
          <pc:docMk/>
          <pc:sldMk cId="3413356080" sldId="294"/>
        </pc:sldMkLst>
      </pc:sldChg>
      <pc:sldChg chg="modNotes">
        <pc:chgData name="Kevin Mitchell" userId="9sV6WKxpbtfaxwI2C9TzQOWr1/kowoLMkx0vJgdK2Uc=" providerId="None" clId="Web-{BBD96F92-B8BC-4B9F-AD3B-883D1C3C0411}" dt="2022-03-29T18:48:18.443" v="156"/>
        <pc:sldMkLst>
          <pc:docMk/>
          <pc:sldMk cId="1263777495" sldId="298"/>
        </pc:sldMkLst>
      </pc:sldChg>
    </pc:docChg>
  </pc:docChgLst>
  <pc:docChgLst>
    <pc:chgData name="Kashif Khan" clId="Web-{DCF300B3-A7D4-4B76-99B4-8F244685D0DB}"/>
    <pc:docChg chg="modSld">
      <pc:chgData name="Kashif Khan" userId="" providerId="" clId="Web-{DCF300B3-A7D4-4B76-99B4-8F244685D0DB}" dt="2022-04-05T17:33:58.485" v="11"/>
      <pc:docMkLst>
        <pc:docMk/>
      </pc:docMkLst>
      <pc:sldChg chg="modNotes">
        <pc:chgData name="Kashif Khan" userId="" providerId="" clId="Web-{DCF300B3-A7D4-4B76-99B4-8F244685D0DB}" dt="2022-04-05T17:33:58.485" v="11"/>
        <pc:sldMkLst>
          <pc:docMk/>
          <pc:sldMk cId="3448774535" sldId="283"/>
        </pc:sldMkLst>
      </pc:sldChg>
    </pc:docChg>
  </pc:docChgLst>
  <pc:docChgLst>
    <pc:chgData name="Kashif Khan" userId="hdCooAA1QuFT+gfK3hYLM5ulFuwpDLmxexM3O1z5uYA=" providerId="None" clId="Web-{049E9CA3-5E0D-4695-83DD-BB25ABE7C560}"/>
    <pc:docChg chg="modSld">
      <pc:chgData name="Kashif Khan" userId="hdCooAA1QuFT+gfK3hYLM5ulFuwpDLmxexM3O1z5uYA=" providerId="None" clId="Web-{049E9CA3-5E0D-4695-83DD-BB25ABE7C560}" dt="2022-04-04T21:03:40.788" v="3"/>
      <pc:docMkLst>
        <pc:docMk/>
      </pc:docMkLst>
      <pc:sldChg chg="modNotes">
        <pc:chgData name="Kashif Khan" userId="hdCooAA1QuFT+gfK3hYLM5ulFuwpDLmxexM3O1z5uYA=" providerId="None" clId="Web-{049E9CA3-5E0D-4695-83DD-BB25ABE7C560}" dt="2022-04-04T21:03:40.788" v="3"/>
        <pc:sldMkLst>
          <pc:docMk/>
          <pc:sldMk cId="1928250451" sldId="271"/>
        </pc:sldMkLst>
      </pc:sldChg>
    </pc:docChg>
  </pc:docChgLst>
  <pc:docChgLst>
    <pc:chgData name="Kashif Khan" userId="hdCooAA1QuFT+gfK3hYLM5ulFuwpDLmxexM3O1z5uYA=" providerId="None" clId="Web-{BA36469F-4F52-4BC1-B4AD-8DCE2D562466}"/>
    <pc:docChg chg="modSld">
      <pc:chgData name="Kashif Khan" userId="hdCooAA1QuFT+gfK3hYLM5ulFuwpDLmxexM3O1z5uYA=" providerId="None" clId="Web-{BA36469F-4F52-4BC1-B4AD-8DCE2D562466}" dt="2022-04-04T21:02:18.220" v="3"/>
      <pc:docMkLst>
        <pc:docMk/>
      </pc:docMkLst>
      <pc:sldChg chg="modNotes">
        <pc:chgData name="Kashif Khan" userId="hdCooAA1QuFT+gfK3hYLM5ulFuwpDLmxexM3O1z5uYA=" providerId="None" clId="Web-{BA36469F-4F52-4BC1-B4AD-8DCE2D562466}" dt="2022-04-04T21:02:18.220" v="3"/>
        <pc:sldMkLst>
          <pc:docMk/>
          <pc:sldMk cId="1928250451" sldId="271"/>
        </pc:sldMkLst>
      </pc:sldChg>
    </pc:docChg>
  </pc:docChgLst>
  <pc:docChgLst>
    <pc:chgData name="Kashif Khan" userId="hdCooAA1QuFT+gfK3hYLM5ulFuwpDLmxexM3O1z5uYA=" providerId="None" clId="Web-{B7AC4FB5-4AC4-43EF-B63F-E1DC18EAF0F9}"/>
    <pc:docChg chg="modSld">
      <pc:chgData name="Kashif Khan" userId="hdCooAA1QuFT+gfK3hYLM5ulFuwpDLmxexM3O1z5uYA=" providerId="None" clId="Web-{B7AC4FB5-4AC4-43EF-B63F-E1DC18EAF0F9}" dt="2022-04-04T22:05:03.389" v="103"/>
      <pc:docMkLst>
        <pc:docMk/>
      </pc:docMkLst>
      <pc:sldChg chg="modSp modNotes">
        <pc:chgData name="Kashif Khan" userId="hdCooAA1QuFT+gfK3hYLM5ulFuwpDLmxexM3O1z5uYA=" providerId="None" clId="Web-{B7AC4FB5-4AC4-43EF-B63F-E1DC18EAF0F9}" dt="2022-04-04T22:05:03.389" v="103"/>
        <pc:sldMkLst>
          <pc:docMk/>
          <pc:sldMk cId="0" sldId="265"/>
        </pc:sldMkLst>
        <pc:spChg chg="mod">
          <ac:chgData name="Kashif Khan" userId="hdCooAA1QuFT+gfK3hYLM5ulFuwpDLmxexM3O1z5uYA=" providerId="None" clId="Web-{B7AC4FB5-4AC4-43EF-B63F-E1DC18EAF0F9}" dt="2022-04-04T22:03:45.808" v="16" actId="20577"/>
          <ac:spMkLst>
            <pc:docMk/>
            <pc:sldMk cId="0" sldId="265"/>
            <ac:spMk id="142" creationId="{00000000-0000-0000-0000-000000000000}"/>
          </ac:spMkLst>
        </pc:spChg>
      </pc:sldChg>
    </pc:docChg>
  </pc:docChgLst>
  <pc:docChgLst>
    <pc:chgData name="Kashif Khan" userId="hdCooAA1QuFT+gfK3hYLM5ulFuwpDLmxexM3O1z5uYA=" providerId="None" clId="Web-{1148D7D7-3EF7-48AA-9CA0-F67EC2BA95FD}"/>
    <pc:docChg chg="modSld">
      <pc:chgData name="Kashif Khan" userId="hdCooAA1QuFT+gfK3hYLM5ulFuwpDLmxexM3O1z5uYA=" providerId="None" clId="Web-{1148D7D7-3EF7-48AA-9CA0-F67EC2BA95FD}" dt="2022-04-05T17:46:21.117" v="57" actId="20577"/>
      <pc:docMkLst>
        <pc:docMk/>
      </pc:docMkLst>
      <pc:sldChg chg="modSp modNotes">
        <pc:chgData name="Kashif Khan" userId="hdCooAA1QuFT+gfK3hYLM5ulFuwpDLmxexM3O1z5uYA=" providerId="None" clId="Web-{1148D7D7-3EF7-48AA-9CA0-F67EC2BA95FD}" dt="2022-04-05T17:46:21.117" v="57" actId="20577"/>
        <pc:sldMkLst>
          <pc:docMk/>
          <pc:sldMk cId="0" sldId="265"/>
        </pc:sldMkLst>
        <pc:spChg chg="mod">
          <ac:chgData name="Kashif Khan" userId="hdCooAA1QuFT+gfK3hYLM5ulFuwpDLmxexM3O1z5uYA=" providerId="None" clId="Web-{1148D7D7-3EF7-48AA-9CA0-F67EC2BA95FD}" dt="2022-04-05T17:46:21.117" v="57" actId="20577"/>
          <ac:spMkLst>
            <pc:docMk/>
            <pc:sldMk cId="0" sldId="265"/>
            <ac:spMk id="143" creationId="{00000000-0000-0000-0000-000000000000}"/>
          </ac:spMkLst>
        </pc:spChg>
      </pc:sldChg>
      <pc:sldChg chg="modNotes">
        <pc:chgData name="Kashif Khan" userId="hdCooAA1QuFT+gfK3hYLM5ulFuwpDLmxexM3O1z5uYA=" providerId="None" clId="Web-{1148D7D7-3EF7-48AA-9CA0-F67EC2BA95FD}" dt="2022-04-05T17:39:23.635" v="6"/>
        <pc:sldMkLst>
          <pc:docMk/>
          <pc:sldMk cId="1928250451" sldId="271"/>
        </pc:sldMkLst>
      </pc:sldChg>
    </pc:docChg>
  </pc:docChgLst>
  <pc:docChgLst>
    <pc:chgData name="Kashif Khan" userId="hdCooAA1QuFT+gfK3hYLM5ulFuwpDLmxexM3O1z5uYA=" providerId="None" clId="Web-{C17D405A-FA44-412D-BE3B-15EA57BCC4D1}"/>
    <pc:docChg chg="modSld">
      <pc:chgData name="Kashif Khan" userId="hdCooAA1QuFT+gfK3hYLM5ulFuwpDLmxexM3O1z5uYA=" providerId="None" clId="Web-{C17D405A-FA44-412D-BE3B-15EA57BCC4D1}" dt="2022-03-29T19:10:32.196" v="12"/>
      <pc:docMkLst>
        <pc:docMk/>
      </pc:docMkLst>
      <pc:sldChg chg="modNotes">
        <pc:chgData name="Kashif Khan" userId="hdCooAA1QuFT+gfK3hYLM5ulFuwpDLmxexM3O1z5uYA=" providerId="None" clId="Web-{C17D405A-FA44-412D-BE3B-15EA57BCC4D1}" dt="2022-03-29T19:09:58.320" v="5"/>
        <pc:sldMkLst>
          <pc:docMk/>
          <pc:sldMk cId="0" sldId="256"/>
        </pc:sldMkLst>
      </pc:sldChg>
      <pc:sldChg chg="modNotes">
        <pc:chgData name="Kashif Khan" userId="hdCooAA1QuFT+gfK3hYLM5ulFuwpDLmxexM3O1z5uYA=" providerId="None" clId="Web-{C17D405A-FA44-412D-BE3B-15EA57BCC4D1}" dt="2022-03-29T19:10:25.743" v="8"/>
        <pc:sldMkLst>
          <pc:docMk/>
          <pc:sldMk cId="0" sldId="257"/>
        </pc:sldMkLst>
      </pc:sldChg>
      <pc:sldChg chg="modNotes">
        <pc:chgData name="Kashif Khan" userId="hdCooAA1QuFT+gfK3hYLM5ulFuwpDLmxexM3O1z5uYA=" providerId="None" clId="Web-{C17D405A-FA44-412D-BE3B-15EA57BCC4D1}" dt="2022-03-29T19:10:32.196" v="12"/>
        <pc:sldMkLst>
          <pc:docMk/>
          <pc:sldMk cId="557954337" sldId="270"/>
        </pc:sldMkLst>
      </pc:sldChg>
    </pc:docChg>
  </pc:docChgLst>
  <pc:docChgLst>
    <pc:chgData name="Kashif Khan" userId="hdCooAA1QuFT+gfK3hYLM5ulFuwpDLmxexM3O1z5uYA=" providerId="None" clId="Web-{9889DB47-5770-4B58-87E5-D7AA6F69B2F4}"/>
    <pc:docChg chg="modSld">
      <pc:chgData name="Kashif Khan" userId="hdCooAA1QuFT+gfK3hYLM5ulFuwpDLmxexM3O1z5uYA=" providerId="None" clId="Web-{9889DB47-5770-4B58-87E5-D7AA6F69B2F4}" dt="2022-04-04T22:06:52.831" v="2" actId="20577"/>
      <pc:docMkLst>
        <pc:docMk/>
      </pc:docMkLst>
      <pc:sldChg chg="modSp">
        <pc:chgData name="Kashif Khan" userId="hdCooAA1QuFT+gfK3hYLM5ulFuwpDLmxexM3O1z5uYA=" providerId="None" clId="Web-{9889DB47-5770-4B58-87E5-D7AA6F69B2F4}" dt="2022-04-04T22:06:52.831" v="2" actId="20577"/>
        <pc:sldMkLst>
          <pc:docMk/>
          <pc:sldMk cId="3220487569" sldId="299"/>
        </pc:sldMkLst>
        <pc:spChg chg="mod">
          <ac:chgData name="Kashif Khan" userId="hdCooAA1QuFT+gfK3hYLM5ulFuwpDLmxexM3O1z5uYA=" providerId="None" clId="Web-{9889DB47-5770-4B58-87E5-D7AA6F69B2F4}" dt="2022-04-04T22:06:52.831" v="2" actId="20577"/>
          <ac:spMkLst>
            <pc:docMk/>
            <pc:sldMk cId="3220487569" sldId="299"/>
            <ac:spMk id="142" creationId="{00000000-0000-0000-0000-000000000000}"/>
          </ac:spMkLst>
        </pc:spChg>
      </pc:sldChg>
    </pc:docChg>
  </pc:docChgLst>
  <pc:docChgLst>
    <pc:chgData name="Kashif Khan" userId="hdCooAA1QuFT+gfK3hYLM5ulFuwpDLmxexM3O1z5uYA=" providerId="None" clId="Web-{DCF300B3-A7D4-4B76-99B4-8F244685D0DB}"/>
    <pc:docChg chg="modSld">
      <pc:chgData name="Kashif Khan" userId="hdCooAA1QuFT+gfK3hYLM5ulFuwpDLmxexM3O1z5uYA=" providerId="None" clId="Web-{DCF300B3-A7D4-4B76-99B4-8F244685D0DB}" dt="2022-04-05T17:31:57.122" v="87"/>
      <pc:docMkLst>
        <pc:docMk/>
      </pc:docMkLst>
      <pc:sldChg chg="modNotes">
        <pc:chgData name="Kashif Khan" userId="hdCooAA1QuFT+gfK3hYLM5ulFuwpDLmxexM3O1z5uYA=" providerId="None" clId="Web-{DCF300B3-A7D4-4B76-99B4-8F244685D0DB}" dt="2022-04-05T16:54:29.855" v="2"/>
        <pc:sldMkLst>
          <pc:docMk/>
          <pc:sldMk cId="0" sldId="256"/>
        </pc:sldMkLst>
      </pc:sldChg>
      <pc:sldChg chg="modNotes">
        <pc:chgData name="Kashif Khan" userId="hdCooAA1QuFT+gfK3hYLM5ulFuwpDLmxexM3O1z5uYA=" providerId="None" clId="Web-{DCF300B3-A7D4-4B76-99B4-8F244685D0DB}" dt="2022-04-05T17:31:57.122" v="87"/>
        <pc:sldMkLst>
          <pc:docMk/>
          <pc:sldMk cId="0" sldId="257"/>
        </pc:sldMkLst>
      </pc:sldChg>
      <pc:sldChg chg="modNotes">
        <pc:chgData name="Kashif Khan" userId="hdCooAA1QuFT+gfK3hYLM5ulFuwpDLmxexM3O1z5uYA=" providerId="None" clId="Web-{DCF300B3-A7D4-4B76-99B4-8F244685D0DB}" dt="2022-04-05T16:57:06.734" v="77"/>
        <pc:sldMkLst>
          <pc:docMk/>
          <pc:sldMk cId="1928250451"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reesvg.org/identity-theft-symbo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26911a83f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26911a83f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GB" dirty="0">
              <a:solidFill>
                <a:srgbClr val="E8EAED"/>
              </a:solidFill>
              <a:latin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4517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15191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defRPr/>
            </a:pPr>
            <a:endParaRPr lang="en-US" dirty="0"/>
          </a:p>
        </p:txBody>
      </p:sp>
    </p:spTree>
    <p:extLst>
      <p:ext uri="{BB962C8B-B14F-4D97-AF65-F5344CB8AC3E}">
        <p14:creationId xmlns:p14="http://schemas.microsoft.com/office/powerpoint/2010/main" val="1393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0811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66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7306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26911a83f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26911a83f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hlinkClick r:id="rId3"/>
            </a:endParaRPr>
          </a:p>
          <a:p>
            <a:pPr marL="0" lvl="0" indent="0" algn="l" rtl="0">
              <a:spcBef>
                <a:spcPts val="0"/>
              </a:spcBef>
              <a:spcAft>
                <a:spcPts val="0"/>
              </a:spcAft>
              <a:buNone/>
            </a:pPr>
            <a:r>
              <a:rPr lang="en-US" dirty="0">
                <a:hlinkClick r:id="rId3"/>
              </a:rPr>
              <a:t>Kevin</a:t>
            </a:r>
          </a:p>
          <a:p>
            <a:pPr marL="0" lvl="0" indent="0" algn="l" rtl="0">
              <a:spcBef>
                <a:spcPts val="0"/>
              </a:spcBef>
              <a:spcAft>
                <a:spcPts val="0"/>
              </a:spcAft>
              <a:buNone/>
            </a:pPr>
            <a:endParaRPr lang="en-US" dirty="0">
              <a:hlinkClick r:id="rId3"/>
            </a:endParaRPr>
          </a:p>
          <a:p>
            <a:pPr marL="0" lvl="0" indent="0" algn="l" rtl="0">
              <a:spcBef>
                <a:spcPts val="0"/>
              </a:spcBef>
              <a:spcAft>
                <a:spcPts val="0"/>
              </a:spcAft>
              <a:buNone/>
            </a:pPr>
            <a:r>
              <a:rPr lang="en-US" dirty="0">
                <a:hlinkClick r:id="rId3"/>
              </a:rPr>
              <a:t>https://freesvg.org/identity-theft-symbol</a:t>
            </a:r>
            <a:r>
              <a:rPr lang="en-US" dirty="0"/>
              <a:t>  pulled from a site that says</a:t>
            </a:r>
            <a:r>
              <a:rPr lang="en-US" baseline="0" dirty="0"/>
              <a:t> this image is public domain</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4362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06573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Which is a warning sign that someone is using your information?</a:t>
            </a:r>
          </a:p>
          <a:p>
            <a:endParaRPr lang="en-US" dirty="0"/>
          </a:p>
          <a:p>
            <a:r>
              <a:rPr lang="en-US" dirty="0"/>
              <a:t>You find credit card charges you didn’t make (correct answer)</a:t>
            </a:r>
          </a:p>
          <a:p>
            <a:r>
              <a:rPr lang="en-US" dirty="0"/>
              <a:t>You get bills for medical services you did not use (correct answer)</a:t>
            </a:r>
          </a:p>
          <a:p>
            <a:r>
              <a:rPr lang="en-US" dirty="0"/>
              <a:t>Debt collectors call about debts that are not yours (correct answer)</a:t>
            </a:r>
          </a:p>
          <a:p>
            <a:r>
              <a:rPr lang="en-US" dirty="0"/>
              <a:t>Debit card transactions are taking a long time to process</a:t>
            </a:r>
          </a:p>
        </p:txBody>
      </p:sp>
    </p:spTree>
    <p:extLst>
      <p:ext uri="{BB962C8B-B14F-4D97-AF65-F5344CB8AC3E}">
        <p14:creationId xmlns:p14="http://schemas.microsoft.com/office/powerpoint/2010/main" val="357467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4660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26911a83f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26911a83f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26911a83f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26911a83f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26911a83f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26911a83f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26911a83f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26911a83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26911a83f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26911a83f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26911a83f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26911a83f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28805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b="1" dirty="0"/>
          </a:p>
          <a:p>
            <a:pPr>
              <a:buNone/>
            </a:pPr>
            <a:r>
              <a:rPr lang="en-US" b="1" dirty="0"/>
              <a:t>What can you do to protect your identity online?</a:t>
            </a:r>
            <a:endParaRPr lang="en-US" dirty="0"/>
          </a:p>
          <a:p>
            <a:pPr>
              <a:buNone/>
            </a:pPr>
            <a:endParaRPr lang="en-US" b="1" dirty="0"/>
          </a:p>
          <a:p>
            <a:pPr>
              <a:buNone/>
            </a:pPr>
            <a:r>
              <a:rPr lang="en-US" b="1" dirty="0"/>
              <a:t>Always use the same password for every account</a:t>
            </a:r>
          </a:p>
          <a:p>
            <a:pPr>
              <a:buNone/>
            </a:pPr>
            <a:r>
              <a:rPr lang="en-US" b="1" dirty="0"/>
              <a:t>Create a unique password with special characters  ( correct answer)</a:t>
            </a:r>
          </a:p>
          <a:p>
            <a:pPr>
              <a:buNone/>
            </a:pPr>
            <a:r>
              <a:rPr lang="en-US" b="1" dirty="0"/>
              <a:t>Be Cautious of personal information you are sharing online ( correct answer)</a:t>
            </a:r>
          </a:p>
          <a:p>
            <a:pPr>
              <a:buNone/>
            </a:pPr>
            <a:r>
              <a:rPr lang="en-US" b="1" dirty="0"/>
              <a:t>Shop only on secure sites (correct answer)</a:t>
            </a:r>
          </a:p>
        </p:txBody>
      </p:sp>
    </p:spTree>
    <p:extLst>
      <p:ext uri="{BB962C8B-B14F-4D97-AF65-F5344CB8AC3E}">
        <p14:creationId xmlns:p14="http://schemas.microsoft.com/office/powerpoint/2010/main" val="154454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26603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2736549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475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Tree>
    <p:extLst>
      <p:ext uri="{BB962C8B-B14F-4D97-AF65-F5344CB8AC3E}">
        <p14:creationId xmlns:p14="http://schemas.microsoft.com/office/powerpoint/2010/main" val="3909248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208792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1749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476862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786302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1965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26911a83f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26911a83f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26911a83f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26911a83f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26911a83f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26911a83f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How many Americans have had their identity stolen per year? </a:t>
            </a:r>
          </a:p>
          <a:p>
            <a:endParaRPr lang="en-US" dirty="0"/>
          </a:p>
          <a:p>
            <a:r>
              <a:rPr lang="en-US" dirty="0"/>
              <a:t>1 Million</a:t>
            </a:r>
          </a:p>
          <a:p>
            <a:r>
              <a:rPr lang="en-US" dirty="0"/>
              <a:t>5 Million</a:t>
            </a:r>
          </a:p>
          <a:p>
            <a:r>
              <a:rPr lang="en-US" dirty="0"/>
              <a:t>9 million (correct answer)</a:t>
            </a:r>
          </a:p>
          <a:p>
            <a:r>
              <a:rPr lang="en-US" dirty="0"/>
              <a:t>12 million </a:t>
            </a:r>
          </a:p>
        </p:txBody>
      </p:sp>
    </p:spTree>
    <p:extLst>
      <p:ext uri="{BB962C8B-B14F-4D97-AF65-F5344CB8AC3E}">
        <p14:creationId xmlns:p14="http://schemas.microsoft.com/office/powerpoint/2010/main" val="341313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26911a8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26911a8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indent="0">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94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9938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Which of the following is a way to steal your identity?</a:t>
            </a:r>
          </a:p>
          <a:p>
            <a:r>
              <a:rPr lang="en-US" dirty="0"/>
              <a:t>Shoulder Surfing (correct answer)</a:t>
            </a:r>
          </a:p>
          <a:p>
            <a:r>
              <a:rPr lang="en-US" dirty="0"/>
              <a:t>Opening a bank account</a:t>
            </a:r>
          </a:p>
          <a:p>
            <a:r>
              <a:rPr lang="en-US" dirty="0"/>
              <a:t>Showing your Social Security card to your employer</a:t>
            </a:r>
          </a:p>
          <a:p>
            <a:r>
              <a:rPr lang="en-US" dirty="0"/>
              <a:t>All of the above </a:t>
            </a:r>
          </a:p>
        </p:txBody>
      </p:sp>
    </p:spTree>
    <p:extLst>
      <p:ext uri="{BB962C8B-B14F-4D97-AF65-F5344CB8AC3E}">
        <p14:creationId xmlns:p14="http://schemas.microsoft.com/office/powerpoint/2010/main" val="94689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165074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6" name="Google Shape;56;p13"/>
          <p:cNvPicPr preferRelativeResize="0"/>
          <p:nvPr/>
        </p:nvPicPr>
        <p:blipFill rotWithShape="1">
          <a:blip r:embed="rId3">
            <a:alphaModFix/>
          </a:blip>
          <a:srcRect t="30619" b="30976"/>
          <a:stretch/>
        </p:blipFill>
        <p:spPr>
          <a:xfrm>
            <a:off x="29900" y="1971804"/>
            <a:ext cx="3406871" cy="1011000"/>
          </a:xfrm>
          <a:prstGeom prst="rect">
            <a:avLst/>
          </a:prstGeom>
          <a:noFill/>
          <a:ln>
            <a:noFill/>
          </a:ln>
        </p:spPr>
      </p:pic>
      <p:sp>
        <p:nvSpPr>
          <p:cNvPr id="57" name="Google Shape;57;p13"/>
          <p:cNvSpPr txBox="1"/>
          <p:nvPr/>
        </p:nvSpPr>
        <p:spPr>
          <a:xfrm>
            <a:off x="4257625" y="2077900"/>
            <a:ext cx="4574400"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solidFill>
                  <a:srgbClr val="FFFFFF"/>
                </a:solidFill>
                <a:latin typeface="Roboto Black"/>
                <a:ea typeface="Roboto Black"/>
                <a:cs typeface="Roboto Black"/>
                <a:sym typeface="Roboto Black"/>
              </a:rPr>
              <a:t>NAME OF YOUR EVENT </a:t>
            </a:r>
            <a:endParaRPr sz="2400">
              <a:latin typeface="Roboto"/>
              <a:ea typeface="Roboto"/>
              <a:cs typeface="Roboto"/>
              <a:sym typeface="Roboto"/>
            </a:endParaRPr>
          </a:p>
        </p:txBody>
      </p:sp>
      <p:sp>
        <p:nvSpPr>
          <p:cNvPr id="58" name="Google Shape;58;p13"/>
          <p:cNvSpPr txBox="1"/>
          <p:nvPr/>
        </p:nvSpPr>
        <p:spPr>
          <a:xfrm>
            <a:off x="4223350" y="2431225"/>
            <a:ext cx="4574400" cy="3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latin typeface="Roboto"/>
                <a:ea typeface="Roboto"/>
                <a:cs typeface="Roboto"/>
                <a:sym typeface="Roboto"/>
              </a:rPr>
              <a:t>DATE OF YOUR EVENT</a:t>
            </a:r>
            <a:endParaRPr sz="2100">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blip>
          <a:stretch>
            <a:fillRect/>
          </a:stretch>
        </p:blipFill>
        <p:spPr>
          <a:xfrm>
            <a:off x="8159445" y="4144200"/>
            <a:ext cx="984551" cy="999300"/>
          </a:xfrm>
          <a:prstGeom prst="rect">
            <a:avLst/>
          </a:prstGeom>
          <a:noFill/>
          <a:ln>
            <a:noFill/>
          </a:ln>
        </p:spPr>
      </p:pic>
      <p:sp>
        <p:nvSpPr>
          <p:cNvPr id="7" name="Google Shape;7;p1"/>
          <p:cNvSpPr txBox="1">
            <a:spLocks noGrp="1"/>
          </p:cNvSpPr>
          <p:nvPr>
            <p:ph type="title"/>
          </p:nvPr>
        </p:nvSpPr>
        <p:spPr>
          <a:xfrm>
            <a:off x="311700" y="649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22245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a:blip r:embed="rId14">
            <a:alphaModFix/>
          </a:blip>
          <a:stretch>
            <a:fillRect/>
          </a:stretch>
        </p:blipFill>
        <p:spPr>
          <a:xfrm>
            <a:off x="0" y="0"/>
            <a:ext cx="9144000" cy="571500"/>
          </a:xfrm>
          <a:prstGeom prst="rect">
            <a:avLst/>
          </a:prstGeom>
          <a:noFill/>
          <a:ln>
            <a:noFill/>
          </a:ln>
        </p:spPr>
      </p:pic>
      <p:pic>
        <p:nvPicPr>
          <p:cNvPr id="11" name="Google Shape;11;p1"/>
          <p:cNvPicPr preferRelativeResize="0"/>
          <p:nvPr/>
        </p:nvPicPr>
        <p:blipFill>
          <a:blip r:embed="rId15">
            <a:alphaModFix/>
          </a:blip>
          <a:stretch>
            <a:fillRect/>
          </a:stretch>
        </p:blipFill>
        <p:spPr>
          <a:xfrm>
            <a:off x="388600" y="65336"/>
            <a:ext cx="1913424" cy="440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mailto:kevinm@umb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s://mint.intuit.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www.creditkarma.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C4RHtEQP23A?feature=oembed" TargetMode="Externa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DJ9bA6tm2SY" TargetMode="External"/><Relationship Id="rId5" Type="http://schemas.openxmlformats.org/officeDocument/2006/relationships/image" Target="../media/image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l="159" r="159"/>
          <a:stretch/>
        </p:blipFill>
        <p:spPr>
          <a:xfrm>
            <a:off x="0" y="1"/>
            <a:ext cx="9143998" cy="5143499"/>
          </a:xfrm>
          <a:prstGeom prst="rect">
            <a:avLst/>
          </a:prstGeom>
          <a:noFill/>
          <a:ln>
            <a:noFill/>
          </a:ln>
        </p:spPr>
      </p:pic>
      <p:sp>
        <p:nvSpPr>
          <p:cNvPr id="64" name="Google Shape;64;p14"/>
          <p:cNvSpPr txBox="1"/>
          <p:nvPr/>
        </p:nvSpPr>
        <p:spPr>
          <a:xfrm>
            <a:off x="4136570" y="3177517"/>
            <a:ext cx="5007429"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dirty="0">
                <a:solidFill>
                  <a:srgbClr val="FFFFFF"/>
                </a:solidFill>
                <a:latin typeface="Roboto Black"/>
                <a:ea typeface="Roboto Black"/>
                <a:cs typeface="Roboto Black"/>
                <a:sym typeface="Roboto Black"/>
              </a:rPr>
              <a:t>Wise Up! Preventing Identity Theft</a:t>
            </a:r>
            <a:endParaRPr sz="2400" dirty="0">
              <a:latin typeface="Roboto"/>
              <a:ea typeface="Roboto"/>
              <a:cs typeface="Roboto"/>
              <a:sym typeface="Roboto"/>
            </a:endParaRPr>
          </a:p>
        </p:txBody>
      </p:sp>
      <p:sp>
        <p:nvSpPr>
          <p:cNvPr id="65" name="Google Shape;65;p14"/>
          <p:cNvSpPr txBox="1"/>
          <p:nvPr/>
        </p:nvSpPr>
        <p:spPr>
          <a:xfrm>
            <a:off x="4136570" y="3712134"/>
            <a:ext cx="5248730" cy="3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dirty="0">
                <a:solidFill>
                  <a:srgbClr val="FDB515"/>
                </a:solidFill>
                <a:latin typeface="Roboto"/>
                <a:ea typeface="Roboto"/>
                <a:cs typeface="Roboto"/>
                <a:sym typeface="Roboto"/>
              </a:rPr>
              <a:t>Thursday, April 6th 2022</a:t>
            </a:r>
          </a:p>
          <a:p>
            <a:pPr marL="0" lvl="0" indent="0" algn="l" rtl="0">
              <a:spcBef>
                <a:spcPts val="0"/>
              </a:spcBef>
              <a:spcAft>
                <a:spcPts val="0"/>
              </a:spcAft>
              <a:buClr>
                <a:schemeClr val="dk1"/>
              </a:buClr>
              <a:buSzPts val="1100"/>
              <a:buFont typeface="Arial"/>
              <a:buNone/>
            </a:pPr>
            <a:r>
              <a:rPr lang="en" sz="2100" dirty="0">
                <a:solidFill>
                  <a:srgbClr val="FDB515"/>
                </a:solidFill>
                <a:latin typeface="Roboto"/>
                <a:ea typeface="Roboto"/>
                <a:cs typeface="Roboto"/>
                <a:sym typeface="Roboto"/>
              </a:rPr>
              <a:t>Kevin Mitchell (</a:t>
            </a:r>
            <a:r>
              <a:rPr lang="en" sz="2100" dirty="0">
                <a:solidFill>
                  <a:srgbClr val="FDB515"/>
                </a:solidFill>
                <a:latin typeface="Roboto"/>
                <a:ea typeface="Roboto"/>
                <a:cs typeface="Roboto"/>
                <a:sym typeface="Roboto"/>
                <a:hlinkClick r:id="rId4"/>
              </a:rPr>
              <a:t>kevinm@umbc.edu</a:t>
            </a:r>
            <a:r>
              <a:rPr lang="en" sz="2100" dirty="0">
                <a:solidFill>
                  <a:srgbClr val="FDB515"/>
                </a:solidFill>
                <a:latin typeface="Roboto"/>
                <a:ea typeface="Roboto"/>
                <a:cs typeface="Roboto"/>
                <a:sym typeface="Roboto"/>
              </a:rPr>
              <a:t>)</a:t>
            </a:r>
          </a:p>
          <a:p>
            <a:pPr marL="0" lvl="0" indent="0" algn="l" rtl="0">
              <a:spcBef>
                <a:spcPts val="0"/>
              </a:spcBef>
              <a:spcAft>
                <a:spcPts val="0"/>
              </a:spcAft>
              <a:buClr>
                <a:schemeClr val="dk1"/>
              </a:buClr>
              <a:buSzPts val="1100"/>
              <a:buFont typeface="Arial"/>
              <a:buNone/>
            </a:pPr>
            <a:r>
              <a:rPr lang="en" sz="2100" dirty="0">
                <a:solidFill>
                  <a:srgbClr val="FDB515"/>
                </a:solidFill>
                <a:latin typeface="Roboto"/>
                <a:ea typeface="Roboto"/>
                <a:cs typeface="Roboto"/>
                <a:sym typeface="Roboto"/>
              </a:rPr>
              <a:t>Kashif Khan (kkhan@umbc.edu)</a:t>
            </a:r>
          </a:p>
          <a:p>
            <a:pPr marL="0" lvl="0" indent="0" algn="l" rtl="0">
              <a:spcBef>
                <a:spcPts val="0"/>
              </a:spcBef>
              <a:spcAft>
                <a:spcPts val="0"/>
              </a:spcAft>
              <a:buClr>
                <a:schemeClr val="dk1"/>
              </a:buClr>
              <a:buSzPts val="1100"/>
              <a:buFont typeface="Arial"/>
              <a:buNone/>
            </a:pPr>
            <a:endParaRPr sz="2100" dirty="0">
              <a:solidFill>
                <a:srgbClr val="FDB515"/>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BC3A-4CBC-2945-93B2-7B0B9EA7335E}"/>
              </a:ext>
            </a:extLst>
          </p:cNvPr>
          <p:cNvSpPr>
            <a:spLocks noGrp="1"/>
          </p:cNvSpPr>
          <p:nvPr>
            <p:ph type="title"/>
          </p:nvPr>
        </p:nvSpPr>
        <p:spPr/>
        <p:txBody>
          <a:bodyPr/>
          <a:lstStyle/>
          <a:p>
            <a:r>
              <a:rPr lang="en-US" dirty="0"/>
              <a:t>Dumpster Diving</a:t>
            </a:r>
          </a:p>
        </p:txBody>
      </p:sp>
      <p:sp>
        <p:nvSpPr>
          <p:cNvPr id="3" name="Text Placeholder 2">
            <a:extLst>
              <a:ext uri="{FF2B5EF4-FFF2-40B4-BE49-F238E27FC236}">
                <a16:creationId xmlns:a16="http://schemas.microsoft.com/office/drawing/2014/main" id="{A5B10257-D5D3-4043-A096-69C2FEFC8543}"/>
              </a:ext>
            </a:extLst>
          </p:cNvPr>
          <p:cNvSpPr>
            <a:spLocks noGrp="1"/>
          </p:cNvSpPr>
          <p:nvPr>
            <p:ph type="body" idx="1"/>
          </p:nvPr>
        </p:nvSpPr>
        <p:spPr>
          <a:xfrm>
            <a:off x="311700" y="1222450"/>
            <a:ext cx="3894540" cy="3062167"/>
          </a:xfrm>
        </p:spPr>
        <p:txBody>
          <a:bodyPr/>
          <a:lstStyle/>
          <a:p>
            <a:r>
              <a:rPr lang="en-US" dirty="0"/>
              <a:t>“Dumpster Diving” – digging through your trash – is still one of the most popular methods for stealing large amounts of your personal information.</a:t>
            </a:r>
          </a:p>
          <a:p>
            <a:r>
              <a:rPr lang="en-US" dirty="0"/>
              <a:t>What are thieves trying to steal? </a:t>
            </a:r>
          </a:p>
        </p:txBody>
      </p:sp>
      <p:pic>
        <p:nvPicPr>
          <p:cNvPr id="4" name="Google Shape;100;p18">
            <a:extLst>
              <a:ext uri="{FF2B5EF4-FFF2-40B4-BE49-F238E27FC236}">
                <a16:creationId xmlns:a16="http://schemas.microsoft.com/office/drawing/2014/main" id="{8A0E38E1-A93D-4797-81DE-A72C6F9EFCD4}"/>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FEC70D60-77A3-4325-9971-5F5C8C217A00}"/>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6146" name="Picture 2" descr="Grayscale Photo of Empty Hallway">
            <a:extLst>
              <a:ext uri="{FF2B5EF4-FFF2-40B4-BE49-F238E27FC236}">
                <a16:creationId xmlns:a16="http://schemas.microsoft.com/office/drawing/2014/main" id="{D934140F-7219-43BC-AE7A-E8A715B11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467" y="1422775"/>
            <a:ext cx="3603452" cy="239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9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7265-32C6-4B45-B1CF-5C8E178B2BA1}"/>
              </a:ext>
            </a:extLst>
          </p:cNvPr>
          <p:cNvSpPr>
            <a:spLocks noGrp="1"/>
          </p:cNvSpPr>
          <p:nvPr>
            <p:ph type="title"/>
          </p:nvPr>
        </p:nvSpPr>
        <p:spPr/>
        <p:txBody>
          <a:bodyPr/>
          <a:lstStyle/>
          <a:p>
            <a:r>
              <a:rPr lang="en-US" dirty="0"/>
              <a:t>Skimming</a:t>
            </a:r>
          </a:p>
        </p:txBody>
      </p:sp>
      <p:sp>
        <p:nvSpPr>
          <p:cNvPr id="3" name="Text Placeholder 2">
            <a:extLst>
              <a:ext uri="{FF2B5EF4-FFF2-40B4-BE49-F238E27FC236}">
                <a16:creationId xmlns:a16="http://schemas.microsoft.com/office/drawing/2014/main" id="{76CF831E-1A2F-A841-B749-A545DF84FC3C}"/>
              </a:ext>
            </a:extLst>
          </p:cNvPr>
          <p:cNvSpPr>
            <a:spLocks noGrp="1"/>
          </p:cNvSpPr>
          <p:nvPr>
            <p:ph type="body" idx="1"/>
          </p:nvPr>
        </p:nvSpPr>
        <p:spPr>
          <a:xfrm>
            <a:off x="311700" y="1222450"/>
            <a:ext cx="4997045" cy="3145769"/>
          </a:xfrm>
        </p:spPr>
        <p:txBody>
          <a:bodyPr/>
          <a:lstStyle/>
          <a:p>
            <a:r>
              <a:rPr lang="en-US" dirty="0"/>
              <a:t>Skimming is a method used by identity thieves to capture payment and personal information from a credit card holder. </a:t>
            </a:r>
          </a:p>
          <a:p>
            <a:r>
              <a:rPr lang="en-US" dirty="0"/>
              <a:t>Thieves often use a device called a skimmer </a:t>
            </a:r>
          </a:p>
          <a:p>
            <a:r>
              <a:rPr lang="en-US" dirty="0"/>
              <a:t>Some machines act like point-of-sale technology. </a:t>
            </a:r>
          </a:p>
          <a:p>
            <a:r>
              <a:rPr lang="en-US" dirty="0"/>
              <a:t>Card users are warned to always keep their cards in their sight and to cover the pin pad when inputting security codes at ATMs.</a:t>
            </a:r>
          </a:p>
          <a:p>
            <a:endParaRPr lang="en-US" dirty="0"/>
          </a:p>
          <a:p>
            <a:endParaRPr lang="en-US" dirty="0"/>
          </a:p>
          <a:p>
            <a:endParaRPr lang="en-US" dirty="0"/>
          </a:p>
        </p:txBody>
      </p:sp>
      <p:pic>
        <p:nvPicPr>
          <p:cNvPr id="4" name="Google Shape;100;p18">
            <a:extLst>
              <a:ext uri="{FF2B5EF4-FFF2-40B4-BE49-F238E27FC236}">
                <a16:creationId xmlns:a16="http://schemas.microsoft.com/office/drawing/2014/main" id="{19C608D5-0064-44B8-99AD-D2FD863783C9}"/>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F9EB555B-542B-45A5-BF1D-3E11F0D44617}"/>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7170" name="Picture 2" descr="Person Holding Debit Card">
            <a:extLst>
              <a:ext uri="{FF2B5EF4-FFF2-40B4-BE49-F238E27FC236}">
                <a16:creationId xmlns:a16="http://schemas.microsoft.com/office/drawing/2014/main" id="{025497D3-4586-4872-9A6E-2AF7367A8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745" y="1222450"/>
            <a:ext cx="3371241" cy="224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8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1C4C-6CEC-F247-863F-781EF59AE98B}"/>
              </a:ext>
            </a:extLst>
          </p:cNvPr>
          <p:cNvSpPr>
            <a:spLocks noGrp="1"/>
          </p:cNvSpPr>
          <p:nvPr>
            <p:ph type="title"/>
          </p:nvPr>
        </p:nvSpPr>
        <p:spPr/>
        <p:txBody>
          <a:bodyPr/>
          <a:lstStyle/>
          <a:p>
            <a:r>
              <a:rPr lang="en-US" dirty="0"/>
              <a:t>Shoulder Surfing</a:t>
            </a:r>
          </a:p>
        </p:txBody>
      </p:sp>
      <p:sp>
        <p:nvSpPr>
          <p:cNvPr id="3" name="Text Placeholder 2">
            <a:extLst>
              <a:ext uri="{FF2B5EF4-FFF2-40B4-BE49-F238E27FC236}">
                <a16:creationId xmlns:a16="http://schemas.microsoft.com/office/drawing/2014/main" id="{38F2AD5A-6267-C34F-8E50-4C19B3BF1692}"/>
              </a:ext>
            </a:extLst>
          </p:cNvPr>
          <p:cNvSpPr>
            <a:spLocks noGrp="1"/>
          </p:cNvSpPr>
          <p:nvPr>
            <p:ph type="body" idx="1"/>
          </p:nvPr>
        </p:nvSpPr>
        <p:spPr>
          <a:xfrm>
            <a:off x="489356" y="1222450"/>
            <a:ext cx="3351125" cy="2790980"/>
          </a:xfrm>
        </p:spPr>
        <p:txBody>
          <a:bodyPr/>
          <a:lstStyle/>
          <a:p>
            <a:r>
              <a:rPr lang="en-US" sz="1400" dirty="0"/>
              <a:t>Shoulder surfing can occur anytime you're sharing personal information in a public place.</a:t>
            </a:r>
          </a:p>
          <a:p>
            <a:r>
              <a:rPr lang="en-US" sz="1400" dirty="0"/>
              <a:t>At a restaurant</a:t>
            </a:r>
          </a:p>
          <a:p>
            <a:r>
              <a:rPr lang="en-US" sz="1400" dirty="0"/>
              <a:t>At an ATM</a:t>
            </a:r>
          </a:p>
          <a:p>
            <a:r>
              <a:rPr lang="en-US" sz="1400" dirty="0"/>
              <a:t>At the airport</a:t>
            </a:r>
            <a:endParaRPr lang="en-US" sz="1400"/>
          </a:p>
        </p:txBody>
      </p:sp>
      <p:pic>
        <p:nvPicPr>
          <p:cNvPr id="4" name="Google Shape;100;p18">
            <a:extLst>
              <a:ext uri="{FF2B5EF4-FFF2-40B4-BE49-F238E27FC236}">
                <a16:creationId xmlns:a16="http://schemas.microsoft.com/office/drawing/2014/main" id="{39610A33-B765-437D-8626-92DF4C1D0800}"/>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6DC27872-8F6F-4077-8710-5204A9095BCB}"/>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8194" name="Picture 2" descr="Man in Pink Sport Shirt Sitting on Brown Chair Beside Glass Window">
            <a:extLst>
              <a:ext uri="{FF2B5EF4-FFF2-40B4-BE49-F238E27FC236}">
                <a16:creationId xmlns:a16="http://schemas.microsoft.com/office/drawing/2014/main" id="{A95E92D1-069B-4E0E-BB8B-D457381C8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682" y="647610"/>
            <a:ext cx="2707135" cy="419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7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33456-552B-5847-9275-F2EF22572AC0}"/>
              </a:ext>
            </a:extLst>
          </p:cNvPr>
          <p:cNvSpPr>
            <a:spLocks noGrp="1"/>
          </p:cNvSpPr>
          <p:nvPr>
            <p:ph type="title"/>
          </p:nvPr>
        </p:nvSpPr>
        <p:spPr/>
        <p:txBody>
          <a:bodyPr/>
          <a:lstStyle/>
          <a:p>
            <a:r>
              <a:rPr lang="en-US" dirty="0"/>
              <a:t>Phishing</a:t>
            </a:r>
          </a:p>
        </p:txBody>
      </p:sp>
      <p:sp>
        <p:nvSpPr>
          <p:cNvPr id="3" name="Text Placeholder 2">
            <a:extLst>
              <a:ext uri="{FF2B5EF4-FFF2-40B4-BE49-F238E27FC236}">
                <a16:creationId xmlns:a16="http://schemas.microsoft.com/office/drawing/2014/main" id="{C880256D-2061-4441-9E68-3ACA06377F7D}"/>
              </a:ext>
            </a:extLst>
          </p:cNvPr>
          <p:cNvSpPr>
            <a:spLocks noGrp="1"/>
          </p:cNvSpPr>
          <p:nvPr>
            <p:ph type="body" idx="1"/>
          </p:nvPr>
        </p:nvSpPr>
        <p:spPr/>
        <p:txBody>
          <a:bodyPr/>
          <a:lstStyle/>
          <a:p>
            <a:r>
              <a:rPr lang="en-US" dirty="0"/>
              <a:t>Scammers use email, text messages, or phone calls to trick you into giving them your personal information. </a:t>
            </a:r>
          </a:p>
          <a:p>
            <a:r>
              <a:rPr lang="en-US" dirty="0"/>
              <a:t>They may say they’ve noticed some suspicious activity or log-in attempts</a:t>
            </a:r>
          </a:p>
          <a:p>
            <a:r>
              <a:rPr lang="en-US" dirty="0"/>
              <a:t>Claim there’s a problem with your account or your payment information</a:t>
            </a:r>
          </a:p>
          <a:p>
            <a:r>
              <a:rPr lang="en-US" dirty="0"/>
              <a:t>Say you must confirm some personal information</a:t>
            </a:r>
          </a:p>
          <a:p>
            <a:r>
              <a:rPr lang="en-US" dirty="0"/>
              <a:t>Include a fake invoice</a:t>
            </a:r>
          </a:p>
          <a:p>
            <a:r>
              <a:rPr lang="en-US" dirty="0"/>
              <a:t>Want you to click on a link to make a payment</a:t>
            </a:r>
          </a:p>
          <a:p>
            <a:r>
              <a:rPr lang="en-US" dirty="0"/>
              <a:t>Say you’re eligible to register for a government refund or Stimulus </a:t>
            </a:r>
          </a:p>
          <a:p>
            <a:r>
              <a:rPr lang="en-US" dirty="0"/>
              <a:t>Offer a coupon for free stuff</a:t>
            </a:r>
          </a:p>
        </p:txBody>
      </p:sp>
      <p:pic>
        <p:nvPicPr>
          <p:cNvPr id="4" name="Google Shape;100;p18">
            <a:extLst>
              <a:ext uri="{FF2B5EF4-FFF2-40B4-BE49-F238E27FC236}">
                <a16:creationId xmlns:a16="http://schemas.microsoft.com/office/drawing/2014/main" id="{9ECBC3A2-4D2C-4390-BC27-C7799F88D1A6}"/>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2FBAD522-BC14-45CC-9B84-545BC4F30C4E}"/>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417170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DB95-3E63-1349-8437-D83873B0312A}"/>
              </a:ext>
            </a:extLst>
          </p:cNvPr>
          <p:cNvSpPr>
            <a:spLocks noGrp="1"/>
          </p:cNvSpPr>
          <p:nvPr>
            <p:ph type="title"/>
          </p:nvPr>
        </p:nvSpPr>
        <p:spPr/>
        <p:txBody>
          <a:bodyPr/>
          <a:lstStyle/>
          <a:p>
            <a:r>
              <a:rPr lang="en-US" dirty="0"/>
              <a:t>Changing Addresses</a:t>
            </a:r>
          </a:p>
        </p:txBody>
      </p:sp>
      <p:sp>
        <p:nvSpPr>
          <p:cNvPr id="3" name="Text Placeholder 2">
            <a:extLst>
              <a:ext uri="{FF2B5EF4-FFF2-40B4-BE49-F238E27FC236}">
                <a16:creationId xmlns:a16="http://schemas.microsoft.com/office/drawing/2014/main" id="{BC8C56B3-2C2F-8747-9F2E-611BBC5CADD1}"/>
              </a:ext>
            </a:extLst>
          </p:cNvPr>
          <p:cNvSpPr>
            <a:spLocks noGrp="1"/>
          </p:cNvSpPr>
          <p:nvPr>
            <p:ph type="body" idx="1"/>
          </p:nvPr>
        </p:nvSpPr>
        <p:spPr/>
        <p:txBody>
          <a:bodyPr/>
          <a:lstStyle/>
          <a:p>
            <a:r>
              <a:rPr lang="en-US" dirty="0"/>
              <a:t>Address fraud is a form of identity theft where an individual uses the change of address process to reroute your mail to a different address.</a:t>
            </a:r>
          </a:p>
          <a:p>
            <a:r>
              <a:rPr lang="en-US" dirty="0"/>
              <a:t>Signs of Change of Address. You receive a move validation letter. </a:t>
            </a:r>
          </a:p>
          <a:p>
            <a:r>
              <a:rPr lang="en-US" dirty="0"/>
              <a:t>You stop receiving mail. </a:t>
            </a:r>
          </a:p>
          <a:p>
            <a:r>
              <a:rPr lang="en-US" dirty="0"/>
              <a:t>The billing address for your credit card changes. </a:t>
            </a:r>
          </a:p>
          <a:p>
            <a:r>
              <a:rPr lang="en-US" dirty="0"/>
              <a:t>You get notified that an account has been opened in your name. </a:t>
            </a:r>
          </a:p>
        </p:txBody>
      </p:sp>
      <p:pic>
        <p:nvPicPr>
          <p:cNvPr id="4" name="Google Shape;100;p18">
            <a:extLst>
              <a:ext uri="{FF2B5EF4-FFF2-40B4-BE49-F238E27FC236}">
                <a16:creationId xmlns:a16="http://schemas.microsoft.com/office/drawing/2014/main" id="{67CA1613-4D76-4DE9-AB27-278071F68B9D}"/>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52EB1A35-CC40-4CEE-9AEA-77171E57EEEE}"/>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144106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8465-1C68-A44B-B419-7F716512C122}"/>
              </a:ext>
            </a:extLst>
          </p:cNvPr>
          <p:cNvSpPr>
            <a:spLocks noGrp="1"/>
          </p:cNvSpPr>
          <p:nvPr>
            <p:ph type="title"/>
          </p:nvPr>
        </p:nvSpPr>
        <p:spPr/>
        <p:txBody>
          <a:bodyPr/>
          <a:lstStyle/>
          <a:p>
            <a:r>
              <a:rPr lang="en-US" dirty="0"/>
              <a:t>Pre-Texting</a:t>
            </a:r>
          </a:p>
        </p:txBody>
      </p:sp>
      <p:sp>
        <p:nvSpPr>
          <p:cNvPr id="3" name="Text Placeholder 2">
            <a:extLst>
              <a:ext uri="{FF2B5EF4-FFF2-40B4-BE49-F238E27FC236}">
                <a16:creationId xmlns:a16="http://schemas.microsoft.com/office/drawing/2014/main" id="{0DA5EBA6-B46C-284A-AFEF-40F741BE2849}"/>
              </a:ext>
            </a:extLst>
          </p:cNvPr>
          <p:cNvSpPr>
            <a:spLocks noGrp="1"/>
          </p:cNvSpPr>
          <p:nvPr>
            <p:ph type="body" idx="1"/>
          </p:nvPr>
        </p:nvSpPr>
        <p:spPr>
          <a:xfrm>
            <a:off x="311700" y="1222450"/>
            <a:ext cx="5043026" cy="3416400"/>
          </a:xfrm>
        </p:spPr>
        <p:txBody>
          <a:bodyPr/>
          <a:lstStyle/>
          <a:p>
            <a:r>
              <a:rPr lang="en-US" dirty="0"/>
              <a:t>Pretexting is another form of social engineering where attackers focus on creating a good pretext, or a fabricated scenario, that they use to try and steal their victims’ personal information. Pretexting attacks rely on building a false sense of trust with the victim.</a:t>
            </a:r>
          </a:p>
        </p:txBody>
      </p:sp>
      <p:pic>
        <p:nvPicPr>
          <p:cNvPr id="4" name="Google Shape;100;p18">
            <a:extLst>
              <a:ext uri="{FF2B5EF4-FFF2-40B4-BE49-F238E27FC236}">
                <a16:creationId xmlns:a16="http://schemas.microsoft.com/office/drawing/2014/main" id="{5F5CD2C3-C551-4B5A-AC22-261112DBEDE9}"/>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A8DF2538-779A-491B-98E4-07C1886DA098}"/>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254522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Identity Theft Methods - Summary</a:t>
            </a:r>
            <a:br>
              <a:rPr lang="en-US" dirty="0"/>
            </a:br>
            <a:endParaRPr dirty="0"/>
          </a:p>
        </p:txBody>
      </p:sp>
      <p:sp>
        <p:nvSpPr>
          <p:cNvPr id="80" name="Google Shape;80;p16"/>
          <p:cNvSpPr txBox="1">
            <a:spLocks noGrp="1"/>
          </p:cNvSpPr>
          <p:nvPr>
            <p:ph type="body" idx="1"/>
          </p:nvPr>
        </p:nvSpPr>
        <p:spPr>
          <a:xfrm>
            <a:off x="311700" y="1545918"/>
            <a:ext cx="8520600" cy="3092932"/>
          </a:xfrm>
          <a:prstGeom prst="rect">
            <a:avLst/>
          </a:prstGeom>
        </p:spPr>
        <p:txBody>
          <a:bodyPr spcFirstLastPara="1" wrap="square" lIns="91425" tIns="91425" rIns="91425" bIns="91425" anchor="t" anchorCtr="0">
            <a:noAutofit/>
          </a:bodyPr>
          <a:lstStyle/>
          <a:p>
            <a:pPr indent="-457200">
              <a:buFont typeface="Arial" pitchFamily="34" charset="0"/>
              <a:buChar char="•"/>
            </a:pPr>
            <a:r>
              <a:rPr lang="en-US" dirty="0">
                <a:latin typeface="Arial" pitchFamily="34" charset="0"/>
                <a:cs typeface="Arial" pitchFamily="34" charset="0"/>
              </a:rPr>
              <a:t>Dumpster Diving</a:t>
            </a:r>
          </a:p>
          <a:p>
            <a:pPr indent="-457200">
              <a:buFont typeface="Arial" pitchFamily="34" charset="0"/>
              <a:buChar char="•"/>
            </a:pPr>
            <a:r>
              <a:rPr lang="en-US" dirty="0">
                <a:latin typeface="Arial" pitchFamily="34" charset="0"/>
                <a:cs typeface="Arial" pitchFamily="34" charset="0"/>
              </a:rPr>
              <a:t>Skimming</a:t>
            </a:r>
          </a:p>
          <a:p>
            <a:pPr indent="-457200">
              <a:buFont typeface="Arial" pitchFamily="34" charset="0"/>
              <a:buChar char="•"/>
            </a:pPr>
            <a:r>
              <a:rPr lang="en-US" dirty="0">
                <a:latin typeface="Arial" pitchFamily="34" charset="0"/>
                <a:cs typeface="Arial" pitchFamily="34" charset="0"/>
              </a:rPr>
              <a:t>Shoulder Surfing</a:t>
            </a:r>
          </a:p>
          <a:p>
            <a:pPr indent="-457200">
              <a:buFont typeface="Arial" pitchFamily="34" charset="0"/>
              <a:buChar char="•"/>
            </a:pPr>
            <a:r>
              <a:rPr lang="en-US" dirty="0">
                <a:latin typeface="Arial" pitchFamily="34" charset="0"/>
                <a:cs typeface="Arial" pitchFamily="34" charset="0"/>
              </a:rPr>
              <a:t>Phishing</a:t>
            </a:r>
          </a:p>
          <a:p>
            <a:pPr indent="-457200">
              <a:buFont typeface="Arial" pitchFamily="34" charset="0"/>
              <a:buChar char="•"/>
            </a:pPr>
            <a:r>
              <a:rPr lang="en-US" dirty="0">
                <a:latin typeface="Arial" pitchFamily="34" charset="0"/>
                <a:cs typeface="Arial" pitchFamily="34" charset="0"/>
              </a:rPr>
              <a:t>Changing Your Address</a:t>
            </a:r>
          </a:p>
          <a:p>
            <a:pPr indent="-457200">
              <a:buFont typeface="Arial" pitchFamily="34" charset="0"/>
              <a:buChar char="•"/>
            </a:pPr>
            <a:r>
              <a:rPr lang="en-US" dirty="0">
                <a:latin typeface="Arial" pitchFamily="34" charset="0"/>
                <a:cs typeface="Arial" pitchFamily="34" charset="0"/>
              </a:rPr>
              <a:t>Pretexting</a:t>
            </a:r>
          </a:p>
          <a:p>
            <a:pPr marL="0" lvl="0" indent="0" algn="l" rtl="0">
              <a:spcBef>
                <a:spcPts val="0"/>
              </a:spcBef>
              <a:spcAft>
                <a:spcPts val="1600"/>
              </a:spcAft>
              <a:buNone/>
            </a:pPr>
            <a:endParaRPr dirty="0"/>
          </a:p>
        </p:txBody>
      </p:sp>
      <p:pic>
        <p:nvPicPr>
          <p:cNvPr id="81" name="Google Shape;81;p16"/>
          <p:cNvPicPr preferRelativeResize="0"/>
          <p:nvPr/>
        </p:nvPicPr>
        <p:blipFill>
          <a:blip r:embed="rId3">
            <a:alphaModFix/>
          </a:blip>
          <a:stretch>
            <a:fillRect/>
          </a:stretch>
        </p:blipFill>
        <p:spPr>
          <a:xfrm>
            <a:off x="0" y="0"/>
            <a:ext cx="9143998" cy="561525"/>
          </a:xfrm>
          <a:prstGeom prst="rect">
            <a:avLst/>
          </a:prstGeom>
          <a:noFill/>
          <a:ln>
            <a:noFill/>
          </a:ln>
        </p:spPr>
      </p:pic>
      <p:pic>
        <p:nvPicPr>
          <p:cNvPr id="82" name="Google Shape;82;p16"/>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83" name="Google Shape;83;p16"/>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1026" name="Picture 2" descr="Identity theft symb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429" y="1545918"/>
            <a:ext cx="2983494" cy="2983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5CCC-60E0-9F40-A527-59531A370A6C}"/>
              </a:ext>
            </a:extLst>
          </p:cNvPr>
          <p:cNvSpPr>
            <a:spLocks noGrp="1"/>
          </p:cNvSpPr>
          <p:nvPr>
            <p:ph type="title"/>
          </p:nvPr>
        </p:nvSpPr>
        <p:spPr/>
        <p:txBody>
          <a:bodyPr/>
          <a:lstStyle/>
          <a:p>
            <a:r>
              <a:rPr lang="en-US" dirty="0"/>
              <a:t>What are other methods of identity theft?</a:t>
            </a:r>
          </a:p>
        </p:txBody>
      </p:sp>
      <p:pic>
        <p:nvPicPr>
          <p:cNvPr id="3" name="Google Shape;100;p18">
            <a:extLst>
              <a:ext uri="{FF2B5EF4-FFF2-40B4-BE49-F238E27FC236}">
                <a16:creationId xmlns:a16="http://schemas.microsoft.com/office/drawing/2014/main" id="{8F73A265-25CE-4F92-B260-8E34134276E1}"/>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4" name="Google Shape;101;p18">
            <a:extLst>
              <a:ext uri="{FF2B5EF4-FFF2-40B4-BE49-F238E27FC236}">
                <a16:creationId xmlns:a16="http://schemas.microsoft.com/office/drawing/2014/main" id="{B93B80A6-AD17-45E9-BDE6-BFAD6C4F54EC}"/>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98920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BC45-6BCC-7E42-946E-B0D5A68C4EAA}"/>
              </a:ext>
            </a:extLst>
          </p:cNvPr>
          <p:cNvSpPr>
            <a:spLocks noGrp="1"/>
          </p:cNvSpPr>
          <p:nvPr>
            <p:ph type="title"/>
          </p:nvPr>
        </p:nvSpPr>
        <p:spPr/>
        <p:txBody>
          <a:bodyPr/>
          <a:lstStyle/>
          <a:p>
            <a:r>
              <a:rPr lang="en-US" dirty="0"/>
              <a:t>What do thieves do with your stolen identity?</a:t>
            </a:r>
          </a:p>
        </p:txBody>
      </p:sp>
      <p:sp>
        <p:nvSpPr>
          <p:cNvPr id="3" name="Text Placeholder 2">
            <a:extLst>
              <a:ext uri="{FF2B5EF4-FFF2-40B4-BE49-F238E27FC236}">
                <a16:creationId xmlns:a16="http://schemas.microsoft.com/office/drawing/2014/main" id="{A230A38F-711B-0F46-B16E-E2D04FEF19C7}"/>
              </a:ext>
            </a:extLst>
          </p:cNvPr>
          <p:cNvSpPr>
            <a:spLocks noGrp="1"/>
          </p:cNvSpPr>
          <p:nvPr>
            <p:ph type="body" idx="1"/>
          </p:nvPr>
        </p:nvSpPr>
        <p:spPr/>
        <p:txBody>
          <a:bodyPr/>
          <a:lstStyle/>
          <a:p>
            <a:r>
              <a:rPr lang="en-US" dirty="0"/>
              <a:t>Credit Card Fraud</a:t>
            </a:r>
          </a:p>
          <a:p>
            <a:r>
              <a:rPr lang="en-US" dirty="0"/>
              <a:t>Phone and Utility Fraud</a:t>
            </a:r>
          </a:p>
          <a:p>
            <a:r>
              <a:rPr lang="en-US" dirty="0"/>
              <a:t>Bank and Finance Fraud</a:t>
            </a:r>
          </a:p>
          <a:p>
            <a:r>
              <a:rPr lang="en-US" dirty="0"/>
              <a:t>Government Document Fraud</a:t>
            </a:r>
          </a:p>
          <a:p>
            <a:r>
              <a:rPr lang="en-US" dirty="0"/>
              <a:t>Other Fraud</a:t>
            </a:r>
          </a:p>
        </p:txBody>
      </p:sp>
      <p:pic>
        <p:nvPicPr>
          <p:cNvPr id="4" name="Picture 2" descr="Binary Digital">
            <a:extLst>
              <a:ext uri="{FF2B5EF4-FFF2-40B4-BE49-F238E27FC236}">
                <a16:creationId xmlns:a16="http://schemas.microsoft.com/office/drawing/2014/main" id="{09D33464-EBDF-AE49-BE8A-97A0F45B1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252" y="1559664"/>
            <a:ext cx="3611970" cy="3079186"/>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00;p18">
            <a:extLst>
              <a:ext uri="{FF2B5EF4-FFF2-40B4-BE49-F238E27FC236}">
                <a16:creationId xmlns:a16="http://schemas.microsoft.com/office/drawing/2014/main" id="{82D16B85-8A6D-4B86-9134-0EC1285AE848}"/>
              </a:ext>
            </a:extLst>
          </p:cNvPr>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6" name="Google Shape;101;p18">
            <a:extLst>
              <a:ext uri="{FF2B5EF4-FFF2-40B4-BE49-F238E27FC236}">
                <a16:creationId xmlns:a16="http://schemas.microsoft.com/office/drawing/2014/main" id="{2CF4B873-047F-458D-A750-3588BC3CF19B}"/>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72098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D06A85-4A0A-0E45-9CD1-A7E6F37E59B9}"/>
              </a:ext>
            </a:extLst>
          </p:cNvPr>
          <p:cNvSpPr>
            <a:spLocks noGrp="1"/>
          </p:cNvSpPr>
          <p:nvPr>
            <p:ph type="title"/>
          </p:nvPr>
        </p:nvSpPr>
        <p:spPr/>
        <p:txBody>
          <a:bodyPr/>
          <a:lstStyle/>
          <a:p>
            <a:r>
              <a:rPr lang="en-US" dirty="0"/>
              <a:t>Poll #3</a:t>
            </a:r>
          </a:p>
        </p:txBody>
      </p:sp>
      <p:pic>
        <p:nvPicPr>
          <p:cNvPr id="3" name="Google Shape;100;p18">
            <a:extLst>
              <a:ext uri="{FF2B5EF4-FFF2-40B4-BE49-F238E27FC236}">
                <a16:creationId xmlns:a16="http://schemas.microsoft.com/office/drawing/2014/main" id="{02DE85E3-4356-408D-AECF-77B3C5694136}"/>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pic>
        <p:nvPicPr>
          <p:cNvPr id="5" name="Google Shape;100;p18">
            <a:extLst>
              <a:ext uri="{FF2B5EF4-FFF2-40B4-BE49-F238E27FC236}">
                <a16:creationId xmlns:a16="http://schemas.microsoft.com/office/drawing/2014/main" id="{EA95B51F-33C8-4215-87D9-CBC8844E0F74}"/>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6" name="Google Shape;101;p18">
            <a:extLst>
              <a:ext uri="{FF2B5EF4-FFF2-40B4-BE49-F238E27FC236}">
                <a16:creationId xmlns:a16="http://schemas.microsoft.com/office/drawing/2014/main" id="{F7181BD5-6017-42B5-9D60-8E609FC0CB52}"/>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252151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Text Placeholder 2"/>
          <p:cNvSpPr>
            <a:spLocks noGrp="1"/>
          </p:cNvSpPr>
          <p:nvPr>
            <p:ph type="body" idx="1"/>
          </p:nvPr>
        </p:nvSpPr>
        <p:spPr/>
        <p:txBody>
          <a:bodyPr/>
          <a:lstStyle/>
          <a:p>
            <a:r>
              <a:rPr lang="en-US" dirty="0"/>
              <a:t>Respect one another</a:t>
            </a:r>
          </a:p>
          <a:p>
            <a:r>
              <a:rPr lang="en-US" dirty="0"/>
              <a:t>Mute yourself if you’re not speaking</a:t>
            </a:r>
          </a:p>
          <a:p>
            <a:r>
              <a:rPr lang="en-US" dirty="0"/>
              <a:t>Ask questions…we welcome them!</a:t>
            </a:r>
          </a:p>
          <a:p>
            <a:r>
              <a:rPr lang="en-US" dirty="0"/>
              <a:t>Utilize the chat feature</a:t>
            </a:r>
          </a:p>
          <a:p>
            <a:r>
              <a:rPr lang="en-US" dirty="0"/>
              <a:t>Session will be recorded</a:t>
            </a:r>
          </a:p>
        </p:txBody>
      </p:sp>
      <p:pic>
        <p:nvPicPr>
          <p:cNvPr id="4" name="Google Shape;100;p18">
            <a:extLst>
              <a:ext uri="{FF2B5EF4-FFF2-40B4-BE49-F238E27FC236}">
                <a16:creationId xmlns:a16="http://schemas.microsoft.com/office/drawing/2014/main" id="{47A168A2-322D-4203-8A9E-C59936EB027F}"/>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95EB9E2E-8EEC-44D4-9E77-6E10510A50C2}"/>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54251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Signs You May Be a Victim of Identity Theft</a:t>
            </a:r>
            <a:br>
              <a:rPr lang="en-US" dirty="0"/>
            </a:br>
            <a:endParaRPr dirty="0"/>
          </a:p>
        </p:txBody>
      </p:sp>
      <p:sp>
        <p:nvSpPr>
          <p:cNvPr id="98" name="Google Shape;98;p18"/>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latin typeface="Arial" pitchFamily="34" charset="0"/>
                <a:cs typeface="Arial" pitchFamily="34" charset="0"/>
              </a:rPr>
              <a:t>Information regarding credit you never applied for</a:t>
            </a:r>
          </a:p>
          <a:p>
            <a:pPr indent="-457200">
              <a:lnSpc>
                <a:spcPct val="150000"/>
              </a:lnSpc>
              <a:buFont typeface="Arial" pitchFamily="34" charset="0"/>
              <a:buChar char="•"/>
            </a:pPr>
            <a:r>
              <a:rPr lang="en-US" dirty="0">
                <a:latin typeface="Arial" pitchFamily="34" charset="0"/>
                <a:cs typeface="Arial" pitchFamily="34" charset="0"/>
              </a:rPr>
              <a:t>Statements from lenders and/or businesses that you never contacted</a:t>
            </a:r>
          </a:p>
          <a:p>
            <a:pPr indent="-457200">
              <a:lnSpc>
                <a:spcPct val="150000"/>
              </a:lnSpc>
              <a:buFont typeface="Arial" pitchFamily="34" charset="0"/>
              <a:buChar char="•"/>
            </a:pPr>
            <a:r>
              <a:rPr lang="en-US" dirty="0">
                <a:latin typeface="Arial" pitchFamily="34" charset="0"/>
                <a:cs typeface="Arial" pitchFamily="34" charset="0"/>
              </a:rPr>
              <a:t>No statements from bills that you should pay</a:t>
            </a:r>
          </a:p>
          <a:p>
            <a:pPr indent="-457200">
              <a:lnSpc>
                <a:spcPct val="150000"/>
              </a:lnSpc>
              <a:buFont typeface="Arial" pitchFamily="34" charset="0"/>
              <a:buChar char="•"/>
            </a:pPr>
            <a:r>
              <a:rPr lang="en-US" dirty="0">
                <a:latin typeface="Arial" pitchFamily="34" charset="0"/>
                <a:cs typeface="Arial" pitchFamily="34" charset="0"/>
              </a:rPr>
              <a:t>Missing mail in general</a:t>
            </a:r>
          </a:p>
          <a:p>
            <a:pPr indent="-457200">
              <a:lnSpc>
                <a:spcPct val="150000"/>
              </a:lnSpc>
              <a:buFont typeface="Arial" pitchFamily="34" charset="0"/>
              <a:buChar char="•"/>
            </a:pPr>
            <a:r>
              <a:rPr lang="en-US" dirty="0">
                <a:latin typeface="Arial" pitchFamily="34" charset="0"/>
                <a:cs typeface="Arial" pitchFamily="34" charset="0"/>
              </a:rPr>
              <a:t>Credit card purchases, or account withdrawals you don’t recognize </a:t>
            </a:r>
          </a:p>
          <a:p>
            <a:pPr indent="-457200">
              <a:lnSpc>
                <a:spcPct val="150000"/>
              </a:lnSpc>
              <a:buFont typeface="Arial" pitchFamily="34" charset="0"/>
              <a:buChar char="•"/>
            </a:pPr>
            <a:r>
              <a:rPr lang="en-US" dirty="0">
                <a:latin typeface="Arial" pitchFamily="34" charset="0"/>
                <a:cs typeface="Arial" pitchFamily="34" charset="0"/>
              </a:rPr>
              <a:t>Claims you owe money for an account you have never opened or used</a:t>
            </a:r>
          </a:p>
          <a:p>
            <a:pPr indent="-457200">
              <a:lnSpc>
                <a:spcPct val="150000"/>
              </a:lnSpc>
              <a:buFont typeface="Arial" pitchFamily="34" charset="0"/>
              <a:buChar char="•"/>
            </a:pPr>
            <a:r>
              <a:rPr lang="en-US" dirty="0">
                <a:latin typeface="Arial" pitchFamily="34" charset="0"/>
                <a:cs typeface="Arial" pitchFamily="34" charset="0"/>
              </a:rPr>
              <a:t>Email/ App/ Text notifications of purchases/ tracking / changes in account information</a:t>
            </a:r>
          </a:p>
          <a:p>
            <a:pPr marL="0" lvl="0" indent="0" algn="l" rtl="0">
              <a:spcBef>
                <a:spcPts val="0"/>
              </a:spcBef>
              <a:spcAft>
                <a:spcPts val="1600"/>
              </a:spcAft>
              <a:buNone/>
            </a:pPr>
            <a:endParaRPr dirty="0"/>
          </a:p>
        </p:txBody>
      </p:sp>
      <p:pic>
        <p:nvPicPr>
          <p:cNvPr id="99" name="Google Shape;99;p18"/>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00" name="Google Shape;100;p18"/>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01" name="Google Shape;101;p18"/>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Steps To Take If You Suspect You Are A Victim</a:t>
            </a:r>
            <a:br>
              <a:rPr lang="en-US" dirty="0"/>
            </a:br>
            <a:endParaRPr dirty="0"/>
          </a:p>
        </p:txBody>
      </p:sp>
      <p:sp>
        <p:nvSpPr>
          <p:cNvPr id="107" name="Google Shape;107;p19"/>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mj-lt"/>
              <a:buAutoNum type="arabicPeriod"/>
            </a:pPr>
            <a:r>
              <a:rPr lang="en-US" sz="2000" dirty="0">
                <a:latin typeface="Arial" pitchFamily="34" charset="0"/>
                <a:cs typeface="Arial" pitchFamily="34" charset="0"/>
              </a:rPr>
              <a:t>Contact bank or financial institution(s) and credit card issuers – freeze or close the account</a:t>
            </a:r>
          </a:p>
          <a:p>
            <a:pPr indent="-457200">
              <a:lnSpc>
                <a:spcPct val="150000"/>
              </a:lnSpc>
              <a:buFont typeface="+mj-lt"/>
              <a:buAutoNum type="arabicPeriod"/>
            </a:pPr>
            <a:r>
              <a:rPr lang="en-US" sz="2000" dirty="0">
                <a:latin typeface="Arial" pitchFamily="34" charset="0"/>
                <a:cs typeface="Arial" pitchFamily="34" charset="0"/>
              </a:rPr>
              <a:t>Contact 3 major credit bureaus: request a fraud alert and a copy of your credit report</a:t>
            </a:r>
          </a:p>
          <a:p>
            <a:pPr marL="114300" indent="0">
              <a:lnSpc>
                <a:spcPct val="150000"/>
              </a:lnSpc>
              <a:buNone/>
            </a:pPr>
            <a:r>
              <a:rPr lang="en-US" sz="2000" dirty="0">
                <a:latin typeface="Arial" pitchFamily="34" charset="0"/>
                <a:cs typeface="Arial" pitchFamily="34" charset="0"/>
              </a:rPr>
              <a:t>	Equifax: 1-800-685-1111</a:t>
            </a:r>
          </a:p>
          <a:p>
            <a:pPr marL="114300" indent="0">
              <a:lnSpc>
                <a:spcPct val="150000"/>
              </a:lnSpc>
              <a:buNone/>
            </a:pPr>
            <a:r>
              <a:rPr lang="en-US" sz="2000" dirty="0">
                <a:latin typeface="Arial" pitchFamily="34" charset="0"/>
                <a:cs typeface="Arial" pitchFamily="34" charset="0"/>
              </a:rPr>
              <a:t>	Experian: 1-888-397-3742</a:t>
            </a:r>
          </a:p>
          <a:p>
            <a:pPr marL="114300" indent="0">
              <a:lnSpc>
                <a:spcPct val="150000"/>
              </a:lnSpc>
              <a:buNone/>
            </a:pPr>
            <a:r>
              <a:rPr lang="en-US" sz="2000" dirty="0">
                <a:latin typeface="Arial" pitchFamily="34" charset="0"/>
                <a:cs typeface="Arial" pitchFamily="34" charset="0"/>
              </a:rPr>
              <a:t>	TransUnion: 1-800-680-7289</a:t>
            </a:r>
          </a:p>
          <a:p>
            <a:pPr marL="0" lvl="0" indent="0" algn="l" rtl="0">
              <a:spcBef>
                <a:spcPts val="0"/>
              </a:spcBef>
              <a:spcAft>
                <a:spcPts val="1600"/>
              </a:spcAft>
              <a:buNone/>
            </a:pPr>
            <a:endParaRPr dirty="0"/>
          </a:p>
        </p:txBody>
      </p:sp>
      <p:pic>
        <p:nvPicPr>
          <p:cNvPr id="108" name="Google Shape;108;p19"/>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09" name="Google Shape;109;p19"/>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10" name="Google Shape;110;p19"/>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Steps To Take (continued)</a:t>
            </a:r>
            <a:br>
              <a:rPr lang="en-US" dirty="0"/>
            </a:br>
            <a:endParaRPr dirty="0"/>
          </a:p>
        </p:txBody>
      </p:sp>
      <p:sp>
        <p:nvSpPr>
          <p:cNvPr id="116" name="Google Shape;116;p20"/>
          <p:cNvSpPr txBox="1">
            <a:spLocks noGrp="1"/>
          </p:cNvSpPr>
          <p:nvPr>
            <p:ph type="body" idx="1"/>
          </p:nvPr>
        </p:nvSpPr>
        <p:spPr>
          <a:xfrm>
            <a:off x="311700" y="1222450"/>
            <a:ext cx="7402745" cy="3416400"/>
          </a:xfrm>
          <a:prstGeom prst="rect">
            <a:avLst/>
          </a:prstGeom>
        </p:spPr>
        <p:txBody>
          <a:bodyPr spcFirstLastPara="1" wrap="square" lIns="91425" tIns="91425" rIns="91425" bIns="91425" anchor="t" anchorCtr="0">
            <a:noAutofit/>
          </a:bodyPr>
          <a:lstStyle/>
          <a:p>
            <a:pPr indent="-457200">
              <a:lnSpc>
                <a:spcPct val="150000"/>
              </a:lnSpc>
              <a:buFont typeface="+mj-lt"/>
              <a:buAutoNum type="arabicPeriod" startAt="3"/>
            </a:pPr>
            <a:r>
              <a:rPr lang="en-US" sz="2000" dirty="0">
                <a:latin typeface="Arial" pitchFamily="34" charset="0"/>
                <a:cs typeface="Arial" pitchFamily="34" charset="0"/>
              </a:rPr>
              <a:t>Report the identity theft to the FTC at identitytheft.gov or 877-438-4338</a:t>
            </a:r>
          </a:p>
          <a:p>
            <a:pPr indent="-457200">
              <a:lnSpc>
                <a:spcPct val="150000"/>
              </a:lnSpc>
              <a:buFont typeface="+mj-lt"/>
              <a:buAutoNum type="arabicPeriod" startAt="3"/>
            </a:pPr>
            <a:r>
              <a:rPr lang="en-US" sz="2000" dirty="0">
                <a:latin typeface="Arial" pitchFamily="34" charset="0"/>
                <a:cs typeface="Arial" pitchFamily="34" charset="0"/>
              </a:rPr>
              <a:t>File a police report</a:t>
            </a:r>
          </a:p>
          <a:p>
            <a:pPr indent="-457200">
              <a:lnSpc>
                <a:spcPct val="150000"/>
              </a:lnSpc>
              <a:buFont typeface="+mj-lt"/>
              <a:buAutoNum type="arabicPeriod" startAt="5"/>
            </a:pPr>
            <a:r>
              <a:rPr lang="en-US" sz="2000" dirty="0">
                <a:latin typeface="Arial" pitchFamily="34" charset="0"/>
                <a:cs typeface="Arial" pitchFamily="34" charset="0"/>
              </a:rPr>
              <a:t>Notify appropriate authorities about lost license or passport immediately </a:t>
            </a:r>
          </a:p>
          <a:p>
            <a:pPr marL="742950" lvl="1" indent="-285750">
              <a:lnSpc>
                <a:spcPct val="100000"/>
              </a:lnSpc>
              <a:spcBef>
                <a:spcPts val="0"/>
              </a:spcBef>
            </a:pPr>
            <a:r>
              <a:rPr lang="en-US" dirty="0">
                <a:latin typeface="Arial" pitchFamily="34" charset="0"/>
                <a:cs typeface="Arial" pitchFamily="34" charset="0"/>
              </a:rPr>
              <a:t>Passport: Notify U.S. Dept. of State, Passport Services, Consular Lost/Stolen Passport Section at  www.travel.state.gov/passport/lost/lost_849.html </a:t>
            </a:r>
          </a:p>
          <a:p>
            <a:pPr marL="742950" lvl="1" indent="-285750">
              <a:lnSpc>
                <a:spcPct val="100000"/>
              </a:lnSpc>
              <a:spcBef>
                <a:spcPts val="0"/>
              </a:spcBef>
            </a:pPr>
            <a:r>
              <a:rPr lang="en-US" dirty="0">
                <a:latin typeface="Arial" pitchFamily="34" charset="0"/>
                <a:cs typeface="Arial" pitchFamily="34" charset="0"/>
              </a:rPr>
              <a:t>License: Report to the issuing states Department of Motor Vehicles at http://www.usa.gov/Topics/Motor_Vehicles.shtml</a:t>
            </a:r>
          </a:p>
          <a:p>
            <a:pPr>
              <a:lnSpc>
                <a:spcPct val="150000"/>
              </a:lnSpc>
              <a:buFont typeface="+mj-lt"/>
              <a:buAutoNum type="arabicPeriod" startAt="6"/>
            </a:pPr>
            <a:r>
              <a:rPr lang="en-US" dirty="0">
                <a:latin typeface="Arial" pitchFamily="34" charset="0"/>
                <a:cs typeface="Arial" pitchFamily="34" charset="0"/>
              </a:rPr>
              <a:t>Maintain a written chronology of contact and follow-up.</a:t>
            </a:r>
          </a:p>
          <a:p>
            <a:pPr marL="0" lvl="0" indent="0" algn="l" rtl="0">
              <a:spcBef>
                <a:spcPts val="0"/>
              </a:spcBef>
              <a:spcAft>
                <a:spcPts val="1600"/>
              </a:spcAft>
              <a:buNone/>
            </a:pPr>
            <a:endParaRPr dirty="0"/>
          </a:p>
        </p:txBody>
      </p:sp>
      <p:pic>
        <p:nvPicPr>
          <p:cNvPr id="117" name="Google Shape;117;p20"/>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18" name="Google Shape;118;p20"/>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19" name="Google Shape;119;p20"/>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Secure your Accounts</a:t>
            </a:r>
            <a:br>
              <a:rPr lang="en-US" dirty="0"/>
            </a:br>
            <a:endParaRPr dirty="0"/>
          </a:p>
        </p:txBody>
      </p:sp>
      <p:sp>
        <p:nvSpPr>
          <p:cNvPr id="134" name="Google Shape;134;p22"/>
          <p:cNvSpPr txBox="1">
            <a:spLocks noGrp="1"/>
          </p:cNvSpPr>
          <p:nvPr>
            <p:ph type="body" idx="1"/>
          </p:nvPr>
        </p:nvSpPr>
        <p:spPr>
          <a:xfrm>
            <a:off x="311701" y="1222450"/>
            <a:ext cx="4467128" cy="3001208"/>
          </a:xfrm>
          <a:prstGeom prst="rect">
            <a:avLst/>
          </a:prstGeom>
        </p:spPr>
        <p:txBody>
          <a:bodyPr spcFirstLastPara="1" wrap="square" lIns="91425" tIns="91425" rIns="91425" bIns="91425" anchor="t" anchorCtr="0">
            <a:noAutofit/>
          </a:bodyPr>
          <a:lstStyle/>
          <a:p>
            <a:pPr marL="285750" indent="-28575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Password Managers</a:t>
            </a:r>
          </a:p>
          <a:p>
            <a:pPr marL="285750" indent="-28575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Password Generator: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hCqC#Db8Q7fE</a:t>
            </a:r>
          </a:p>
          <a:p>
            <a:pPr marL="285750" indent="-28575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Most Popular Password managers are </a:t>
            </a:r>
          </a:p>
          <a:p>
            <a:pPr marL="457200" lvl="1">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LastPass https://www.lastpass.com/</a:t>
            </a:r>
          </a:p>
          <a:p>
            <a:pPr marL="457200" lvl="1">
              <a:lnSpc>
                <a:spcPct val="107000"/>
              </a:lnSpc>
              <a:spcBef>
                <a:spcPts val="0"/>
              </a:spcBef>
              <a:spcAft>
                <a:spcPts val="800"/>
              </a:spcAft>
            </a:pPr>
            <a:r>
              <a:rPr lang="en-US" dirty="0" err="1">
                <a:effectLst/>
                <a:latin typeface="Calibri" panose="020F0502020204030204" pitchFamily="34" charset="0"/>
                <a:ea typeface="Calibri" panose="020F0502020204030204" pitchFamily="34" charset="0"/>
                <a:cs typeface="Times New Roman" panose="02020603050405020304" pitchFamily="18" charset="0"/>
              </a:rPr>
              <a:t>Bitwarden</a:t>
            </a:r>
            <a:r>
              <a:rPr lang="en-US" dirty="0">
                <a:effectLst/>
                <a:latin typeface="Calibri" panose="020F0502020204030204" pitchFamily="34" charset="0"/>
                <a:ea typeface="Calibri" panose="020F0502020204030204" pitchFamily="34" charset="0"/>
                <a:cs typeface="Times New Roman" panose="02020603050405020304" pitchFamily="18" charset="0"/>
              </a:rPr>
              <a:t> https://bitwarden.com/</a:t>
            </a:r>
          </a:p>
          <a:p>
            <a:pPr marL="457200" lvl="1">
              <a:lnSpc>
                <a:spcPct val="107000"/>
              </a:lnSpc>
              <a:spcBef>
                <a:spcPts val="0"/>
              </a:spcBef>
              <a:spcAft>
                <a:spcPts val="800"/>
              </a:spcAft>
            </a:pPr>
            <a:r>
              <a:rPr lang="en-US" dirty="0" err="1">
                <a:effectLst/>
                <a:latin typeface="Calibri" panose="020F0502020204030204" pitchFamily="34" charset="0"/>
                <a:ea typeface="Calibri" panose="020F0502020204030204" pitchFamily="34" charset="0"/>
                <a:cs typeface="Times New Roman" panose="02020603050405020304" pitchFamily="18" charset="0"/>
              </a:rPr>
              <a:t>Dashlane</a:t>
            </a:r>
            <a:r>
              <a:rPr lang="en-US" dirty="0">
                <a:effectLst/>
                <a:latin typeface="Calibri" panose="020F0502020204030204" pitchFamily="34" charset="0"/>
                <a:ea typeface="Calibri" panose="020F0502020204030204" pitchFamily="34" charset="0"/>
                <a:cs typeface="Times New Roman" panose="02020603050405020304" pitchFamily="18" charset="0"/>
              </a:rPr>
              <a:t> https://www.dashlane.com/</a:t>
            </a:r>
          </a:p>
          <a:p>
            <a:pPr marL="457200" lvl="1">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1Password https://1password.com/</a:t>
            </a:r>
          </a:p>
        </p:txBody>
      </p:sp>
      <p:pic>
        <p:nvPicPr>
          <p:cNvPr id="135" name="Google Shape;135;p22"/>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36" name="Google Shape;136;p22"/>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37" name="Google Shape;137;p22"/>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3" name="Picture 2" descr="Diagram&#10;&#10;Description automatically generated">
            <a:extLst>
              <a:ext uri="{FF2B5EF4-FFF2-40B4-BE49-F238E27FC236}">
                <a16:creationId xmlns:a16="http://schemas.microsoft.com/office/drawing/2014/main" id="{E37D0726-9277-48F3-B977-46657CD9FC32}"/>
              </a:ext>
            </a:extLst>
          </p:cNvPr>
          <p:cNvPicPr>
            <a:picLocks noChangeAspect="1"/>
          </p:cNvPicPr>
          <p:nvPr/>
        </p:nvPicPr>
        <p:blipFill>
          <a:blip r:embed="rId5"/>
          <a:stretch>
            <a:fillRect/>
          </a:stretch>
        </p:blipFill>
        <p:spPr>
          <a:xfrm>
            <a:off x="4906791" y="1853378"/>
            <a:ext cx="3808432" cy="18595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Add a second Layer of Protection</a:t>
            </a:r>
            <a:endParaRPr dirty="0"/>
          </a:p>
        </p:txBody>
      </p:sp>
      <p:sp>
        <p:nvSpPr>
          <p:cNvPr id="143" name="Google Shape;143;p23"/>
          <p:cNvSpPr txBox="1">
            <a:spLocks noGrp="1"/>
          </p:cNvSpPr>
          <p:nvPr>
            <p:ph type="body" idx="1"/>
          </p:nvPr>
        </p:nvSpPr>
        <p:spPr>
          <a:xfrm>
            <a:off x="311700" y="1222450"/>
            <a:ext cx="5931257" cy="3416400"/>
          </a:xfrm>
          <a:prstGeom prst="rect">
            <a:avLst/>
          </a:prstGeom>
        </p:spPr>
        <p:txBody>
          <a:bodyPr spcFirstLastPara="1" wrap="square" lIns="91425" tIns="91425" rIns="91425" bIns="91425" anchor="t" anchorCtr="0">
            <a:noAutofit/>
          </a:bodyPr>
          <a:lstStyle/>
          <a:p>
            <a:pPr marL="285750" indent="-285750">
              <a:spcAft>
                <a:spcPts val="1600"/>
              </a:spcAft>
            </a:pPr>
            <a:r>
              <a:rPr lang="en-US" dirty="0"/>
              <a:t>Use software-based apps to add extra layer of Protection</a:t>
            </a:r>
          </a:p>
          <a:p>
            <a:pPr marL="285750" indent="-285750">
              <a:lnSpc>
                <a:spcPct val="114999"/>
              </a:lnSpc>
              <a:spcAft>
                <a:spcPts val="1600"/>
              </a:spcAft>
            </a:pPr>
            <a:r>
              <a:rPr lang="en-US" dirty="0"/>
              <a:t>Google/Microsoft Authenticator Apps</a:t>
            </a:r>
          </a:p>
          <a:p>
            <a:pPr marL="285750" indent="-285750">
              <a:spcAft>
                <a:spcPts val="1600"/>
              </a:spcAft>
            </a:pPr>
            <a:r>
              <a:rPr lang="en-US" dirty="0"/>
              <a:t>UMBC uses DUO: sends request to a registered device: Accept or Deny</a:t>
            </a:r>
          </a:p>
          <a:p>
            <a:pPr marL="285750" indent="-285750">
              <a:spcAft>
                <a:spcPts val="1600"/>
              </a:spcAft>
            </a:pPr>
            <a:r>
              <a:rPr lang="en-US" dirty="0">
                <a:latin typeface="Calibri" panose="020F0502020204030204" pitchFamily="34" charset="0"/>
                <a:cs typeface="Times New Roman" panose="02020603050405020304" pitchFamily="18" charset="0"/>
              </a:rPr>
              <a:t>Physical Key: Google </a:t>
            </a:r>
            <a:r>
              <a:rPr lang="en-US" sz="1800" dirty="0">
                <a:effectLst/>
                <a:latin typeface="Calibri" panose="020F0502020204030204" pitchFamily="34" charset="0"/>
                <a:ea typeface="Calibri" panose="020F0502020204030204" pitchFamily="34" charset="0"/>
                <a:cs typeface="Times New Roman" panose="02020603050405020304" pitchFamily="18" charset="0"/>
              </a:rPr>
              <a:t>YubiKey </a:t>
            </a:r>
            <a:endParaRPr lang="en-US" dirty="0"/>
          </a:p>
        </p:txBody>
      </p:sp>
      <p:pic>
        <p:nvPicPr>
          <p:cNvPr id="144" name="Google Shape;144;p23"/>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45" name="Google Shape;145;p23"/>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46" name="Google Shape;146;p23"/>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3" name="Picture 2" descr="A picture containing metalware, lock, key&#10;&#10;Description automatically generated">
            <a:extLst>
              <a:ext uri="{FF2B5EF4-FFF2-40B4-BE49-F238E27FC236}">
                <a16:creationId xmlns:a16="http://schemas.microsoft.com/office/drawing/2014/main" id="{A0BFEBB5-F662-4F7E-8816-45B86E00F8F4}"/>
              </a:ext>
            </a:extLst>
          </p:cNvPr>
          <p:cNvPicPr>
            <a:picLocks noChangeAspect="1"/>
          </p:cNvPicPr>
          <p:nvPr/>
        </p:nvPicPr>
        <p:blipFill>
          <a:blip r:embed="rId5"/>
          <a:stretch>
            <a:fillRect/>
          </a:stretch>
        </p:blipFill>
        <p:spPr>
          <a:xfrm>
            <a:off x="3967842" y="2701067"/>
            <a:ext cx="2204357" cy="18369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Monitor your Credit and Finances</a:t>
            </a:r>
            <a:endParaRPr dirty="0"/>
          </a:p>
        </p:txBody>
      </p:sp>
      <p:sp>
        <p:nvSpPr>
          <p:cNvPr id="143" name="Google Shape;143;p23"/>
          <p:cNvSpPr txBox="1">
            <a:spLocks noGrp="1"/>
          </p:cNvSpPr>
          <p:nvPr>
            <p:ph type="body" idx="1"/>
          </p:nvPr>
        </p:nvSpPr>
        <p:spPr>
          <a:xfrm>
            <a:off x="311700" y="1222450"/>
            <a:ext cx="5408743" cy="2342621"/>
          </a:xfrm>
          <a:prstGeom prst="rect">
            <a:avLst/>
          </a:prstGeom>
        </p:spPr>
        <p:txBody>
          <a:bodyPr spcFirstLastPara="1" wrap="square" lIns="91425" tIns="91425" rIns="91425" bIns="91425" anchor="t" anchorCtr="0">
            <a:noAutofit/>
          </a:bodyPr>
          <a:lstStyle/>
          <a:p>
            <a:pPr marL="285750" indent="-285750">
              <a:spcAft>
                <a:spcPts val="1600"/>
              </a:spcAft>
            </a:pPr>
            <a:r>
              <a:rPr lang="en-US" dirty="0"/>
              <a:t>Keep track of your accounts and transactions</a:t>
            </a:r>
          </a:p>
          <a:p>
            <a:pPr marL="285750" indent="-285750">
              <a:spcAft>
                <a:spcPts val="1600"/>
              </a:spcAft>
            </a:pPr>
            <a:r>
              <a:rPr lang="en-US" dirty="0"/>
              <a:t>Mint – visualize your spending and income</a:t>
            </a:r>
          </a:p>
          <a:p>
            <a:pPr marL="285750" indent="-285750">
              <a:spcAft>
                <a:spcPts val="1600"/>
              </a:spcAft>
            </a:pPr>
            <a:r>
              <a:rPr lang="en-US" dirty="0"/>
              <a:t>Credit Karma - Actively track your credit score</a:t>
            </a:r>
          </a:p>
          <a:p>
            <a:pPr marL="0" marR="0" indent="0">
              <a:lnSpc>
                <a:spcPct val="107000"/>
              </a:lnSpc>
              <a:spcBef>
                <a:spcPts val="0"/>
              </a:spcBef>
              <a:spcAft>
                <a:spcPts val="800"/>
              </a:spcAft>
              <a:buNone/>
            </a:pPr>
            <a:r>
              <a:rPr lang="en-US" sz="1100" dirty="0">
                <a:latin typeface="Calibri" panose="020F0502020204030204" pitchFamily="34" charset="0"/>
                <a:ea typeface="Calibri" panose="020F0502020204030204" pitchFamily="34" charset="0"/>
                <a:cs typeface="Times New Roman" panose="02020603050405020304" pitchFamily="18" charset="0"/>
              </a:rPr>
              <a:t>Mint: </a:t>
            </a:r>
            <a:r>
              <a:rPr lang="en-US" sz="1100" dirty="0">
                <a:latin typeface="Calibri" panose="020F0502020204030204" pitchFamily="34" charset="0"/>
                <a:ea typeface="Calibri" panose="020F0502020204030204" pitchFamily="34" charset="0"/>
                <a:cs typeface="Times New Roman" panose="02020603050405020304" pitchFamily="18" charset="0"/>
                <a:hlinkClick r:id="rId3"/>
              </a:rPr>
              <a:t>https://mint.intuit.com/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100" dirty="0">
                <a:latin typeface="Calibri" panose="020F0502020204030204" pitchFamily="34" charset="0"/>
                <a:ea typeface="Calibri" panose="020F0502020204030204" pitchFamily="34" charset="0"/>
                <a:cs typeface="Times New Roman" panose="02020603050405020304" pitchFamily="18" charset="0"/>
              </a:rPr>
              <a:t>Credit Karma </a:t>
            </a:r>
            <a:r>
              <a:rPr lang="en-US" sz="1100" dirty="0">
                <a:latin typeface="Calibri" panose="020F0502020204030204" pitchFamily="34" charset="0"/>
                <a:ea typeface="Calibri" panose="020F0502020204030204" pitchFamily="34" charset="0"/>
                <a:cs typeface="Times New Roman" panose="02020603050405020304" pitchFamily="18" charset="0"/>
                <a:hlinkClick r:id="rId4"/>
              </a:rPr>
              <a:t>https://www.creditkarma.com/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latin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100" dirty="0">
              <a:latin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100" dirty="0"/>
          </a:p>
          <a:p>
            <a:pPr marL="285750" indent="-285750">
              <a:spcAft>
                <a:spcPts val="1600"/>
              </a:spcAft>
            </a:pPr>
            <a:endParaRPr lang="en-US" sz="700" dirty="0"/>
          </a:p>
          <a:p>
            <a:pPr marL="742950" lvl="1" indent="-285750">
              <a:spcAft>
                <a:spcPts val="1600"/>
              </a:spcAft>
            </a:pPr>
            <a:endParaRPr lang="en-US" sz="700" dirty="0"/>
          </a:p>
        </p:txBody>
      </p:sp>
      <p:pic>
        <p:nvPicPr>
          <p:cNvPr id="144" name="Google Shape;144;p23"/>
          <p:cNvPicPr preferRelativeResize="0"/>
          <p:nvPr/>
        </p:nvPicPr>
        <p:blipFill>
          <a:blip r:embed="rId5">
            <a:alphaModFix/>
          </a:blip>
          <a:stretch>
            <a:fillRect/>
          </a:stretch>
        </p:blipFill>
        <p:spPr>
          <a:xfrm>
            <a:off x="0" y="0"/>
            <a:ext cx="9143998" cy="561525"/>
          </a:xfrm>
          <a:prstGeom prst="rect">
            <a:avLst/>
          </a:prstGeom>
          <a:noFill/>
          <a:ln>
            <a:noFill/>
          </a:ln>
        </p:spPr>
      </p:pic>
      <p:pic>
        <p:nvPicPr>
          <p:cNvPr id="145" name="Google Shape;145;p23"/>
          <p:cNvPicPr preferRelativeResize="0"/>
          <p:nvPr/>
        </p:nvPicPr>
        <p:blipFill>
          <a:blip r:embed="rId6">
            <a:alphaModFix/>
          </a:blip>
          <a:stretch>
            <a:fillRect/>
          </a:stretch>
        </p:blipFill>
        <p:spPr>
          <a:xfrm>
            <a:off x="7887771" y="4022999"/>
            <a:ext cx="1013501" cy="1012826"/>
          </a:xfrm>
          <a:prstGeom prst="rect">
            <a:avLst/>
          </a:prstGeom>
          <a:noFill/>
          <a:ln>
            <a:noFill/>
          </a:ln>
        </p:spPr>
      </p:pic>
      <p:sp>
        <p:nvSpPr>
          <p:cNvPr id="146" name="Google Shape;146;p23"/>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220487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1A3A6-D25A-004E-9756-4AF1BF5C588A}"/>
              </a:ext>
            </a:extLst>
          </p:cNvPr>
          <p:cNvSpPr>
            <a:spLocks noGrp="1"/>
          </p:cNvSpPr>
          <p:nvPr>
            <p:ph type="title"/>
          </p:nvPr>
        </p:nvSpPr>
        <p:spPr/>
        <p:txBody>
          <a:bodyPr/>
          <a:lstStyle/>
          <a:p>
            <a:r>
              <a:rPr lang="en-US" dirty="0"/>
              <a:t>Poll #4</a:t>
            </a:r>
          </a:p>
        </p:txBody>
      </p:sp>
      <p:pic>
        <p:nvPicPr>
          <p:cNvPr id="3" name="Google Shape;100;p18">
            <a:extLst>
              <a:ext uri="{FF2B5EF4-FFF2-40B4-BE49-F238E27FC236}">
                <a16:creationId xmlns:a16="http://schemas.microsoft.com/office/drawing/2014/main" id="{E69310E3-A526-49DC-94CB-2B143B8C0990}"/>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8F97F6D-DC6A-4730-9258-F8D74ED38CAC}"/>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41335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6C38-91E2-154C-814C-F1BE19729C8B}"/>
              </a:ext>
            </a:extLst>
          </p:cNvPr>
          <p:cNvSpPr>
            <a:spLocks noGrp="1"/>
          </p:cNvSpPr>
          <p:nvPr>
            <p:ph type="title"/>
          </p:nvPr>
        </p:nvSpPr>
        <p:spPr/>
        <p:txBody>
          <a:bodyPr/>
          <a:lstStyle/>
          <a:p>
            <a:endParaRPr lang="en-US" dirty="0"/>
          </a:p>
        </p:txBody>
      </p:sp>
      <p:pic>
        <p:nvPicPr>
          <p:cNvPr id="3" name="Online Media 2" title="Identity theft victim: 'It's been hell'">
            <a:hlinkClick r:id="" action="ppaction://media"/>
            <a:extLst>
              <a:ext uri="{FF2B5EF4-FFF2-40B4-BE49-F238E27FC236}">
                <a16:creationId xmlns:a16="http://schemas.microsoft.com/office/drawing/2014/main" id="{3710FF12-1FB3-419D-B2E9-F5E2AE223ED3}"/>
              </a:ext>
            </a:extLst>
          </p:cNvPr>
          <p:cNvPicPr>
            <a:picLocks noRot="1" noChangeAspect="1"/>
          </p:cNvPicPr>
          <p:nvPr>
            <a:videoFile r:link="rId1"/>
          </p:nvPr>
        </p:nvPicPr>
        <p:blipFill>
          <a:blip r:embed="rId4"/>
          <a:stretch>
            <a:fillRect/>
          </a:stretch>
        </p:blipFill>
        <p:spPr>
          <a:xfrm>
            <a:off x="917244" y="815443"/>
            <a:ext cx="6972457" cy="3939438"/>
          </a:xfrm>
          <a:prstGeom prst="rect">
            <a:avLst/>
          </a:prstGeom>
        </p:spPr>
      </p:pic>
    </p:spTree>
    <p:extLst>
      <p:ext uri="{BB962C8B-B14F-4D97-AF65-F5344CB8AC3E}">
        <p14:creationId xmlns:p14="http://schemas.microsoft.com/office/powerpoint/2010/main" val="40329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DF2A-B5C3-F241-9098-0E81F93983A0}"/>
              </a:ext>
            </a:extLst>
          </p:cNvPr>
          <p:cNvSpPr>
            <a:spLocks noGrp="1"/>
          </p:cNvSpPr>
          <p:nvPr>
            <p:ph type="title"/>
          </p:nvPr>
        </p:nvSpPr>
        <p:spPr/>
        <p:txBody>
          <a:bodyPr/>
          <a:lstStyle/>
          <a:p>
            <a:r>
              <a:rPr lang="en-US" dirty="0"/>
              <a:t>How to Prevent Identity Theft?</a:t>
            </a:r>
          </a:p>
        </p:txBody>
      </p:sp>
      <p:pic>
        <p:nvPicPr>
          <p:cNvPr id="3" name="Google Shape;100;p18">
            <a:extLst>
              <a:ext uri="{FF2B5EF4-FFF2-40B4-BE49-F238E27FC236}">
                <a16:creationId xmlns:a16="http://schemas.microsoft.com/office/drawing/2014/main" id="{BEAB1DC1-9E89-4A17-B36E-5C03945D824F}"/>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4" name="Google Shape;101;p18">
            <a:extLst>
              <a:ext uri="{FF2B5EF4-FFF2-40B4-BE49-F238E27FC236}">
                <a16:creationId xmlns:a16="http://schemas.microsoft.com/office/drawing/2014/main" id="{DA4BC19D-2446-43BE-AA30-2198AC24C8F3}"/>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797385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E03E-283E-154B-96A8-6F4B6722088B}"/>
              </a:ext>
            </a:extLst>
          </p:cNvPr>
          <p:cNvSpPr>
            <a:spLocks noGrp="1"/>
          </p:cNvSpPr>
          <p:nvPr>
            <p:ph type="title"/>
          </p:nvPr>
        </p:nvSpPr>
        <p:spPr/>
        <p:txBody>
          <a:bodyPr/>
          <a:lstStyle/>
          <a:p>
            <a:r>
              <a:rPr lang="en-US" dirty="0"/>
              <a:t>Be Prudent with Your Social Security Number</a:t>
            </a:r>
          </a:p>
        </p:txBody>
      </p:sp>
      <p:sp>
        <p:nvSpPr>
          <p:cNvPr id="3" name="Text Placeholder 2">
            <a:extLst>
              <a:ext uri="{FF2B5EF4-FFF2-40B4-BE49-F238E27FC236}">
                <a16:creationId xmlns:a16="http://schemas.microsoft.com/office/drawing/2014/main" id="{1A5ECCAC-8547-3B41-8939-A0FB2358F521}"/>
              </a:ext>
            </a:extLst>
          </p:cNvPr>
          <p:cNvSpPr>
            <a:spLocks noGrp="1"/>
          </p:cNvSpPr>
          <p:nvPr>
            <p:ph type="body" idx="1"/>
          </p:nvPr>
        </p:nvSpPr>
        <p:spPr>
          <a:xfrm>
            <a:off x="311700" y="1222450"/>
            <a:ext cx="4025169" cy="2905413"/>
          </a:xfrm>
        </p:spPr>
        <p:txBody>
          <a:bodyPr/>
          <a:lstStyle/>
          <a:p>
            <a:r>
              <a:rPr lang="en-US" dirty="0"/>
              <a:t>Don’t carry around your social security card with you </a:t>
            </a:r>
          </a:p>
          <a:p>
            <a:r>
              <a:rPr lang="en-US" dirty="0"/>
              <a:t>If a job or organization asks for multiple forms of identification offer another one</a:t>
            </a:r>
          </a:p>
          <a:p>
            <a:r>
              <a:rPr lang="en-US" b="0" i="0" dirty="0">
                <a:solidFill>
                  <a:srgbClr val="666666"/>
                </a:solidFill>
                <a:effectLst/>
                <a:latin typeface="Cabin-semi-bold"/>
              </a:rPr>
              <a:t>Don’t Use Your SSN as a Password</a:t>
            </a:r>
            <a:endParaRPr lang="en-US" dirty="0">
              <a:solidFill>
                <a:srgbClr val="666666"/>
              </a:solidFill>
            </a:endParaRPr>
          </a:p>
          <a:p>
            <a:r>
              <a:rPr lang="en-US" dirty="0"/>
              <a:t>Ask questions</a:t>
            </a:r>
          </a:p>
        </p:txBody>
      </p:sp>
      <p:pic>
        <p:nvPicPr>
          <p:cNvPr id="4" name="Google Shape;100;p18">
            <a:extLst>
              <a:ext uri="{FF2B5EF4-FFF2-40B4-BE49-F238E27FC236}">
                <a16:creationId xmlns:a16="http://schemas.microsoft.com/office/drawing/2014/main" id="{FCBAFA5A-A0C5-48A2-BDA9-26F029B37DF7}"/>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B99DED08-EAE1-4358-8B68-034EFA690A42}"/>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5122" name="Picture 2" descr="Person Wearing Black Hoodie">
            <a:extLst>
              <a:ext uri="{FF2B5EF4-FFF2-40B4-BE49-F238E27FC236}">
                <a16:creationId xmlns:a16="http://schemas.microsoft.com/office/drawing/2014/main" id="{B6415701-72F3-4546-BC86-D3D050D5E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081" y="1222450"/>
            <a:ext cx="2462544" cy="296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7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DF0-E81F-4C4E-9894-920F37590927}"/>
              </a:ext>
            </a:extLst>
          </p:cNvPr>
          <p:cNvSpPr>
            <a:spLocks noGrp="1"/>
          </p:cNvSpPr>
          <p:nvPr>
            <p:ph type="title"/>
          </p:nvPr>
        </p:nvSpPr>
        <p:spPr/>
        <p:txBody>
          <a:bodyPr/>
          <a:lstStyle/>
          <a:p>
            <a:r>
              <a:rPr lang="en-US" dirty="0"/>
              <a:t>Session Goals and Objectives</a:t>
            </a:r>
          </a:p>
        </p:txBody>
      </p:sp>
      <p:sp>
        <p:nvSpPr>
          <p:cNvPr id="3" name="Text Placeholder 2">
            <a:extLst>
              <a:ext uri="{FF2B5EF4-FFF2-40B4-BE49-F238E27FC236}">
                <a16:creationId xmlns:a16="http://schemas.microsoft.com/office/drawing/2014/main" id="{937F25F6-E1D8-CD4E-8FC5-A64FCBA1FBA0}"/>
              </a:ext>
            </a:extLst>
          </p:cNvPr>
          <p:cNvSpPr>
            <a:spLocks noGrp="1"/>
          </p:cNvSpPr>
          <p:nvPr>
            <p:ph type="body" idx="1"/>
          </p:nvPr>
        </p:nvSpPr>
        <p:spPr/>
        <p:txBody>
          <a:bodyPr/>
          <a:lstStyle/>
          <a:p>
            <a:pPr marL="114300" indent="0">
              <a:buNone/>
            </a:pPr>
            <a:r>
              <a:rPr lang="en-US" dirty="0"/>
              <a:t>By the end of this session, participants will be able to:</a:t>
            </a:r>
          </a:p>
          <a:p>
            <a:pPr marL="114300" indent="0">
              <a:buNone/>
            </a:pPr>
            <a:endParaRPr lang="en-US" dirty="0"/>
          </a:p>
          <a:p>
            <a:r>
              <a:rPr lang="en-US" dirty="0"/>
              <a:t>Define identity theft</a:t>
            </a:r>
          </a:p>
          <a:p>
            <a:r>
              <a:rPr lang="en-US" dirty="0"/>
              <a:t>Identify different forms of identity theft.</a:t>
            </a:r>
          </a:p>
          <a:p>
            <a:r>
              <a:rPr lang="en-US" dirty="0"/>
              <a:t>Understand the financial and emotional impact of identity theft.</a:t>
            </a:r>
          </a:p>
          <a:p>
            <a:r>
              <a:rPr lang="en-US" dirty="0"/>
              <a:t>Know how to prevent identity theft.</a:t>
            </a:r>
          </a:p>
          <a:p>
            <a:r>
              <a:rPr lang="en-US" dirty="0"/>
              <a:t>Know what to do if they are a victim of identity theft.</a:t>
            </a:r>
          </a:p>
        </p:txBody>
      </p:sp>
      <p:pic>
        <p:nvPicPr>
          <p:cNvPr id="4" name="Google Shape;100;p18">
            <a:extLst>
              <a:ext uri="{FF2B5EF4-FFF2-40B4-BE49-F238E27FC236}">
                <a16:creationId xmlns:a16="http://schemas.microsoft.com/office/drawing/2014/main" id="{326DBF17-E859-4540-82D5-0F8A02530B3E}"/>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214F609C-4B67-4876-8417-216F9ADE0D79}"/>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1928250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007C-82B8-DD49-BC53-698DFF55F040}"/>
              </a:ext>
            </a:extLst>
          </p:cNvPr>
          <p:cNvSpPr>
            <a:spLocks noGrp="1"/>
          </p:cNvSpPr>
          <p:nvPr>
            <p:ph type="title"/>
          </p:nvPr>
        </p:nvSpPr>
        <p:spPr/>
        <p:txBody>
          <a:bodyPr/>
          <a:lstStyle/>
          <a:p>
            <a:r>
              <a:rPr lang="en-US" dirty="0">
                <a:latin typeface="Arial" pitchFamily="34" charset="0"/>
                <a:cs typeface="Arial" pitchFamily="34" charset="0"/>
              </a:rPr>
              <a:t>Shred, shred, shred</a:t>
            </a:r>
            <a:br>
              <a:rPr lang="en-US" dirty="0">
                <a:latin typeface="Arial" pitchFamily="34" charset="0"/>
                <a:cs typeface="Arial" pitchFamily="34" charset="0"/>
              </a:rPr>
            </a:br>
            <a:endParaRPr lang="en-US" dirty="0"/>
          </a:p>
        </p:txBody>
      </p:sp>
      <p:sp>
        <p:nvSpPr>
          <p:cNvPr id="3" name="Text Placeholder 2">
            <a:extLst>
              <a:ext uri="{FF2B5EF4-FFF2-40B4-BE49-F238E27FC236}">
                <a16:creationId xmlns:a16="http://schemas.microsoft.com/office/drawing/2014/main" id="{4877B511-8BE3-AA4E-91FE-BA0EEDFC4EC2}"/>
              </a:ext>
            </a:extLst>
          </p:cNvPr>
          <p:cNvSpPr>
            <a:spLocks noGrp="1"/>
          </p:cNvSpPr>
          <p:nvPr>
            <p:ph type="body" idx="1"/>
          </p:nvPr>
        </p:nvSpPr>
        <p:spPr>
          <a:xfrm>
            <a:off x="4572000" y="1306879"/>
            <a:ext cx="4260300" cy="3416400"/>
          </a:xfrm>
        </p:spPr>
        <p:txBody>
          <a:bodyPr/>
          <a:lstStyle/>
          <a:p>
            <a:pPr algn="l"/>
            <a:r>
              <a:rPr lang="en-US" b="0" i="0" u="none" strike="noStrike" dirty="0">
                <a:solidFill>
                  <a:srgbClr val="666666"/>
                </a:solidFill>
                <a:effectLst/>
                <a:latin typeface="Publico"/>
              </a:rPr>
              <a:t>Documents Containing Financial Information</a:t>
            </a:r>
          </a:p>
          <a:p>
            <a:pPr algn="l"/>
            <a:r>
              <a:rPr lang="en-US" b="0" i="0" u="none" strike="noStrike" dirty="0">
                <a:solidFill>
                  <a:srgbClr val="666666"/>
                </a:solidFill>
                <a:effectLst/>
                <a:latin typeface="Publico"/>
              </a:rPr>
              <a:t>Documents Containing Personal Information</a:t>
            </a:r>
            <a:endParaRPr lang="en-US" b="0" i="0" dirty="0">
              <a:solidFill>
                <a:srgbClr val="666666"/>
              </a:solidFill>
              <a:effectLst/>
              <a:latin typeface="Publico"/>
            </a:endParaRPr>
          </a:p>
          <a:p>
            <a:pPr algn="l"/>
            <a:r>
              <a:rPr lang="en-US" b="0" i="0" u="none" strike="noStrike" dirty="0">
                <a:solidFill>
                  <a:srgbClr val="666666"/>
                </a:solidFill>
                <a:effectLst/>
                <a:latin typeface="Publico"/>
              </a:rPr>
              <a:t>Documents Containing Account Information</a:t>
            </a:r>
            <a:endParaRPr lang="en-US" b="0" i="0" dirty="0">
              <a:solidFill>
                <a:srgbClr val="666666"/>
              </a:solidFill>
              <a:effectLst/>
              <a:latin typeface="Publico"/>
            </a:endParaRPr>
          </a:p>
          <a:p>
            <a:pPr algn="l"/>
            <a:r>
              <a:rPr lang="en-US" b="0" i="0" u="none" strike="noStrike" dirty="0">
                <a:solidFill>
                  <a:srgbClr val="666666"/>
                </a:solidFill>
                <a:effectLst/>
                <a:latin typeface="Publico"/>
              </a:rPr>
              <a:t>Junk Mail</a:t>
            </a:r>
            <a:endParaRPr lang="en-US" b="0" i="0" dirty="0">
              <a:solidFill>
                <a:srgbClr val="666666"/>
              </a:solidFill>
              <a:effectLst/>
              <a:latin typeface="Publico"/>
            </a:endParaRPr>
          </a:p>
          <a:p>
            <a:pPr algn="l"/>
            <a:r>
              <a:rPr lang="en-US" b="0" i="0" u="none" strike="noStrike" dirty="0">
                <a:solidFill>
                  <a:srgbClr val="666666"/>
                </a:solidFill>
                <a:effectLst/>
                <a:latin typeface="Publico"/>
              </a:rPr>
              <a:t>Child- and School-Related Mail</a:t>
            </a:r>
            <a:br>
              <a:rPr lang="en-US" dirty="0"/>
            </a:br>
            <a:br>
              <a:rPr lang="en-US" dirty="0"/>
            </a:br>
            <a:br>
              <a:rPr lang="en-US" dirty="0"/>
            </a:br>
            <a:endParaRPr lang="en-US" b="0" i="0" dirty="0">
              <a:solidFill>
                <a:srgbClr val="222222"/>
              </a:solidFill>
              <a:effectLst/>
              <a:latin typeface="Publico"/>
            </a:endParaRPr>
          </a:p>
          <a:p>
            <a:pPr marL="114300" indent="0">
              <a:buNone/>
            </a:pPr>
            <a:br>
              <a:rPr lang="en-US" dirty="0">
                <a:effectLst/>
              </a:rPr>
            </a:br>
            <a:endParaRPr lang="en-US" dirty="0"/>
          </a:p>
        </p:txBody>
      </p:sp>
      <p:pic>
        <p:nvPicPr>
          <p:cNvPr id="4" name="Google Shape;100;p18">
            <a:extLst>
              <a:ext uri="{FF2B5EF4-FFF2-40B4-BE49-F238E27FC236}">
                <a16:creationId xmlns:a16="http://schemas.microsoft.com/office/drawing/2014/main" id="{A2AFA143-D829-48EF-8C43-0774170B5441}"/>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98A50C87-E8D5-4903-B9D1-045B3F344B4D}"/>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11266" name="Picture 2" descr="Background of violet crinkle cut paper">
            <a:extLst>
              <a:ext uri="{FF2B5EF4-FFF2-40B4-BE49-F238E27FC236}">
                <a16:creationId xmlns:a16="http://schemas.microsoft.com/office/drawing/2014/main" id="{425B0A7B-6C71-4DD7-BD3B-BCBEA861B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17" y="1212943"/>
            <a:ext cx="2472859" cy="370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20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E648-383E-E64B-9021-9EF1D38FEC2A}"/>
              </a:ext>
            </a:extLst>
          </p:cNvPr>
          <p:cNvSpPr>
            <a:spLocks noGrp="1"/>
          </p:cNvSpPr>
          <p:nvPr>
            <p:ph type="title"/>
          </p:nvPr>
        </p:nvSpPr>
        <p:spPr/>
        <p:txBody>
          <a:bodyPr/>
          <a:lstStyle/>
          <a:p>
            <a:r>
              <a:rPr lang="en-US" dirty="0">
                <a:latin typeface="Arial" pitchFamily="34" charset="0"/>
                <a:cs typeface="Arial" pitchFamily="34" charset="0"/>
              </a:rPr>
              <a:t>Review bank account activity regularly</a:t>
            </a:r>
            <a:br>
              <a:rPr lang="en-US" dirty="0">
                <a:latin typeface="Arial" pitchFamily="34" charset="0"/>
                <a:cs typeface="Arial" pitchFamily="34" charset="0"/>
              </a:rPr>
            </a:br>
            <a:endParaRPr lang="en-US" dirty="0"/>
          </a:p>
        </p:txBody>
      </p:sp>
      <p:sp>
        <p:nvSpPr>
          <p:cNvPr id="3" name="Text Placeholder 2">
            <a:extLst>
              <a:ext uri="{FF2B5EF4-FFF2-40B4-BE49-F238E27FC236}">
                <a16:creationId xmlns:a16="http://schemas.microsoft.com/office/drawing/2014/main" id="{1BA62C28-8AF6-CD4F-A13F-3869F062254C}"/>
              </a:ext>
            </a:extLst>
          </p:cNvPr>
          <p:cNvSpPr>
            <a:spLocks noGrp="1"/>
          </p:cNvSpPr>
          <p:nvPr>
            <p:ph type="body" idx="1"/>
          </p:nvPr>
        </p:nvSpPr>
        <p:spPr>
          <a:xfrm>
            <a:off x="311700" y="1222450"/>
            <a:ext cx="3675838" cy="2670820"/>
          </a:xfrm>
        </p:spPr>
        <p:txBody>
          <a:bodyPr/>
          <a:lstStyle/>
          <a:p>
            <a:r>
              <a:rPr lang="en-US" dirty="0"/>
              <a:t>Early identification of fraudulent activity on your account</a:t>
            </a:r>
          </a:p>
          <a:p>
            <a:r>
              <a:rPr lang="en-US" dirty="0"/>
              <a:t>Speak to your bank about enabling fraud alerts </a:t>
            </a:r>
          </a:p>
          <a:p>
            <a:endParaRPr lang="en-US" dirty="0"/>
          </a:p>
        </p:txBody>
      </p:sp>
      <p:pic>
        <p:nvPicPr>
          <p:cNvPr id="4" name="Google Shape;100;p18">
            <a:extLst>
              <a:ext uri="{FF2B5EF4-FFF2-40B4-BE49-F238E27FC236}">
                <a16:creationId xmlns:a16="http://schemas.microsoft.com/office/drawing/2014/main" id="{836ED83C-2086-45FF-8BD1-9431A721AED4}"/>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819BCA8-7BEC-4116-8AB1-2E8EA33863F6}"/>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9218" name="Picture 2" descr="Black Calculator Near Ballpoint Pen on White Printed Paper">
            <a:extLst>
              <a:ext uri="{FF2B5EF4-FFF2-40B4-BE49-F238E27FC236}">
                <a16:creationId xmlns:a16="http://schemas.microsoft.com/office/drawing/2014/main" id="{D5AC198D-A279-4DF5-85DF-B5466CC78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228" y="1316538"/>
            <a:ext cx="4436197" cy="261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19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109D-0F6D-2A40-9A47-BF151A1A8ABB}"/>
              </a:ext>
            </a:extLst>
          </p:cNvPr>
          <p:cNvSpPr>
            <a:spLocks noGrp="1"/>
          </p:cNvSpPr>
          <p:nvPr>
            <p:ph type="title"/>
          </p:nvPr>
        </p:nvSpPr>
        <p:spPr/>
        <p:txBody>
          <a:bodyPr/>
          <a:lstStyle/>
          <a:p>
            <a:r>
              <a:rPr lang="en-US" dirty="0">
                <a:latin typeface="Arial" pitchFamily="34" charset="0"/>
                <a:cs typeface="Arial" pitchFamily="34" charset="0"/>
              </a:rPr>
              <a:t>Protect your PINs and passwords</a:t>
            </a:r>
            <a:br>
              <a:rPr lang="en-US" dirty="0">
                <a:latin typeface="Arial" pitchFamily="34" charset="0"/>
                <a:cs typeface="Arial" pitchFamily="34" charset="0"/>
              </a:rPr>
            </a:br>
            <a:endParaRPr lang="en-US" dirty="0"/>
          </a:p>
        </p:txBody>
      </p:sp>
      <p:sp>
        <p:nvSpPr>
          <p:cNvPr id="3" name="Text Placeholder 2">
            <a:extLst>
              <a:ext uri="{FF2B5EF4-FFF2-40B4-BE49-F238E27FC236}">
                <a16:creationId xmlns:a16="http://schemas.microsoft.com/office/drawing/2014/main" id="{CDF7B9A7-AD7F-8648-AB09-9A9362571DDA}"/>
              </a:ext>
            </a:extLst>
          </p:cNvPr>
          <p:cNvSpPr>
            <a:spLocks noGrp="1"/>
          </p:cNvSpPr>
          <p:nvPr>
            <p:ph type="body" idx="1"/>
          </p:nvPr>
        </p:nvSpPr>
        <p:spPr>
          <a:xfrm>
            <a:off x="311700" y="1222450"/>
            <a:ext cx="4957884" cy="3104453"/>
          </a:xfrm>
        </p:spPr>
        <p:txBody>
          <a:bodyPr/>
          <a:lstStyle/>
          <a:p>
            <a:r>
              <a:rPr lang="en-US" dirty="0"/>
              <a:t>If possible don’t write down your passwords</a:t>
            </a:r>
          </a:p>
          <a:p>
            <a:r>
              <a:rPr lang="en-US" dirty="0"/>
              <a:t>Use a different complex password for every website. Use a password manager to keep track of your password</a:t>
            </a:r>
          </a:p>
          <a:p>
            <a:r>
              <a:rPr lang="en-US" dirty="0"/>
              <a:t>Add multi-factor authentication for accounts that offer it.</a:t>
            </a:r>
          </a:p>
          <a:p>
            <a:r>
              <a:rPr lang="en-US" dirty="0"/>
              <a:t>Keep track of when websites have been hacked and change all associated password. Use websites like </a:t>
            </a:r>
            <a:r>
              <a:rPr lang="en-US" dirty="0" err="1"/>
              <a:t>HaveIBeenPWNed</a:t>
            </a:r>
            <a:endParaRPr lang="en-US" dirty="0"/>
          </a:p>
        </p:txBody>
      </p:sp>
      <p:pic>
        <p:nvPicPr>
          <p:cNvPr id="4" name="Google Shape;100;p18">
            <a:extLst>
              <a:ext uri="{FF2B5EF4-FFF2-40B4-BE49-F238E27FC236}">
                <a16:creationId xmlns:a16="http://schemas.microsoft.com/office/drawing/2014/main" id="{783019EE-DD9F-4E19-A4E1-C77F5148BF91}"/>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8B4C462D-1F38-4DD9-AB52-6ED7333E0FEF}"/>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10242" name="Picture 2" descr="Black Android Smartphone on Top of White Book">
            <a:extLst>
              <a:ext uri="{FF2B5EF4-FFF2-40B4-BE49-F238E27FC236}">
                <a16:creationId xmlns:a16="http://schemas.microsoft.com/office/drawing/2014/main" id="{3482F9EE-2E5F-4B2C-A8CF-4E95AC320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584" y="1409187"/>
            <a:ext cx="3341774" cy="222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08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4E76-18CD-C948-A926-50B182B3844B}"/>
              </a:ext>
            </a:extLst>
          </p:cNvPr>
          <p:cNvSpPr>
            <a:spLocks noGrp="1"/>
          </p:cNvSpPr>
          <p:nvPr>
            <p:ph type="title"/>
          </p:nvPr>
        </p:nvSpPr>
        <p:spPr/>
        <p:txBody>
          <a:bodyPr/>
          <a:lstStyle/>
          <a:p>
            <a:r>
              <a:rPr lang="en-US" dirty="0">
                <a:latin typeface="Arial" pitchFamily="34" charset="0"/>
                <a:cs typeface="Arial" pitchFamily="34" charset="0"/>
              </a:rPr>
              <a:t>Order your free credit report annually</a:t>
            </a:r>
            <a:br>
              <a:rPr lang="en-US" dirty="0">
                <a:latin typeface="Arial" pitchFamily="34" charset="0"/>
                <a:cs typeface="Arial" pitchFamily="34" charset="0"/>
              </a:rPr>
            </a:br>
            <a:endParaRPr lang="en-US" dirty="0"/>
          </a:p>
        </p:txBody>
      </p:sp>
      <p:sp>
        <p:nvSpPr>
          <p:cNvPr id="3" name="Text Placeholder 2">
            <a:extLst>
              <a:ext uri="{FF2B5EF4-FFF2-40B4-BE49-F238E27FC236}">
                <a16:creationId xmlns:a16="http://schemas.microsoft.com/office/drawing/2014/main" id="{ADC4D924-C884-704E-AE87-6F913D281554}"/>
              </a:ext>
            </a:extLst>
          </p:cNvPr>
          <p:cNvSpPr>
            <a:spLocks noGrp="1"/>
          </p:cNvSpPr>
          <p:nvPr>
            <p:ph type="body" idx="1"/>
          </p:nvPr>
        </p:nvSpPr>
        <p:spPr/>
        <p:txBody>
          <a:bodyPr/>
          <a:lstStyle/>
          <a:p>
            <a:pPr marL="114300" indent="0">
              <a:lnSpc>
                <a:spcPct val="114999"/>
              </a:lnSpc>
              <a:buNone/>
            </a:pPr>
            <a:br>
              <a:rPr lang="en-US" dirty="0"/>
            </a:br>
            <a:br>
              <a:rPr lang="en-US" dirty="0"/>
            </a:br>
            <a:endParaRPr lang="en-US" dirty="0"/>
          </a:p>
        </p:txBody>
      </p:sp>
      <p:pic>
        <p:nvPicPr>
          <p:cNvPr id="4" name="Google Shape;100;p18">
            <a:extLst>
              <a:ext uri="{FF2B5EF4-FFF2-40B4-BE49-F238E27FC236}">
                <a16:creationId xmlns:a16="http://schemas.microsoft.com/office/drawing/2014/main" id="{2E28500B-F5AB-4F9D-9111-1899A9E76B65}"/>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6D424C1-B625-4E40-B5B2-4EEFFB529719}"/>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Financial</a:t>
            </a:r>
            <a:r>
              <a:rPr lang="en" b="1" dirty="0"/>
              <a:t>Smarts</a:t>
            </a:r>
            <a:endParaRPr b="1" dirty="0"/>
          </a:p>
        </p:txBody>
      </p:sp>
      <p:sp>
        <p:nvSpPr>
          <p:cNvPr id="6" name="TextBox 5">
            <a:extLst>
              <a:ext uri="{FF2B5EF4-FFF2-40B4-BE49-F238E27FC236}">
                <a16:creationId xmlns:a16="http://schemas.microsoft.com/office/drawing/2014/main" id="{94641632-0ACA-4988-A272-9EB511BA0DDC}"/>
              </a:ext>
            </a:extLst>
          </p:cNvPr>
          <p:cNvSpPr txBox="1"/>
          <p:nvPr/>
        </p:nvSpPr>
        <p:spPr>
          <a:xfrm>
            <a:off x="440327" y="1350290"/>
            <a:ext cx="3324387"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800" dirty="0">
                <a:solidFill>
                  <a:srgbClr val="666666"/>
                </a:solidFill>
              </a:rPr>
              <a:t>Why do I want a copy of my credit report?</a:t>
            </a:r>
          </a:p>
          <a:p>
            <a:pPr marL="285750" indent="-285750">
              <a:buChar char="•"/>
            </a:pPr>
            <a:r>
              <a:rPr lang="en-US" sz="1800" dirty="0">
                <a:solidFill>
                  <a:srgbClr val="666666"/>
                </a:solidFill>
              </a:rPr>
              <a:t>How do I order my free report?</a:t>
            </a:r>
          </a:p>
          <a:p>
            <a:pPr marL="285750" indent="-285750">
              <a:buChar char="•"/>
            </a:pPr>
            <a:r>
              <a:rPr lang="en-US" sz="1800" dirty="0">
                <a:solidFill>
                  <a:srgbClr val="666666"/>
                </a:solidFill>
              </a:rPr>
              <a:t>How long does it take to get my report after I order it?</a:t>
            </a:r>
          </a:p>
          <a:p>
            <a:pPr marL="285750" indent="-285750" algn="l">
              <a:buChar char="•"/>
            </a:pPr>
            <a:endParaRPr lang="en-US" b="1" dirty="0"/>
          </a:p>
          <a:p>
            <a:pPr marL="285750" indent="-285750">
              <a:buChar char="•"/>
            </a:pPr>
            <a:endParaRPr lang="en-US" b="1" dirty="0"/>
          </a:p>
          <a:p>
            <a:pPr marL="285750" indent="-285750">
              <a:buChar char="•"/>
            </a:pPr>
            <a:endParaRPr lang="en-US" dirty="0"/>
          </a:p>
        </p:txBody>
      </p:sp>
      <p:pic>
        <p:nvPicPr>
          <p:cNvPr id="62466" name="Picture 2" descr="Person Holding Paper in Left Hand and Pen on Right Hand Sitting Beside Desk">
            <a:extLst>
              <a:ext uri="{FF2B5EF4-FFF2-40B4-BE49-F238E27FC236}">
                <a16:creationId xmlns:a16="http://schemas.microsoft.com/office/drawing/2014/main" id="{C1AC5B2B-A2CC-4860-A4E4-53CE21CD9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930" y="1350290"/>
            <a:ext cx="3447078" cy="229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95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DB45-3F6D-493F-BE00-C3DCD089857F}"/>
              </a:ext>
            </a:extLst>
          </p:cNvPr>
          <p:cNvSpPr>
            <a:spLocks noGrp="1"/>
          </p:cNvSpPr>
          <p:nvPr>
            <p:ph type="title"/>
          </p:nvPr>
        </p:nvSpPr>
        <p:spPr/>
        <p:txBody>
          <a:bodyPr/>
          <a:lstStyle/>
          <a:p>
            <a:r>
              <a:rPr lang="en-US"/>
              <a:t>Protect your mail</a:t>
            </a:r>
          </a:p>
        </p:txBody>
      </p:sp>
      <p:sp>
        <p:nvSpPr>
          <p:cNvPr id="3" name="Text Placeholder 2">
            <a:extLst>
              <a:ext uri="{FF2B5EF4-FFF2-40B4-BE49-F238E27FC236}">
                <a16:creationId xmlns:a16="http://schemas.microsoft.com/office/drawing/2014/main" id="{E2FAF487-4039-4D3E-A70D-E64F9631539B}"/>
              </a:ext>
            </a:extLst>
          </p:cNvPr>
          <p:cNvSpPr>
            <a:spLocks noGrp="1"/>
          </p:cNvSpPr>
          <p:nvPr>
            <p:ph type="body" idx="1"/>
          </p:nvPr>
        </p:nvSpPr>
        <p:spPr>
          <a:xfrm>
            <a:off x="311700" y="1543918"/>
            <a:ext cx="4122092" cy="3094932"/>
          </a:xfrm>
        </p:spPr>
        <p:txBody>
          <a:bodyPr/>
          <a:lstStyle/>
          <a:p>
            <a:pPr>
              <a:lnSpc>
                <a:spcPct val="114999"/>
              </a:lnSpc>
            </a:pPr>
            <a:r>
              <a:rPr lang="en-US"/>
              <a:t>Do not leave it in your mailbox overnight</a:t>
            </a:r>
          </a:p>
          <a:p>
            <a:pPr>
              <a:lnSpc>
                <a:spcPct val="114999"/>
              </a:lnSpc>
            </a:pPr>
            <a:r>
              <a:rPr lang="en-US"/>
              <a:t>Tell your Post Office when you will be out of town</a:t>
            </a:r>
            <a:endParaRPr lang="en-US" dirty="0"/>
          </a:p>
          <a:p>
            <a:pPr>
              <a:lnSpc>
                <a:spcPct val="114999"/>
              </a:lnSpc>
            </a:pPr>
            <a:r>
              <a:rPr lang="en-US"/>
              <a:t>Upgrade to a locking mailbox with drop slots</a:t>
            </a:r>
            <a:endParaRPr lang="en-US" dirty="0"/>
          </a:p>
          <a:p>
            <a:pPr>
              <a:lnSpc>
                <a:spcPct val="114999"/>
              </a:lnSpc>
            </a:pPr>
            <a:r>
              <a:rPr lang="en-US"/>
              <a:t>Sign up for Informed Delivery</a:t>
            </a:r>
            <a:r>
              <a:rPr lang="en-US" b="1" baseline="30000"/>
              <a:t>®</a:t>
            </a:r>
            <a:r>
              <a:rPr lang="en-US"/>
              <a:t> by USPS</a:t>
            </a:r>
            <a:r>
              <a:rPr lang="en-US" b="1" baseline="30000"/>
              <a:t>®</a:t>
            </a:r>
            <a:endParaRPr lang="en-US" dirty="0"/>
          </a:p>
          <a:p>
            <a:pPr>
              <a:lnSpc>
                <a:spcPct val="114999"/>
              </a:lnSpc>
            </a:pPr>
            <a:endParaRPr lang="en-US" dirty="0"/>
          </a:p>
        </p:txBody>
      </p:sp>
      <p:pic>
        <p:nvPicPr>
          <p:cNvPr id="4" name="Google Shape;100;p18">
            <a:extLst>
              <a:ext uri="{FF2B5EF4-FFF2-40B4-BE49-F238E27FC236}">
                <a16:creationId xmlns:a16="http://schemas.microsoft.com/office/drawing/2014/main" id="{4E970754-D3B5-4D33-B88A-64591B6BC1DB}"/>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9013B196-969A-4C3E-8BE2-F51062C96F06}"/>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Financial</a:t>
            </a:r>
            <a:r>
              <a:rPr lang="en" b="1" dirty="0"/>
              <a:t>Smarts</a:t>
            </a:r>
            <a:endParaRPr b="1" dirty="0"/>
          </a:p>
        </p:txBody>
      </p:sp>
      <p:pic>
        <p:nvPicPr>
          <p:cNvPr id="61442" name="Picture 2" descr="Selective Focus Photography of a Mailbox">
            <a:extLst>
              <a:ext uri="{FF2B5EF4-FFF2-40B4-BE49-F238E27FC236}">
                <a16:creationId xmlns:a16="http://schemas.microsoft.com/office/drawing/2014/main" id="{4B6BD8ED-615D-4A96-B965-467154CD4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3918"/>
            <a:ext cx="4121562" cy="27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77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How to Prevent Identity Theft - Summary</a:t>
            </a:r>
            <a:br>
              <a:rPr lang="en-US" dirty="0"/>
            </a:br>
            <a:endParaRPr dirty="0"/>
          </a:p>
        </p:txBody>
      </p:sp>
      <p:sp>
        <p:nvSpPr>
          <p:cNvPr id="125" name="Google Shape;125;p21"/>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solidFill>
                  <a:srgbClr val="666666"/>
                </a:solidFill>
                <a:latin typeface="Arial" pitchFamily="34" charset="0"/>
                <a:cs typeface="Arial" pitchFamily="34" charset="0"/>
              </a:rPr>
              <a:t>Be prudent with your Social Security number</a:t>
            </a:r>
          </a:p>
          <a:p>
            <a:pPr indent="-457200">
              <a:lnSpc>
                <a:spcPct val="150000"/>
              </a:lnSpc>
              <a:buFont typeface="Arial" pitchFamily="34" charset="0"/>
              <a:buChar char="•"/>
            </a:pPr>
            <a:r>
              <a:rPr lang="en-US" dirty="0">
                <a:latin typeface="Arial" pitchFamily="34" charset="0"/>
                <a:cs typeface="Arial" pitchFamily="34" charset="0"/>
              </a:rPr>
              <a:t>Shred, shred, shred</a:t>
            </a:r>
          </a:p>
          <a:p>
            <a:pPr indent="-457200">
              <a:lnSpc>
                <a:spcPct val="150000"/>
              </a:lnSpc>
              <a:buFont typeface="Arial" pitchFamily="34" charset="0"/>
              <a:buChar char="•"/>
            </a:pPr>
            <a:r>
              <a:rPr lang="en-US" dirty="0">
                <a:latin typeface="Arial" pitchFamily="34" charset="0"/>
                <a:cs typeface="Arial" pitchFamily="34" charset="0"/>
              </a:rPr>
              <a:t>Review bank account activity regularly</a:t>
            </a:r>
          </a:p>
          <a:p>
            <a:pPr indent="-457200">
              <a:lnSpc>
                <a:spcPct val="150000"/>
              </a:lnSpc>
              <a:buFont typeface="Arial" pitchFamily="34" charset="0"/>
              <a:buChar char="•"/>
            </a:pPr>
            <a:r>
              <a:rPr lang="en-US" dirty="0">
                <a:latin typeface="Arial" pitchFamily="34" charset="0"/>
                <a:cs typeface="Arial" pitchFamily="34" charset="0"/>
              </a:rPr>
              <a:t>Protect your PINs and passwords</a:t>
            </a:r>
          </a:p>
          <a:p>
            <a:pPr indent="-457200">
              <a:lnSpc>
                <a:spcPct val="150000"/>
              </a:lnSpc>
              <a:buFont typeface="Arial" pitchFamily="34" charset="0"/>
              <a:buChar char="•"/>
            </a:pPr>
            <a:r>
              <a:rPr lang="en-US" dirty="0">
                <a:latin typeface="Arial" pitchFamily="34" charset="0"/>
                <a:cs typeface="Arial" pitchFamily="34" charset="0"/>
              </a:rPr>
              <a:t>Order your free credit report annually</a:t>
            </a:r>
          </a:p>
          <a:p>
            <a:pPr indent="-457200">
              <a:lnSpc>
                <a:spcPct val="150000"/>
              </a:lnSpc>
              <a:buFont typeface="Arial" pitchFamily="34" charset="0"/>
              <a:buChar char="•"/>
            </a:pPr>
            <a:r>
              <a:rPr lang="en-US" dirty="0">
                <a:latin typeface="Arial" pitchFamily="34" charset="0"/>
                <a:cs typeface="Arial" pitchFamily="34" charset="0"/>
              </a:rPr>
              <a:t>Check your mailbox</a:t>
            </a:r>
          </a:p>
          <a:p>
            <a:pPr marL="0" lvl="0" indent="0" algn="l" rtl="0">
              <a:spcBef>
                <a:spcPts val="0"/>
              </a:spcBef>
              <a:spcAft>
                <a:spcPts val="1600"/>
              </a:spcAft>
              <a:buNone/>
            </a:pPr>
            <a:endParaRPr dirty="0"/>
          </a:p>
        </p:txBody>
      </p:sp>
      <p:pic>
        <p:nvPicPr>
          <p:cNvPr id="126" name="Google Shape;126;p21"/>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27" name="Google Shape;127;p21"/>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28" name="Google Shape;128;p21"/>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Think You Are Safe?</a:t>
            </a:r>
            <a:br>
              <a:rPr lang="en-US" dirty="0"/>
            </a:br>
            <a:endParaRPr dirty="0"/>
          </a:p>
        </p:txBody>
      </p:sp>
      <p:sp>
        <p:nvSpPr>
          <p:cNvPr id="152" name="Google Shape;152;p24"/>
          <p:cNvSpPr txBox="1">
            <a:spLocks noGrp="1"/>
          </p:cNvSpPr>
          <p:nvPr>
            <p:ph type="body" idx="1"/>
          </p:nvPr>
        </p:nvSpPr>
        <p:spPr>
          <a:xfrm>
            <a:off x="4243038" y="1222450"/>
            <a:ext cx="4589261"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latin typeface="Arial" pitchFamily="34" charset="0"/>
                <a:cs typeface="Arial" pitchFamily="34" charset="0"/>
              </a:rPr>
              <a:t>FTC reports that 18-29 year olds are most commonly affected</a:t>
            </a:r>
          </a:p>
          <a:p>
            <a:pPr marL="0" lvl="0" indent="0" algn="l" rtl="0">
              <a:spcBef>
                <a:spcPts val="0"/>
              </a:spcBef>
              <a:spcAft>
                <a:spcPts val="1600"/>
              </a:spcAft>
              <a:buNone/>
            </a:pPr>
            <a:endParaRPr dirty="0"/>
          </a:p>
        </p:txBody>
      </p:sp>
      <p:pic>
        <p:nvPicPr>
          <p:cNvPr id="153" name="Google Shape;153;p24"/>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54" name="Google Shape;154;p24"/>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55" name="Google Shape;155;p24"/>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68" y="1371591"/>
            <a:ext cx="3765338" cy="33119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Now What?</a:t>
            </a:r>
            <a:br>
              <a:rPr lang="en-US" dirty="0"/>
            </a:br>
            <a:endParaRPr dirty="0"/>
          </a:p>
        </p:txBody>
      </p:sp>
      <p:sp>
        <p:nvSpPr>
          <p:cNvPr id="161" name="Google Shape;161;p25"/>
          <p:cNvSpPr txBox="1">
            <a:spLocks noGrp="1"/>
          </p:cNvSpPr>
          <p:nvPr>
            <p:ph type="body" idx="1"/>
          </p:nvPr>
        </p:nvSpPr>
        <p:spPr>
          <a:xfrm>
            <a:off x="311700" y="1222450"/>
            <a:ext cx="8520600" cy="3416400"/>
          </a:xfrm>
          <a:prstGeom prst="rect">
            <a:avLst/>
          </a:prstGeom>
        </p:spPr>
        <p:txBody>
          <a:bodyPr spcFirstLastPara="1" wrap="square" lIns="91425" tIns="91425" rIns="91425" bIns="91425" anchor="t" anchorCtr="0">
            <a:noAutofit/>
          </a:bodyPr>
          <a:lstStyle/>
          <a:p>
            <a:pPr indent="-457200">
              <a:lnSpc>
                <a:spcPct val="150000"/>
              </a:lnSpc>
              <a:buFont typeface="Arial" pitchFamily="34" charset="0"/>
              <a:buChar char="•"/>
            </a:pPr>
            <a:r>
              <a:rPr lang="en-US" dirty="0">
                <a:latin typeface="Arial" pitchFamily="34" charset="0"/>
                <a:cs typeface="Arial" pitchFamily="34" charset="0"/>
              </a:rPr>
              <a:t>Secure personal information in your room or apartment</a:t>
            </a:r>
          </a:p>
          <a:p>
            <a:pPr indent="-457200">
              <a:lnSpc>
                <a:spcPct val="150000"/>
              </a:lnSpc>
              <a:buFont typeface="Arial" pitchFamily="34" charset="0"/>
              <a:buChar char="•"/>
            </a:pPr>
            <a:r>
              <a:rPr lang="en-US" dirty="0">
                <a:latin typeface="Arial" pitchFamily="34" charset="0"/>
                <a:cs typeface="Arial" pitchFamily="34" charset="0"/>
              </a:rPr>
              <a:t>Do not give out personal info unless you’ve initiated the contact</a:t>
            </a:r>
          </a:p>
          <a:p>
            <a:pPr indent="-457200">
              <a:lnSpc>
                <a:spcPct val="150000"/>
              </a:lnSpc>
              <a:buFont typeface="Arial" pitchFamily="34" charset="0"/>
              <a:buChar char="•"/>
            </a:pPr>
            <a:r>
              <a:rPr lang="en-US" dirty="0">
                <a:latin typeface="Arial" pitchFamily="34" charset="0"/>
                <a:cs typeface="Arial" pitchFamily="34" charset="0"/>
              </a:rPr>
              <a:t>Guard your mail and trash</a:t>
            </a:r>
          </a:p>
          <a:p>
            <a:pPr indent="-457200">
              <a:lnSpc>
                <a:spcPct val="150000"/>
              </a:lnSpc>
              <a:buFont typeface="Arial" pitchFamily="34" charset="0"/>
              <a:buChar char="•"/>
            </a:pPr>
            <a:r>
              <a:rPr lang="en-US" dirty="0">
                <a:latin typeface="Arial" pitchFamily="34" charset="0"/>
                <a:cs typeface="Arial" pitchFamily="34" charset="0"/>
              </a:rPr>
              <a:t>Keep your Social Security card in a secure place</a:t>
            </a:r>
          </a:p>
          <a:p>
            <a:pPr indent="-457200">
              <a:lnSpc>
                <a:spcPct val="150000"/>
              </a:lnSpc>
              <a:buFont typeface="Arial" pitchFamily="34" charset="0"/>
              <a:buChar char="•"/>
            </a:pPr>
            <a:r>
              <a:rPr lang="en-US" dirty="0">
                <a:latin typeface="Arial" pitchFamily="34" charset="0"/>
                <a:cs typeface="Arial" pitchFamily="34" charset="0"/>
              </a:rPr>
              <a:t>Update your virus protection software regularly</a:t>
            </a:r>
          </a:p>
          <a:p>
            <a:pPr marL="0" lvl="0" indent="0" algn="l" rtl="0">
              <a:spcBef>
                <a:spcPts val="0"/>
              </a:spcBef>
              <a:spcAft>
                <a:spcPts val="1600"/>
              </a:spcAft>
              <a:buNone/>
            </a:pPr>
            <a:endParaRPr dirty="0"/>
          </a:p>
        </p:txBody>
      </p:sp>
      <p:pic>
        <p:nvPicPr>
          <p:cNvPr id="162" name="Google Shape;162;p25"/>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63" name="Google Shape;163;p25"/>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64" name="Google Shape;164;p25"/>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56214C-E729-AD4C-86B4-0EB465D7C686}"/>
              </a:ext>
            </a:extLst>
          </p:cNvPr>
          <p:cNvSpPr>
            <a:spLocks noGrp="1"/>
          </p:cNvSpPr>
          <p:nvPr>
            <p:ph type="title"/>
          </p:nvPr>
        </p:nvSpPr>
        <p:spPr/>
        <p:txBody>
          <a:bodyPr/>
          <a:lstStyle/>
          <a:p>
            <a:r>
              <a:rPr lang="en-US" dirty="0"/>
              <a:t>Thoughts/Reactions/Questions</a:t>
            </a:r>
          </a:p>
        </p:txBody>
      </p:sp>
      <p:pic>
        <p:nvPicPr>
          <p:cNvPr id="3" name="Google Shape;100;p18">
            <a:extLst>
              <a:ext uri="{FF2B5EF4-FFF2-40B4-BE49-F238E27FC236}">
                <a16:creationId xmlns:a16="http://schemas.microsoft.com/office/drawing/2014/main" id="{30D57D6A-D4E0-4724-B950-AEF92A0397A4}"/>
              </a:ext>
            </a:extLst>
          </p:cNvPr>
          <p:cNvPicPr preferRelativeResize="0"/>
          <p:nvPr/>
        </p:nvPicPr>
        <p:blipFill>
          <a:blip r:embed="rId2">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2E017EC9-01CE-4601-B6CC-F15023D76BC7}"/>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70498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AAF65-BD25-794F-9080-446EE7C1DF90}"/>
              </a:ext>
            </a:extLst>
          </p:cNvPr>
          <p:cNvSpPr>
            <a:spLocks noGrp="1"/>
          </p:cNvSpPr>
          <p:nvPr>
            <p:ph type="title"/>
          </p:nvPr>
        </p:nvSpPr>
        <p:spPr/>
        <p:txBody>
          <a:bodyPr/>
          <a:lstStyle/>
          <a:p>
            <a:r>
              <a:rPr lang="en-US" dirty="0"/>
              <a:t>Poll #1</a:t>
            </a:r>
          </a:p>
        </p:txBody>
      </p:sp>
      <p:pic>
        <p:nvPicPr>
          <p:cNvPr id="3" name="Google Shape;100;p18">
            <a:extLst>
              <a:ext uri="{FF2B5EF4-FFF2-40B4-BE49-F238E27FC236}">
                <a16:creationId xmlns:a16="http://schemas.microsoft.com/office/drawing/2014/main" id="{2F6C5B10-DBA2-46A3-A473-76DFF386177B}"/>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A7306DB-5B1E-4E1F-8DB2-6CA78B3E5B87}"/>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67614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p>
            <a:r>
              <a:rPr lang="en-US" dirty="0"/>
              <a:t>What Is Identity Theft?</a:t>
            </a:r>
            <a:br>
              <a:rPr lang="en-US" dirty="0"/>
            </a:br>
            <a:br>
              <a:rPr lang="en-US" dirty="0"/>
            </a:br>
            <a:r>
              <a:rPr lang="en-US" dirty="0">
                <a:latin typeface="Arial" pitchFamily="34" charset="0"/>
                <a:cs typeface="Arial" pitchFamily="34" charset="0"/>
              </a:rPr>
              <a:t>Someone uses your personally identifying information, like your name, Social Security number, account number, or credit card number, without your permission, to commit fraud or other crimes.</a:t>
            </a:r>
            <a:br>
              <a:rPr lang="en-US" dirty="0">
                <a:latin typeface="Arial" pitchFamily="34" charset="0"/>
                <a:cs typeface="Arial" pitchFamily="34" charset="0"/>
              </a:rPr>
            </a:br>
            <a:endParaRPr dirty="0"/>
          </a:p>
        </p:txBody>
      </p:sp>
      <p:pic>
        <p:nvPicPr>
          <p:cNvPr id="72" name="Google Shape;72;p15"/>
          <p:cNvPicPr preferRelativeResize="0"/>
          <p:nvPr/>
        </p:nvPicPr>
        <p:blipFill>
          <a:blip r:embed="rId3">
            <a:alphaModFix/>
          </a:blip>
          <a:stretch>
            <a:fillRect/>
          </a:stretch>
        </p:blipFill>
        <p:spPr>
          <a:xfrm>
            <a:off x="0" y="0"/>
            <a:ext cx="9143998" cy="561525"/>
          </a:xfrm>
          <a:prstGeom prst="rect">
            <a:avLst/>
          </a:prstGeom>
          <a:noFill/>
          <a:ln>
            <a:noFill/>
          </a:ln>
        </p:spPr>
      </p:pic>
      <p:pic>
        <p:nvPicPr>
          <p:cNvPr id="73" name="Google Shape;73;p15"/>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74" name="Google Shape;74;p15"/>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J9bA6tm2SY"/>
          <p:cNvPicPr>
            <a:picLocks noRot="1" noChangeAspect="1"/>
          </p:cNvPicPr>
          <p:nvPr>
            <a:videoFile r:link="rId1"/>
          </p:nvPr>
        </p:nvPicPr>
        <p:blipFill>
          <a:blip r:embed="rId4"/>
          <a:stretch>
            <a:fillRect/>
          </a:stretch>
        </p:blipFill>
        <p:spPr>
          <a:xfrm>
            <a:off x="264017" y="718802"/>
            <a:ext cx="7685826" cy="4323277"/>
          </a:xfrm>
          <a:prstGeom prst="rect">
            <a:avLst/>
          </a:prstGeom>
        </p:spPr>
      </p:pic>
      <p:pic>
        <p:nvPicPr>
          <p:cNvPr id="3" name="Google Shape;100;p18">
            <a:extLst>
              <a:ext uri="{FF2B5EF4-FFF2-40B4-BE49-F238E27FC236}">
                <a16:creationId xmlns:a16="http://schemas.microsoft.com/office/drawing/2014/main" id="{DC0E8276-3E4F-4C83-837C-B1BB2B8DC72F}"/>
              </a:ext>
            </a:extLst>
          </p:cNvPr>
          <p:cNvPicPr preferRelativeResize="0"/>
          <p:nvPr/>
        </p:nvPicPr>
        <p:blipFill>
          <a:blip r:embed="rId5">
            <a:alphaModFix/>
          </a:blip>
          <a:stretch>
            <a:fillRect/>
          </a:stretch>
        </p:blipFill>
        <p:spPr>
          <a:xfrm>
            <a:off x="7887771" y="4022999"/>
            <a:ext cx="1013501" cy="1012826"/>
          </a:xfrm>
          <a:prstGeom prst="rect">
            <a:avLst/>
          </a:prstGeom>
          <a:noFill/>
          <a:ln>
            <a:noFill/>
          </a:ln>
        </p:spPr>
      </p:pic>
      <p:sp>
        <p:nvSpPr>
          <p:cNvPr id="4" name="Google Shape;101;p18">
            <a:extLst>
              <a:ext uri="{FF2B5EF4-FFF2-40B4-BE49-F238E27FC236}">
                <a16:creationId xmlns:a16="http://schemas.microsoft.com/office/drawing/2014/main" id="{744E36C4-E5A3-4FAF-88FA-9A184EC90FBE}"/>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55795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263E3-EC30-A541-9B45-92CF68E944CC}"/>
              </a:ext>
            </a:extLst>
          </p:cNvPr>
          <p:cNvSpPr>
            <a:spLocks noGrp="1"/>
          </p:cNvSpPr>
          <p:nvPr>
            <p:ph type="title"/>
          </p:nvPr>
        </p:nvSpPr>
        <p:spPr>
          <a:xfrm>
            <a:off x="311700" y="1828800"/>
            <a:ext cx="8520600" cy="1163850"/>
          </a:xfrm>
        </p:spPr>
        <p:txBody>
          <a:bodyPr/>
          <a:lstStyle/>
          <a:p>
            <a:r>
              <a:rPr lang="en-US" dirty="0"/>
              <a:t>What’s Your Thoughts/Experiences with Identity Theft?</a:t>
            </a:r>
          </a:p>
        </p:txBody>
      </p:sp>
      <p:pic>
        <p:nvPicPr>
          <p:cNvPr id="4" name="Google Shape;100;p18">
            <a:extLst>
              <a:ext uri="{FF2B5EF4-FFF2-40B4-BE49-F238E27FC236}">
                <a16:creationId xmlns:a16="http://schemas.microsoft.com/office/drawing/2014/main" id="{5484E315-6A5E-4D06-BB35-E2B400B29CEF}"/>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4CB033F9-99FB-4730-8F62-551C39AA453C}"/>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344877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DD91C6-29C2-F347-AD19-AAD4719ABC0D}"/>
              </a:ext>
            </a:extLst>
          </p:cNvPr>
          <p:cNvSpPr>
            <a:spLocks noGrp="1"/>
          </p:cNvSpPr>
          <p:nvPr>
            <p:ph type="title"/>
          </p:nvPr>
        </p:nvSpPr>
        <p:spPr/>
        <p:txBody>
          <a:bodyPr/>
          <a:lstStyle/>
          <a:p>
            <a:r>
              <a:rPr lang="en-US" dirty="0"/>
              <a:t>Poll #2</a:t>
            </a:r>
          </a:p>
        </p:txBody>
      </p:sp>
      <p:pic>
        <p:nvPicPr>
          <p:cNvPr id="4" name="Google Shape;100;p18">
            <a:extLst>
              <a:ext uri="{FF2B5EF4-FFF2-40B4-BE49-F238E27FC236}">
                <a16:creationId xmlns:a16="http://schemas.microsoft.com/office/drawing/2014/main" id="{78710A9E-1F2F-42CC-AC0C-769EA48D0A3E}"/>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5" name="Google Shape;101;p18">
            <a:extLst>
              <a:ext uri="{FF2B5EF4-FFF2-40B4-BE49-F238E27FC236}">
                <a16:creationId xmlns:a16="http://schemas.microsoft.com/office/drawing/2014/main" id="{18902AB8-A692-40BE-843B-5071EBC10544}"/>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182453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D72F-892D-BC4E-8F42-FCCF2C61A87A}"/>
              </a:ext>
            </a:extLst>
          </p:cNvPr>
          <p:cNvSpPr>
            <a:spLocks noGrp="1"/>
          </p:cNvSpPr>
          <p:nvPr>
            <p:ph type="title"/>
          </p:nvPr>
        </p:nvSpPr>
        <p:spPr/>
        <p:txBody>
          <a:bodyPr/>
          <a:lstStyle/>
          <a:p>
            <a:r>
              <a:rPr lang="en-US" dirty="0"/>
              <a:t>How do thieves steal your identity?</a:t>
            </a:r>
          </a:p>
        </p:txBody>
      </p:sp>
      <p:pic>
        <p:nvPicPr>
          <p:cNvPr id="3" name="Google Shape;100;p18">
            <a:extLst>
              <a:ext uri="{FF2B5EF4-FFF2-40B4-BE49-F238E27FC236}">
                <a16:creationId xmlns:a16="http://schemas.microsoft.com/office/drawing/2014/main" id="{FD20F733-04C3-49F1-B645-A1F4856FEE81}"/>
              </a:ext>
            </a:extLst>
          </p:cNvPr>
          <p:cNvPicPr preferRelativeResize="0"/>
          <p:nvPr/>
        </p:nvPicPr>
        <p:blipFill>
          <a:blip r:embed="rId3">
            <a:alphaModFix/>
          </a:blip>
          <a:stretch>
            <a:fillRect/>
          </a:stretch>
        </p:blipFill>
        <p:spPr>
          <a:xfrm>
            <a:off x="7887771" y="4022999"/>
            <a:ext cx="1013501" cy="1012826"/>
          </a:xfrm>
          <a:prstGeom prst="rect">
            <a:avLst/>
          </a:prstGeom>
          <a:noFill/>
          <a:ln>
            <a:noFill/>
          </a:ln>
        </p:spPr>
      </p:pic>
      <p:sp>
        <p:nvSpPr>
          <p:cNvPr id="4" name="Google Shape;101;p18">
            <a:extLst>
              <a:ext uri="{FF2B5EF4-FFF2-40B4-BE49-F238E27FC236}">
                <a16:creationId xmlns:a16="http://schemas.microsoft.com/office/drawing/2014/main" id="{7BD37197-FFEF-43F1-8841-16A9C8015D9D}"/>
              </a:ext>
            </a:extLst>
          </p:cNvPr>
          <p:cNvSpPr txBox="1"/>
          <p:nvPr/>
        </p:nvSpPr>
        <p:spPr>
          <a:xfrm>
            <a:off x="7595625" y="4794925"/>
            <a:ext cx="18336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Financial</a:t>
            </a:r>
            <a:r>
              <a:rPr lang="en" b="1"/>
              <a:t>Smarts</a:t>
            </a:r>
            <a:endParaRPr b="1"/>
          </a:p>
        </p:txBody>
      </p:sp>
    </p:spTree>
    <p:extLst>
      <p:ext uri="{BB962C8B-B14F-4D97-AF65-F5344CB8AC3E}">
        <p14:creationId xmlns:p14="http://schemas.microsoft.com/office/powerpoint/2010/main" val="18269945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1492</Words>
  <Application>Microsoft Office PowerPoint</Application>
  <PresentationFormat>On-screen Show (16:9)</PresentationFormat>
  <Paragraphs>230</Paragraphs>
  <Slides>38</Slides>
  <Notes>37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Cabin-semi-bold</vt:lpstr>
      <vt:lpstr>Roboto Black</vt:lpstr>
      <vt:lpstr>Roboto</vt:lpstr>
      <vt:lpstr>Arial</vt:lpstr>
      <vt:lpstr>Publico</vt:lpstr>
      <vt:lpstr>Calibri</vt:lpstr>
      <vt:lpstr>Simple Light</vt:lpstr>
      <vt:lpstr>PowerPoint Presentation</vt:lpstr>
      <vt:lpstr>Housekeeping</vt:lpstr>
      <vt:lpstr>Session Goals and Objectives</vt:lpstr>
      <vt:lpstr>Poll #1</vt:lpstr>
      <vt:lpstr>What Is Identity Theft?  Someone uses your personally identifying information, like your name, Social Security number, account number, or credit card number, without your permission, to commit fraud or other crimes. </vt:lpstr>
      <vt:lpstr>PowerPoint Presentation</vt:lpstr>
      <vt:lpstr>What’s Your Thoughts/Experiences with Identity Theft?</vt:lpstr>
      <vt:lpstr>Poll #2</vt:lpstr>
      <vt:lpstr>How do thieves steal your identity?</vt:lpstr>
      <vt:lpstr>Dumpster Diving</vt:lpstr>
      <vt:lpstr>Skimming</vt:lpstr>
      <vt:lpstr>Shoulder Surfing</vt:lpstr>
      <vt:lpstr>Phishing</vt:lpstr>
      <vt:lpstr>Changing Addresses</vt:lpstr>
      <vt:lpstr>Pre-Texting</vt:lpstr>
      <vt:lpstr>Identity Theft Methods - Summary </vt:lpstr>
      <vt:lpstr>What are other methods of identity theft?</vt:lpstr>
      <vt:lpstr>What do thieves do with your stolen identity?</vt:lpstr>
      <vt:lpstr>Poll #3</vt:lpstr>
      <vt:lpstr>Signs You May Be a Victim of Identity Theft </vt:lpstr>
      <vt:lpstr>Steps To Take If You Suspect You Are A Victim </vt:lpstr>
      <vt:lpstr>Steps To Take (continued) </vt:lpstr>
      <vt:lpstr>Secure your Accounts </vt:lpstr>
      <vt:lpstr>Add a second Layer of Protection</vt:lpstr>
      <vt:lpstr>Monitor your Credit and Finances</vt:lpstr>
      <vt:lpstr>Poll #4</vt:lpstr>
      <vt:lpstr>PowerPoint Presentation</vt:lpstr>
      <vt:lpstr>How to Prevent Identity Theft?</vt:lpstr>
      <vt:lpstr>Be Prudent with Your Social Security Number</vt:lpstr>
      <vt:lpstr>Shred, shred, shred </vt:lpstr>
      <vt:lpstr>Review bank account activity regularly </vt:lpstr>
      <vt:lpstr>Protect your PINs and passwords </vt:lpstr>
      <vt:lpstr>Order your free credit report annually </vt:lpstr>
      <vt:lpstr>Protect your mail</vt:lpstr>
      <vt:lpstr>How to Prevent Identity Theft - Summary </vt:lpstr>
      <vt:lpstr>Think You Are Safe? </vt:lpstr>
      <vt:lpstr>Now What? </vt:lpstr>
      <vt:lpstr>Thoughts/Reactions/Questions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 Wells</dc:creator>
  <cp:lastModifiedBy>Kevin Mitchell</cp:lastModifiedBy>
  <cp:revision>423</cp:revision>
  <dcterms:modified xsi:type="dcterms:W3CDTF">2022-04-06T18:03:29Z</dcterms:modified>
</cp:coreProperties>
</file>