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Black"/>
      <p:bold r:id="rId27"/>
      <p:boldItalic r:id="rId28"/>
    </p:embeddedFon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lack-boldItalic.fntdata"/><Relationship Id="rId27" Type="http://schemas.openxmlformats.org/officeDocument/2006/relationships/font" Target="fonts/RobotoBlack-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Kayleigh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Kayleigh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Kayleigh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ceaf86ed81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ceaf86ed81_1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Vladimir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Kayleigh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Kayleigh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Vladimir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1fc11a77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11fc11a776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Vladimir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cc3b9b2058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cc3b9b2058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Kayleigh</a:t>
            </a:r>
            <a:endParaRPr/>
          </a:p>
          <a:p>
            <a:pPr indent="0" lvl="0" marL="0" rtl="0" algn="l">
              <a:spcBef>
                <a:spcPts val="0"/>
              </a:spcBef>
              <a:spcAft>
                <a:spcPts val="0"/>
              </a:spcAft>
              <a:buNone/>
            </a:pPr>
            <a:r>
              <a:rPr lang="en"/>
              <a:t>Because students that live in residential halls or suites are required to purchase a meal plan</a:t>
            </a:r>
            <a:endParaRPr/>
          </a:p>
          <a:p>
            <a:pPr indent="0" lvl="0" marL="0" rtl="0" algn="l">
              <a:spcBef>
                <a:spcPts val="0"/>
              </a:spcBef>
              <a:spcAft>
                <a:spcPts val="0"/>
              </a:spcAft>
              <a:buNone/>
            </a:pPr>
            <a:r>
              <a:rPr lang="en"/>
              <a:t>Save money by using resources that are </a:t>
            </a:r>
            <a:r>
              <a:rPr lang="en"/>
              <a:t>available</a:t>
            </a:r>
            <a:r>
              <a:rPr lang="en"/>
              <a:t> to you as a student: use gym as it in included in your tuition, movie screenings on campus (save money on movie ticket), counseling center (free for students), events with free food (save money on food!)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cc3b9b2058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cc3b9b2058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Kayleigh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Either one of us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Vladimir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CONTACT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Vladimir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Kayleigh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Kayleigh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cc3b9b205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cc3b9b205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Vladimir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Kayleigh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Vladimir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f03e15444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f03e15444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Kayleigh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2" name="Shape 12"/>
        <p:cNvGrpSpPr/>
        <p:nvPr/>
      </p:nvGrpSpPr>
      <p:grpSpPr>
        <a:xfrm>
          <a:off x="0" y="0"/>
          <a:ext cx="0" cy="0"/>
          <a:chOff x="0" y="0"/>
          <a:chExt cx="0" cy="0"/>
        </a:xfrm>
      </p:grpSpPr>
      <p:sp>
        <p:nvSpPr>
          <p:cNvPr id="13" name="Google Shape;13;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5" name="Google Shape;15;p2"/>
          <p:cNvPicPr preferRelativeResize="0"/>
          <p:nvPr/>
        </p:nvPicPr>
        <p:blipFill rotWithShape="1">
          <a:blip r:embed="rId3">
            <a:alphaModFix/>
          </a:blip>
          <a:srcRect b="30975" l="0" r="0" t="30618"/>
          <a:stretch/>
        </p:blipFill>
        <p:spPr>
          <a:xfrm>
            <a:off x="29900" y="1971804"/>
            <a:ext cx="3406871" cy="1011000"/>
          </a:xfrm>
          <a:prstGeom prst="rect">
            <a:avLst/>
          </a:prstGeom>
          <a:noFill/>
          <a:ln>
            <a:noFill/>
          </a:ln>
        </p:spPr>
      </p:pic>
      <p:sp>
        <p:nvSpPr>
          <p:cNvPr id="16" name="Google Shape;16;p2"/>
          <p:cNvSpPr txBox="1"/>
          <p:nvPr/>
        </p:nvSpPr>
        <p:spPr>
          <a:xfrm>
            <a:off x="4257625" y="2077900"/>
            <a:ext cx="4574400" cy="41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1" lang="en" sz="2400" u="none" cap="none" strike="noStrike">
                <a:solidFill>
                  <a:srgbClr val="FFFFFF"/>
                </a:solidFill>
                <a:latin typeface="Roboto Black"/>
                <a:ea typeface="Roboto Black"/>
                <a:cs typeface="Roboto Black"/>
                <a:sym typeface="Roboto Black"/>
              </a:rPr>
              <a:t>NAME OF YOUR EVENT </a:t>
            </a:r>
            <a:endParaRPr b="0" i="0" sz="2400" u="none" cap="none" strike="noStrike">
              <a:solidFill>
                <a:srgbClr val="000000"/>
              </a:solidFill>
              <a:latin typeface="Roboto"/>
              <a:ea typeface="Roboto"/>
              <a:cs typeface="Roboto"/>
              <a:sym typeface="Roboto"/>
            </a:endParaRPr>
          </a:p>
        </p:txBody>
      </p:sp>
      <p:sp>
        <p:nvSpPr>
          <p:cNvPr id="17" name="Google Shape;17;p2"/>
          <p:cNvSpPr txBox="1"/>
          <p:nvPr/>
        </p:nvSpPr>
        <p:spPr>
          <a:xfrm>
            <a:off x="4223350" y="2431225"/>
            <a:ext cx="4574400" cy="39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Roboto"/>
                <a:ea typeface="Roboto"/>
                <a:cs typeface="Roboto"/>
                <a:sym typeface="Roboto"/>
              </a:rPr>
              <a:t>DATE OF YOUR EVENT</a:t>
            </a:r>
            <a:endParaRPr b="0" i="0" sz="2100" u="none" cap="none" strike="noStrike">
              <a:solidFill>
                <a:srgbClr val="000000"/>
              </a:solidFill>
              <a:latin typeface="Roboto"/>
              <a:ea typeface="Roboto"/>
              <a:cs typeface="Roboto"/>
              <a:sym typeface="Robo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2" name="Google Shape;5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5" name="Google Shape;55;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6" name="Google Shape;5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3"/>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3"/>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 name="Google Shape;24;p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5" name="Google Shape;2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8" name="Google Shape;2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6"/>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7"/>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9" name="Google Shape;39;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0" name="Google Shape;40;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3" name="Google Shape;4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7" name="Google Shape;47;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9" name="Google Shape;4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6" Type="http://schemas.openxmlformats.org/officeDocument/2006/relationships/theme" Target="../theme/theme2.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8159445" y="4144200"/>
            <a:ext cx="984551" cy="999300"/>
          </a:xfrm>
          <a:prstGeom prst="rect">
            <a:avLst/>
          </a:prstGeom>
          <a:noFill/>
          <a:ln>
            <a:noFill/>
          </a:ln>
        </p:spPr>
      </p:pic>
      <p:sp>
        <p:nvSpPr>
          <p:cNvPr id="7" name="Google Shape;7;p1"/>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 name="Google Shape;8;p1"/>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0" name="Google Shape;10;p1"/>
          <p:cNvPicPr preferRelativeResize="0"/>
          <p:nvPr/>
        </p:nvPicPr>
        <p:blipFill rotWithShape="1">
          <a:blip r:embed="rId2">
            <a:alphaModFix/>
          </a:blip>
          <a:srcRect b="0" l="0" r="0" t="0"/>
          <a:stretch/>
        </p:blipFill>
        <p:spPr>
          <a:xfrm>
            <a:off x="0" y="0"/>
            <a:ext cx="9144000" cy="571500"/>
          </a:xfrm>
          <a:prstGeom prst="rect">
            <a:avLst/>
          </a:prstGeom>
          <a:noFill/>
          <a:ln>
            <a:noFill/>
          </a:ln>
        </p:spPr>
      </p:pic>
      <p:pic>
        <p:nvPicPr>
          <p:cNvPr id="11" name="Google Shape;11;p1"/>
          <p:cNvPicPr preferRelativeResize="0"/>
          <p:nvPr/>
        </p:nvPicPr>
        <p:blipFill rotWithShape="1">
          <a:blip r:embed="rId3">
            <a:alphaModFix/>
          </a:blip>
          <a:srcRect b="0" l="0" r="0" t="0"/>
          <a:stretch/>
        </p:blipFill>
        <p:spPr>
          <a:xfrm>
            <a:off x="388600" y="65336"/>
            <a:ext cx="1913424" cy="4408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financialsmarts.umbc.edu/" TargetMode="External"/><Relationship Id="rId4" Type="http://schemas.openxmlformats.org/officeDocument/2006/relationships/hyperlink" Target="https://financialsmarts.umbc.edu/programs/vita/" TargetMode="External"/><Relationship Id="rId5" Type="http://schemas.openxmlformats.org/officeDocument/2006/relationships/hyperlink" Target="https://ocss.umbc.edu/" TargetMode="External"/><Relationship Id="rId6" Type="http://schemas.openxmlformats.org/officeDocument/2006/relationships/image" Target="../media/image8.png"/><Relationship Id="rId7"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vrodri@umbc.edu" TargetMode="External"/><Relationship Id="rId4" Type="http://schemas.openxmlformats.org/officeDocument/2006/relationships/hyperlink" Target="mailto:knelson2@umbc.edu" TargetMode="External"/><Relationship Id="rId5" Type="http://schemas.openxmlformats.org/officeDocument/2006/relationships/hyperlink" Target="mailto:financialsmarts@umbc.edu" TargetMode="External"/><Relationship Id="rId6" Type="http://schemas.openxmlformats.org/officeDocument/2006/relationships/image" Target="../media/image8.png"/><Relationship Id="rId7"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b="0" l="159" r="159" t="0"/>
          <a:stretch/>
        </p:blipFill>
        <p:spPr>
          <a:xfrm>
            <a:off x="0" y="0"/>
            <a:ext cx="9143998" cy="5143499"/>
          </a:xfrm>
          <a:prstGeom prst="rect">
            <a:avLst/>
          </a:prstGeom>
          <a:noFill/>
          <a:ln>
            <a:noFill/>
          </a:ln>
        </p:spPr>
      </p:pic>
      <p:sp>
        <p:nvSpPr>
          <p:cNvPr id="64" name="Google Shape;64;p14"/>
          <p:cNvSpPr txBox="1"/>
          <p:nvPr/>
        </p:nvSpPr>
        <p:spPr>
          <a:xfrm>
            <a:off x="4572000" y="2089025"/>
            <a:ext cx="4440000" cy="107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i="1" lang="en" sz="2400">
                <a:solidFill>
                  <a:srgbClr val="FFFFFF"/>
                </a:solidFill>
                <a:latin typeface="Roboto Black"/>
                <a:ea typeface="Roboto Black"/>
                <a:cs typeface="Roboto Black"/>
                <a:sym typeface="Roboto Black"/>
              </a:rPr>
              <a:t>OCSS Presents: Budgeting </a:t>
            </a:r>
            <a:endParaRPr i="1" sz="2400">
              <a:solidFill>
                <a:srgbClr val="FFFFFF"/>
              </a:solidFill>
              <a:latin typeface="Roboto Black"/>
              <a:ea typeface="Roboto Black"/>
              <a:cs typeface="Roboto Black"/>
              <a:sym typeface="Roboto Black"/>
            </a:endParaRPr>
          </a:p>
          <a:p>
            <a:pPr indent="0" lvl="0" marL="0" marR="0" rtl="0" algn="l">
              <a:lnSpc>
                <a:spcPct val="100000"/>
              </a:lnSpc>
              <a:spcBef>
                <a:spcPts val="0"/>
              </a:spcBef>
              <a:spcAft>
                <a:spcPts val="0"/>
              </a:spcAft>
              <a:buClr>
                <a:srgbClr val="000000"/>
              </a:buClr>
              <a:buSzPts val="2400"/>
              <a:buFont typeface="Arial"/>
              <a:buNone/>
            </a:pPr>
            <a:r>
              <a:rPr i="1" lang="en" sz="2400">
                <a:solidFill>
                  <a:srgbClr val="FFFFFF"/>
                </a:solidFill>
                <a:latin typeface="Roboto Black"/>
                <a:ea typeface="Roboto Black"/>
                <a:cs typeface="Roboto Black"/>
                <a:sym typeface="Roboto Black"/>
              </a:rPr>
              <a:t>as an Off-Campus Student</a:t>
            </a:r>
            <a:endParaRPr i="1" sz="2400">
              <a:solidFill>
                <a:srgbClr val="FFFFFF"/>
              </a:solidFill>
              <a:latin typeface="Roboto Black"/>
              <a:ea typeface="Roboto Black"/>
              <a:cs typeface="Roboto Black"/>
              <a:sym typeface="Roboto Black"/>
            </a:endParaRPr>
          </a:p>
          <a:p>
            <a:pPr indent="0" lvl="0" marL="0" marR="0" rtl="0" algn="l">
              <a:lnSpc>
                <a:spcPct val="100000"/>
              </a:lnSpc>
              <a:spcBef>
                <a:spcPts val="0"/>
              </a:spcBef>
              <a:spcAft>
                <a:spcPts val="0"/>
              </a:spcAft>
              <a:buClr>
                <a:srgbClr val="000000"/>
              </a:buClr>
              <a:buSzPts val="2400"/>
              <a:buFont typeface="Arial"/>
              <a:buNone/>
            </a:pPr>
            <a:r>
              <a:rPr i="1" lang="en" sz="2400">
                <a:solidFill>
                  <a:srgbClr val="FFFFFF"/>
                </a:solidFill>
                <a:latin typeface="Roboto Black"/>
                <a:ea typeface="Roboto Black"/>
                <a:cs typeface="Roboto Black"/>
                <a:sym typeface="Roboto Black"/>
              </a:rPr>
              <a:t> </a:t>
            </a:r>
            <a:endParaRPr i="1" sz="2400">
              <a:solidFill>
                <a:srgbClr val="FFFFFF"/>
              </a:solidFill>
              <a:latin typeface="Roboto Black"/>
              <a:ea typeface="Roboto Black"/>
              <a:cs typeface="Roboto Black"/>
              <a:sym typeface="Roboto Black"/>
            </a:endParaRPr>
          </a:p>
        </p:txBody>
      </p:sp>
      <p:sp>
        <p:nvSpPr>
          <p:cNvPr id="65" name="Google Shape;65;p14"/>
          <p:cNvSpPr txBox="1"/>
          <p:nvPr/>
        </p:nvSpPr>
        <p:spPr>
          <a:xfrm>
            <a:off x="4657725" y="3011100"/>
            <a:ext cx="3485100" cy="10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sz="2100">
                <a:solidFill>
                  <a:srgbClr val="FDB515"/>
                </a:solidFill>
                <a:latin typeface="Roboto"/>
                <a:ea typeface="Roboto"/>
                <a:cs typeface="Roboto"/>
                <a:sym typeface="Roboto"/>
              </a:rPr>
              <a:t>April 7, 2022</a:t>
            </a:r>
            <a:endParaRPr sz="2100">
              <a:solidFill>
                <a:srgbClr val="FDB515"/>
              </a:solidFill>
              <a:latin typeface="Roboto"/>
              <a:ea typeface="Roboto"/>
              <a:cs typeface="Roboto"/>
              <a:sym typeface="Roboto"/>
            </a:endParaRPr>
          </a:p>
          <a:p>
            <a:pPr indent="0" lvl="0" marL="0" rtl="0" algn="l">
              <a:spcBef>
                <a:spcPts val="0"/>
              </a:spcBef>
              <a:spcAft>
                <a:spcPts val="0"/>
              </a:spcAft>
              <a:buClr>
                <a:schemeClr val="dk1"/>
              </a:buClr>
              <a:buSzPts val="2400"/>
              <a:buFont typeface="Arial"/>
              <a:buNone/>
            </a:pPr>
            <a:r>
              <a:rPr i="1" lang="en" sz="1800">
                <a:solidFill>
                  <a:schemeClr val="lt1"/>
                </a:solidFill>
                <a:latin typeface="Roboto Black"/>
                <a:ea typeface="Roboto Black"/>
                <a:cs typeface="Roboto Black"/>
                <a:sym typeface="Roboto Black"/>
              </a:rPr>
              <a:t>Money Smarts Week</a:t>
            </a:r>
            <a:endParaRPr sz="1500">
              <a:solidFill>
                <a:srgbClr val="FDB515"/>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sz="2100">
              <a:solidFill>
                <a:srgbClr val="FDB515"/>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Step 1: Identifying Monthly Income </a:t>
            </a:r>
            <a:endParaRPr/>
          </a:p>
        </p:txBody>
      </p:sp>
      <p:sp>
        <p:nvSpPr>
          <p:cNvPr id="144" name="Google Shape;144;p23"/>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Financial Aid per month (loans, grants, scholarships)</a:t>
            </a:r>
            <a:endParaRPr/>
          </a:p>
          <a:p>
            <a:pPr indent="-342900" lvl="0" marL="457200" rtl="0" algn="l">
              <a:spcBef>
                <a:spcPts val="0"/>
              </a:spcBef>
              <a:spcAft>
                <a:spcPts val="0"/>
              </a:spcAft>
              <a:buSzPts val="1800"/>
              <a:buChar char="●"/>
            </a:pPr>
            <a:r>
              <a:rPr lang="en"/>
              <a:t>Part-time earnings</a:t>
            </a:r>
            <a:endParaRPr/>
          </a:p>
          <a:p>
            <a:pPr indent="-342900" lvl="0" marL="457200" rtl="0" algn="l">
              <a:spcBef>
                <a:spcPts val="0"/>
              </a:spcBef>
              <a:spcAft>
                <a:spcPts val="0"/>
              </a:spcAft>
              <a:buSzPts val="1800"/>
              <a:buChar char="●"/>
            </a:pPr>
            <a:r>
              <a:rPr lang="en"/>
              <a:t>Full-time earnings, if applicable</a:t>
            </a:r>
            <a:endParaRPr/>
          </a:p>
          <a:p>
            <a:pPr indent="-342900" lvl="0" marL="457200" rtl="0" algn="l">
              <a:spcBef>
                <a:spcPts val="0"/>
              </a:spcBef>
              <a:spcAft>
                <a:spcPts val="0"/>
              </a:spcAft>
              <a:buSzPts val="1800"/>
              <a:buChar char="●"/>
            </a:pPr>
            <a:r>
              <a:rPr lang="en"/>
              <a:t>Family contributions</a:t>
            </a:r>
            <a:endParaRPr/>
          </a:p>
          <a:p>
            <a:pPr indent="-342900" lvl="0" marL="457200" rtl="0" algn="l">
              <a:spcBef>
                <a:spcPts val="0"/>
              </a:spcBef>
              <a:spcAft>
                <a:spcPts val="0"/>
              </a:spcAft>
              <a:buSzPts val="1800"/>
              <a:buChar char="●"/>
            </a:pPr>
            <a:r>
              <a:rPr lang="en"/>
              <a:t>Available savings </a:t>
            </a:r>
            <a:endParaRPr/>
          </a:p>
          <a:p>
            <a:pPr indent="0" lvl="0" marL="0" rtl="0" algn="l">
              <a:spcBef>
                <a:spcPts val="1600"/>
              </a:spcBef>
              <a:spcAft>
                <a:spcPts val="1600"/>
              </a:spcAft>
              <a:buNone/>
            </a:pPr>
            <a:r>
              <a:rPr lang="en"/>
              <a:t>(Once you graduate, tweak this area)</a:t>
            </a:r>
            <a:endParaRPr/>
          </a:p>
        </p:txBody>
      </p:sp>
      <p:pic>
        <p:nvPicPr>
          <p:cNvPr id="145" name="Google Shape;145;p23"/>
          <p:cNvPicPr preferRelativeResize="0"/>
          <p:nvPr/>
        </p:nvPicPr>
        <p:blipFill rotWithShape="1">
          <a:blip r:embed="rId3">
            <a:alphaModFix/>
          </a:blip>
          <a:srcRect b="0" l="0" r="0" t="0"/>
          <a:stretch/>
        </p:blipFill>
        <p:spPr>
          <a:xfrm>
            <a:off x="0" y="0"/>
            <a:ext cx="9143998" cy="561525"/>
          </a:xfrm>
          <a:prstGeom prst="rect">
            <a:avLst/>
          </a:prstGeom>
          <a:noFill/>
          <a:ln>
            <a:noFill/>
          </a:ln>
        </p:spPr>
      </p:pic>
      <p:pic>
        <p:nvPicPr>
          <p:cNvPr id="146" name="Google Shape;146;p23"/>
          <p:cNvPicPr preferRelativeResize="0"/>
          <p:nvPr/>
        </p:nvPicPr>
        <p:blipFill rotWithShape="1">
          <a:blip r:embed="rId4">
            <a:alphaModFix/>
          </a:blip>
          <a:srcRect b="0" l="0" r="0" t="0"/>
          <a:stretch/>
        </p:blipFill>
        <p:spPr>
          <a:xfrm>
            <a:off x="7887771" y="4022999"/>
            <a:ext cx="1013501" cy="1012826"/>
          </a:xfrm>
          <a:prstGeom prst="rect">
            <a:avLst/>
          </a:prstGeom>
          <a:noFill/>
          <a:ln>
            <a:noFill/>
          </a:ln>
        </p:spPr>
      </p:pic>
      <p:sp>
        <p:nvSpPr>
          <p:cNvPr id="147" name="Google Shape;147;p23"/>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Step 2: Identifying Monthly Expenses</a:t>
            </a:r>
            <a:endParaRPr/>
          </a:p>
        </p:txBody>
      </p:sp>
      <p:sp>
        <p:nvSpPr>
          <p:cNvPr id="153" name="Google Shape;153;p24"/>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Education related (books, supplies, tuition, etc.)</a:t>
            </a:r>
            <a:endParaRPr/>
          </a:p>
          <a:p>
            <a:pPr indent="-342900" lvl="0" marL="457200" rtl="0" algn="l">
              <a:lnSpc>
                <a:spcPct val="115000"/>
              </a:lnSpc>
              <a:spcBef>
                <a:spcPts val="0"/>
              </a:spcBef>
              <a:spcAft>
                <a:spcPts val="0"/>
              </a:spcAft>
              <a:buSzPts val="1800"/>
              <a:buChar char="●"/>
            </a:pPr>
            <a:r>
              <a:rPr lang="en"/>
              <a:t>Life related (insurance, rent, child care, etc.)</a:t>
            </a:r>
            <a:endParaRPr/>
          </a:p>
          <a:p>
            <a:pPr indent="0" lvl="0" marL="0" rtl="0" algn="l">
              <a:lnSpc>
                <a:spcPct val="115000"/>
              </a:lnSpc>
              <a:spcBef>
                <a:spcPts val="1600"/>
              </a:spcBef>
              <a:spcAft>
                <a:spcPts val="0"/>
              </a:spcAft>
              <a:buNone/>
            </a:pPr>
            <a:r>
              <a:rPr lang="en"/>
              <a:t>Once again, this will continue to change</a:t>
            </a:r>
            <a:endParaRPr/>
          </a:p>
          <a:p>
            <a:pPr indent="0" lvl="0" marL="0" rtl="0" algn="l">
              <a:lnSpc>
                <a:spcPct val="115000"/>
              </a:lnSpc>
              <a:spcBef>
                <a:spcPts val="1600"/>
              </a:spcBef>
              <a:spcAft>
                <a:spcPts val="1600"/>
              </a:spcAft>
              <a:buNone/>
            </a:pPr>
            <a:r>
              <a:rPr lang="en"/>
              <a:t>It’s important to make your budget fluid,</a:t>
            </a:r>
            <a:r>
              <a:rPr lang="en"/>
              <a:t> update as needed, and keep tweaking it as new or different expenses/income comes up</a:t>
            </a:r>
            <a:endParaRPr/>
          </a:p>
        </p:txBody>
      </p:sp>
      <p:pic>
        <p:nvPicPr>
          <p:cNvPr id="154" name="Google Shape;154;p24"/>
          <p:cNvPicPr preferRelativeResize="0"/>
          <p:nvPr/>
        </p:nvPicPr>
        <p:blipFill rotWithShape="1">
          <a:blip r:embed="rId3">
            <a:alphaModFix/>
          </a:blip>
          <a:srcRect b="0" l="0" r="0" t="0"/>
          <a:stretch/>
        </p:blipFill>
        <p:spPr>
          <a:xfrm>
            <a:off x="0" y="0"/>
            <a:ext cx="9143998" cy="561525"/>
          </a:xfrm>
          <a:prstGeom prst="rect">
            <a:avLst/>
          </a:prstGeom>
          <a:noFill/>
          <a:ln>
            <a:noFill/>
          </a:ln>
        </p:spPr>
      </p:pic>
      <p:pic>
        <p:nvPicPr>
          <p:cNvPr id="155" name="Google Shape;155;p24"/>
          <p:cNvPicPr preferRelativeResize="0"/>
          <p:nvPr/>
        </p:nvPicPr>
        <p:blipFill rotWithShape="1">
          <a:blip r:embed="rId4">
            <a:alphaModFix/>
          </a:blip>
          <a:srcRect b="0" l="0" r="0" t="0"/>
          <a:stretch/>
        </p:blipFill>
        <p:spPr>
          <a:xfrm>
            <a:off x="7887771" y="4022999"/>
            <a:ext cx="1013501" cy="1012826"/>
          </a:xfrm>
          <a:prstGeom prst="rect">
            <a:avLst/>
          </a:prstGeom>
          <a:noFill/>
          <a:ln>
            <a:noFill/>
          </a:ln>
        </p:spPr>
      </p:pic>
      <p:sp>
        <p:nvSpPr>
          <p:cNvPr id="156" name="Google Shape;156;p24"/>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Step 3: Comparing Income to Expenses</a:t>
            </a:r>
            <a:endParaRPr/>
          </a:p>
        </p:txBody>
      </p:sp>
      <p:sp>
        <p:nvSpPr>
          <p:cNvPr id="162" name="Google Shape;162;p25"/>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Based on previous months (perhaps after you spend a month or so keeping track of your purchases!), determine how much you should budget for each expense</a:t>
            </a:r>
            <a:endParaRPr/>
          </a:p>
          <a:p>
            <a:pPr indent="-342900" lvl="0" marL="457200" rtl="0" algn="l">
              <a:lnSpc>
                <a:spcPct val="115000"/>
              </a:lnSpc>
              <a:spcBef>
                <a:spcPts val="0"/>
              </a:spcBef>
              <a:spcAft>
                <a:spcPts val="0"/>
              </a:spcAft>
              <a:buSzPts val="1800"/>
              <a:buChar char="●"/>
            </a:pPr>
            <a:r>
              <a:rPr lang="en"/>
              <a:t>Determine how you will use your budget: Bi-Weekly? Month by month?</a:t>
            </a:r>
            <a:endParaRPr/>
          </a:p>
          <a:p>
            <a:pPr indent="-342900" lvl="0" marL="457200" rtl="0" algn="l">
              <a:lnSpc>
                <a:spcPct val="115000"/>
              </a:lnSpc>
              <a:spcBef>
                <a:spcPts val="0"/>
              </a:spcBef>
              <a:spcAft>
                <a:spcPts val="0"/>
              </a:spcAft>
              <a:buSzPts val="1800"/>
              <a:buChar char="●"/>
            </a:pPr>
            <a:r>
              <a:rPr lang="en"/>
              <a:t>Money left over at the end of the month? Place it in savings. </a:t>
            </a:r>
            <a:endParaRPr/>
          </a:p>
          <a:p>
            <a:pPr indent="-342900" lvl="0" marL="457200" rtl="0" algn="l">
              <a:lnSpc>
                <a:spcPct val="115000"/>
              </a:lnSpc>
              <a:spcBef>
                <a:spcPts val="0"/>
              </a:spcBef>
              <a:spcAft>
                <a:spcPts val="0"/>
              </a:spcAft>
              <a:buSzPts val="1800"/>
              <a:buChar char="●"/>
            </a:pPr>
            <a:r>
              <a:rPr lang="en"/>
              <a:t>More expenses than money? Get back on track </a:t>
            </a:r>
            <a:endParaRPr/>
          </a:p>
        </p:txBody>
      </p:sp>
      <p:pic>
        <p:nvPicPr>
          <p:cNvPr id="163" name="Google Shape;163;p25"/>
          <p:cNvPicPr preferRelativeResize="0"/>
          <p:nvPr/>
        </p:nvPicPr>
        <p:blipFill rotWithShape="1">
          <a:blip r:embed="rId3">
            <a:alphaModFix/>
          </a:blip>
          <a:srcRect b="0" l="0" r="0" t="0"/>
          <a:stretch/>
        </p:blipFill>
        <p:spPr>
          <a:xfrm>
            <a:off x="0" y="0"/>
            <a:ext cx="9143998" cy="561525"/>
          </a:xfrm>
          <a:prstGeom prst="rect">
            <a:avLst/>
          </a:prstGeom>
          <a:noFill/>
          <a:ln>
            <a:noFill/>
          </a:ln>
        </p:spPr>
      </p:pic>
      <p:pic>
        <p:nvPicPr>
          <p:cNvPr id="164" name="Google Shape;164;p25"/>
          <p:cNvPicPr preferRelativeResize="0"/>
          <p:nvPr/>
        </p:nvPicPr>
        <p:blipFill rotWithShape="1">
          <a:blip r:embed="rId4">
            <a:alphaModFix/>
          </a:blip>
          <a:srcRect b="0" l="0" r="0" t="0"/>
          <a:stretch/>
        </p:blipFill>
        <p:spPr>
          <a:xfrm>
            <a:off x="7887771" y="4022999"/>
            <a:ext cx="1013501" cy="1012826"/>
          </a:xfrm>
          <a:prstGeom prst="rect">
            <a:avLst/>
          </a:prstGeom>
          <a:noFill/>
          <a:ln>
            <a:noFill/>
          </a:ln>
        </p:spPr>
      </p:pic>
      <p:sp>
        <p:nvSpPr>
          <p:cNvPr id="165" name="Google Shape;165;p25"/>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Budget Tracking Resources</a:t>
            </a:r>
            <a:endParaRPr/>
          </a:p>
        </p:txBody>
      </p:sp>
      <p:sp>
        <p:nvSpPr>
          <p:cNvPr id="171" name="Google Shape;171;p26"/>
          <p:cNvSpPr txBox="1"/>
          <p:nvPr>
            <p:ph idx="1" type="body"/>
          </p:nvPr>
        </p:nvSpPr>
        <p:spPr>
          <a:xfrm>
            <a:off x="361150" y="1222450"/>
            <a:ext cx="84711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Best 4 Budget Tracking Apps:</a:t>
            </a:r>
            <a:endParaRPr/>
          </a:p>
          <a:p>
            <a:pPr indent="-342900" lvl="0" marL="457200" rtl="0" algn="l">
              <a:lnSpc>
                <a:spcPct val="115000"/>
              </a:lnSpc>
              <a:spcBef>
                <a:spcPts val="1000"/>
              </a:spcBef>
              <a:spcAft>
                <a:spcPts val="0"/>
              </a:spcAft>
              <a:buSzPts val="1800"/>
              <a:buChar char="-"/>
            </a:pPr>
            <a:r>
              <a:rPr lang="en"/>
              <a:t>Mint</a:t>
            </a:r>
            <a:endParaRPr/>
          </a:p>
          <a:p>
            <a:pPr indent="-342900" lvl="0" marL="457200" rtl="0" algn="l">
              <a:lnSpc>
                <a:spcPct val="115000"/>
              </a:lnSpc>
              <a:spcBef>
                <a:spcPts val="0"/>
              </a:spcBef>
              <a:spcAft>
                <a:spcPts val="0"/>
              </a:spcAft>
              <a:buSzPts val="1800"/>
              <a:buChar char="-"/>
            </a:pPr>
            <a:r>
              <a:rPr lang="en"/>
              <a:t>Spendee</a:t>
            </a:r>
            <a:endParaRPr/>
          </a:p>
          <a:p>
            <a:pPr indent="-342900" lvl="0" marL="457200" rtl="0" algn="l">
              <a:lnSpc>
                <a:spcPct val="115000"/>
              </a:lnSpc>
              <a:spcBef>
                <a:spcPts val="0"/>
              </a:spcBef>
              <a:spcAft>
                <a:spcPts val="0"/>
              </a:spcAft>
              <a:buSzPts val="1800"/>
              <a:buChar char="-"/>
            </a:pPr>
            <a:r>
              <a:rPr lang="en"/>
              <a:t>You Need a Budget</a:t>
            </a:r>
            <a:endParaRPr/>
          </a:p>
          <a:p>
            <a:pPr indent="-342900" lvl="0" marL="457200" rtl="0" algn="l">
              <a:lnSpc>
                <a:spcPct val="115000"/>
              </a:lnSpc>
              <a:spcBef>
                <a:spcPts val="0"/>
              </a:spcBef>
              <a:spcAft>
                <a:spcPts val="0"/>
              </a:spcAft>
              <a:buSzPts val="1800"/>
              <a:buChar char="-"/>
            </a:pPr>
            <a:r>
              <a:rPr lang="en"/>
              <a:t>Pocket Guard</a:t>
            </a:r>
            <a:endParaRPr/>
          </a:p>
          <a:p>
            <a:pPr indent="-342900" lvl="0" marL="457200" rtl="0" algn="l">
              <a:lnSpc>
                <a:spcPct val="115000"/>
              </a:lnSpc>
              <a:spcBef>
                <a:spcPts val="0"/>
              </a:spcBef>
              <a:spcAft>
                <a:spcPts val="0"/>
              </a:spcAft>
              <a:buSzPts val="1800"/>
              <a:buChar char="-"/>
            </a:pPr>
            <a:r>
              <a:rPr lang="en"/>
              <a:t>Good </a:t>
            </a:r>
            <a:r>
              <a:rPr lang="en"/>
              <a:t>Budget</a:t>
            </a:r>
            <a:r>
              <a:rPr lang="en"/>
              <a:t> (goodbudget.com)</a:t>
            </a:r>
            <a:endParaRPr/>
          </a:p>
          <a:p>
            <a:pPr indent="0" lvl="0" marL="457200" rtl="0" algn="l">
              <a:lnSpc>
                <a:spcPct val="115000"/>
              </a:lnSpc>
              <a:spcBef>
                <a:spcPts val="0"/>
              </a:spcBef>
              <a:spcAft>
                <a:spcPts val="0"/>
              </a:spcAft>
              <a:buNone/>
            </a:pPr>
            <a:r>
              <a:t/>
            </a:r>
            <a:endParaRPr/>
          </a:p>
          <a:p>
            <a:pPr indent="0" lvl="0" marL="457200" rtl="0" algn="l">
              <a:lnSpc>
                <a:spcPct val="115000"/>
              </a:lnSpc>
              <a:spcBef>
                <a:spcPts val="0"/>
              </a:spcBef>
              <a:spcAft>
                <a:spcPts val="0"/>
              </a:spcAft>
              <a:buNone/>
            </a:pPr>
            <a:r>
              <a:t/>
            </a:r>
            <a:endParaRPr/>
          </a:p>
        </p:txBody>
      </p:sp>
      <p:pic>
        <p:nvPicPr>
          <p:cNvPr id="172" name="Google Shape;172;p26"/>
          <p:cNvPicPr preferRelativeResize="0"/>
          <p:nvPr/>
        </p:nvPicPr>
        <p:blipFill rotWithShape="1">
          <a:blip r:embed="rId3">
            <a:alphaModFix/>
          </a:blip>
          <a:srcRect b="0" l="0" r="0" t="0"/>
          <a:stretch/>
        </p:blipFill>
        <p:spPr>
          <a:xfrm>
            <a:off x="0" y="0"/>
            <a:ext cx="9144000" cy="561525"/>
          </a:xfrm>
          <a:prstGeom prst="rect">
            <a:avLst/>
          </a:prstGeom>
          <a:noFill/>
          <a:ln>
            <a:noFill/>
          </a:ln>
        </p:spPr>
      </p:pic>
      <p:pic>
        <p:nvPicPr>
          <p:cNvPr id="173" name="Google Shape;173;p26"/>
          <p:cNvPicPr preferRelativeResize="0"/>
          <p:nvPr/>
        </p:nvPicPr>
        <p:blipFill rotWithShape="1">
          <a:blip r:embed="rId4">
            <a:alphaModFix/>
          </a:blip>
          <a:srcRect b="0" l="0" r="0" t="0"/>
          <a:stretch/>
        </p:blipFill>
        <p:spPr>
          <a:xfrm>
            <a:off x="7887771" y="4022999"/>
            <a:ext cx="1013501" cy="1012826"/>
          </a:xfrm>
          <a:prstGeom prst="rect">
            <a:avLst/>
          </a:prstGeom>
          <a:noFill/>
          <a:ln>
            <a:noFill/>
          </a:ln>
        </p:spPr>
      </p:pic>
      <p:sp>
        <p:nvSpPr>
          <p:cNvPr id="174" name="Google Shape;174;p26"/>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Considering Cost-Effective Alternatives </a:t>
            </a:r>
            <a:endParaRPr/>
          </a:p>
        </p:txBody>
      </p:sp>
      <p:sp>
        <p:nvSpPr>
          <p:cNvPr id="180" name="Google Shape;180;p27"/>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Books (Buying </a:t>
            </a:r>
            <a:r>
              <a:rPr lang="en"/>
              <a:t>an</a:t>
            </a:r>
            <a:r>
              <a:rPr lang="en"/>
              <a:t> online copy, borrowing, used books)</a:t>
            </a:r>
            <a:endParaRPr/>
          </a:p>
          <a:p>
            <a:pPr indent="-342900" lvl="0" marL="457200" rtl="0" algn="l">
              <a:lnSpc>
                <a:spcPct val="115000"/>
              </a:lnSpc>
              <a:spcBef>
                <a:spcPts val="0"/>
              </a:spcBef>
              <a:spcAft>
                <a:spcPts val="0"/>
              </a:spcAft>
              <a:buSzPts val="1800"/>
              <a:buChar char="●"/>
            </a:pPr>
            <a:r>
              <a:rPr lang="en"/>
              <a:t>Spring Break (Groupon, planning for trips in advance)</a:t>
            </a:r>
            <a:endParaRPr/>
          </a:p>
          <a:p>
            <a:pPr indent="-342900" lvl="0" marL="457200" rtl="0" algn="l">
              <a:lnSpc>
                <a:spcPct val="115000"/>
              </a:lnSpc>
              <a:spcBef>
                <a:spcPts val="0"/>
              </a:spcBef>
              <a:spcAft>
                <a:spcPts val="0"/>
              </a:spcAft>
              <a:buSzPts val="1800"/>
              <a:buChar char="●"/>
            </a:pPr>
            <a:r>
              <a:rPr lang="en"/>
              <a:t>Housing (</a:t>
            </a:r>
            <a:r>
              <a:rPr lang="en"/>
              <a:t>splitting</a:t>
            </a:r>
            <a:r>
              <a:rPr lang="en"/>
              <a:t> </a:t>
            </a:r>
            <a:r>
              <a:rPr lang="en"/>
              <a:t>rent</a:t>
            </a:r>
            <a:r>
              <a:rPr lang="en"/>
              <a:t> with </a:t>
            </a:r>
            <a:r>
              <a:rPr lang="en"/>
              <a:t>roommate</a:t>
            </a:r>
            <a:r>
              <a:rPr lang="en"/>
              <a:t>)</a:t>
            </a:r>
            <a:endParaRPr/>
          </a:p>
          <a:p>
            <a:pPr indent="-342900" lvl="0" marL="457200" rtl="0" algn="l">
              <a:lnSpc>
                <a:spcPct val="115000"/>
              </a:lnSpc>
              <a:spcBef>
                <a:spcPts val="0"/>
              </a:spcBef>
              <a:spcAft>
                <a:spcPts val="0"/>
              </a:spcAft>
              <a:buSzPts val="1800"/>
              <a:buChar char="●"/>
            </a:pPr>
            <a:r>
              <a:rPr lang="en"/>
              <a:t>Meal Plans (consider cooking all of your meals for the week)</a:t>
            </a:r>
            <a:endParaRPr/>
          </a:p>
          <a:p>
            <a:pPr indent="-342900" lvl="0" marL="457200" rtl="0" algn="l">
              <a:lnSpc>
                <a:spcPct val="115000"/>
              </a:lnSpc>
              <a:spcBef>
                <a:spcPts val="0"/>
              </a:spcBef>
              <a:spcAft>
                <a:spcPts val="0"/>
              </a:spcAft>
              <a:buSzPts val="1800"/>
              <a:buChar char="●"/>
            </a:pPr>
            <a:r>
              <a:rPr lang="en"/>
              <a:t>Entert</a:t>
            </a:r>
            <a:r>
              <a:rPr lang="en"/>
              <a:t>ainment (Kanopy, Hoopla, choosing free or cheaper streaming plans)</a:t>
            </a:r>
            <a:endParaRPr/>
          </a:p>
          <a:p>
            <a:pPr indent="-342900" lvl="0" marL="457200" rtl="0" algn="l">
              <a:lnSpc>
                <a:spcPct val="115000"/>
              </a:lnSpc>
              <a:spcBef>
                <a:spcPts val="0"/>
              </a:spcBef>
              <a:spcAft>
                <a:spcPts val="0"/>
              </a:spcAft>
              <a:buSzPts val="1800"/>
              <a:buChar char="●"/>
            </a:pPr>
            <a:r>
              <a:rPr lang="en"/>
              <a:t>Subscription Services (utilize services that offer </a:t>
            </a:r>
            <a:r>
              <a:rPr lang="en"/>
              <a:t>student</a:t>
            </a:r>
            <a:r>
              <a:rPr lang="en"/>
              <a:t> discounts)</a:t>
            </a:r>
            <a:endParaRPr/>
          </a:p>
          <a:p>
            <a:pPr indent="-317500" lvl="1" marL="914400" rtl="0" algn="l">
              <a:lnSpc>
                <a:spcPct val="115000"/>
              </a:lnSpc>
              <a:spcBef>
                <a:spcPts val="0"/>
              </a:spcBef>
              <a:spcAft>
                <a:spcPts val="0"/>
              </a:spcAft>
              <a:buSzPts val="1400"/>
              <a:buChar char="○"/>
            </a:pPr>
            <a:r>
              <a:rPr lang="en"/>
              <a:t>UMBC provides students with free Microsoft and a discount on Adobe Creative Cloud </a:t>
            </a:r>
            <a:endParaRPr/>
          </a:p>
        </p:txBody>
      </p:sp>
      <p:pic>
        <p:nvPicPr>
          <p:cNvPr id="181" name="Google Shape;181;p27"/>
          <p:cNvPicPr preferRelativeResize="0"/>
          <p:nvPr/>
        </p:nvPicPr>
        <p:blipFill rotWithShape="1">
          <a:blip r:embed="rId3">
            <a:alphaModFix/>
          </a:blip>
          <a:srcRect b="0" l="0" r="0" t="0"/>
          <a:stretch/>
        </p:blipFill>
        <p:spPr>
          <a:xfrm>
            <a:off x="0" y="0"/>
            <a:ext cx="9143998" cy="561525"/>
          </a:xfrm>
          <a:prstGeom prst="rect">
            <a:avLst/>
          </a:prstGeom>
          <a:noFill/>
          <a:ln>
            <a:noFill/>
          </a:ln>
        </p:spPr>
      </p:pic>
      <p:pic>
        <p:nvPicPr>
          <p:cNvPr id="182" name="Google Shape;182;p27"/>
          <p:cNvPicPr preferRelativeResize="0"/>
          <p:nvPr/>
        </p:nvPicPr>
        <p:blipFill rotWithShape="1">
          <a:blip r:embed="rId4">
            <a:alphaModFix/>
          </a:blip>
          <a:srcRect b="0" l="0" r="0" t="0"/>
          <a:stretch/>
        </p:blipFill>
        <p:spPr>
          <a:xfrm>
            <a:off x="7887771" y="4022999"/>
            <a:ext cx="1013501" cy="1012826"/>
          </a:xfrm>
          <a:prstGeom prst="rect">
            <a:avLst/>
          </a:prstGeom>
          <a:noFill/>
          <a:ln>
            <a:noFill/>
          </a:ln>
        </p:spPr>
      </p:pic>
      <p:sp>
        <p:nvSpPr>
          <p:cNvPr id="183" name="Google Shape;183;p27"/>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Need some more </a:t>
            </a:r>
            <a:r>
              <a:rPr lang="en"/>
              <a:t>money</a:t>
            </a:r>
            <a:r>
              <a:rPr lang="en"/>
              <a:t>? Here are some ideas...</a:t>
            </a:r>
            <a:endParaRPr/>
          </a:p>
        </p:txBody>
      </p:sp>
      <p:sp>
        <p:nvSpPr>
          <p:cNvPr id="189" name="Google Shape;189;p28"/>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Start a small business (can be done from your home!) (ex. selling press on </a:t>
            </a:r>
            <a:r>
              <a:rPr lang="en"/>
              <a:t>nails)</a:t>
            </a:r>
            <a:endParaRPr/>
          </a:p>
          <a:p>
            <a:pPr indent="-342900" lvl="0" marL="457200" rtl="0" algn="l">
              <a:lnSpc>
                <a:spcPct val="115000"/>
              </a:lnSpc>
              <a:spcBef>
                <a:spcPts val="0"/>
              </a:spcBef>
              <a:spcAft>
                <a:spcPts val="0"/>
              </a:spcAft>
              <a:buSzPts val="1800"/>
              <a:buChar char="●"/>
            </a:pPr>
            <a:r>
              <a:rPr lang="en"/>
              <a:t>Get a part-time or full-time job, on or off-campus using UMBCworks</a:t>
            </a:r>
            <a:endParaRPr/>
          </a:p>
          <a:p>
            <a:pPr indent="-317500" lvl="1" marL="1371600" rtl="0" algn="l">
              <a:lnSpc>
                <a:spcPct val="115000"/>
              </a:lnSpc>
              <a:spcBef>
                <a:spcPts val="0"/>
              </a:spcBef>
              <a:spcAft>
                <a:spcPts val="0"/>
              </a:spcAft>
              <a:buSzPts val="1400"/>
              <a:buChar char="○"/>
            </a:pPr>
            <a:r>
              <a:rPr lang="en"/>
              <a:t>OCSS is hiring for fall semester starting in April (2-3 weeks)! </a:t>
            </a:r>
            <a:endParaRPr/>
          </a:p>
          <a:p>
            <a:pPr indent="-342900" lvl="0" marL="457200" rtl="0" algn="l">
              <a:lnSpc>
                <a:spcPct val="115000"/>
              </a:lnSpc>
              <a:spcBef>
                <a:spcPts val="0"/>
              </a:spcBef>
              <a:spcAft>
                <a:spcPts val="0"/>
              </a:spcAft>
              <a:buSzPts val="1800"/>
              <a:buChar char="●"/>
            </a:pPr>
            <a:r>
              <a:rPr lang="en"/>
              <a:t>Apply for state and UMBC scholarships </a:t>
            </a:r>
            <a:endParaRPr/>
          </a:p>
          <a:p>
            <a:pPr indent="-342900" lvl="0" marL="457200" rtl="0" algn="l">
              <a:lnSpc>
                <a:spcPct val="115000"/>
              </a:lnSpc>
              <a:spcBef>
                <a:spcPts val="0"/>
              </a:spcBef>
              <a:spcAft>
                <a:spcPts val="0"/>
              </a:spcAft>
              <a:buSzPts val="1800"/>
              <a:buChar char="●"/>
            </a:pPr>
            <a:r>
              <a:rPr lang="en"/>
              <a:t>Sell your old clothing items and accessories online</a:t>
            </a:r>
            <a:endParaRPr/>
          </a:p>
          <a:p>
            <a:pPr indent="-342900" lvl="0" marL="457200" rtl="0" algn="l">
              <a:lnSpc>
                <a:spcPct val="115000"/>
              </a:lnSpc>
              <a:spcBef>
                <a:spcPts val="0"/>
              </a:spcBef>
              <a:spcAft>
                <a:spcPts val="0"/>
              </a:spcAft>
              <a:buSzPts val="1800"/>
              <a:buChar char="●"/>
            </a:pPr>
            <a:r>
              <a:rPr lang="en"/>
              <a:t>Split subscription payments in half with a friend or family member  </a:t>
            </a:r>
            <a:endParaRPr/>
          </a:p>
        </p:txBody>
      </p:sp>
      <p:pic>
        <p:nvPicPr>
          <p:cNvPr id="190" name="Google Shape;190;p28"/>
          <p:cNvPicPr preferRelativeResize="0"/>
          <p:nvPr/>
        </p:nvPicPr>
        <p:blipFill rotWithShape="1">
          <a:blip r:embed="rId3">
            <a:alphaModFix/>
          </a:blip>
          <a:srcRect b="0" l="0" r="0" t="0"/>
          <a:stretch/>
        </p:blipFill>
        <p:spPr>
          <a:xfrm>
            <a:off x="0" y="0"/>
            <a:ext cx="9143998" cy="561525"/>
          </a:xfrm>
          <a:prstGeom prst="rect">
            <a:avLst/>
          </a:prstGeom>
          <a:noFill/>
          <a:ln>
            <a:noFill/>
          </a:ln>
        </p:spPr>
      </p:pic>
      <p:pic>
        <p:nvPicPr>
          <p:cNvPr id="191" name="Google Shape;191;p28"/>
          <p:cNvPicPr preferRelativeResize="0"/>
          <p:nvPr/>
        </p:nvPicPr>
        <p:blipFill rotWithShape="1">
          <a:blip r:embed="rId4">
            <a:alphaModFix/>
          </a:blip>
          <a:srcRect b="0" l="0" r="0" t="0"/>
          <a:stretch/>
        </p:blipFill>
        <p:spPr>
          <a:xfrm>
            <a:off x="7887771" y="4022999"/>
            <a:ext cx="1013501" cy="1012826"/>
          </a:xfrm>
          <a:prstGeom prst="rect">
            <a:avLst/>
          </a:prstGeom>
          <a:noFill/>
          <a:ln>
            <a:noFill/>
          </a:ln>
        </p:spPr>
      </p:pic>
      <p:sp>
        <p:nvSpPr>
          <p:cNvPr id="192" name="Google Shape;192;p28"/>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General Tips</a:t>
            </a:r>
            <a:endParaRPr/>
          </a:p>
        </p:txBody>
      </p:sp>
      <p:sp>
        <p:nvSpPr>
          <p:cNvPr id="198" name="Google Shape;198;p29"/>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en" sz="1700"/>
              <a:t>College life does not need to be expensive </a:t>
            </a:r>
            <a:endParaRPr sz="1700"/>
          </a:p>
          <a:p>
            <a:pPr indent="-311150" lvl="1" marL="914400" rtl="0" algn="l">
              <a:lnSpc>
                <a:spcPct val="115000"/>
              </a:lnSpc>
              <a:spcBef>
                <a:spcPts val="0"/>
              </a:spcBef>
              <a:spcAft>
                <a:spcPts val="0"/>
              </a:spcAft>
              <a:buSzPts val="1300"/>
              <a:buChar char="○"/>
            </a:pPr>
            <a:r>
              <a:rPr lang="en" sz="1300"/>
              <a:t>Attend free campus events </a:t>
            </a:r>
            <a:endParaRPr sz="1300"/>
          </a:p>
          <a:p>
            <a:pPr indent="-311150" lvl="1" marL="914400" rtl="0" algn="l">
              <a:lnSpc>
                <a:spcPct val="115000"/>
              </a:lnSpc>
              <a:spcBef>
                <a:spcPts val="0"/>
              </a:spcBef>
              <a:spcAft>
                <a:spcPts val="0"/>
              </a:spcAft>
              <a:buSzPts val="1300"/>
              <a:buChar char="○"/>
            </a:pPr>
            <a:r>
              <a:rPr lang="en" sz="1300"/>
              <a:t>Utilize free RAC membership</a:t>
            </a:r>
            <a:endParaRPr sz="1300"/>
          </a:p>
          <a:p>
            <a:pPr indent="-311150" lvl="1" marL="914400" rtl="0" algn="l">
              <a:lnSpc>
                <a:spcPct val="115000"/>
              </a:lnSpc>
              <a:spcBef>
                <a:spcPts val="0"/>
              </a:spcBef>
              <a:spcAft>
                <a:spcPts val="0"/>
              </a:spcAft>
              <a:buSzPts val="1300"/>
              <a:buChar char="○"/>
            </a:pPr>
            <a:r>
              <a:rPr lang="en" sz="1300"/>
              <a:t>Consider lowering your meal plan amount and cook more</a:t>
            </a:r>
            <a:endParaRPr sz="1300"/>
          </a:p>
          <a:p>
            <a:pPr indent="-311150" lvl="1" marL="914400" rtl="0" algn="l">
              <a:lnSpc>
                <a:spcPct val="115000"/>
              </a:lnSpc>
              <a:spcBef>
                <a:spcPts val="0"/>
              </a:spcBef>
              <a:spcAft>
                <a:spcPts val="0"/>
              </a:spcAft>
              <a:buSzPts val="1300"/>
              <a:buChar char="○"/>
            </a:pPr>
            <a:r>
              <a:rPr lang="en" sz="1300"/>
              <a:t>Does your professor offer the textbook at the library? Online content available? </a:t>
            </a:r>
            <a:endParaRPr sz="1300"/>
          </a:p>
          <a:p>
            <a:pPr indent="-336550" lvl="0" marL="457200" rtl="0" algn="l">
              <a:lnSpc>
                <a:spcPct val="115000"/>
              </a:lnSpc>
              <a:spcBef>
                <a:spcPts val="0"/>
              </a:spcBef>
              <a:spcAft>
                <a:spcPts val="0"/>
              </a:spcAft>
              <a:buSzPts val="1700"/>
              <a:buChar char="●"/>
            </a:pPr>
            <a:r>
              <a:rPr lang="en" sz="1700"/>
              <a:t>Save up for something in particular </a:t>
            </a:r>
            <a:endParaRPr sz="1700"/>
          </a:p>
          <a:p>
            <a:pPr indent="-311150" lvl="1" marL="914400" rtl="0" algn="l">
              <a:lnSpc>
                <a:spcPct val="115000"/>
              </a:lnSpc>
              <a:spcBef>
                <a:spcPts val="0"/>
              </a:spcBef>
              <a:spcAft>
                <a:spcPts val="0"/>
              </a:spcAft>
              <a:buSzPts val="1300"/>
              <a:buChar char="○"/>
            </a:pPr>
            <a:r>
              <a:rPr lang="en" sz="1300"/>
              <a:t>This can help you stay motivated to save and budget well! </a:t>
            </a:r>
            <a:endParaRPr sz="1300"/>
          </a:p>
          <a:p>
            <a:pPr indent="-336550" lvl="0" marL="457200" rtl="0" algn="l">
              <a:lnSpc>
                <a:spcPct val="115000"/>
              </a:lnSpc>
              <a:spcBef>
                <a:spcPts val="0"/>
              </a:spcBef>
              <a:spcAft>
                <a:spcPts val="0"/>
              </a:spcAft>
              <a:buSzPts val="1700"/>
              <a:buChar char="●"/>
            </a:pPr>
            <a:r>
              <a:rPr lang="en" sz="1700"/>
              <a:t>Keeping money in the bank is safe choice</a:t>
            </a:r>
            <a:endParaRPr sz="1700"/>
          </a:p>
          <a:p>
            <a:pPr indent="-311150" lvl="1" marL="914400" rtl="0" algn="l">
              <a:lnSpc>
                <a:spcPct val="115000"/>
              </a:lnSpc>
              <a:spcBef>
                <a:spcPts val="0"/>
              </a:spcBef>
              <a:spcAft>
                <a:spcPts val="0"/>
              </a:spcAft>
              <a:buSzPts val="1300"/>
              <a:buChar char="○"/>
            </a:pPr>
            <a:r>
              <a:rPr lang="en" sz="1300"/>
              <a:t>Make sure you are laying out all your options </a:t>
            </a:r>
            <a:endParaRPr sz="1300"/>
          </a:p>
          <a:p>
            <a:pPr indent="-311150" lvl="1" marL="914400" rtl="0" algn="l">
              <a:lnSpc>
                <a:spcPct val="115000"/>
              </a:lnSpc>
              <a:spcBef>
                <a:spcPts val="0"/>
              </a:spcBef>
              <a:spcAft>
                <a:spcPts val="0"/>
              </a:spcAft>
              <a:buSzPts val="1300"/>
              <a:buChar char="○"/>
            </a:pPr>
            <a:r>
              <a:rPr lang="en" sz="1300"/>
              <a:t>Credit card rewards. Interest rates. Explore options at banks! </a:t>
            </a:r>
            <a:endParaRPr sz="1300"/>
          </a:p>
          <a:p>
            <a:pPr indent="-336550" lvl="0" marL="457200" rtl="0" algn="l">
              <a:spcBef>
                <a:spcPts val="0"/>
              </a:spcBef>
              <a:spcAft>
                <a:spcPts val="0"/>
              </a:spcAft>
              <a:buSzPts val="1700"/>
              <a:buChar char="●"/>
            </a:pPr>
            <a:r>
              <a:rPr lang="en" sz="1700"/>
              <a:t>Place a fraction of your money into investment</a:t>
            </a:r>
            <a:endParaRPr sz="1700"/>
          </a:p>
          <a:p>
            <a:pPr indent="-311150" lvl="1" marL="914400" rtl="0" algn="l">
              <a:spcBef>
                <a:spcPts val="0"/>
              </a:spcBef>
              <a:spcAft>
                <a:spcPts val="0"/>
              </a:spcAft>
              <a:buSzPts val="1300"/>
              <a:buChar char="○"/>
            </a:pPr>
            <a:r>
              <a:rPr lang="en" sz="1300"/>
              <a:t>Higher interest rates. Money will grow on its own! Check out the Acorns App </a:t>
            </a:r>
            <a:endParaRPr sz="1300"/>
          </a:p>
          <a:p>
            <a:pPr indent="0" lvl="0" marL="0" rtl="0" algn="l">
              <a:lnSpc>
                <a:spcPct val="115000"/>
              </a:lnSpc>
              <a:spcBef>
                <a:spcPts val="1600"/>
              </a:spcBef>
              <a:spcAft>
                <a:spcPts val="1600"/>
              </a:spcAft>
              <a:buNone/>
            </a:pPr>
            <a:r>
              <a:t/>
            </a:r>
            <a:endParaRPr sz="2000"/>
          </a:p>
        </p:txBody>
      </p:sp>
      <p:pic>
        <p:nvPicPr>
          <p:cNvPr id="199" name="Google Shape;199;p29"/>
          <p:cNvPicPr preferRelativeResize="0"/>
          <p:nvPr/>
        </p:nvPicPr>
        <p:blipFill rotWithShape="1">
          <a:blip r:embed="rId3">
            <a:alphaModFix/>
          </a:blip>
          <a:srcRect b="0" l="0" r="0" t="0"/>
          <a:stretch/>
        </p:blipFill>
        <p:spPr>
          <a:xfrm>
            <a:off x="0" y="0"/>
            <a:ext cx="9143998" cy="561525"/>
          </a:xfrm>
          <a:prstGeom prst="rect">
            <a:avLst/>
          </a:prstGeom>
          <a:noFill/>
          <a:ln>
            <a:noFill/>
          </a:ln>
        </p:spPr>
      </p:pic>
      <p:pic>
        <p:nvPicPr>
          <p:cNvPr id="200" name="Google Shape;200;p29"/>
          <p:cNvPicPr preferRelativeResize="0"/>
          <p:nvPr/>
        </p:nvPicPr>
        <p:blipFill rotWithShape="1">
          <a:blip r:embed="rId4">
            <a:alphaModFix/>
          </a:blip>
          <a:srcRect b="0" l="0" r="0" t="0"/>
          <a:stretch/>
        </p:blipFill>
        <p:spPr>
          <a:xfrm>
            <a:off x="7887771" y="4022999"/>
            <a:ext cx="1013501" cy="1012826"/>
          </a:xfrm>
          <a:prstGeom prst="rect">
            <a:avLst/>
          </a:prstGeom>
          <a:noFill/>
          <a:ln>
            <a:noFill/>
          </a:ln>
        </p:spPr>
      </p:pic>
      <p:sp>
        <p:nvSpPr>
          <p:cNvPr id="201" name="Google Shape;201;p29"/>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General Tips (Continued)</a:t>
            </a:r>
            <a:endParaRPr/>
          </a:p>
        </p:txBody>
      </p:sp>
      <p:sp>
        <p:nvSpPr>
          <p:cNvPr id="207" name="Google Shape;207;p30"/>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Utilize the envelope system </a:t>
            </a:r>
            <a:endParaRPr/>
          </a:p>
          <a:p>
            <a:pPr indent="-342900" lvl="1" marL="914400" rtl="0" algn="l">
              <a:lnSpc>
                <a:spcPct val="115000"/>
              </a:lnSpc>
              <a:spcBef>
                <a:spcPts val="0"/>
              </a:spcBef>
              <a:spcAft>
                <a:spcPts val="0"/>
              </a:spcAft>
              <a:buSzPts val="1800"/>
              <a:buChar char="○"/>
            </a:pPr>
            <a:r>
              <a:rPr lang="en" sz="1800"/>
              <a:t>This is a great method if you find yourself overspending!</a:t>
            </a:r>
            <a:endParaRPr sz="1800"/>
          </a:p>
          <a:p>
            <a:pPr indent="-342900" lvl="0" marL="457200" rtl="0" algn="l">
              <a:lnSpc>
                <a:spcPct val="115000"/>
              </a:lnSpc>
              <a:spcBef>
                <a:spcPts val="0"/>
              </a:spcBef>
              <a:spcAft>
                <a:spcPts val="0"/>
              </a:spcAft>
              <a:buSzPts val="1800"/>
              <a:buChar char="●"/>
            </a:pPr>
            <a:r>
              <a:rPr lang="en"/>
              <a:t>Split </a:t>
            </a:r>
            <a:r>
              <a:rPr lang="en"/>
              <a:t>subscription</a:t>
            </a:r>
            <a:r>
              <a:rPr lang="en"/>
              <a:t> payments in half with a </a:t>
            </a:r>
            <a:r>
              <a:rPr lang="en"/>
              <a:t>friend</a:t>
            </a:r>
            <a:r>
              <a:rPr lang="en"/>
              <a:t> or family member</a:t>
            </a:r>
            <a:endParaRPr/>
          </a:p>
          <a:p>
            <a:pPr indent="-342900" lvl="0" marL="457200" rtl="0" algn="l">
              <a:lnSpc>
                <a:spcPct val="115000"/>
              </a:lnSpc>
              <a:spcBef>
                <a:spcPts val="0"/>
              </a:spcBef>
              <a:spcAft>
                <a:spcPts val="0"/>
              </a:spcAft>
              <a:buSzPts val="1800"/>
              <a:buChar char="●"/>
            </a:pPr>
            <a:r>
              <a:rPr lang="en"/>
              <a:t>Utilize student discounts as much as you can!</a:t>
            </a:r>
            <a:endParaRPr/>
          </a:p>
          <a:p>
            <a:pPr indent="-342900" lvl="0" marL="457200" rtl="0" algn="l">
              <a:lnSpc>
                <a:spcPct val="115000"/>
              </a:lnSpc>
              <a:spcBef>
                <a:spcPts val="0"/>
              </a:spcBef>
              <a:spcAft>
                <a:spcPts val="0"/>
              </a:spcAft>
              <a:buSzPts val="1800"/>
              <a:buChar char="●"/>
            </a:pPr>
            <a:r>
              <a:rPr lang="en"/>
              <a:t>Take </a:t>
            </a:r>
            <a:r>
              <a:rPr lang="en"/>
              <a:t>advantage</a:t>
            </a:r>
            <a:r>
              <a:rPr lang="en"/>
              <a:t> of the CASHCoach program at UMBC!</a:t>
            </a:r>
            <a:endParaRPr/>
          </a:p>
          <a:p>
            <a:pPr indent="-342900" lvl="0" marL="457200" rtl="0" algn="l">
              <a:lnSpc>
                <a:spcPct val="115000"/>
              </a:lnSpc>
              <a:spcBef>
                <a:spcPts val="0"/>
              </a:spcBef>
              <a:spcAft>
                <a:spcPts val="0"/>
              </a:spcAft>
              <a:buSzPts val="1800"/>
              <a:buChar char="●"/>
            </a:pPr>
            <a:r>
              <a:rPr lang="en"/>
              <a:t>Find free or cheaper alternatives for </a:t>
            </a:r>
            <a:r>
              <a:rPr lang="en"/>
              <a:t>activities</a:t>
            </a:r>
            <a:r>
              <a:rPr lang="en"/>
              <a:t> you like to do and items that you like </a:t>
            </a:r>
            <a:endParaRPr/>
          </a:p>
          <a:p>
            <a:pPr indent="-342900" lvl="0" marL="457200" rtl="0" algn="l">
              <a:lnSpc>
                <a:spcPct val="115000"/>
              </a:lnSpc>
              <a:spcBef>
                <a:spcPts val="0"/>
              </a:spcBef>
              <a:spcAft>
                <a:spcPts val="0"/>
              </a:spcAft>
              <a:buSzPts val="1800"/>
              <a:buChar char="●"/>
            </a:pPr>
            <a:r>
              <a:rPr lang="en"/>
              <a:t>Use food apps to get discounts and rewards</a:t>
            </a:r>
            <a:endParaRPr/>
          </a:p>
          <a:p>
            <a:pPr indent="0" lvl="0" marL="0" rtl="0" algn="l">
              <a:lnSpc>
                <a:spcPct val="115000"/>
              </a:lnSpc>
              <a:spcBef>
                <a:spcPts val="1600"/>
              </a:spcBef>
              <a:spcAft>
                <a:spcPts val="1600"/>
              </a:spcAft>
              <a:buNone/>
            </a:pPr>
            <a:r>
              <a:t/>
            </a:r>
            <a:endParaRPr sz="2000"/>
          </a:p>
        </p:txBody>
      </p:sp>
      <p:pic>
        <p:nvPicPr>
          <p:cNvPr id="208" name="Google Shape;208;p30"/>
          <p:cNvPicPr preferRelativeResize="0"/>
          <p:nvPr/>
        </p:nvPicPr>
        <p:blipFill rotWithShape="1">
          <a:blip r:embed="rId3">
            <a:alphaModFix/>
          </a:blip>
          <a:srcRect b="0" l="0" r="0" t="0"/>
          <a:stretch/>
        </p:blipFill>
        <p:spPr>
          <a:xfrm>
            <a:off x="0" y="0"/>
            <a:ext cx="9144000" cy="561525"/>
          </a:xfrm>
          <a:prstGeom prst="rect">
            <a:avLst/>
          </a:prstGeom>
          <a:noFill/>
          <a:ln>
            <a:noFill/>
          </a:ln>
        </p:spPr>
      </p:pic>
      <p:pic>
        <p:nvPicPr>
          <p:cNvPr id="209" name="Google Shape;209;p30"/>
          <p:cNvPicPr preferRelativeResize="0"/>
          <p:nvPr/>
        </p:nvPicPr>
        <p:blipFill rotWithShape="1">
          <a:blip r:embed="rId4">
            <a:alphaModFix/>
          </a:blip>
          <a:srcRect b="0" l="0" r="0" t="0"/>
          <a:stretch/>
        </p:blipFill>
        <p:spPr>
          <a:xfrm>
            <a:off x="7887771" y="4022999"/>
            <a:ext cx="1013501" cy="1012826"/>
          </a:xfrm>
          <a:prstGeom prst="rect">
            <a:avLst/>
          </a:prstGeom>
          <a:noFill/>
          <a:ln>
            <a:noFill/>
          </a:ln>
        </p:spPr>
      </p:pic>
      <p:sp>
        <p:nvSpPr>
          <p:cNvPr id="210" name="Google Shape;210;p30"/>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1"/>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On-Campus Student Tips </a:t>
            </a:r>
            <a:endParaRPr/>
          </a:p>
        </p:txBody>
      </p:sp>
      <p:sp>
        <p:nvSpPr>
          <p:cNvPr id="216" name="Google Shape;216;p31"/>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Consider living in an </a:t>
            </a:r>
            <a:r>
              <a:rPr lang="en" sz="1600"/>
              <a:t>apartment</a:t>
            </a:r>
            <a:r>
              <a:rPr lang="en" sz="1600"/>
              <a:t> when you have enough credits to save money on a meal plan </a:t>
            </a:r>
            <a:endParaRPr sz="1600"/>
          </a:p>
          <a:p>
            <a:pPr indent="-330200" lvl="1" marL="914400" rtl="0" algn="l">
              <a:spcBef>
                <a:spcPts val="0"/>
              </a:spcBef>
              <a:spcAft>
                <a:spcPts val="0"/>
              </a:spcAft>
              <a:buSzPts val="1600"/>
              <a:buChar char="○"/>
            </a:pPr>
            <a:r>
              <a:rPr lang="en" sz="1600"/>
              <a:t>Or consider </a:t>
            </a:r>
            <a:r>
              <a:rPr lang="en" sz="1600"/>
              <a:t>cooking</a:t>
            </a:r>
            <a:r>
              <a:rPr lang="en" sz="1600"/>
              <a:t> more to save money on a meal plan (if you do not have a lot of time to cook, meal planning may be a good option as well as simply looking “easy meals for college students” on the internet)</a:t>
            </a:r>
            <a:endParaRPr sz="1600"/>
          </a:p>
          <a:p>
            <a:pPr indent="-330200" lvl="0" marL="457200" rtl="0" algn="l">
              <a:spcBef>
                <a:spcPts val="0"/>
              </a:spcBef>
              <a:spcAft>
                <a:spcPts val="0"/>
              </a:spcAft>
              <a:buSzPts val="1600"/>
              <a:buChar char="●"/>
            </a:pPr>
            <a:r>
              <a:rPr lang="en" sz="1600"/>
              <a:t>Consider </a:t>
            </a:r>
            <a:r>
              <a:rPr lang="en" sz="1600"/>
              <a:t>utilizing</a:t>
            </a:r>
            <a:r>
              <a:rPr lang="en" sz="1600"/>
              <a:t> the UMBC shuttle </a:t>
            </a:r>
            <a:r>
              <a:rPr lang="en" sz="1600"/>
              <a:t>service, </a:t>
            </a:r>
            <a:r>
              <a:rPr lang="en" sz="1600"/>
              <a:t>carpool with a </a:t>
            </a:r>
            <a:r>
              <a:rPr lang="en" sz="1600"/>
              <a:t>friend, or Retriever Ride</a:t>
            </a:r>
            <a:endParaRPr sz="1600"/>
          </a:p>
          <a:p>
            <a:pPr indent="-330200" lvl="0" marL="457200" rtl="0" algn="l">
              <a:spcBef>
                <a:spcPts val="0"/>
              </a:spcBef>
              <a:spcAft>
                <a:spcPts val="0"/>
              </a:spcAft>
              <a:buSzPts val="1600"/>
              <a:buChar char="●"/>
            </a:pPr>
            <a:r>
              <a:rPr lang="en" sz="1600"/>
              <a:t>Utilize all the free on-campus resources, amenities, and activities that are </a:t>
            </a:r>
            <a:r>
              <a:rPr lang="en" sz="1600"/>
              <a:t>available to you as a student!</a:t>
            </a:r>
            <a:endParaRPr sz="1600"/>
          </a:p>
          <a:p>
            <a:pPr indent="-330200" lvl="0" marL="457200" rtl="0" algn="l">
              <a:spcBef>
                <a:spcPts val="0"/>
              </a:spcBef>
              <a:spcAft>
                <a:spcPts val="0"/>
              </a:spcAft>
              <a:buSzPts val="1600"/>
              <a:buChar char="●"/>
            </a:pPr>
            <a:r>
              <a:rPr lang="en" sz="1600"/>
              <a:t>Save money on beverages by using the water dispenser in residence halls!</a:t>
            </a:r>
            <a:endParaRPr sz="1600"/>
          </a:p>
          <a:p>
            <a:pPr indent="0" lvl="0" marL="457200" rtl="0" algn="l">
              <a:spcBef>
                <a:spcPts val="0"/>
              </a:spcBef>
              <a:spcAft>
                <a:spcPts val="0"/>
              </a:spcAft>
              <a:buNone/>
            </a:pPr>
            <a:r>
              <a:t/>
            </a:r>
            <a:endParaRPr sz="1600"/>
          </a:p>
          <a:p>
            <a:pPr indent="0" lvl="0" marL="457200" rtl="0" algn="l">
              <a:spcBef>
                <a:spcPts val="0"/>
              </a:spcBef>
              <a:spcAft>
                <a:spcPts val="0"/>
              </a:spcAft>
              <a:buNone/>
            </a:pPr>
            <a:r>
              <a:t/>
            </a:r>
            <a:endParaRPr sz="1600"/>
          </a:p>
        </p:txBody>
      </p:sp>
      <p:pic>
        <p:nvPicPr>
          <p:cNvPr id="217" name="Google Shape;217;p31"/>
          <p:cNvPicPr preferRelativeResize="0"/>
          <p:nvPr/>
        </p:nvPicPr>
        <p:blipFill>
          <a:blip r:embed="rId3">
            <a:alphaModFix/>
          </a:blip>
          <a:stretch>
            <a:fillRect/>
          </a:stretch>
        </p:blipFill>
        <p:spPr>
          <a:xfrm>
            <a:off x="0" y="0"/>
            <a:ext cx="9143998" cy="561525"/>
          </a:xfrm>
          <a:prstGeom prst="rect">
            <a:avLst/>
          </a:prstGeom>
          <a:noFill/>
          <a:ln>
            <a:noFill/>
          </a:ln>
        </p:spPr>
      </p:pic>
      <p:pic>
        <p:nvPicPr>
          <p:cNvPr id="218" name="Google Shape;218;p31"/>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219" name="Google Shape;219;p31"/>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Off-</a:t>
            </a:r>
            <a:r>
              <a:rPr lang="en"/>
              <a:t>Campus</a:t>
            </a:r>
            <a:r>
              <a:rPr lang="en"/>
              <a:t> Student Tips</a:t>
            </a:r>
            <a:endParaRPr/>
          </a:p>
        </p:txBody>
      </p:sp>
      <p:sp>
        <p:nvSpPr>
          <p:cNvPr id="225" name="Google Shape;225;p32"/>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Bring your own snacks/meals to school (healthier too!)</a:t>
            </a:r>
            <a:endParaRPr/>
          </a:p>
          <a:p>
            <a:pPr indent="-342900" lvl="0" marL="457200" rtl="0" algn="l">
              <a:lnSpc>
                <a:spcPct val="150000"/>
              </a:lnSpc>
              <a:spcBef>
                <a:spcPts val="0"/>
              </a:spcBef>
              <a:spcAft>
                <a:spcPts val="0"/>
              </a:spcAft>
              <a:buSzPts val="1800"/>
              <a:buChar char="●"/>
            </a:pPr>
            <a:r>
              <a:rPr lang="en"/>
              <a:t>Bring water bottles! (decrease the amount of plastic and save money!)</a:t>
            </a:r>
            <a:endParaRPr/>
          </a:p>
          <a:p>
            <a:pPr indent="-342900" lvl="0" marL="457200" rtl="0" algn="l">
              <a:lnSpc>
                <a:spcPct val="150000"/>
              </a:lnSpc>
              <a:spcBef>
                <a:spcPts val="0"/>
              </a:spcBef>
              <a:spcAft>
                <a:spcPts val="0"/>
              </a:spcAft>
              <a:buSzPts val="1800"/>
              <a:buChar char="●"/>
            </a:pPr>
            <a:r>
              <a:rPr lang="en"/>
              <a:t>Carpool with friends to school (save gas, save money!)</a:t>
            </a:r>
            <a:endParaRPr/>
          </a:p>
          <a:p>
            <a:pPr indent="-317500" lvl="1" marL="914400" rtl="0" algn="l">
              <a:lnSpc>
                <a:spcPct val="150000"/>
              </a:lnSpc>
              <a:spcBef>
                <a:spcPts val="0"/>
              </a:spcBef>
              <a:spcAft>
                <a:spcPts val="0"/>
              </a:spcAft>
              <a:buSzPts val="1400"/>
              <a:buChar char="○"/>
            </a:pPr>
            <a:r>
              <a:rPr lang="en"/>
              <a:t>Retriever</a:t>
            </a:r>
            <a:r>
              <a:rPr lang="en"/>
              <a:t> Ride: </a:t>
            </a:r>
            <a:r>
              <a:rPr lang="en"/>
              <a:t>https://my3.my.umbc.edu/groups/retrieveressentials/posts/117576</a:t>
            </a:r>
            <a:endParaRPr/>
          </a:p>
          <a:p>
            <a:pPr indent="-342900" lvl="0" marL="457200" rtl="0" algn="l">
              <a:lnSpc>
                <a:spcPct val="150000"/>
              </a:lnSpc>
              <a:spcBef>
                <a:spcPts val="0"/>
              </a:spcBef>
              <a:spcAft>
                <a:spcPts val="0"/>
              </a:spcAft>
              <a:buSzPts val="1800"/>
              <a:buChar char="●"/>
            </a:pPr>
            <a:r>
              <a:rPr lang="en"/>
              <a:t>Print all necessary papers at home or at the local library</a:t>
            </a:r>
            <a:endParaRPr/>
          </a:p>
          <a:p>
            <a:pPr indent="-342900" lvl="0" marL="457200" rtl="0" algn="l">
              <a:lnSpc>
                <a:spcPct val="150000"/>
              </a:lnSpc>
              <a:spcBef>
                <a:spcPts val="0"/>
              </a:spcBef>
              <a:spcAft>
                <a:spcPts val="0"/>
              </a:spcAft>
              <a:buSzPts val="1800"/>
              <a:buChar char="●"/>
            </a:pPr>
            <a:r>
              <a:rPr lang="en"/>
              <a:t>Commuter GOLD CARDS! (get discounts to many places for a </a:t>
            </a:r>
            <a:r>
              <a:rPr lang="en"/>
              <a:t>whole</a:t>
            </a:r>
            <a:r>
              <a:rPr lang="en"/>
              <a:t> academic year, just for $5!)</a:t>
            </a:r>
            <a:endParaRPr/>
          </a:p>
        </p:txBody>
      </p:sp>
      <p:pic>
        <p:nvPicPr>
          <p:cNvPr id="226" name="Google Shape;226;p32"/>
          <p:cNvPicPr preferRelativeResize="0"/>
          <p:nvPr/>
        </p:nvPicPr>
        <p:blipFill>
          <a:blip r:embed="rId3">
            <a:alphaModFix/>
          </a:blip>
          <a:stretch>
            <a:fillRect/>
          </a:stretch>
        </p:blipFill>
        <p:spPr>
          <a:xfrm>
            <a:off x="0" y="0"/>
            <a:ext cx="9143998" cy="561525"/>
          </a:xfrm>
          <a:prstGeom prst="rect">
            <a:avLst/>
          </a:prstGeom>
          <a:noFill/>
          <a:ln>
            <a:noFill/>
          </a:ln>
        </p:spPr>
      </p:pic>
      <p:pic>
        <p:nvPicPr>
          <p:cNvPr id="227" name="Google Shape;227;p32"/>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228" name="Google Shape;228;p32"/>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Introduce Yourself!</a:t>
            </a:r>
            <a:endParaRPr/>
          </a:p>
        </p:txBody>
      </p:sp>
      <p:sp>
        <p:nvSpPr>
          <p:cNvPr id="71" name="Google Shape;71;p15"/>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a:solidFill>
                  <a:srgbClr val="000000"/>
                </a:solidFill>
              </a:rPr>
              <a:t>Name, Pronouns, Year, Major</a:t>
            </a:r>
            <a:endParaRPr>
              <a:solidFill>
                <a:srgbClr val="000000"/>
              </a:solidFill>
            </a:endParaRPr>
          </a:p>
          <a:p>
            <a:pPr indent="0" lvl="0" marL="0" rtl="0" algn="l">
              <a:lnSpc>
                <a:spcPct val="115000"/>
              </a:lnSpc>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342900" lvl="0" marL="457200" rtl="0" algn="l">
              <a:lnSpc>
                <a:spcPct val="200000"/>
              </a:lnSpc>
              <a:spcBef>
                <a:spcPts val="0"/>
              </a:spcBef>
              <a:spcAft>
                <a:spcPts val="0"/>
              </a:spcAft>
              <a:buClr>
                <a:srgbClr val="000000"/>
              </a:buClr>
              <a:buSzPts val="1800"/>
              <a:buChar char="●"/>
            </a:pPr>
            <a:r>
              <a:rPr lang="en">
                <a:solidFill>
                  <a:srgbClr val="000000"/>
                </a:solidFill>
                <a:highlight>
                  <a:srgbClr val="FFFFFF"/>
                </a:highlight>
              </a:rPr>
              <a:t>What is your guilty pleasure that you spend a lot of money on?</a:t>
            </a:r>
            <a:endParaRPr>
              <a:solidFill>
                <a:srgbClr val="000000"/>
              </a:solidFill>
              <a:highlight>
                <a:srgbClr val="FFFFFF"/>
              </a:highlight>
            </a:endParaRPr>
          </a:p>
          <a:p>
            <a:pPr indent="-342900" lvl="0" marL="457200" rtl="0" algn="l">
              <a:lnSpc>
                <a:spcPct val="200000"/>
              </a:lnSpc>
              <a:spcBef>
                <a:spcPts val="0"/>
              </a:spcBef>
              <a:spcAft>
                <a:spcPts val="0"/>
              </a:spcAft>
              <a:buClr>
                <a:srgbClr val="000000"/>
              </a:buClr>
              <a:buSzPts val="1800"/>
              <a:buChar char="●"/>
            </a:pPr>
            <a:r>
              <a:rPr lang="en">
                <a:solidFill>
                  <a:srgbClr val="000000"/>
                </a:solidFill>
                <a:highlight>
                  <a:srgbClr val="FFFFFF"/>
                </a:highlight>
              </a:rPr>
              <a:t>If you had all the money in the world, what would you spend it on?</a:t>
            </a:r>
            <a:endParaRPr>
              <a:solidFill>
                <a:srgbClr val="000000"/>
              </a:solidFill>
              <a:highlight>
                <a:srgbClr val="FFFFFF"/>
              </a:highlight>
            </a:endParaRPr>
          </a:p>
        </p:txBody>
      </p:sp>
      <p:pic>
        <p:nvPicPr>
          <p:cNvPr id="72" name="Google Shape;72;p15"/>
          <p:cNvPicPr preferRelativeResize="0"/>
          <p:nvPr/>
        </p:nvPicPr>
        <p:blipFill rotWithShape="1">
          <a:blip r:embed="rId3">
            <a:alphaModFix/>
          </a:blip>
          <a:srcRect b="0" l="0" r="0" t="0"/>
          <a:stretch/>
        </p:blipFill>
        <p:spPr>
          <a:xfrm>
            <a:off x="0" y="0"/>
            <a:ext cx="9143998" cy="561525"/>
          </a:xfrm>
          <a:prstGeom prst="rect">
            <a:avLst/>
          </a:prstGeom>
          <a:noFill/>
          <a:ln>
            <a:noFill/>
          </a:ln>
        </p:spPr>
      </p:pic>
      <p:pic>
        <p:nvPicPr>
          <p:cNvPr id="73" name="Google Shape;73;p15"/>
          <p:cNvPicPr preferRelativeResize="0"/>
          <p:nvPr/>
        </p:nvPicPr>
        <p:blipFill rotWithShape="1">
          <a:blip r:embed="rId4">
            <a:alphaModFix/>
          </a:blip>
          <a:srcRect b="0" l="0" r="0" t="0"/>
          <a:stretch/>
        </p:blipFill>
        <p:spPr>
          <a:xfrm>
            <a:off x="7887771" y="4022999"/>
            <a:ext cx="1013501" cy="1012826"/>
          </a:xfrm>
          <a:prstGeom prst="rect">
            <a:avLst/>
          </a:prstGeom>
          <a:noFill/>
          <a:ln>
            <a:noFill/>
          </a:ln>
        </p:spPr>
      </p:pic>
      <p:sp>
        <p:nvSpPr>
          <p:cNvPr id="74" name="Google Shape;74;p15"/>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
        <p:nvSpPr>
          <p:cNvPr id="75" name="Google Shape;75;p15"/>
          <p:cNvSpPr txBox="1"/>
          <p:nvPr>
            <p:ph type="title"/>
          </p:nvPr>
        </p:nvSpPr>
        <p:spPr>
          <a:xfrm>
            <a:off x="311700" y="2005913"/>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Ice Breaker (on Mentimeter)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3"/>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Resources</a:t>
            </a:r>
            <a:endParaRPr/>
          </a:p>
        </p:txBody>
      </p:sp>
      <p:sp>
        <p:nvSpPr>
          <p:cNvPr id="234" name="Google Shape;234;p33"/>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Visit </a:t>
            </a:r>
            <a:r>
              <a:rPr lang="en" u="sng">
                <a:solidFill>
                  <a:schemeClr val="hlink"/>
                </a:solidFill>
                <a:hlinkClick r:id="rId3"/>
              </a:rPr>
              <a:t>https://financialsmarts.umbc.edu/</a:t>
            </a:r>
            <a:r>
              <a:rPr lang="en"/>
              <a:t> for tons of resources! Reach out for more help if you would like to talk with someone about your budget or financial literacy.</a:t>
            </a:r>
            <a:endParaRPr/>
          </a:p>
          <a:p>
            <a:pPr indent="-342900" lvl="0" marL="457200" rtl="0" algn="l">
              <a:lnSpc>
                <a:spcPct val="115000"/>
              </a:lnSpc>
              <a:spcBef>
                <a:spcPts val="0"/>
              </a:spcBef>
              <a:spcAft>
                <a:spcPts val="0"/>
              </a:spcAft>
              <a:buSzPts val="1800"/>
              <a:buChar char="●"/>
            </a:pPr>
            <a:r>
              <a:rPr lang="en"/>
              <a:t>Visit </a:t>
            </a:r>
            <a:r>
              <a:rPr lang="en" u="sng">
                <a:solidFill>
                  <a:schemeClr val="hlink"/>
                </a:solidFill>
                <a:hlinkClick r:id="rId4"/>
              </a:rPr>
              <a:t>https://financialsmarts.umbc.edu/programs/vita/</a:t>
            </a:r>
            <a:r>
              <a:rPr lang="en"/>
              <a:t> for FREE tax return, to volunteer, or to talk with a tax pro</a:t>
            </a:r>
            <a:r>
              <a:rPr lang="en"/>
              <a:t>fessionals. </a:t>
            </a:r>
            <a:endParaRPr/>
          </a:p>
          <a:p>
            <a:pPr indent="-342900" lvl="0" marL="457200" rtl="0" algn="l">
              <a:lnSpc>
                <a:spcPct val="115000"/>
              </a:lnSpc>
              <a:spcBef>
                <a:spcPts val="0"/>
              </a:spcBef>
              <a:spcAft>
                <a:spcPts val="0"/>
              </a:spcAft>
              <a:buSzPts val="1800"/>
              <a:buChar char="●"/>
            </a:pPr>
            <a:r>
              <a:rPr lang="en"/>
              <a:t>Visit </a:t>
            </a:r>
            <a:r>
              <a:rPr lang="en" u="sng">
                <a:solidFill>
                  <a:schemeClr val="hlink"/>
                </a:solidFill>
                <a:hlinkClick r:id="rId5"/>
              </a:rPr>
              <a:t>https://ocss.umbc.edu/</a:t>
            </a:r>
            <a:r>
              <a:rPr lang="en"/>
              <a:t> for Off-Campus resources. Join our discord to connect with other off campus students! </a:t>
            </a:r>
            <a:endParaRPr/>
          </a:p>
          <a:p>
            <a:pPr indent="0" lvl="0" marL="457200" rtl="0" algn="l">
              <a:lnSpc>
                <a:spcPct val="115000"/>
              </a:lnSpc>
              <a:spcBef>
                <a:spcPts val="1600"/>
              </a:spcBef>
              <a:spcAft>
                <a:spcPts val="1600"/>
              </a:spcAft>
              <a:buNone/>
            </a:pPr>
            <a:r>
              <a:rPr lang="en">
                <a:solidFill>
                  <a:schemeClr val="lt1"/>
                </a:solidFill>
                <a:latin typeface="Roboto"/>
                <a:ea typeface="Roboto"/>
                <a:cs typeface="Roboto"/>
                <a:sym typeface="Roboto"/>
              </a:rPr>
              <a:t> for fgfgfg</a:t>
            </a:r>
            <a:endParaRPr/>
          </a:p>
        </p:txBody>
      </p:sp>
      <p:pic>
        <p:nvPicPr>
          <p:cNvPr id="235" name="Google Shape;235;p33"/>
          <p:cNvPicPr preferRelativeResize="0"/>
          <p:nvPr/>
        </p:nvPicPr>
        <p:blipFill rotWithShape="1">
          <a:blip r:embed="rId6">
            <a:alphaModFix/>
          </a:blip>
          <a:srcRect b="0" l="0" r="0" t="0"/>
          <a:stretch/>
        </p:blipFill>
        <p:spPr>
          <a:xfrm>
            <a:off x="0" y="0"/>
            <a:ext cx="9143998" cy="561525"/>
          </a:xfrm>
          <a:prstGeom prst="rect">
            <a:avLst/>
          </a:prstGeom>
          <a:noFill/>
          <a:ln>
            <a:noFill/>
          </a:ln>
        </p:spPr>
      </p:pic>
      <p:pic>
        <p:nvPicPr>
          <p:cNvPr id="236" name="Google Shape;236;p33"/>
          <p:cNvPicPr preferRelativeResize="0"/>
          <p:nvPr/>
        </p:nvPicPr>
        <p:blipFill rotWithShape="1">
          <a:blip r:embed="rId7">
            <a:alphaModFix/>
          </a:blip>
          <a:srcRect b="0" l="0" r="0" t="0"/>
          <a:stretch/>
        </p:blipFill>
        <p:spPr>
          <a:xfrm>
            <a:off x="7887771" y="4022999"/>
            <a:ext cx="1013501" cy="1012826"/>
          </a:xfrm>
          <a:prstGeom prst="rect">
            <a:avLst/>
          </a:prstGeom>
          <a:noFill/>
          <a:ln>
            <a:noFill/>
          </a:ln>
        </p:spPr>
      </p:pic>
      <p:sp>
        <p:nvSpPr>
          <p:cNvPr id="237" name="Google Shape;237;p33"/>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4"/>
          <p:cNvSpPr txBox="1"/>
          <p:nvPr>
            <p:ph type="title"/>
          </p:nvPr>
        </p:nvSpPr>
        <p:spPr>
          <a:xfrm>
            <a:off x="116275" y="605638"/>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Contact Us</a:t>
            </a:r>
            <a:endParaRPr/>
          </a:p>
        </p:txBody>
      </p:sp>
      <p:sp>
        <p:nvSpPr>
          <p:cNvPr id="243" name="Google Shape;243;p34"/>
          <p:cNvSpPr txBox="1"/>
          <p:nvPr>
            <p:ph idx="1" type="body"/>
          </p:nvPr>
        </p:nvSpPr>
        <p:spPr>
          <a:xfrm>
            <a:off x="196225" y="1222450"/>
            <a:ext cx="42603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solidFill>
                  <a:srgbClr val="000000"/>
                </a:solidFill>
              </a:rPr>
              <a:t>Off Campus Student Services</a:t>
            </a:r>
            <a:endParaRPr>
              <a:solidFill>
                <a:srgbClr val="000000"/>
              </a:solidFill>
            </a:endParaRPr>
          </a:p>
          <a:p>
            <a:pPr indent="0" lvl="0" marL="0" rtl="0" algn="l">
              <a:lnSpc>
                <a:spcPct val="100000"/>
              </a:lnSpc>
              <a:spcBef>
                <a:spcPts val="1600"/>
              </a:spcBef>
              <a:spcAft>
                <a:spcPts val="0"/>
              </a:spcAft>
              <a:buSzPts val="1800"/>
              <a:buNone/>
            </a:pPr>
            <a:r>
              <a:rPr lang="en">
                <a:solidFill>
                  <a:srgbClr val="000000"/>
                </a:solidFill>
              </a:rPr>
              <a:t>Vladimir Rodriguez</a:t>
            </a:r>
            <a:endParaRPr>
              <a:solidFill>
                <a:srgbClr val="000000"/>
              </a:solidFill>
            </a:endParaRPr>
          </a:p>
          <a:p>
            <a:pPr indent="0" lvl="0" marL="0" rtl="0" algn="l">
              <a:lnSpc>
                <a:spcPct val="100000"/>
              </a:lnSpc>
              <a:spcBef>
                <a:spcPts val="1600"/>
              </a:spcBef>
              <a:spcAft>
                <a:spcPts val="0"/>
              </a:spcAft>
              <a:buSzPts val="1800"/>
              <a:buNone/>
            </a:pPr>
            <a:r>
              <a:rPr lang="en" u="sng">
                <a:solidFill>
                  <a:schemeClr val="hlink"/>
                </a:solidFill>
                <a:hlinkClick r:id="rId3"/>
              </a:rPr>
              <a:t>vrodri@umbc.edu</a:t>
            </a:r>
            <a:endParaRPr>
              <a:solidFill>
                <a:srgbClr val="000000"/>
              </a:solidFill>
            </a:endParaRPr>
          </a:p>
          <a:p>
            <a:pPr indent="0" lvl="0" marL="0" rtl="0" algn="l">
              <a:lnSpc>
                <a:spcPct val="100000"/>
              </a:lnSpc>
              <a:spcBef>
                <a:spcPts val="1600"/>
              </a:spcBef>
              <a:spcAft>
                <a:spcPts val="0"/>
              </a:spcAft>
              <a:buSzPts val="1800"/>
              <a:buNone/>
            </a:pPr>
            <a:r>
              <a:rPr lang="en">
                <a:solidFill>
                  <a:srgbClr val="000000"/>
                </a:solidFill>
              </a:rPr>
              <a:t>Kayleigh Nelson</a:t>
            </a:r>
            <a:endParaRPr>
              <a:solidFill>
                <a:srgbClr val="000000"/>
              </a:solidFill>
            </a:endParaRPr>
          </a:p>
          <a:p>
            <a:pPr indent="0" lvl="0" marL="0" rtl="0" algn="l">
              <a:lnSpc>
                <a:spcPct val="100000"/>
              </a:lnSpc>
              <a:spcBef>
                <a:spcPts val="1600"/>
              </a:spcBef>
              <a:spcAft>
                <a:spcPts val="0"/>
              </a:spcAft>
              <a:buSzPts val="1800"/>
              <a:buNone/>
            </a:pPr>
            <a:r>
              <a:rPr lang="en" u="sng">
                <a:solidFill>
                  <a:schemeClr val="hlink"/>
                </a:solidFill>
                <a:highlight>
                  <a:srgbClr val="FFFFFF"/>
                </a:highlight>
                <a:latin typeface="Roboto"/>
                <a:ea typeface="Roboto"/>
                <a:cs typeface="Roboto"/>
                <a:sym typeface="Roboto"/>
                <a:hlinkClick r:id="rId4"/>
              </a:rPr>
              <a:t>knelson2@umbc.edu</a:t>
            </a:r>
            <a:endParaRPr>
              <a:solidFill>
                <a:srgbClr val="222222"/>
              </a:solidFill>
              <a:highlight>
                <a:srgbClr val="FFFFFF"/>
              </a:highlight>
              <a:latin typeface="Roboto"/>
              <a:ea typeface="Roboto"/>
              <a:cs typeface="Roboto"/>
              <a:sym typeface="Roboto"/>
            </a:endParaRPr>
          </a:p>
          <a:p>
            <a:pPr indent="0" lvl="0" marL="0" rtl="0" algn="l">
              <a:lnSpc>
                <a:spcPct val="100000"/>
              </a:lnSpc>
              <a:spcBef>
                <a:spcPts val="1600"/>
              </a:spcBef>
              <a:spcAft>
                <a:spcPts val="0"/>
              </a:spcAft>
              <a:buSzPts val="1800"/>
              <a:buNone/>
            </a:pPr>
            <a:r>
              <a:rPr lang="en">
                <a:solidFill>
                  <a:srgbClr val="222222"/>
                </a:solidFill>
                <a:highlight>
                  <a:srgbClr val="FFFFFF"/>
                </a:highlight>
                <a:latin typeface="Roboto"/>
                <a:ea typeface="Roboto"/>
                <a:cs typeface="Roboto"/>
                <a:sym typeface="Roboto"/>
              </a:rPr>
              <a:t>Financial Smarts </a:t>
            </a:r>
            <a:endParaRPr>
              <a:solidFill>
                <a:srgbClr val="222222"/>
              </a:solidFill>
              <a:highlight>
                <a:srgbClr val="FFFFFF"/>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u="sng">
                <a:solidFill>
                  <a:schemeClr val="hlink"/>
                </a:solidFill>
                <a:highlight>
                  <a:srgbClr val="FFFFFF"/>
                </a:highlight>
                <a:hlinkClick r:id="rId5"/>
              </a:rPr>
              <a:t>financialsmarts@umbc.edu</a:t>
            </a:r>
            <a:endParaRPr>
              <a:solidFill>
                <a:srgbClr val="262626"/>
              </a:solidFill>
              <a:highlight>
                <a:srgbClr val="FFFFFF"/>
              </a:highlight>
            </a:endParaRPr>
          </a:p>
          <a:p>
            <a:pPr indent="0" lvl="0" marL="0" rtl="0" algn="l">
              <a:spcBef>
                <a:spcPts val="900"/>
              </a:spcBef>
              <a:spcAft>
                <a:spcPts val="0"/>
              </a:spcAft>
              <a:buClr>
                <a:schemeClr val="dk1"/>
              </a:buClr>
              <a:buSzPts val="1100"/>
              <a:buFont typeface="Arial"/>
              <a:buNone/>
            </a:pPr>
            <a:r>
              <a:t/>
            </a:r>
            <a:endParaRPr>
              <a:solidFill>
                <a:srgbClr val="262626"/>
              </a:solidFill>
              <a:highlight>
                <a:srgbClr val="FFFFFF"/>
              </a:highlight>
            </a:endParaRPr>
          </a:p>
          <a:p>
            <a:pPr indent="0" lvl="0" marL="0" rtl="0" algn="l">
              <a:lnSpc>
                <a:spcPct val="100000"/>
              </a:lnSpc>
              <a:spcBef>
                <a:spcPts val="900"/>
              </a:spcBef>
              <a:spcAft>
                <a:spcPts val="1600"/>
              </a:spcAft>
              <a:buSzPts val="1800"/>
              <a:buNone/>
            </a:pPr>
            <a:r>
              <a:t/>
            </a:r>
            <a:endParaRPr>
              <a:solidFill>
                <a:srgbClr val="000000"/>
              </a:solidFill>
            </a:endParaRPr>
          </a:p>
        </p:txBody>
      </p:sp>
      <p:pic>
        <p:nvPicPr>
          <p:cNvPr id="244" name="Google Shape;244;p34"/>
          <p:cNvPicPr preferRelativeResize="0"/>
          <p:nvPr/>
        </p:nvPicPr>
        <p:blipFill rotWithShape="1">
          <a:blip r:embed="rId6">
            <a:alphaModFix/>
          </a:blip>
          <a:srcRect b="0" l="0" r="0" t="0"/>
          <a:stretch/>
        </p:blipFill>
        <p:spPr>
          <a:xfrm>
            <a:off x="0" y="0"/>
            <a:ext cx="9143998" cy="561525"/>
          </a:xfrm>
          <a:prstGeom prst="rect">
            <a:avLst/>
          </a:prstGeom>
          <a:noFill/>
          <a:ln>
            <a:noFill/>
          </a:ln>
        </p:spPr>
      </p:pic>
      <p:pic>
        <p:nvPicPr>
          <p:cNvPr id="245" name="Google Shape;245;p34"/>
          <p:cNvPicPr preferRelativeResize="0"/>
          <p:nvPr/>
        </p:nvPicPr>
        <p:blipFill rotWithShape="1">
          <a:blip r:embed="rId7">
            <a:alphaModFix/>
          </a:blip>
          <a:srcRect b="0" l="0" r="0" t="0"/>
          <a:stretch/>
        </p:blipFill>
        <p:spPr>
          <a:xfrm>
            <a:off x="7887771" y="4022999"/>
            <a:ext cx="1013501" cy="1012826"/>
          </a:xfrm>
          <a:prstGeom prst="rect">
            <a:avLst/>
          </a:prstGeom>
          <a:noFill/>
          <a:ln>
            <a:noFill/>
          </a:ln>
        </p:spPr>
      </p:pic>
      <p:sp>
        <p:nvSpPr>
          <p:cNvPr id="246" name="Google Shape;246;p34"/>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
        <p:nvSpPr>
          <p:cNvPr id="247" name="Google Shape;247;p34"/>
          <p:cNvSpPr txBox="1"/>
          <p:nvPr>
            <p:ph idx="1" type="body"/>
          </p:nvPr>
        </p:nvSpPr>
        <p:spPr>
          <a:xfrm>
            <a:off x="4511225" y="1378525"/>
            <a:ext cx="42603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
                <a:solidFill>
                  <a:srgbClr val="000000"/>
                </a:solidFill>
              </a:rPr>
              <a:t>Follow us on our social media!</a:t>
            </a:r>
            <a:endParaRPr b="1">
              <a:solidFill>
                <a:srgbClr val="000000"/>
              </a:solidFill>
            </a:endParaRPr>
          </a:p>
          <a:p>
            <a:pPr indent="0" lvl="0" marL="0" rtl="0" algn="l">
              <a:lnSpc>
                <a:spcPct val="100000"/>
              </a:lnSpc>
              <a:spcBef>
                <a:spcPts val="1600"/>
              </a:spcBef>
              <a:spcAft>
                <a:spcPts val="0"/>
              </a:spcAft>
              <a:buSzPts val="1800"/>
              <a:buNone/>
            </a:pPr>
            <a:r>
              <a:rPr lang="en">
                <a:solidFill>
                  <a:srgbClr val="000000"/>
                </a:solidFill>
              </a:rPr>
              <a:t>Instagram: @umbc_offcampus</a:t>
            </a:r>
            <a:endParaRPr>
              <a:solidFill>
                <a:srgbClr val="000000"/>
              </a:solidFill>
            </a:endParaRPr>
          </a:p>
          <a:p>
            <a:pPr indent="0" lvl="0" marL="0" rtl="0" algn="l">
              <a:lnSpc>
                <a:spcPct val="100000"/>
              </a:lnSpc>
              <a:spcBef>
                <a:spcPts val="1600"/>
              </a:spcBef>
              <a:spcAft>
                <a:spcPts val="0"/>
              </a:spcAft>
              <a:buSzPts val="1800"/>
              <a:buNone/>
            </a:pPr>
            <a:r>
              <a:rPr lang="en">
                <a:solidFill>
                  <a:srgbClr val="000000"/>
                </a:solidFill>
              </a:rPr>
              <a:t>Follow OCSS on myUMBC</a:t>
            </a:r>
            <a:endParaRPr>
              <a:solidFill>
                <a:srgbClr val="000000"/>
              </a:solidFill>
            </a:endParaRPr>
          </a:p>
          <a:p>
            <a:pPr indent="0" lvl="0" marL="0" rtl="0" algn="l">
              <a:lnSpc>
                <a:spcPct val="100000"/>
              </a:lnSpc>
              <a:spcBef>
                <a:spcPts val="1600"/>
              </a:spcBef>
              <a:spcAft>
                <a:spcPts val="1600"/>
              </a:spcAft>
              <a:buSzPts val="1800"/>
              <a:buNone/>
            </a:pPr>
            <a:r>
              <a:t/>
            </a:r>
            <a:endParaRPr b="1">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Learning Outcomes</a:t>
            </a:r>
            <a:endParaRPr/>
          </a:p>
        </p:txBody>
      </p:sp>
      <p:sp>
        <p:nvSpPr>
          <p:cNvPr id="81" name="Google Shape;81;p16"/>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Gain a basic understanding of where your money is going</a:t>
            </a:r>
            <a:endParaRPr/>
          </a:p>
          <a:p>
            <a:pPr indent="-342900" lvl="0" marL="457200" rtl="0" algn="l">
              <a:lnSpc>
                <a:spcPct val="150000"/>
              </a:lnSpc>
              <a:spcBef>
                <a:spcPts val="0"/>
              </a:spcBef>
              <a:spcAft>
                <a:spcPts val="0"/>
              </a:spcAft>
              <a:buSzPts val="1800"/>
              <a:buChar char="●"/>
            </a:pPr>
            <a:r>
              <a:rPr lang="en"/>
              <a:t>Learn tips on how to budget your money while in college and after graduation</a:t>
            </a:r>
            <a:endParaRPr/>
          </a:p>
          <a:p>
            <a:pPr indent="-342900" lvl="0" marL="457200" rtl="0" algn="l">
              <a:lnSpc>
                <a:spcPct val="150000"/>
              </a:lnSpc>
              <a:spcBef>
                <a:spcPts val="0"/>
              </a:spcBef>
              <a:spcAft>
                <a:spcPts val="0"/>
              </a:spcAft>
              <a:buSzPts val="1800"/>
              <a:buChar char="●"/>
            </a:pPr>
            <a:r>
              <a:rPr lang="en"/>
              <a:t>Create a budget to stay on track of both fixed and variable expenses</a:t>
            </a:r>
            <a:endParaRPr/>
          </a:p>
        </p:txBody>
      </p:sp>
      <p:pic>
        <p:nvPicPr>
          <p:cNvPr id="82" name="Google Shape;82;p16"/>
          <p:cNvPicPr preferRelativeResize="0"/>
          <p:nvPr/>
        </p:nvPicPr>
        <p:blipFill rotWithShape="1">
          <a:blip r:embed="rId3">
            <a:alphaModFix/>
          </a:blip>
          <a:srcRect b="0" l="0" r="0" t="0"/>
          <a:stretch/>
        </p:blipFill>
        <p:spPr>
          <a:xfrm>
            <a:off x="0" y="0"/>
            <a:ext cx="9143998" cy="561525"/>
          </a:xfrm>
          <a:prstGeom prst="rect">
            <a:avLst/>
          </a:prstGeom>
          <a:noFill/>
          <a:ln>
            <a:noFill/>
          </a:ln>
        </p:spPr>
      </p:pic>
      <p:pic>
        <p:nvPicPr>
          <p:cNvPr id="83" name="Google Shape;83;p16"/>
          <p:cNvPicPr preferRelativeResize="0"/>
          <p:nvPr/>
        </p:nvPicPr>
        <p:blipFill rotWithShape="1">
          <a:blip r:embed="rId4">
            <a:alphaModFix/>
          </a:blip>
          <a:srcRect b="0" l="0" r="0" t="0"/>
          <a:stretch/>
        </p:blipFill>
        <p:spPr>
          <a:xfrm>
            <a:off x="7887771" y="4022999"/>
            <a:ext cx="1013501" cy="1012826"/>
          </a:xfrm>
          <a:prstGeom prst="rect">
            <a:avLst/>
          </a:prstGeom>
          <a:noFill/>
          <a:ln>
            <a:noFill/>
          </a:ln>
        </p:spPr>
      </p:pic>
      <p:sp>
        <p:nvSpPr>
          <p:cNvPr id="84" name="Google Shape;84;p16"/>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Budgeting </a:t>
            </a:r>
            <a:endParaRPr/>
          </a:p>
        </p:txBody>
      </p:sp>
      <p:sp>
        <p:nvSpPr>
          <p:cNvPr id="90" name="Google Shape;90;p17"/>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How do you currently keep track of where your money is going?</a:t>
            </a:r>
            <a:endParaRPr/>
          </a:p>
          <a:p>
            <a:pPr indent="-317500" lvl="1" marL="914400" rtl="0" algn="l">
              <a:lnSpc>
                <a:spcPct val="115000"/>
              </a:lnSpc>
              <a:spcBef>
                <a:spcPts val="0"/>
              </a:spcBef>
              <a:spcAft>
                <a:spcPts val="0"/>
              </a:spcAft>
              <a:buSzPts val="1400"/>
              <a:buChar char="○"/>
            </a:pPr>
            <a:r>
              <a:rPr lang="en"/>
              <a:t>What were your last three purchases?</a:t>
            </a:r>
            <a:endParaRPr/>
          </a:p>
          <a:p>
            <a:pPr indent="-342900" lvl="0" marL="457200" rtl="0" algn="l">
              <a:lnSpc>
                <a:spcPct val="115000"/>
              </a:lnSpc>
              <a:spcBef>
                <a:spcPts val="0"/>
              </a:spcBef>
              <a:spcAft>
                <a:spcPts val="0"/>
              </a:spcAft>
              <a:buSzPts val="1800"/>
              <a:buChar char="●"/>
            </a:pPr>
            <a:r>
              <a:rPr lang="en"/>
              <a:t>Benefits of Budgeting:</a:t>
            </a:r>
            <a:endParaRPr/>
          </a:p>
          <a:p>
            <a:pPr indent="-317500" lvl="1" marL="914400" rtl="0" algn="l">
              <a:lnSpc>
                <a:spcPct val="115000"/>
              </a:lnSpc>
              <a:spcBef>
                <a:spcPts val="0"/>
              </a:spcBef>
              <a:spcAft>
                <a:spcPts val="0"/>
              </a:spcAft>
              <a:buSzPts val="1400"/>
              <a:buChar char="○"/>
            </a:pPr>
            <a:r>
              <a:rPr lang="en"/>
              <a:t>Money available to pay bills</a:t>
            </a:r>
            <a:endParaRPr/>
          </a:p>
          <a:p>
            <a:pPr indent="-317500" lvl="1" marL="914400" rtl="0" algn="l">
              <a:lnSpc>
                <a:spcPct val="115000"/>
              </a:lnSpc>
              <a:spcBef>
                <a:spcPts val="0"/>
              </a:spcBef>
              <a:spcAft>
                <a:spcPts val="0"/>
              </a:spcAft>
              <a:buSzPts val="1400"/>
              <a:buChar char="○"/>
            </a:pPr>
            <a:r>
              <a:rPr lang="en"/>
              <a:t>Helps establish record of paying bills on time (credit history)</a:t>
            </a:r>
            <a:endParaRPr/>
          </a:p>
          <a:p>
            <a:pPr indent="-317500" lvl="1" marL="914400" rtl="0" algn="l">
              <a:lnSpc>
                <a:spcPct val="115000"/>
              </a:lnSpc>
              <a:spcBef>
                <a:spcPts val="0"/>
              </a:spcBef>
              <a:spcAft>
                <a:spcPts val="0"/>
              </a:spcAft>
              <a:buSzPts val="1400"/>
              <a:buChar char="○"/>
            </a:pPr>
            <a:r>
              <a:rPr lang="en"/>
              <a:t>Lowers stress of paying bills</a:t>
            </a:r>
            <a:endParaRPr/>
          </a:p>
          <a:p>
            <a:pPr indent="-317500" lvl="1" marL="914400" rtl="0" algn="l">
              <a:lnSpc>
                <a:spcPct val="115000"/>
              </a:lnSpc>
              <a:spcBef>
                <a:spcPts val="0"/>
              </a:spcBef>
              <a:spcAft>
                <a:spcPts val="0"/>
              </a:spcAft>
              <a:buSzPts val="1400"/>
              <a:buChar char="○"/>
            </a:pPr>
            <a:r>
              <a:rPr lang="en"/>
              <a:t>Allows for better focus on classes</a:t>
            </a:r>
            <a:endParaRPr/>
          </a:p>
          <a:p>
            <a:pPr indent="-317500" lvl="1" marL="914400" rtl="0" algn="l">
              <a:lnSpc>
                <a:spcPct val="115000"/>
              </a:lnSpc>
              <a:spcBef>
                <a:spcPts val="0"/>
              </a:spcBef>
              <a:spcAft>
                <a:spcPts val="0"/>
              </a:spcAft>
              <a:buSzPts val="1400"/>
              <a:buChar char="○"/>
            </a:pPr>
            <a:r>
              <a:rPr lang="en"/>
              <a:t>Helps you save for after college</a:t>
            </a:r>
            <a:endParaRPr/>
          </a:p>
          <a:p>
            <a:pPr indent="-317500" lvl="1" marL="914400" rtl="0" algn="l">
              <a:lnSpc>
                <a:spcPct val="115000"/>
              </a:lnSpc>
              <a:spcBef>
                <a:spcPts val="0"/>
              </a:spcBef>
              <a:spcAft>
                <a:spcPts val="0"/>
              </a:spcAft>
              <a:buSzPts val="1400"/>
              <a:buChar char="○"/>
            </a:pPr>
            <a:r>
              <a:rPr lang="en"/>
              <a:t>Less credit card debt </a:t>
            </a:r>
            <a:endParaRPr/>
          </a:p>
          <a:p>
            <a:pPr indent="-342900" lvl="0" marL="457200" rtl="0" algn="l">
              <a:lnSpc>
                <a:spcPct val="115000"/>
              </a:lnSpc>
              <a:spcBef>
                <a:spcPts val="0"/>
              </a:spcBef>
              <a:spcAft>
                <a:spcPts val="0"/>
              </a:spcAft>
              <a:buSzPts val="1800"/>
              <a:buChar char="●"/>
            </a:pPr>
            <a:r>
              <a:rPr lang="en"/>
              <a:t>Cons</a:t>
            </a:r>
            <a:endParaRPr/>
          </a:p>
          <a:p>
            <a:pPr indent="-317500" lvl="1" marL="914400" rtl="0" algn="l">
              <a:lnSpc>
                <a:spcPct val="115000"/>
              </a:lnSpc>
              <a:spcBef>
                <a:spcPts val="0"/>
              </a:spcBef>
              <a:spcAft>
                <a:spcPts val="0"/>
              </a:spcAft>
              <a:buSzPts val="1400"/>
              <a:buChar char="○"/>
            </a:pPr>
            <a:r>
              <a:rPr lang="en"/>
              <a:t>None :)</a:t>
            </a:r>
            <a:endParaRPr/>
          </a:p>
        </p:txBody>
      </p:sp>
      <p:pic>
        <p:nvPicPr>
          <p:cNvPr id="91" name="Google Shape;91;p17"/>
          <p:cNvPicPr preferRelativeResize="0"/>
          <p:nvPr/>
        </p:nvPicPr>
        <p:blipFill rotWithShape="1">
          <a:blip r:embed="rId3">
            <a:alphaModFix/>
          </a:blip>
          <a:srcRect b="0" l="0" r="0" t="0"/>
          <a:stretch/>
        </p:blipFill>
        <p:spPr>
          <a:xfrm>
            <a:off x="0" y="0"/>
            <a:ext cx="9143998" cy="561525"/>
          </a:xfrm>
          <a:prstGeom prst="rect">
            <a:avLst/>
          </a:prstGeom>
          <a:noFill/>
          <a:ln>
            <a:noFill/>
          </a:ln>
        </p:spPr>
      </p:pic>
      <p:pic>
        <p:nvPicPr>
          <p:cNvPr id="92" name="Google Shape;92;p17"/>
          <p:cNvPicPr preferRelativeResize="0"/>
          <p:nvPr/>
        </p:nvPicPr>
        <p:blipFill rotWithShape="1">
          <a:blip r:embed="rId4">
            <a:alphaModFix/>
          </a:blip>
          <a:srcRect b="0" l="0" r="0" t="0"/>
          <a:stretch/>
        </p:blipFill>
        <p:spPr>
          <a:xfrm>
            <a:off x="7887771" y="4022999"/>
            <a:ext cx="1013501" cy="1012826"/>
          </a:xfrm>
          <a:prstGeom prst="rect">
            <a:avLst/>
          </a:prstGeom>
          <a:noFill/>
          <a:ln>
            <a:noFill/>
          </a:ln>
        </p:spPr>
      </p:pic>
      <p:sp>
        <p:nvSpPr>
          <p:cNvPr id="93" name="Google Shape;93;p17"/>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Tracking Spending	</a:t>
            </a:r>
            <a:endParaRPr/>
          </a:p>
        </p:txBody>
      </p:sp>
      <p:sp>
        <p:nvSpPr>
          <p:cNvPr id="99" name="Google Shape;99;p18"/>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It’s easy to remember large purchases, but small purchases are often forgotten about and really add up (think coffee, pack of gum, fast food)</a:t>
            </a:r>
            <a:endParaRPr/>
          </a:p>
          <a:p>
            <a:pPr indent="-342900" lvl="0" marL="457200" rtl="0" algn="l">
              <a:lnSpc>
                <a:spcPct val="115000"/>
              </a:lnSpc>
              <a:spcBef>
                <a:spcPts val="0"/>
              </a:spcBef>
              <a:spcAft>
                <a:spcPts val="0"/>
              </a:spcAft>
              <a:buSzPts val="1800"/>
              <a:buChar char="●"/>
            </a:pPr>
            <a:r>
              <a:rPr lang="en"/>
              <a:t>Challenge: Keep track of all purchases for one week...or a month! </a:t>
            </a:r>
            <a:endParaRPr/>
          </a:p>
          <a:p>
            <a:pPr indent="-317500" lvl="1" marL="914400" rtl="0" algn="l">
              <a:lnSpc>
                <a:spcPct val="115000"/>
              </a:lnSpc>
              <a:spcBef>
                <a:spcPts val="0"/>
              </a:spcBef>
              <a:spcAft>
                <a:spcPts val="0"/>
              </a:spcAft>
              <a:buSzPts val="1400"/>
              <a:buChar char="○"/>
            </a:pPr>
            <a:r>
              <a:rPr lang="en"/>
              <a:t>Use expense apps or other smartphone resources</a:t>
            </a:r>
            <a:endParaRPr/>
          </a:p>
          <a:p>
            <a:pPr indent="-317500" lvl="1" marL="914400" rtl="0" algn="l">
              <a:lnSpc>
                <a:spcPct val="115000"/>
              </a:lnSpc>
              <a:spcBef>
                <a:spcPts val="0"/>
              </a:spcBef>
              <a:spcAft>
                <a:spcPts val="0"/>
              </a:spcAft>
              <a:buSzPts val="1400"/>
              <a:buChar char="○"/>
            </a:pPr>
            <a:r>
              <a:rPr lang="en"/>
              <a:t>Notebooks</a:t>
            </a:r>
            <a:endParaRPr/>
          </a:p>
          <a:p>
            <a:pPr indent="-317500" lvl="1" marL="914400" rtl="0" algn="l">
              <a:lnSpc>
                <a:spcPct val="115000"/>
              </a:lnSpc>
              <a:spcBef>
                <a:spcPts val="0"/>
              </a:spcBef>
              <a:spcAft>
                <a:spcPts val="0"/>
              </a:spcAft>
              <a:buSzPts val="1400"/>
              <a:buChar char="○"/>
            </a:pPr>
            <a:r>
              <a:rPr lang="en"/>
              <a:t>Envelope system: Distributing cash from your paycheck into different envelopes so you know how much you have </a:t>
            </a:r>
            <a:r>
              <a:rPr lang="en"/>
              <a:t>available</a:t>
            </a:r>
            <a:r>
              <a:rPr lang="en"/>
              <a:t> to spend in each envelope</a:t>
            </a:r>
            <a:endParaRPr/>
          </a:p>
          <a:p>
            <a:pPr indent="-342900" lvl="0" marL="457200" rtl="0" algn="l">
              <a:lnSpc>
                <a:spcPct val="115000"/>
              </a:lnSpc>
              <a:spcBef>
                <a:spcPts val="0"/>
              </a:spcBef>
              <a:spcAft>
                <a:spcPts val="0"/>
              </a:spcAft>
              <a:buSzPts val="1800"/>
              <a:buChar char="●"/>
            </a:pPr>
            <a:r>
              <a:rPr lang="en"/>
              <a:t>Even as college students, you are building your credit for years to come! </a:t>
            </a:r>
            <a:endParaRPr/>
          </a:p>
          <a:p>
            <a:pPr indent="-342900" lvl="0" marL="457200" rtl="0" algn="l">
              <a:lnSpc>
                <a:spcPct val="115000"/>
              </a:lnSpc>
              <a:spcBef>
                <a:spcPts val="0"/>
              </a:spcBef>
              <a:spcAft>
                <a:spcPts val="0"/>
              </a:spcAft>
              <a:buSzPts val="1800"/>
              <a:buChar char="●"/>
            </a:pPr>
            <a:r>
              <a:rPr lang="en"/>
              <a:t>Has anyone used any of these resources?</a:t>
            </a:r>
            <a:r>
              <a:rPr lang="en"/>
              <a:t> Were they helpful?</a:t>
            </a:r>
            <a:endParaRPr/>
          </a:p>
          <a:p>
            <a:pPr indent="-317500" lvl="1" marL="914400" rtl="0" algn="l">
              <a:lnSpc>
                <a:spcPct val="115000"/>
              </a:lnSpc>
              <a:spcBef>
                <a:spcPts val="0"/>
              </a:spcBef>
              <a:spcAft>
                <a:spcPts val="0"/>
              </a:spcAft>
              <a:buSzPts val="1400"/>
              <a:buChar char="○"/>
            </a:pPr>
            <a:r>
              <a:rPr lang="en"/>
              <a:t>You can put it in the chat! </a:t>
            </a:r>
            <a:endParaRPr/>
          </a:p>
        </p:txBody>
      </p:sp>
      <p:pic>
        <p:nvPicPr>
          <p:cNvPr id="100" name="Google Shape;100;p18"/>
          <p:cNvPicPr preferRelativeResize="0"/>
          <p:nvPr/>
        </p:nvPicPr>
        <p:blipFill rotWithShape="1">
          <a:blip r:embed="rId3">
            <a:alphaModFix/>
          </a:blip>
          <a:srcRect b="0" l="0" r="0" t="0"/>
          <a:stretch/>
        </p:blipFill>
        <p:spPr>
          <a:xfrm>
            <a:off x="0" y="0"/>
            <a:ext cx="9143998" cy="561525"/>
          </a:xfrm>
          <a:prstGeom prst="rect">
            <a:avLst/>
          </a:prstGeom>
          <a:noFill/>
          <a:ln>
            <a:noFill/>
          </a:ln>
        </p:spPr>
      </p:pic>
      <p:pic>
        <p:nvPicPr>
          <p:cNvPr id="101" name="Google Shape;101;p18"/>
          <p:cNvPicPr preferRelativeResize="0"/>
          <p:nvPr/>
        </p:nvPicPr>
        <p:blipFill rotWithShape="1">
          <a:blip r:embed="rId4">
            <a:alphaModFix/>
          </a:blip>
          <a:srcRect b="0" l="0" r="0" t="0"/>
          <a:stretch/>
        </p:blipFill>
        <p:spPr>
          <a:xfrm>
            <a:off x="7887771" y="4022999"/>
            <a:ext cx="1013501" cy="1012826"/>
          </a:xfrm>
          <a:prstGeom prst="rect">
            <a:avLst/>
          </a:prstGeom>
          <a:noFill/>
          <a:ln>
            <a:noFill/>
          </a:ln>
        </p:spPr>
      </p:pic>
      <p:sp>
        <p:nvSpPr>
          <p:cNvPr id="102" name="Google Shape;102;p18"/>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fixed and variable expenses?</a:t>
            </a:r>
            <a:endParaRPr/>
          </a:p>
        </p:txBody>
      </p:sp>
      <p:sp>
        <p:nvSpPr>
          <p:cNvPr id="108" name="Google Shape;108;p19"/>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Fixed </a:t>
            </a:r>
            <a:r>
              <a:rPr lang="en"/>
              <a:t>expenses</a:t>
            </a:r>
            <a:r>
              <a:rPr lang="en"/>
              <a:t> are p</a:t>
            </a:r>
            <a:r>
              <a:rPr lang="en"/>
              <a:t>redictable, regular costs. They usually take up most of your budget, and these expenses are less likely to change</a:t>
            </a:r>
            <a:endParaRPr/>
          </a:p>
          <a:p>
            <a:pPr indent="-342900" lvl="0" marL="457200" rtl="0" algn="l">
              <a:spcBef>
                <a:spcPts val="0"/>
              </a:spcBef>
              <a:spcAft>
                <a:spcPts val="0"/>
              </a:spcAft>
              <a:buSzPts val="1800"/>
              <a:buChar char="●"/>
            </a:pPr>
            <a:r>
              <a:rPr lang="en"/>
              <a:t>Variable expenses are not as predictable and even if you estimate them beforehand, they can be higher or lower than you anticipated. These expenses can be optional or necessities. </a:t>
            </a:r>
            <a:endParaRPr/>
          </a:p>
          <a:p>
            <a:pPr indent="-342900" lvl="0" marL="457200" rtl="0" algn="l">
              <a:spcBef>
                <a:spcPts val="0"/>
              </a:spcBef>
              <a:spcAft>
                <a:spcPts val="0"/>
              </a:spcAft>
              <a:buSzPts val="1800"/>
              <a:buChar char="●"/>
            </a:pPr>
            <a:r>
              <a:rPr lang="en"/>
              <a:t>Lowering your fixed expenses will allow you to save more money, since they take up most of your budget</a:t>
            </a:r>
            <a:endParaRPr/>
          </a:p>
          <a:p>
            <a:pPr indent="-342900" lvl="0" marL="457200" rtl="0" algn="l">
              <a:spcBef>
                <a:spcPts val="0"/>
              </a:spcBef>
              <a:spcAft>
                <a:spcPts val="0"/>
              </a:spcAft>
              <a:buSzPts val="1800"/>
              <a:buChar char="●"/>
            </a:pPr>
            <a:r>
              <a:rPr lang="en"/>
              <a:t>Lowering variable expenses is harder because it requires willpower every day to make tough decisions on what you need to cut back on</a:t>
            </a:r>
            <a:endParaRPr/>
          </a:p>
        </p:txBody>
      </p:sp>
      <p:pic>
        <p:nvPicPr>
          <p:cNvPr id="109" name="Google Shape;109;p19"/>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10" name="Google Shape;110;p19"/>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11" name="Google Shape;111;p19"/>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Fixed vs. Variable Expenses (Examples)</a:t>
            </a:r>
            <a:endParaRPr/>
          </a:p>
          <a:p>
            <a:pPr indent="0" lvl="0" marL="0" rtl="0" algn="l">
              <a:lnSpc>
                <a:spcPct val="100000"/>
              </a:lnSpc>
              <a:spcBef>
                <a:spcPts val="0"/>
              </a:spcBef>
              <a:spcAft>
                <a:spcPts val="0"/>
              </a:spcAft>
              <a:buSzPts val="2800"/>
              <a:buNone/>
            </a:pPr>
            <a:r>
              <a:t/>
            </a:r>
            <a:endParaRPr/>
          </a:p>
        </p:txBody>
      </p:sp>
      <p:sp>
        <p:nvSpPr>
          <p:cNvPr id="117" name="Google Shape;117;p20"/>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Fixed:</a:t>
            </a:r>
            <a:endParaRPr/>
          </a:p>
          <a:p>
            <a:pPr indent="-317500" lvl="1" marL="914400" rtl="0" algn="l">
              <a:lnSpc>
                <a:spcPct val="115000"/>
              </a:lnSpc>
              <a:spcBef>
                <a:spcPts val="0"/>
              </a:spcBef>
              <a:spcAft>
                <a:spcPts val="0"/>
              </a:spcAft>
              <a:buSzPts val="1400"/>
              <a:buChar char="○"/>
            </a:pPr>
            <a:r>
              <a:rPr lang="en"/>
              <a:t>Housing </a:t>
            </a:r>
            <a:endParaRPr/>
          </a:p>
          <a:p>
            <a:pPr indent="-317500" lvl="1" marL="914400" rtl="0" algn="l">
              <a:lnSpc>
                <a:spcPct val="115000"/>
              </a:lnSpc>
              <a:spcBef>
                <a:spcPts val="0"/>
              </a:spcBef>
              <a:spcAft>
                <a:spcPts val="0"/>
              </a:spcAft>
              <a:buSzPts val="1400"/>
              <a:buChar char="○"/>
            </a:pPr>
            <a:r>
              <a:rPr lang="en"/>
              <a:t>Tuition</a:t>
            </a:r>
            <a:endParaRPr/>
          </a:p>
          <a:p>
            <a:pPr indent="-317500" lvl="1" marL="914400" rtl="0" algn="l">
              <a:lnSpc>
                <a:spcPct val="115000"/>
              </a:lnSpc>
              <a:spcBef>
                <a:spcPts val="0"/>
              </a:spcBef>
              <a:spcAft>
                <a:spcPts val="0"/>
              </a:spcAft>
              <a:buSzPts val="1400"/>
              <a:buChar char="○"/>
            </a:pPr>
            <a:r>
              <a:rPr lang="en"/>
              <a:t>Car Insurance</a:t>
            </a:r>
            <a:endParaRPr/>
          </a:p>
          <a:p>
            <a:pPr indent="-317500" lvl="1" marL="914400" rtl="0" algn="l">
              <a:lnSpc>
                <a:spcPct val="115000"/>
              </a:lnSpc>
              <a:spcBef>
                <a:spcPts val="0"/>
              </a:spcBef>
              <a:spcAft>
                <a:spcPts val="0"/>
              </a:spcAft>
              <a:buSzPts val="1400"/>
              <a:buChar char="○"/>
            </a:pPr>
            <a:r>
              <a:rPr lang="en"/>
              <a:t>Cell Phone</a:t>
            </a:r>
            <a:endParaRPr/>
          </a:p>
          <a:p>
            <a:pPr indent="-317500" lvl="1" marL="914400" rtl="0" algn="l">
              <a:lnSpc>
                <a:spcPct val="115000"/>
              </a:lnSpc>
              <a:spcBef>
                <a:spcPts val="0"/>
              </a:spcBef>
              <a:spcAft>
                <a:spcPts val="0"/>
              </a:spcAft>
              <a:buSzPts val="1400"/>
              <a:buChar char="○"/>
            </a:pPr>
            <a:r>
              <a:rPr lang="en"/>
              <a:t>Loan Payment</a:t>
            </a:r>
            <a:endParaRPr/>
          </a:p>
          <a:p>
            <a:pPr indent="-342900" lvl="0" marL="457200" rtl="0" algn="l">
              <a:lnSpc>
                <a:spcPct val="115000"/>
              </a:lnSpc>
              <a:spcBef>
                <a:spcPts val="0"/>
              </a:spcBef>
              <a:spcAft>
                <a:spcPts val="0"/>
              </a:spcAft>
              <a:buSzPts val="1800"/>
              <a:buChar char="●"/>
            </a:pPr>
            <a:r>
              <a:rPr lang="en"/>
              <a:t>Variable:</a:t>
            </a:r>
            <a:endParaRPr/>
          </a:p>
          <a:p>
            <a:pPr indent="-317500" lvl="1" marL="914400" rtl="0" algn="l">
              <a:lnSpc>
                <a:spcPct val="115000"/>
              </a:lnSpc>
              <a:spcBef>
                <a:spcPts val="0"/>
              </a:spcBef>
              <a:spcAft>
                <a:spcPts val="0"/>
              </a:spcAft>
              <a:buSzPts val="1400"/>
              <a:buChar char="○"/>
            </a:pPr>
            <a:r>
              <a:rPr lang="en"/>
              <a:t>Gas or Transportation </a:t>
            </a:r>
            <a:endParaRPr/>
          </a:p>
          <a:p>
            <a:pPr indent="-317500" lvl="1" marL="914400" rtl="0" algn="l">
              <a:lnSpc>
                <a:spcPct val="115000"/>
              </a:lnSpc>
              <a:spcBef>
                <a:spcPts val="0"/>
              </a:spcBef>
              <a:spcAft>
                <a:spcPts val="0"/>
              </a:spcAft>
              <a:buSzPts val="1400"/>
              <a:buChar char="○"/>
            </a:pPr>
            <a:r>
              <a:rPr lang="en"/>
              <a:t>Food</a:t>
            </a:r>
            <a:endParaRPr/>
          </a:p>
          <a:p>
            <a:pPr indent="-317500" lvl="1" marL="914400" rtl="0" algn="l">
              <a:lnSpc>
                <a:spcPct val="115000"/>
              </a:lnSpc>
              <a:spcBef>
                <a:spcPts val="0"/>
              </a:spcBef>
              <a:spcAft>
                <a:spcPts val="0"/>
              </a:spcAft>
              <a:buSzPts val="1400"/>
              <a:buChar char="○"/>
            </a:pPr>
            <a:r>
              <a:rPr lang="en"/>
              <a:t>Entertainment</a:t>
            </a:r>
            <a:endParaRPr/>
          </a:p>
          <a:p>
            <a:pPr indent="-317500" lvl="1" marL="914400" rtl="0" algn="l">
              <a:lnSpc>
                <a:spcPct val="115000"/>
              </a:lnSpc>
              <a:spcBef>
                <a:spcPts val="0"/>
              </a:spcBef>
              <a:spcAft>
                <a:spcPts val="0"/>
              </a:spcAft>
              <a:buSzPts val="1400"/>
              <a:buChar char="○"/>
            </a:pPr>
            <a:r>
              <a:rPr lang="en"/>
              <a:t>Unexpected fees or impulse purchases </a:t>
            </a:r>
            <a:endParaRPr/>
          </a:p>
        </p:txBody>
      </p:sp>
      <p:pic>
        <p:nvPicPr>
          <p:cNvPr id="118" name="Google Shape;118;p20"/>
          <p:cNvPicPr preferRelativeResize="0"/>
          <p:nvPr/>
        </p:nvPicPr>
        <p:blipFill rotWithShape="1">
          <a:blip r:embed="rId3">
            <a:alphaModFix/>
          </a:blip>
          <a:srcRect b="0" l="0" r="0" t="0"/>
          <a:stretch/>
        </p:blipFill>
        <p:spPr>
          <a:xfrm>
            <a:off x="0" y="0"/>
            <a:ext cx="9143998" cy="561525"/>
          </a:xfrm>
          <a:prstGeom prst="rect">
            <a:avLst/>
          </a:prstGeom>
          <a:noFill/>
          <a:ln>
            <a:noFill/>
          </a:ln>
        </p:spPr>
      </p:pic>
      <p:pic>
        <p:nvPicPr>
          <p:cNvPr id="119" name="Google Shape;119;p20"/>
          <p:cNvPicPr preferRelativeResize="0"/>
          <p:nvPr/>
        </p:nvPicPr>
        <p:blipFill rotWithShape="1">
          <a:blip r:embed="rId4">
            <a:alphaModFix/>
          </a:blip>
          <a:srcRect b="0" l="0" r="0" t="0"/>
          <a:stretch/>
        </p:blipFill>
        <p:spPr>
          <a:xfrm>
            <a:off x="7887771" y="4022999"/>
            <a:ext cx="1013501" cy="1012826"/>
          </a:xfrm>
          <a:prstGeom prst="rect">
            <a:avLst/>
          </a:prstGeom>
          <a:noFill/>
          <a:ln>
            <a:noFill/>
          </a:ln>
        </p:spPr>
      </p:pic>
      <p:sp>
        <p:nvSpPr>
          <p:cNvPr id="120" name="Google Shape;120;p20"/>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Variable - - -&gt; Fixed </a:t>
            </a:r>
            <a:endParaRPr/>
          </a:p>
        </p:txBody>
      </p:sp>
      <p:sp>
        <p:nvSpPr>
          <p:cNvPr id="126" name="Google Shape;126;p21"/>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Try making as many variable expenses a fixed expense. This will help you budget more effectively. </a:t>
            </a:r>
            <a:endParaRPr/>
          </a:p>
          <a:p>
            <a:pPr indent="-342900" lvl="0" marL="457200" rtl="0" algn="l">
              <a:lnSpc>
                <a:spcPct val="115000"/>
              </a:lnSpc>
              <a:spcBef>
                <a:spcPts val="0"/>
              </a:spcBef>
              <a:spcAft>
                <a:spcPts val="0"/>
              </a:spcAft>
              <a:buSzPts val="1800"/>
              <a:buChar char="●"/>
            </a:pPr>
            <a:r>
              <a:rPr lang="en"/>
              <a:t>Set spending caps/limits</a:t>
            </a:r>
            <a:endParaRPr/>
          </a:p>
          <a:p>
            <a:pPr indent="-317500" lvl="1" marL="914400" rtl="0" algn="l">
              <a:lnSpc>
                <a:spcPct val="115000"/>
              </a:lnSpc>
              <a:spcBef>
                <a:spcPts val="0"/>
              </a:spcBef>
              <a:spcAft>
                <a:spcPts val="0"/>
              </a:spcAft>
              <a:buSzPts val="1400"/>
              <a:buChar char="○"/>
            </a:pPr>
            <a:r>
              <a:rPr lang="en"/>
              <a:t>Gas</a:t>
            </a:r>
            <a:endParaRPr/>
          </a:p>
          <a:p>
            <a:pPr indent="-317500" lvl="1" marL="914400" rtl="0" algn="l">
              <a:lnSpc>
                <a:spcPct val="115000"/>
              </a:lnSpc>
              <a:spcBef>
                <a:spcPts val="0"/>
              </a:spcBef>
              <a:spcAft>
                <a:spcPts val="0"/>
              </a:spcAft>
              <a:buSzPts val="1400"/>
              <a:buChar char="○"/>
            </a:pPr>
            <a:r>
              <a:rPr lang="en"/>
              <a:t>Food (meal prepping)</a:t>
            </a:r>
            <a:endParaRPr/>
          </a:p>
          <a:p>
            <a:pPr indent="-317500" lvl="1" marL="914400" rtl="0" algn="l">
              <a:lnSpc>
                <a:spcPct val="115000"/>
              </a:lnSpc>
              <a:spcBef>
                <a:spcPts val="0"/>
              </a:spcBef>
              <a:spcAft>
                <a:spcPts val="0"/>
              </a:spcAft>
              <a:buSzPts val="1400"/>
              <a:buChar char="○"/>
            </a:pPr>
            <a:r>
              <a:rPr lang="en"/>
              <a:t>Entertainment (prioritizing) </a:t>
            </a:r>
            <a:endParaRPr/>
          </a:p>
          <a:p>
            <a:pPr indent="-342900" lvl="0" marL="457200" rtl="0" algn="l">
              <a:lnSpc>
                <a:spcPct val="115000"/>
              </a:lnSpc>
              <a:spcBef>
                <a:spcPts val="0"/>
              </a:spcBef>
              <a:spcAft>
                <a:spcPts val="0"/>
              </a:spcAft>
              <a:buSzPts val="1800"/>
              <a:buChar char="●"/>
            </a:pPr>
            <a:r>
              <a:rPr lang="en"/>
              <a:t>Challenge: Come up with a variable expense. Brainstorm a creative way to limit spending. Share with the group.</a:t>
            </a:r>
            <a:endParaRPr/>
          </a:p>
        </p:txBody>
      </p:sp>
      <p:pic>
        <p:nvPicPr>
          <p:cNvPr id="127" name="Google Shape;127;p21"/>
          <p:cNvPicPr preferRelativeResize="0"/>
          <p:nvPr/>
        </p:nvPicPr>
        <p:blipFill rotWithShape="1">
          <a:blip r:embed="rId3">
            <a:alphaModFix/>
          </a:blip>
          <a:srcRect b="0" l="0" r="0" t="0"/>
          <a:stretch/>
        </p:blipFill>
        <p:spPr>
          <a:xfrm>
            <a:off x="0" y="0"/>
            <a:ext cx="9143998" cy="561525"/>
          </a:xfrm>
          <a:prstGeom prst="rect">
            <a:avLst/>
          </a:prstGeom>
          <a:noFill/>
          <a:ln>
            <a:noFill/>
          </a:ln>
        </p:spPr>
      </p:pic>
      <p:pic>
        <p:nvPicPr>
          <p:cNvPr id="128" name="Google Shape;128;p21"/>
          <p:cNvPicPr preferRelativeResize="0"/>
          <p:nvPr/>
        </p:nvPicPr>
        <p:blipFill rotWithShape="1">
          <a:blip r:embed="rId4">
            <a:alphaModFix/>
          </a:blip>
          <a:srcRect b="0" l="0" r="0" t="0"/>
          <a:stretch/>
        </p:blipFill>
        <p:spPr>
          <a:xfrm>
            <a:off x="7887771" y="4022999"/>
            <a:ext cx="1013501" cy="1012826"/>
          </a:xfrm>
          <a:prstGeom prst="rect">
            <a:avLst/>
          </a:prstGeom>
          <a:noFill/>
          <a:ln>
            <a:noFill/>
          </a:ln>
        </p:spPr>
      </p:pic>
      <p:sp>
        <p:nvSpPr>
          <p:cNvPr id="129" name="Google Shape;129;p21"/>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Financial</a:t>
            </a:r>
            <a:r>
              <a:rPr b="1" i="0" lang="en" sz="1400" u="none" cap="none" strike="noStrike">
                <a:solidFill>
                  <a:srgbClr val="000000"/>
                </a:solidFill>
                <a:latin typeface="Arial"/>
                <a:ea typeface="Arial"/>
                <a:cs typeface="Arial"/>
                <a:sym typeface="Arial"/>
              </a:rPr>
              <a:t>Smarts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idx="1" type="body"/>
          </p:nvPr>
        </p:nvSpPr>
        <p:spPr>
          <a:xfrm>
            <a:off x="253650" y="1119250"/>
            <a:ext cx="8520600" cy="117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500">
                <a:solidFill>
                  <a:srgbClr val="000000"/>
                </a:solidFill>
              </a:rPr>
              <a:t>Creating a Budget</a:t>
            </a:r>
            <a:endParaRPr b="1" sz="3500">
              <a:solidFill>
                <a:srgbClr val="000000"/>
              </a:solidFill>
            </a:endParaRPr>
          </a:p>
        </p:txBody>
      </p:sp>
      <p:pic>
        <p:nvPicPr>
          <p:cNvPr id="135" name="Google Shape;135;p22"/>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36" name="Google Shape;136;p22"/>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37" name="Google Shape;137;p22"/>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138" name="Google Shape;138;p22"/>
          <p:cNvPicPr preferRelativeResize="0"/>
          <p:nvPr/>
        </p:nvPicPr>
        <p:blipFill>
          <a:blip r:embed="rId5">
            <a:alphaModFix/>
          </a:blip>
          <a:stretch>
            <a:fillRect/>
          </a:stretch>
        </p:blipFill>
        <p:spPr>
          <a:xfrm>
            <a:off x="2295550" y="2165625"/>
            <a:ext cx="4762500" cy="1857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