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1" r:id="rId5"/>
    <p:sldMasterId id="2147483689" r:id="rId6"/>
    <p:sldMasterId id="2147483668" r:id="rId7"/>
  </p:sldMasterIdLst>
  <p:notesMasterIdLst>
    <p:notesMasterId r:id="rId51"/>
  </p:notesMasterIdLst>
  <p:handoutMasterIdLst>
    <p:handoutMasterId r:id="rId52"/>
  </p:handoutMasterIdLst>
  <p:sldIdLst>
    <p:sldId id="284" r:id="rId8"/>
    <p:sldId id="281" r:id="rId9"/>
    <p:sldId id="312" r:id="rId10"/>
    <p:sldId id="313" r:id="rId11"/>
    <p:sldId id="314" r:id="rId12"/>
    <p:sldId id="315" r:id="rId13"/>
    <p:sldId id="340"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7" r:id="rId33"/>
    <p:sldId id="338" r:id="rId34"/>
    <p:sldId id="339" r:id="rId35"/>
    <p:sldId id="342" r:id="rId36"/>
    <p:sldId id="355" r:id="rId37"/>
    <p:sldId id="345" r:id="rId38"/>
    <p:sldId id="344" r:id="rId39"/>
    <p:sldId id="346" r:id="rId40"/>
    <p:sldId id="352" r:id="rId41"/>
    <p:sldId id="353" r:id="rId42"/>
    <p:sldId id="348" r:id="rId43"/>
    <p:sldId id="349" r:id="rId44"/>
    <p:sldId id="350" r:id="rId45"/>
    <p:sldId id="351" r:id="rId46"/>
    <p:sldId id="354" r:id="rId47"/>
    <p:sldId id="357" r:id="rId48"/>
    <p:sldId id="356" r:id="rId49"/>
    <p:sldId id="336" r:id="rId5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4">
          <p15:clr>
            <a:srgbClr val="A4A3A4"/>
          </p15:clr>
        </p15:guide>
        <p15:guide id="2" orient="horz" pos="816">
          <p15:clr>
            <a:srgbClr val="A4A3A4"/>
          </p15:clr>
        </p15:guide>
        <p15:guide id="3" orient="horz" pos="300" userDrawn="1">
          <p15:clr>
            <a:srgbClr val="A4A3A4"/>
          </p15:clr>
        </p15:guide>
        <p15:guide id="4" orient="horz" pos="1298">
          <p15:clr>
            <a:srgbClr val="A4A3A4"/>
          </p15:clr>
        </p15:guide>
        <p15:guide id="5" pos="1435">
          <p15:clr>
            <a:srgbClr val="A4A3A4"/>
          </p15:clr>
        </p15:guide>
        <p15:guide id="6" pos="5471">
          <p15:clr>
            <a:srgbClr val="A4A3A4"/>
          </p15:clr>
        </p15:guide>
        <p15:guide id="7" pos="5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F49"/>
    <a:srgbClr val="84BD00"/>
    <a:srgbClr val="41A9CC"/>
    <a:srgbClr val="595959"/>
    <a:srgbClr val="D8FF81"/>
    <a:srgbClr val="E1EFFA"/>
    <a:srgbClr val="139587"/>
    <a:srgbClr val="5DC5AA"/>
    <a:srgbClr val="FD775A"/>
    <a:srgbClr val="DD53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8" autoAdjust="0"/>
    <p:restoredTop sz="81585" autoAdjust="0"/>
  </p:normalViewPr>
  <p:slideViewPr>
    <p:cSldViewPr snapToGrid="0" snapToObjects="1">
      <p:cViewPr varScale="1">
        <p:scale>
          <a:sx n="189" d="100"/>
          <a:sy n="189" d="100"/>
        </p:scale>
        <p:origin x="906" y="144"/>
      </p:cViewPr>
      <p:guideLst>
        <p:guide orient="horz" pos="2894"/>
        <p:guide orient="horz" pos="816"/>
        <p:guide orient="horz" pos="300"/>
        <p:guide orient="horz" pos="1298"/>
        <p:guide pos="1435"/>
        <p:guide pos="5471"/>
        <p:guide pos="5184"/>
      </p:guideLst>
    </p:cSldViewPr>
  </p:slideViewPr>
  <p:notesTextViewPr>
    <p:cViewPr>
      <p:scale>
        <a:sx n="100" d="100"/>
        <a:sy n="100" d="100"/>
      </p:scale>
      <p:origin x="0" y="0"/>
    </p:cViewPr>
  </p:notesTextViewPr>
  <p:notesViewPr>
    <p:cSldViewPr snapToGrid="0" snapToObjects="1">
      <p:cViewPr varScale="1">
        <p:scale>
          <a:sx n="57" d="100"/>
          <a:sy n="57" d="100"/>
        </p:scale>
        <p:origin x="240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374900B-A2FE-45F1-A8BF-4A19549D7A78}" type="datetimeFigureOut">
              <a:rPr lang="en-US" smtClean="0"/>
              <a:t>4/17/2023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70F6550-6E13-4BC5-8BB0-CDC1740D868E}" type="slidenum">
              <a:rPr lang="en-US" smtClean="0"/>
              <a:t>‹#›</a:t>
            </a:fld>
            <a:endParaRPr lang="en-US"/>
          </a:p>
        </p:txBody>
      </p:sp>
    </p:spTree>
    <p:extLst>
      <p:ext uri="{BB962C8B-B14F-4D97-AF65-F5344CB8AC3E}">
        <p14:creationId xmlns:p14="http://schemas.microsoft.com/office/powerpoint/2010/main" val="780825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4D6317F-B30A-4256-AE2F-4BCB4832AEAA}" type="datetimeFigureOut">
              <a:rPr lang="en-US" smtClean="0"/>
              <a:t>4/17/2023</a:t>
            </a:fld>
            <a:endParaRPr lang="en-US"/>
          </a:p>
        </p:txBody>
      </p:sp>
      <p:sp>
        <p:nvSpPr>
          <p:cNvPr id="4" name="Slide Image Placeholder 3"/>
          <p:cNvSpPr>
            <a:spLocks noGrp="1" noRot="1" noChangeAspect="1"/>
          </p:cNvSpPr>
          <p:nvPr>
            <p:ph type="sldImg" idx="2"/>
          </p:nvPr>
        </p:nvSpPr>
        <p:spPr>
          <a:xfrm>
            <a:off x="777875" y="661988"/>
            <a:ext cx="5759450" cy="324008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082175"/>
            <a:ext cx="5852160" cy="4918950"/>
          </a:xfrm>
          <a:prstGeom prst="rect">
            <a:avLst/>
          </a:prstGeom>
        </p:spPr>
        <p:txBody>
          <a:bodyPr vert="horz" lIns="96661" tIns="48331" rIns="96661" bIns="4833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2B66E5-94BE-4AB3-81E8-24211083C6E6}" type="slidenum">
              <a:rPr lang="en-US" smtClean="0"/>
              <a:t>‹#›</a:t>
            </a:fld>
            <a:endParaRPr lang="en-US"/>
          </a:p>
        </p:txBody>
      </p:sp>
    </p:spTree>
    <p:extLst>
      <p:ext uri="{BB962C8B-B14F-4D97-AF65-F5344CB8AC3E}">
        <p14:creationId xmlns:p14="http://schemas.microsoft.com/office/powerpoint/2010/main" val="425939776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and welcome to </a:t>
            </a:r>
            <a:r>
              <a:rPr lang="en-US" baseline="0" dirty="0" smtClean="0"/>
              <a:t>session about How to Navigate Student Loan Repayment.</a:t>
            </a:r>
          </a:p>
          <a:p>
            <a:endParaRPr lang="en-US" baseline="0" dirty="0" smtClean="0"/>
          </a:p>
          <a:p>
            <a:r>
              <a:rPr lang="en-US" baseline="0" dirty="0" smtClean="0"/>
              <a:t>My name is </a:t>
            </a:r>
            <a:r>
              <a:rPr lang="en-US" baseline="0" smtClean="0">
                <a:solidFill>
                  <a:srgbClr val="FF0000"/>
                </a:solidFill>
              </a:rPr>
              <a:t>Ben Carey</a:t>
            </a:r>
            <a:r>
              <a:rPr lang="en-US" baseline="0" smtClean="0"/>
              <a:t>, </a:t>
            </a:r>
            <a:r>
              <a:rPr lang="en-US" baseline="0" dirty="0" smtClean="0"/>
              <a:t>and I’m the director of product innovation at a company called Student Connections. We primarily work with college students to provide financial education resources, semi-regular college debt letters to ensure students know how much they’ve borrowed each year, and we provide outreach services both to students in school who need support with enrollment, and students who have left school and are starting to enter student loan repayment.</a:t>
            </a:r>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1</a:t>
            </a:fld>
            <a:endParaRPr lang="en-US"/>
          </a:p>
        </p:txBody>
      </p:sp>
    </p:spTree>
    <p:extLst>
      <p:ext uri="{BB962C8B-B14F-4D97-AF65-F5344CB8AC3E}">
        <p14:creationId xmlns:p14="http://schemas.microsoft.com/office/powerpoint/2010/main" val="58522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10</a:t>
            </a:fld>
            <a:endParaRPr lang="en-US"/>
          </a:p>
        </p:txBody>
      </p:sp>
    </p:spTree>
    <p:extLst>
      <p:ext uri="{BB962C8B-B14F-4D97-AF65-F5344CB8AC3E}">
        <p14:creationId xmlns:p14="http://schemas.microsoft.com/office/powerpoint/2010/main" val="27181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federal student loans disbursed prior to July 1, 2022? </a:t>
            </a:r>
          </a:p>
          <a:p>
            <a:endParaRPr lang="en-US" dirty="0" smtClean="0"/>
          </a:p>
          <a:p>
            <a:r>
              <a:rPr lang="en-US" dirty="0" smtClean="0"/>
              <a:t>Don’t know? Log into StudentAid.gov and select “My Aid” in the dropdown menu. Look for federal student loans owned by the Dept. of Education and disbursed prior to July 1, 2022.</a:t>
            </a:r>
          </a:p>
          <a:p>
            <a:endParaRPr lang="en-US" dirty="0" smtClean="0"/>
          </a:p>
          <a:p>
            <a:r>
              <a:rPr lang="en-US" dirty="0" smtClean="0"/>
              <a:t>Note – if you have qualifying loans disbursed both before and after July 1 – only a portion of your overall debt can be cancelled. The portion that was disbursed before July 1, 2022.</a:t>
            </a:r>
          </a:p>
          <a:p>
            <a:endParaRPr lang="en-US" dirty="0" smtClean="0"/>
          </a:p>
          <a:p>
            <a:r>
              <a:rPr lang="en-US" dirty="0" smtClean="0"/>
              <a:t>For example</a:t>
            </a:r>
          </a:p>
          <a:p>
            <a:r>
              <a:rPr lang="en-US" dirty="0" smtClean="0"/>
              <a:t>- If you had $5,500 in eligible loans for the 2021-22 school year, and then took out $5,500 in loans for the 2022-23 school year which were disbursed in August 2022 – only the loans for the 2021-2022 school year will qualify. Which some debt cancellation is still better than none.</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11</a:t>
            </a:fld>
            <a:endParaRPr lang="en-US"/>
          </a:p>
        </p:txBody>
      </p:sp>
    </p:spTree>
    <p:extLst>
      <p:ext uri="{BB962C8B-B14F-4D97-AF65-F5344CB8AC3E}">
        <p14:creationId xmlns:p14="http://schemas.microsoft.com/office/powerpoint/2010/main" val="196188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12</a:t>
            </a:fld>
            <a:endParaRPr lang="en-US"/>
          </a:p>
        </p:txBody>
      </p:sp>
    </p:spTree>
    <p:extLst>
      <p:ext uri="{BB962C8B-B14F-4D97-AF65-F5344CB8AC3E}">
        <p14:creationId xmlns:p14="http://schemas.microsoft.com/office/powerpoint/2010/main" val="119071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meet the loan type and income requirements, you will qualify for up to $10,000 in debt relief.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received at least one Pell Grant, you may qualify for an additional $10,000 in relief (up to $20,000 total debt relief).</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13</a:t>
            </a:fld>
            <a:endParaRPr lang="en-US"/>
          </a:p>
        </p:txBody>
      </p:sp>
    </p:spTree>
    <p:extLst>
      <p:ext uri="{BB962C8B-B14F-4D97-AF65-F5344CB8AC3E}">
        <p14:creationId xmlns:p14="http://schemas.microsoft.com/office/powerpoint/2010/main" val="91653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14</a:t>
            </a:fld>
            <a:endParaRPr lang="en-US"/>
          </a:p>
        </p:txBody>
      </p:sp>
    </p:spTree>
    <p:extLst>
      <p:ext uri="{BB962C8B-B14F-4D97-AF65-F5344CB8AC3E}">
        <p14:creationId xmlns:p14="http://schemas.microsoft.com/office/powerpoint/2010/main" val="138149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sure if you had a Pell Grant? Log in to StudentAid.gov and go to “My Aid.”</a:t>
            </a:r>
          </a:p>
        </p:txBody>
      </p:sp>
      <p:sp>
        <p:nvSpPr>
          <p:cNvPr id="4" name="Slide Number Placeholder 3"/>
          <p:cNvSpPr>
            <a:spLocks noGrp="1"/>
          </p:cNvSpPr>
          <p:nvPr>
            <p:ph type="sldNum" sz="quarter" idx="10"/>
          </p:nvPr>
        </p:nvSpPr>
        <p:spPr/>
        <p:txBody>
          <a:bodyPr/>
          <a:lstStyle/>
          <a:p>
            <a:fld id="{BA2B66E5-94BE-4AB3-81E8-24211083C6E6}" type="slidenum">
              <a:rPr lang="en-US" smtClean="0"/>
              <a:t>15</a:t>
            </a:fld>
            <a:endParaRPr lang="en-US"/>
          </a:p>
        </p:txBody>
      </p:sp>
    </p:spTree>
    <p:extLst>
      <p:ext uri="{BB962C8B-B14F-4D97-AF65-F5344CB8AC3E}">
        <p14:creationId xmlns:p14="http://schemas.microsoft.com/office/powerpoint/2010/main" val="130924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16</a:t>
            </a:fld>
            <a:endParaRPr lang="en-US"/>
          </a:p>
        </p:txBody>
      </p:sp>
    </p:spTree>
    <p:extLst>
      <p:ext uri="{BB962C8B-B14F-4D97-AF65-F5344CB8AC3E}">
        <p14:creationId xmlns:p14="http://schemas.microsoft.com/office/powerpoint/2010/main" val="300355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Some borrowers automatically qualified, but most have to complete a short application. </a:t>
            </a:r>
          </a:p>
          <a:p>
            <a:pPr marL="285750" indent="-285750">
              <a:buFont typeface="Arial" panose="020B0604020202020204" pitchFamily="34" charset="0"/>
              <a:buChar char="•"/>
            </a:pPr>
            <a:r>
              <a:rPr lang="en-US" dirty="0" smtClean="0"/>
              <a:t>If you automatically qualified, you should have received an email and/or text message from FSA. </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17</a:t>
            </a:fld>
            <a:endParaRPr lang="en-US"/>
          </a:p>
        </p:txBody>
      </p:sp>
    </p:spTree>
    <p:extLst>
      <p:ext uri="{BB962C8B-B14F-4D97-AF65-F5344CB8AC3E}">
        <p14:creationId xmlns:p14="http://schemas.microsoft.com/office/powerpoint/2010/main" val="164967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18</a:t>
            </a:fld>
            <a:endParaRPr lang="en-US"/>
          </a:p>
        </p:txBody>
      </p:sp>
    </p:spTree>
    <p:extLst>
      <p:ext uri="{BB962C8B-B14F-4D97-AF65-F5344CB8AC3E}">
        <p14:creationId xmlns:p14="http://schemas.microsoft.com/office/powerpoint/2010/main" val="429188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that ARE taxing:</a:t>
            </a:r>
          </a:p>
          <a:p>
            <a:pPr marL="171450" indent="-171450">
              <a:buFont typeface="Arial" panose="020B0604020202020204" pitchFamily="34" charset="0"/>
              <a:buChar char="•"/>
            </a:pPr>
            <a:r>
              <a:rPr lang="en-US" dirty="0" smtClean="0"/>
              <a:t>Indiana – basically something like $323 for $10,000 and $646 for $20,000</a:t>
            </a:r>
          </a:p>
          <a:p>
            <a:pPr marL="171450" indent="-171450">
              <a:buFont typeface="Arial" panose="020B0604020202020204" pitchFamily="34" charset="0"/>
              <a:buChar char="•"/>
            </a:pPr>
            <a:r>
              <a:rPr lang="en-US" dirty="0" smtClean="0"/>
              <a:t>Minnesota</a:t>
            </a:r>
          </a:p>
          <a:p>
            <a:pPr marL="171450" indent="-171450">
              <a:buFont typeface="Arial" panose="020B0604020202020204" pitchFamily="34" charset="0"/>
              <a:buChar char="•"/>
            </a:pPr>
            <a:r>
              <a:rPr lang="en-US" dirty="0" smtClean="0"/>
              <a:t>North Carolina</a:t>
            </a:r>
          </a:p>
          <a:p>
            <a:endParaRPr lang="en-US" dirty="0"/>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19</a:t>
            </a:fld>
            <a:endParaRPr lang="en-US"/>
          </a:p>
        </p:txBody>
      </p:sp>
    </p:spTree>
    <p:extLst>
      <p:ext uri="{BB962C8B-B14F-4D97-AF65-F5344CB8AC3E}">
        <p14:creationId xmlns:p14="http://schemas.microsoft.com/office/powerpoint/2010/main" val="222927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note that things haven’t been “normal” with student loans for a while. Let’s take a look at what’s been going on since 2020.</a:t>
            </a:r>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2</a:t>
            </a:fld>
            <a:endParaRPr lang="en-US"/>
          </a:p>
        </p:txBody>
      </p:sp>
    </p:spTree>
    <p:extLst>
      <p:ext uri="{BB962C8B-B14F-4D97-AF65-F5344CB8AC3E}">
        <p14:creationId xmlns:p14="http://schemas.microsoft.com/office/powerpoint/2010/main" val="3996193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20</a:t>
            </a:fld>
            <a:endParaRPr lang="en-US"/>
          </a:p>
        </p:txBody>
      </p:sp>
    </p:spTree>
    <p:extLst>
      <p:ext uri="{BB962C8B-B14F-4D97-AF65-F5344CB8AC3E}">
        <p14:creationId xmlns:p14="http://schemas.microsoft.com/office/powerpoint/2010/main" val="148280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Automatic refunds will be applied if voluntary payments made during the pause brought your balance below the maximum debt relief amount you’re eligible to receive. </a:t>
            </a:r>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21</a:t>
            </a:fld>
            <a:endParaRPr lang="en-US"/>
          </a:p>
        </p:txBody>
      </p:sp>
    </p:spTree>
    <p:extLst>
      <p:ext uri="{BB962C8B-B14F-4D97-AF65-F5344CB8AC3E}">
        <p14:creationId xmlns:p14="http://schemas.microsoft.com/office/powerpoint/2010/main" val="367563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22</a:t>
            </a:fld>
            <a:endParaRPr lang="en-US"/>
          </a:p>
        </p:txBody>
      </p:sp>
    </p:spTree>
    <p:extLst>
      <p:ext uri="{BB962C8B-B14F-4D97-AF65-F5344CB8AC3E}">
        <p14:creationId xmlns:p14="http://schemas.microsoft.com/office/powerpoint/2010/main" val="2373821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thing to remember is that you NEVER have to pay to receive student loan debt relief from FSA.</a:t>
            </a:r>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23</a:t>
            </a:fld>
            <a:endParaRPr lang="en-US"/>
          </a:p>
        </p:txBody>
      </p:sp>
    </p:spTree>
    <p:extLst>
      <p:ext uri="{BB962C8B-B14F-4D97-AF65-F5344CB8AC3E}">
        <p14:creationId xmlns:p14="http://schemas.microsoft.com/office/powerpoint/2010/main" val="2794882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24</a:t>
            </a:fld>
            <a:endParaRPr lang="en-US"/>
          </a:p>
        </p:txBody>
      </p:sp>
    </p:spTree>
    <p:extLst>
      <p:ext uri="{BB962C8B-B14F-4D97-AF65-F5344CB8AC3E}">
        <p14:creationId xmlns:p14="http://schemas.microsoft.com/office/powerpoint/2010/main" val="315121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all of the details about federal student loan debt relief and how to apply for it at StudentAid.gov/</a:t>
            </a:r>
            <a:r>
              <a:rPr lang="en-US" dirty="0" err="1" smtClean="0"/>
              <a:t>DebtRelief</a:t>
            </a:r>
            <a:r>
              <a:rPr lang="en-US" dirty="0" smtClean="0"/>
              <a:t>. For answers to more specific questions, contact your loan servicer.</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25</a:t>
            </a:fld>
            <a:endParaRPr lang="en-US"/>
          </a:p>
        </p:txBody>
      </p:sp>
    </p:spTree>
    <p:extLst>
      <p:ext uri="{BB962C8B-B14F-4D97-AF65-F5344CB8AC3E}">
        <p14:creationId xmlns:p14="http://schemas.microsoft.com/office/powerpoint/2010/main" val="2348307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26</a:t>
            </a:fld>
            <a:endParaRPr lang="en-US"/>
          </a:p>
        </p:txBody>
      </p:sp>
    </p:spTree>
    <p:extLst>
      <p:ext uri="{BB962C8B-B14F-4D97-AF65-F5344CB8AC3E}">
        <p14:creationId xmlns:p14="http://schemas.microsoft.com/office/powerpoint/2010/main" val="340689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smtClean="0"/>
              <a:t>Due to 3+ year payment pause, millions of borrowers will all enter repayment at the exact same time</a:t>
            </a:r>
          </a:p>
          <a:p>
            <a:pPr lvl="1" rtl="0" fontAlgn="base"/>
            <a:r>
              <a:rPr lang="en-US" dirty="0" smtClean="0"/>
              <a:t>27+ million if loan forgiveness is shot down</a:t>
            </a:r>
          </a:p>
          <a:p>
            <a:pPr lvl="1" rtl="0" fontAlgn="base"/>
            <a:r>
              <a:rPr lang="en-US" dirty="0" smtClean="0"/>
              <a:t>18.2 million if loan forgiveness is upheld</a:t>
            </a:r>
          </a:p>
          <a:p>
            <a:pPr rtl="0" fontAlgn="base"/>
            <a:endParaRPr lang="en-US" dirty="0" smtClean="0"/>
          </a:p>
          <a:p>
            <a:pPr rtl="0" fontAlgn="base"/>
            <a:r>
              <a:rPr lang="en-US" dirty="0" smtClean="0"/>
              <a:t>The systems in place to support borrowers with key aspects of entering repayment will be overwhelmed with 36x the volume they were built to handle prior to 2020</a:t>
            </a:r>
          </a:p>
          <a:p>
            <a:pPr rtl="0" fontAlgn="base"/>
            <a:endParaRPr lang="en-US" dirty="0" smtClean="0"/>
          </a:p>
          <a:p>
            <a:pPr rtl="0" fontAlgn="base"/>
            <a:r>
              <a:rPr lang="en-US" dirty="0" smtClean="0"/>
              <a:t>Additionally, there are 25% fewer student loan servicers, and those that remain have reduced staff.</a:t>
            </a:r>
          </a:p>
          <a:p>
            <a:pPr rtl="0" fontAlgn="base"/>
            <a:endParaRPr lang="en-US" dirty="0" smtClean="0"/>
          </a:p>
          <a:p>
            <a:pPr rtl="0" fontAlgn="base"/>
            <a:r>
              <a:rPr lang="en-US" dirty="0" smtClean="0"/>
              <a:t>Increasing attempts to scam student loan borrowers</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27</a:t>
            </a:fld>
            <a:endParaRPr lang="en-US"/>
          </a:p>
        </p:txBody>
      </p:sp>
    </p:spTree>
    <p:extLst>
      <p:ext uri="{BB962C8B-B14F-4D97-AF65-F5344CB8AC3E}">
        <p14:creationId xmlns:p14="http://schemas.microsoft.com/office/powerpoint/2010/main" val="242418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talk about the things you can do proactively to limit</a:t>
            </a:r>
            <a:r>
              <a:rPr lang="en-US" baseline="0" dirty="0" smtClean="0"/>
              <a:t> the impact that these challenges may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scan</a:t>
            </a:r>
            <a:r>
              <a:rPr lang="en-US" baseline="0" dirty="0" smtClean="0"/>
              <a:t> the QR code to read our blog post with additional details.</a:t>
            </a:r>
            <a:endParaRPr lang="en-US" dirty="0" smtClean="0"/>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28</a:t>
            </a:fld>
            <a:endParaRPr lang="en-US"/>
          </a:p>
        </p:txBody>
      </p:sp>
    </p:spTree>
    <p:extLst>
      <p:ext uri="{BB962C8B-B14F-4D97-AF65-F5344CB8AC3E}">
        <p14:creationId xmlns:p14="http://schemas.microsoft.com/office/powerpoint/2010/main" val="59723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29</a:t>
            </a:fld>
            <a:endParaRPr lang="en-US"/>
          </a:p>
        </p:txBody>
      </p:sp>
    </p:spTree>
    <p:extLst>
      <p:ext uri="{BB962C8B-B14F-4D97-AF65-F5344CB8AC3E}">
        <p14:creationId xmlns:p14="http://schemas.microsoft.com/office/powerpoint/2010/main" val="95774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Payments and accruing interest were initially suspended March 2020 – the</a:t>
            </a:r>
            <a:r>
              <a:rPr lang="en-US" baseline="0" dirty="0" smtClean="0"/>
              <a:t> pause has been extended eight times since</a:t>
            </a:r>
            <a:endParaRPr lang="en-US" dirty="0" smtClean="0"/>
          </a:p>
          <a:p>
            <a:pPr marL="285750" indent="-285750">
              <a:buFont typeface="Arial" panose="020B0604020202020204" pitchFamily="34" charset="0"/>
              <a:buChar char="•"/>
            </a:pPr>
            <a:r>
              <a:rPr lang="en-US" dirty="0" smtClean="0"/>
              <a:t>Number of federal student loan servicers went from 8 to 6</a:t>
            </a:r>
          </a:p>
          <a:p>
            <a:pPr marL="285750" indent="-285750">
              <a:buFont typeface="Arial" panose="020B0604020202020204" pitchFamily="34" charset="0"/>
              <a:buChar char="•"/>
            </a:pPr>
            <a:r>
              <a:rPr lang="en-US" dirty="0" smtClean="0"/>
              <a:t>In August 2022, one-time student loan cancellation was announced </a:t>
            </a:r>
          </a:p>
          <a:p>
            <a:pPr marL="285750" indent="-285750">
              <a:buFont typeface="Arial" panose="020B0604020202020204" pitchFamily="34" charset="0"/>
              <a:buChar char="•"/>
            </a:pPr>
            <a:r>
              <a:rPr lang="en-US" dirty="0" smtClean="0"/>
              <a:t>Application was released Oct. 18, 2022 - more than 26 million applied</a:t>
            </a:r>
          </a:p>
          <a:p>
            <a:pPr marL="285750" indent="-285750">
              <a:buFont typeface="Arial" panose="020B0604020202020204" pitchFamily="34" charset="0"/>
              <a:buChar char="•"/>
            </a:pPr>
            <a:r>
              <a:rPr lang="en-US" dirty="0" smtClean="0"/>
              <a:t>Courts suspended the accepting and processing of applications for one-time debt relief</a:t>
            </a:r>
          </a:p>
          <a:p>
            <a:pPr marL="285750" indent="-285750">
              <a:buFont typeface="Arial" panose="020B0604020202020204" pitchFamily="34" charset="0"/>
              <a:buChar char="•"/>
            </a:pPr>
            <a:r>
              <a:rPr lang="en-US" dirty="0" smtClean="0"/>
              <a:t>The Supreme</a:t>
            </a:r>
            <a:r>
              <a:rPr lang="en-US" baseline="0" dirty="0" smtClean="0"/>
              <a:t> Court heard arguments from the two cases currently blocking loan cancellation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3</a:t>
            </a:fld>
            <a:endParaRPr lang="en-US"/>
          </a:p>
        </p:txBody>
      </p:sp>
    </p:spTree>
    <p:extLst>
      <p:ext uri="{BB962C8B-B14F-4D97-AF65-F5344CB8AC3E}">
        <p14:creationId xmlns:p14="http://schemas.microsoft.com/office/powerpoint/2010/main" val="62056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61988"/>
            <a:ext cx="5759450" cy="3240087"/>
          </a:xfrm>
        </p:spPr>
      </p:sp>
      <p:sp>
        <p:nvSpPr>
          <p:cNvPr id="3" name="Notes Placeholder 2"/>
          <p:cNvSpPr>
            <a:spLocks noGrp="1"/>
          </p:cNvSpPr>
          <p:nvPr>
            <p:ph type="body" idx="1"/>
          </p:nvPr>
        </p:nvSpPr>
        <p:spPr/>
        <p:txBody>
          <a:bodyPr/>
          <a:lstStyle/>
          <a:p>
            <a:r>
              <a:rPr lang="en-US" dirty="0" smtClean="0"/>
              <a:t>Make sure your loan servicer and FSA have your latest contact info. This is the best way to make sure you stay current on changes to repayment over the next year.</a:t>
            </a:r>
          </a:p>
          <a:p>
            <a:r>
              <a:rPr lang="en-US" dirty="0" smtClean="0"/>
              <a:t>TIP: Sign up for alerts FSA and ED</a:t>
            </a:r>
          </a:p>
          <a:p>
            <a:r>
              <a:rPr lang="en-US" dirty="0" smtClean="0"/>
              <a:t>Sign up at ed.gov/subscriptions to be notified when the Student Loan Debt Relief application becomes available.</a:t>
            </a:r>
          </a:p>
          <a:p>
            <a:r>
              <a:rPr lang="en-US" dirty="0" smtClean="0"/>
              <a:t>ADD text alerts from FSA (if available)</a:t>
            </a:r>
          </a:p>
        </p:txBody>
      </p:sp>
      <p:sp>
        <p:nvSpPr>
          <p:cNvPr id="4" name="Slide Number Placeholder 3"/>
          <p:cNvSpPr>
            <a:spLocks noGrp="1"/>
          </p:cNvSpPr>
          <p:nvPr>
            <p:ph type="sldNum" sz="quarter" idx="10"/>
          </p:nvPr>
        </p:nvSpPr>
        <p:spPr/>
        <p:txBody>
          <a:bodyPr/>
          <a:lstStyle/>
          <a:p>
            <a:pPr defTabSz="483306">
              <a:defRPr/>
            </a:pPr>
            <a:fld id="{FDCDC29D-32DA-4092-93F7-F42D2F676D42}" type="slidenum">
              <a:rPr lang="en-US">
                <a:solidFill>
                  <a:prstClr val="black"/>
                </a:solidFill>
                <a:latin typeface="Calibri" panose="020F0502020204030204"/>
              </a:rPr>
              <a:pPr defTabSz="483306">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760236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31</a:t>
            </a:fld>
            <a:endParaRPr lang="en-US"/>
          </a:p>
        </p:txBody>
      </p:sp>
    </p:spTree>
    <p:extLst>
      <p:ext uri="{BB962C8B-B14F-4D97-AF65-F5344CB8AC3E}">
        <p14:creationId xmlns:p14="http://schemas.microsoft.com/office/powerpoint/2010/main" val="4000677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 into StudentAid.gov to check on what you’ll be paying each month.</a:t>
            </a:r>
          </a:p>
          <a:p>
            <a:r>
              <a:rPr lang="en-US" dirty="0" smtClean="0"/>
              <a:t>If you haven’t already, create an online account with your Loan Servicer.</a:t>
            </a:r>
          </a:p>
          <a:p>
            <a:r>
              <a:rPr lang="en-US" dirty="0" smtClean="0"/>
              <a:t>VISUAL - Loan servicer names/logos - FSA</a:t>
            </a:r>
          </a:p>
          <a:p>
            <a:r>
              <a:rPr lang="en-US" dirty="0" smtClean="0"/>
              <a:t>RESOURCE: FSA Video about accessing account</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32</a:t>
            </a:fld>
            <a:endParaRPr lang="en-US"/>
          </a:p>
        </p:txBody>
      </p:sp>
    </p:spTree>
    <p:extLst>
      <p:ext uri="{BB962C8B-B14F-4D97-AF65-F5344CB8AC3E}">
        <p14:creationId xmlns:p14="http://schemas.microsoft.com/office/powerpoint/2010/main" val="3505531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33</a:t>
            </a:fld>
            <a:endParaRPr lang="en-US"/>
          </a:p>
        </p:txBody>
      </p:sp>
    </p:spTree>
    <p:extLst>
      <p:ext uri="{BB962C8B-B14F-4D97-AF65-F5344CB8AC3E}">
        <p14:creationId xmlns:p14="http://schemas.microsoft.com/office/powerpoint/2010/main" val="3246318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can’t afford your monthly payment, investigate income-driven repayment plans. </a:t>
            </a:r>
          </a:p>
          <a:p>
            <a:r>
              <a:rPr lang="en-US" dirty="0" smtClean="0"/>
              <a:t>You can apply online or contact your loan servicer to switch plans free of charge.</a:t>
            </a:r>
          </a:p>
          <a:p>
            <a:r>
              <a:rPr lang="en-US" dirty="0" smtClean="0"/>
              <a:t>RESOURCE: Loan Simulator &amp; IDR Application</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34</a:t>
            </a:fld>
            <a:endParaRPr lang="en-US"/>
          </a:p>
        </p:txBody>
      </p:sp>
    </p:spTree>
    <p:extLst>
      <p:ext uri="{BB962C8B-B14F-4D97-AF65-F5344CB8AC3E}">
        <p14:creationId xmlns:p14="http://schemas.microsoft.com/office/powerpoint/2010/main" val="291347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that you can change repayment plans for free at ANY time.</a:t>
            </a:r>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35</a:t>
            </a:fld>
            <a:endParaRPr lang="en-US"/>
          </a:p>
        </p:txBody>
      </p:sp>
    </p:spTree>
    <p:extLst>
      <p:ext uri="{BB962C8B-B14F-4D97-AF65-F5344CB8AC3E}">
        <p14:creationId xmlns:p14="http://schemas.microsoft.com/office/powerpoint/2010/main" val="3284160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36</a:t>
            </a:fld>
            <a:endParaRPr lang="en-US"/>
          </a:p>
        </p:txBody>
      </p:sp>
    </p:spTree>
    <p:extLst>
      <p:ext uri="{BB962C8B-B14F-4D97-AF65-F5344CB8AC3E}">
        <p14:creationId xmlns:p14="http://schemas.microsoft.com/office/powerpoint/2010/main" val="4180646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buFont typeface="Arial" panose="020B0604020202020204" pitchFamily="34" charset="0"/>
              <a:buChar char="•"/>
            </a:pPr>
            <a:r>
              <a:rPr lang="en-US" dirty="0" smtClean="0"/>
              <a:t>We don’t know if the Supreme Court will uphold student loan debt relief. </a:t>
            </a:r>
          </a:p>
          <a:p>
            <a:pPr marL="285750" indent="-285750" rtl="0" fontAlgn="base">
              <a:buFont typeface="Arial" panose="020B0604020202020204" pitchFamily="34" charset="0"/>
              <a:buChar char="•"/>
            </a:pPr>
            <a:r>
              <a:rPr lang="en-US" dirty="0" smtClean="0"/>
              <a:t>The smart move is to plan as if the court will rule against the program. </a:t>
            </a:r>
          </a:p>
          <a:p>
            <a:pPr marL="285750" indent="-285750" rtl="0" fontAlgn="base">
              <a:buFont typeface="Arial" panose="020B0604020202020204" pitchFamily="34" charset="0"/>
              <a:buChar char="•"/>
            </a:pPr>
            <a:r>
              <a:rPr lang="en-US" dirty="0" smtClean="0"/>
              <a:t>Try to save enough cash to make your first monthly payment. </a:t>
            </a:r>
          </a:p>
          <a:p>
            <a:pPr marL="285750" indent="-285750" rtl="0" fontAlgn="base">
              <a:buFont typeface="Arial" panose="020B0604020202020204" pitchFamily="34" charset="0"/>
              <a:buChar char="•"/>
            </a:pPr>
            <a:r>
              <a:rPr lang="en-US" dirty="0" smtClean="0"/>
              <a:t>If the debt relief goes forward, you’ll have some extra money to spend. </a:t>
            </a:r>
          </a:p>
          <a:p>
            <a:pPr marL="285750" indent="-285750" rtl="0" fontAlgn="base">
              <a:buFont typeface="Arial" panose="020B0604020202020204" pitchFamily="34" charset="0"/>
              <a:buChar char="•"/>
            </a:pPr>
            <a:r>
              <a:rPr lang="en-US" dirty="0" smtClean="0"/>
              <a:t>If it’s rejected, you won’t get caught off guard.</a:t>
            </a:r>
          </a:p>
        </p:txBody>
      </p:sp>
      <p:sp>
        <p:nvSpPr>
          <p:cNvPr id="4" name="Slide Number Placeholder 3"/>
          <p:cNvSpPr>
            <a:spLocks noGrp="1"/>
          </p:cNvSpPr>
          <p:nvPr>
            <p:ph type="sldNum" sz="quarter" idx="10"/>
          </p:nvPr>
        </p:nvSpPr>
        <p:spPr/>
        <p:txBody>
          <a:bodyPr/>
          <a:lstStyle/>
          <a:p>
            <a:fld id="{BA2B66E5-94BE-4AB3-81E8-24211083C6E6}" type="slidenum">
              <a:rPr lang="en-US" smtClean="0"/>
              <a:t>37</a:t>
            </a:fld>
            <a:endParaRPr lang="en-US"/>
          </a:p>
        </p:txBody>
      </p:sp>
    </p:spTree>
    <p:extLst>
      <p:ext uri="{BB962C8B-B14F-4D97-AF65-F5344CB8AC3E}">
        <p14:creationId xmlns:p14="http://schemas.microsoft.com/office/powerpoint/2010/main" val="1234790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38</a:t>
            </a:fld>
            <a:endParaRPr lang="en-US"/>
          </a:p>
        </p:txBody>
      </p:sp>
    </p:spTree>
    <p:extLst>
      <p:ext uri="{BB962C8B-B14F-4D97-AF65-F5344CB8AC3E}">
        <p14:creationId xmlns:p14="http://schemas.microsoft.com/office/powerpoint/2010/main" val="1832736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Scammers thrive in confusion. It’s easier for them to take advantage of you if you don’t have the facts. </a:t>
            </a:r>
          </a:p>
          <a:p>
            <a:endParaRPr lang="en-US" dirty="0" smtClean="0"/>
          </a:p>
          <a:p>
            <a:r>
              <a:rPr lang="en-US" dirty="0" smtClean="0"/>
              <a:t>The Facts:</a:t>
            </a:r>
          </a:p>
          <a:p>
            <a:pPr marL="285750" indent="-285750">
              <a:buFont typeface="Arial" panose="020B0604020202020204" pitchFamily="34" charset="0"/>
              <a:buChar char="•"/>
            </a:pPr>
            <a:r>
              <a:rPr lang="en-US" dirty="0" smtClean="0"/>
              <a:t>You never have to pay to apply for or receive student loan relief from FSA.</a:t>
            </a:r>
          </a:p>
          <a:p>
            <a:pPr marL="285750" indent="-285750">
              <a:buFont typeface="Arial" panose="020B0604020202020204" pitchFamily="34" charset="0"/>
              <a:buChar char="•"/>
            </a:pPr>
            <a:r>
              <a:rPr lang="en-US" dirty="0" smtClean="0"/>
              <a:t>No one should ever ask for your account username or password.</a:t>
            </a:r>
          </a:p>
          <a:p>
            <a:pPr marL="285750" indent="-285750">
              <a:buFont typeface="Arial" panose="020B0604020202020204" pitchFamily="34" charset="0"/>
              <a:buChar char="•"/>
            </a:pPr>
            <a:r>
              <a:rPr lang="en-US" dirty="0" smtClean="0"/>
              <a:t>Official emails from FSA come from noreply@studentaid.gov, noreply@debtrelief.studentaid.gov or ed.gov@public.govdelivery.com.</a:t>
            </a:r>
          </a:p>
          <a:p>
            <a:endParaRPr lang="en-US" dirty="0" smtClean="0"/>
          </a:p>
          <a:p>
            <a:r>
              <a:rPr lang="en-US" dirty="0" smtClean="0"/>
              <a:t>If you are unsure if an offer is legitimate, contact your school or loan servicer to verify.</a:t>
            </a:r>
          </a:p>
        </p:txBody>
      </p:sp>
      <p:sp>
        <p:nvSpPr>
          <p:cNvPr id="4" name="Slide Number Placeholder 3"/>
          <p:cNvSpPr>
            <a:spLocks noGrp="1"/>
          </p:cNvSpPr>
          <p:nvPr>
            <p:ph type="sldNum" sz="quarter" idx="10"/>
          </p:nvPr>
        </p:nvSpPr>
        <p:spPr/>
        <p:txBody>
          <a:bodyPr/>
          <a:lstStyle/>
          <a:p>
            <a:fld id="{BA2B66E5-94BE-4AB3-81E8-24211083C6E6}" type="slidenum">
              <a:rPr lang="en-US" smtClean="0"/>
              <a:t>39</a:t>
            </a:fld>
            <a:endParaRPr lang="en-US"/>
          </a:p>
        </p:txBody>
      </p:sp>
    </p:spTree>
    <p:extLst>
      <p:ext uri="{BB962C8B-B14F-4D97-AF65-F5344CB8AC3E}">
        <p14:creationId xmlns:p14="http://schemas.microsoft.com/office/powerpoint/2010/main" val="124128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dirty="0" smtClean="0"/>
              <a:t>Supreme court heard cases February 2023</a:t>
            </a:r>
          </a:p>
          <a:p>
            <a:pPr marL="171450" indent="-171450" rtl="0" fontAlgn="base">
              <a:buFont typeface="Arial" panose="020B0604020202020204" pitchFamily="34" charset="0"/>
              <a:buChar char="•"/>
            </a:pPr>
            <a:r>
              <a:rPr lang="en-US" dirty="0" smtClean="0"/>
              <a:t>A decision is expected before the end of June 2023</a:t>
            </a:r>
          </a:p>
          <a:p>
            <a:pPr marL="171450" indent="-171450" rtl="0" fontAlgn="base">
              <a:buFont typeface="Arial" panose="020B0604020202020204" pitchFamily="34" charset="0"/>
              <a:buChar char="•"/>
            </a:pPr>
            <a:r>
              <a:rPr lang="en-US" dirty="0" smtClean="0"/>
              <a:t>If ruling is in favor of debt forgiveness, FSA can process applications already received and begin accepting new applications</a:t>
            </a:r>
          </a:p>
          <a:p>
            <a:pPr marL="628650" lvl="1" indent="-171450" rtl="0" fontAlgn="base">
              <a:buFont typeface="Arial" panose="020B0604020202020204" pitchFamily="34" charset="0"/>
              <a:buChar char="•"/>
            </a:pPr>
            <a:r>
              <a:rPr lang="en-US" dirty="0" smtClean="0"/>
              <a:t>More than 40 million borrowers will be eligible for some relief</a:t>
            </a:r>
          </a:p>
          <a:p>
            <a:pPr marL="171450" indent="-171450" rtl="0" fontAlgn="base">
              <a:buFont typeface="Arial" panose="020B0604020202020204" pitchFamily="34" charset="0"/>
              <a:buChar char="•"/>
            </a:pPr>
            <a:r>
              <a:rPr lang="en-US" dirty="0" smtClean="0"/>
              <a:t>If ruling is against, all students out of school with a federal balance will be expected to begin payments after 3+ years of not having to</a:t>
            </a:r>
          </a:p>
        </p:txBody>
      </p:sp>
      <p:sp>
        <p:nvSpPr>
          <p:cNvPr id="4" name="Slide Number Placeholder 3"/>
          <p:cNvSpPr>
            <a:spLocks noGrp="1"/>
          </p:cNvSpPr>
          <p:nvPr>
            <p:ph type="sldNum" sz="quarter" idx="10"/>
          </p:nvPr>
        </p:nvSpPr>
        <p:spPr/>
        <p:txBody>
          <a:bodyPr/>
          <a:lstStyle/>
          <a:p>
            <a:fld id="{BA2B66E5-94BE-4AB3-81E8-24211083C6E6}" type="slidenum">
              <a:rPr lang="en-US" smtClean="0"/>
              <a:t>4</a:t>
            </a:fld>
            <a:endParaRPr lang="en-US"/>
          </a:p>
        </p:txBody>
      </p:sp>
    </p:spTree>
    <p:extLst>
      <p:ext uri="{BB962C8B-B14F-4D97-AF65-F5344CB8AC3E}">
        <p14:creationId xmlns:p14="http://schemas.microsoft.com/office/powerpoint/2010/main" val="828496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these steps:</a:t>
            </a:r>
          </a:p>
          <a:p>
            <a:pPr marL="285750" indent="-285750">
              <a:buFont typeface="Arial" panose="020B0604020202020204" pitchFamily="34" charset="0"/>
              <a:buChar char="•"/>
            </a:pPr>
            <a:r>
              <a:rPr lang="en-US" dirty="0" smtClean="0"/>
              <a:t>Sign up for alerts from official sources.</a:t>
            </a:r>
          </a:p>
          <a:p>
            <a:pPr marL="285750" indent="-285750">
              <a:buFont typeface="Arial" panose="020B0604020202020204" pitchFamily="34" charset="0"/>
              <a:buChar char="•"/>
            </a:pPr>
            <a:r>
              <a:rPr lang="en-US" dirty="0" smtClean="0"/>
              <a:t>Make sure your contact information is up to date with FSA and servicers.</a:t>
            </a:r>
          </a:p>
          <a:p>
            <a:pPr marL="285750" indent="-285750">
              <a:buFont typeface="Arial" panose="020B0604020202020204" pitchFamily="34" charset="0"/>
              <a:buChar char="•"/>
            </a:pPr>
            <a:r>
              <a:rPr lang="en-US" dirty="0" smtClean="0"/>
              <a:t>Learn more about how to avoid scammers in this article.</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40</a:t>
            </a:fld>
            <a:endParaRPr lang="en-US"/>
          </a:p>
        </p:txBody>
      </p:sp>
    </p:spTree>
    <p:extLst>
      <p:ext uri="{BB962C8B-B14F-4D97-AF65-F5344CB8AC3E}">
        <p14:creationId xmlns:p14="http://schemas.microsoft.com/office/powerpoint/2010/main" val="3814270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42</a:t>
            </a:fld>
            <a:endParaRPr lang="en-US"/>
          </a:p>
        </p:txBody>
      </p:sp>
    </p:spTree>
    <p:extLst>
      <p:ext uri="{BB962C8B-B14F-4D97-AF65-F5344CB8AC3E}">
        <p14:creationId xmlns:p14="http://schemas.microsoft.com/office/powerpoint/2010/main" val="3350916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43</a:t>
            </a:fld>
            <a:endParaRPr lang="en-US"/>
          </a:p>
        </p:txBody>
      </p:sp>
    </p:spTree>
    <p:extLst>
      <p:ext uri="{BB962C8B-B14F-4D97-AF65-F5344CB8AC3E}">
        <p14:creationId xmlns:p14="http://schemas.microsoft.com/office/powerpoint/2010/main" val="139459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5</a:t>
            </a:fld>
            <a:endParaRPr lang="en-US"/>
          </a:p>
        </p:txBody>
      </p:sp>
    </p:spTree>
    <p:extLst>
      <p:ext uri="{BB962C8B-B14F-4D97-AF65-F5344CB8AC3E}">
        <p14:creationId xmlns:p14="http://schemas.microsoft.com/office/powerpoint/2010/main" val="192222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US" dirty="0" smtClean="0"/>
              <a:t>For students currently in the pause, rather than announce an end date, the government announced a timeframe for when the student loan payment pause will end. Bottom line: the earliest possible date is June 12 and the latest is August 30.</a:t>
            </a:r>
          </a:p>
          <a:p>
            <a:pPr marL="285750" indent="-285750" fontAlgn="base">
              <a:buFont typeface="Arial" panose="020B0604020202020204" pitchFamily="34" charset="0"/>
              <a:buChar char="•"/>
            </a:pPr>
            <a:r>
              <a:rPr lang="en-US" dirty="0" smtClean="0"/>
              <a:t>For students in school getting ready to graduate, you’ll enter your 6 month grace period and start payments late Fall 2023 - just like you normally would.</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6</a:t>
            </a:fld>
            <a:endParaRPr lang="en-US"/>
          </a:p>
        </p:txBody>
      </p:sp>
    </p:spTree>
    <p:extLst>
      <p:ext uri="{BB962C8B-B14F-4D97-AF65-F5344CB8AC3E}">
        <p14:creationId xmlns:p14="http://schemas.microsoft.com/office/powerpoint/2010/main" val="269896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 the possibility of loan forgiveness being upheld. </a:t>
            </a:r>
          </a:p>
          <a:p>
            <a:endParaRPr lang="en-US" dirty="0" smtClean="0"/>
          </a:p>
          <a:p>
            <a:r>
              <a:rPr lang="en-US" dirty="0" smtClean="0"/>
              <a:t>You can scan</a:t>
            </a:r>
            <a:r>
              <a:rPr lang="en-US" baseline="0" dirty="0" smtClean="0"/>
              <a:t> the QR code to read our blog post with additional details.</a:t>
            </a:r>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7</a:t>
            </a:fld>
            <a:endParaRPr lang="en-US"/>
          </a:p>
        </p:txBody>
      </p:sp>
    </p:spTree>
    <p:extLst>
      <p:ext uri="{BB962C8B-B14F-4D97-AF65-F5344CB8AC3E}">
        <p14:creationId xmlns:p14="http://schemas.microsoft.com/office/powerpoint/2010/main" val="296583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2B66E5-94BE-4AB3-81E8-24211083C6E6}" type="slidenum">
              <a:rPr lang="en-US" smtClean="0"/>
              <a:t>8</a:t>
            </a:fld>
            <a:endParaRPr lang="en-US"/>
          </a:p>
        </p:txBody>
      </p:sp>
    </p:spTree>
    <p:extLst>
      <p:ext uri="{BB962C8B-B14F-4D97-AF65-F5344CB8AC3E}">
        <p14:creationId xmlns:p14="http://schemas.microsoft.com/office/powerpoint/2010/main" val="420038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dirty="0" smtClean="0"/>
              <a:t>Must have eligible federal loans</a:t>
            </a:r>
          </a:p>
          <a:p>
            <a:pPr marL="171450" indent="-171450" rtl="0" fontAlgn="base">
              <a:buFont typeface="Arial" panose="020B0604020202020204" pitchFamily="34" charset="0"/>
              <a:buChar char="•"/>
            </a:pPr>
            <a:endParaRPr lang="en-US" dirty="0" smtClean="0"/>
          </a:p>
          <a:p>
            <a:pPr marL="171450" indent="-171450" rtl="0" fontAlgn="base">
              <a:buFont typeface="Arial" panose="020B0604020202020204" pitchFamily="34" charset="0"/>
              <a:buChar char="•"/>
            </a:pPr>
            <a:r>
              <a:rPr lang="en-US" dirty="0" smtClean="0"/>
              <a:t>Your reported annual federal income for 2020 or 2021* must be below $125,000 individual or $250,000 married</a:t>
            </a:r>
          </a:p>
          <a:p>
            <a:pPr marL="628650" lvl="1" indent="-171450" rtl="0" fontAlgn="base">
              <a:buFont typeface="Arial" panose="020B0604020202020204" pitchFamily="34" charset="0"/>
              <a:buChar char="•"/>
            </a:pPr>
            <a:r>
              <a:rPr lang="en-US" dirty="0" smtClean="0"/>
              <a:t>You only have to meet the conditions for ONE year (2020 or 2021), NOT both years.</a:t>
            </a:r>
          </a:p>
          <a:p>
            <a:pPr marL="171450" indent="-171450" rtl="0" fontAlgn="base">
              <a:buFont typeface="Arial" panose="020B0604020202020204" pitchFamily="34" charset="0"/>
              <a:buChar char="•"/>
            </a:pPr>
            <a:endParaRPr lang="en-US" dirty="0" smtClean="0"/>
          </a:p>
          <a:p>
            <a:pPr marL="171450" indent="-171450" rtl="0" fontAlgn="base">
              <a:buFont typeface="Arial" panose="020B0604020202020204" pitchFamily="34" charset="0"/>
              <a:buChar char="•"/>
            </a:pPr>
            <a:r>
              <a:rPr lang="en-US" dirty="0" smtClean="0"/>
              <a:t>For those of you in school, if you received a federal student loan during the 2021-22 academic year – so last school year – and were considered a dependent student for financial aid purposes, your parent’s income will be used to qualify. </a:t>
            </a:r>
          </a:p>
          <a:p>
            <a:pPr marL="171450" indent="-171450" rtl="0" fontAlgn="base">
              <a:buFont typeface="Arial" panose="020B0604020202020204" pitchFamily="34" charset="0"/>
              <a:buChar char="•"/>
            </a:pPr>
            <a:endParaRPr lang="en-US" dirty="0" smtClean="0"/>
          </a:p>
          <a:p>
            <a:pPr marL="171450" indent="-171450" rtl="0" fontAlgn="base">
              <a:buFont typeface="Arial" panose="020B0604020202020204" pitchFamily="34" charset="0"/>
              <a:buChar char="•"/>
            </a:pPr>
            <a:r>
              <a:rPr lang="en-US" dirty="0" smtClean="0"/>
              <a:t>The good news is that you don’t have to worry about getting it. You’ll enter your individual income when applying. Federal Student Aid will email both you and your parent instructions on how to complete the rest of the process later on.</a:t>
            </a:r>
          </a:p>
          <a:p>
            <a:endParaRPr lang="en-US" dirty="0"/>
          </a:p>
        </p:txBody>
      </p:sp>
      <p:sp>
        <p:nvSpPr>
          <p:cNvPr id="4" name="Slide Number Placeholder 3"/>
          <p:cNvSpPr>
            <a:spLocks noGrp="1"/>
          </p:cNvSpPr>
          <p:nvPr>
            <p:ph type="sldNum" sz="quarter" idx="10"/>
          </p:nvPr>
        </p:nvSpPr>
        <p:spPr/>
        <p:txBody>
          <a:bodyPr/>
          <a:lstStyle/>
          <a:p>
            <a:fld id="{BA2B66E5-94BE-4AB3-81E8-24211083C6E6}" type="slidenum">
              <a:rPr lang="en-US" smtClean="0"/>
              <a:t>9</a:t>
            </a:fld>
            <a:endParaRPr lang="en-US"/>
          </a:p>
        </p:txBody>
      </p:sp>
    </p:spTree>
    <p:extLst>
      <p:ext uri="{BB962C8B-B14F-4D97-AF65-F5344CB8AC3E}">
        <p14:creationId xmlns:p14="http://schemas.microsoft.com/office/powerpoint/2010/main" val="3422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1"/>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844" y="1916430"/>
            <a:ext cx="4352309" cy="1310639"/>
          </a:xfrm>
          <a:prstGeom prst="rect">
            <a:avLst/>
          </a:prstGeom>
        </p:spPr>
      </p:pic>
    </p:spTree>
    <p:extLst>
      <p:ext uri="{BB962C8B-B14F-4D97-AF65-F5344CB8AC3E}">
        <p14:creationId xmlns:p14="http://schemas.microsoft.com/office/powerpoint/2010/main" val="20415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5765030" y="1302773"/>
            <a:ext cx="246457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3"/>
          </p:nvPr>
        </p:nvSpPr>
        <p:spPr>
          <a:xfrm>
            <a:off x="3111611" y="1302773"/>
            <a:ext cx="2466655"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21354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1302773"/>
            <a:ext cx="1821103"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5" name="Content Placeholder 3"/>
          <p:cNvSpPr>
            <a:spLocks noGrp="1"/>
          </p:cNvSpPr>
          <p:nvPr>
            <p:ph sz="quarter" idx="12"/>
          </p:nvPr>
        </p:nvSpPr>
        <p:spPr>
          <a:xfrm>
            <a:off x="2438449" y="1302773"/>
            <a:ext cx="182105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6" name="Content Placeholder 3"/>
          <p:cNvSpPr>
            <a:spLocks noGrp="1"/>
          </p:cNvSpPr>
          <p:nvPr>
            <p:ph sz="quarter" idx="13"/>
          </p:nvPr>
        </p:nvSpPr>
        <p:spPr>
          <a:xfrm>
            <a:off x="4419649" y="1302773"/>
            <a:ext cx="182100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7" name="Content Placeholder 3"/>
          <p:cNvSpPr>
            <a:spLocks noGrp="1"/>
          </p:cNvSpPr>
          <p:nvPr>
            <p:ph sz="quarter" idx="14"/>
          </p:nvPr>
        </p:nvSpPr>
        <p:spPr>
          <a:xfrm>
            <a:off x="6400800" y="1302773"/>
            <a:ext cx="182880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306920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1" name="Text Placeholder 10"/>
          <p:cNvSpPr>
            <a:spLocks noGrp="1"/>
          </p:cNvSpPr>
          <p:nvPr>
            <p:ph type="body" sz="quarter" idx="13"/>
          </p:nvPr>
        </p:nvSpPr>
        <p:spPr>
          <a:xfrm>
            <a:off x="457199" y="1310353"/>
            <a:ext cx="3745345"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4"/>
          </p:nvPr>
        </p:nvSpPr>
        <p:spPr>
          <a:xfrm>
            <a:off x="4487333" y="1310353"/>
            <a:ext cx="3742267"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8" name="Content Placeholder 3"/>
          <p:cNvSpPr>
            <a:spLocks noGrp="1"/>
          </p:cNvSpPr>
          <p:nvPr>
            <p:ph sz="quarter" idx="10"/>
          </p:nvPr>
        </p:nvSpPr>
        <p:spPr>
          <a:xfrm>
            <a:off x="457199" y="1854970"/>
            <a:ext cx="3745346"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2"/>
          </p:nvPr>
        </p:nvSpPr>
        <p:spPr>
          <a:xfrm>
            <a:off x="4487333" y="1854970"/>
            <a:ext cx="3742268" cy="2739254"/>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347293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Text Placeholder 10"/>
          <p:cNvSpPr>
            <a:spLocks noGrp="1"/>
          </p:cNvSpPr>
          <p:nvPr>
            <p:ph type="body" sz="quarter" idx="14"/>
          </p:nvPr>
        </p:nvSpPr>
        <p:spPr>
          <a:xfrm>
            <a:off x="457200" y="1310353"/>
            <a:ext cx="2467648"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0" name="Text Placeholder 10"/>
          <p:cNvSpPr>
            <a:spLocks noGrp="1"/>
          </p:cNvSpPr>
          <p:nvPr>
            <p:ph type="body" sz="quarter" idx="15"/>
          </p:nvPr>
        </p:nvSpPr>
        <p:spPr>
          <a:xfrm>
            <a:off x="3111611" y="1310353"/>
            <a:ext cx="2466655"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5765030" y="1310353"/>
            <a:ext cx="2464569"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Content Placeholder 3"/>
          <p:cNvSpPr>
            <a:spLocks noGrp="1"/>
          </p:cNvSpPr>
          <p:nvPr>
            <p:ph sz="quarter" idx="10"/>
          </p:nvPr>
        </p:nvSpPr>
        <p:spPr>
          <a:xfrm>
            <a:off x="457199" y="1854970"/>
            <a:ext cx="2467649"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3" name="Content Placeholder 3"/>
          <p:cNvSpPr>
            <a:spLocks noGrp="1"/>
          </p:cNvSpPr>
          <p:nvPr>
            <p:ph sz="quarter" idx="12"/>
          </p:nvPr>
        </p:nvSpPr>
        <p:spPr>
          <a:xfrm>
            <a:off x="5765030" y="1854970"/>
            <a:ext cx="246457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4" name="Content Placeholder 3"/>
          <p:cNvSpPr>
            <a:spLocks noGrp="1"/>
          </p:cNvSpPr>
          <p:nvPr>
            <p:ph sz="quarter" idx="13"/>
          </p:nvPr>
        </p:nvSpPr>
        <p:spPr>
          <a:xfrm>
            <a:off x="3111611" y="1854970"/>
            <a:ext cx="2466655"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741253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1"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Text Placeholder 10"/>
          <p:cNvSpPr>
            <a:spLocks noGrp="1"/>
          </p:cNvSpPr>
          <p:nvPr>
            <p:ph type="body" sz="quarter" idx="15"/>
          </p:nvPr>
        </p:nvSpPr>
        <p:spPr>
          <a:xfrm>
            <a:off x="457199" y="1310353"/>
            <a:ext cx="1821103"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2438449" y="1310353"/>
            <a:ext cx="1821054"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7"/>
          </p:nvPr>
        </p:nvSpPr>
        <p:spPr>
          <a:xfrm>
            <a:off x="4419650" y="1310353"/>
            <a:ext cx="1821004"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3" name="Text Placeholder 10"/>
          <p:cNvSpPr>
            <a:spLocks noGrp="1"/>
          </p:cNvSpPr>
          <p:nvPr>
            <p:ph type="body" sz="quarter" idx="18"/>
          </p:nvPr>
        </p:nvSpPr>
        <p:spPr>
          <a:xfrm>
            <a:off x="6400801" y="1310353"/>
            <a:ext cx="1828800"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4" name="Content Placeholder 3"/>
          <p:cNvSpPr>
            <a:spLocks noGrp="1"/>
          </p:cNvSpPr>
          <p:nvPr>
            <p:ph sz="quarter" idx="10"/>
          </p:nvPr>
        </p:nvSpPr>
        <p:spPr>
          <a:xfrm>
            <a:off x="457200" y="1854970"/>
            <a:ext cx="1821103"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8" name="Content Placeholder 3"/>
          <p:cNvSpPr>
            <a:spLocks noGrp="1"/>
          </p:cNvSpPr>
          <p:nvPr>
            <p:ph sz="quarter" idx="12"/>
          </p:nvPr>
        </p:nvSpPr>
        <p:spPr>
          <a:xfrm>
            <a:off x="2438449" y="1854970"/>
            <a:ext cx="182105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9" name="Content Placeholder 3"/>
          <p:cNvSpPr>
            <a:spLocks noGrp="1"/>
          </p:cNvSpPr>
          <p:nvPr>
            <p:ph sz="quarter" idx="13"/>
          </p:nvPr>
        </p:nvSpPr>
        <p:spPr>
          <a:xfrm>
            <a:off x="4419649" y="1854970"/>
            <a:ext cx="182100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20" name="Content Placeholder 3"/>
          <p:cNvSpPr>
            <a:spLocks noGrp="1"/>
          </p:cNvSpPr>
          <p:nvPr>
            <p:ph sz="quarter" idx="14"/>
          </p:nvPr>
        </p:nvSpPr>
        <p:spPr>
          <a:xfrm>
            <a:off x="6400800" y="1854970"/>
            <a:ext cx="182880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353660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Third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155759" y="1302773"/>
            <a:ext cx="5073841"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5" name="Straight Connector 4"/>
          <p:cNvCxnSpPr/>
          <p:nvPr userDrawn="1"/>
        </p:nvCxnSpPr>
        <p:spPr>
          <a:xfrm>
            <a:off x="3033273"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3"/>
          <p:cNvSpPr>
            <a:spLocks noGrp="1"/>
          </p:cNvSpPr>
          <p:nvPr>
            <p:ph sz="quarter" idx="12"/>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3113591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Third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5069225"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7" name="Straight Connector 6"/>
          <p:cNvCxnSpPr/>
          <p:nvPr userDrawn="1"/>
        </p:nvCxnSpPr>
        <p:spPr>
          <a:xfrm>
            <a:off x="5645625"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p:cNvSpPr>
            <a:spLocks noGrp="1"/>
          </p:cNvSpPr>
          <p:nvPr>
            <p:ph sz="quarter" idx="12"/>
          </p:nvPr>
        </p:nvSpPr>
        <p:spPr>
          <a:xfrm>
            <a:off x="5761951"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81912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5041515" y="0"/>
            <a:ext cx="3656060" cy="5143500"/>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4384194"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4384194"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3"/>
            <a:ext cx="4384195" cy="3291451"/>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3925066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0" y="2861733"/>
            <a:ext cx="8697576" cy="2281766"/>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7770860"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086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4"/>
            <a:ext cx="7770862" cy="1279560"/>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378356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1"/>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1918" y="2114550"/>
            <a:ext cx="5020164" cy="914400"/>
          </a:xfrm>
          <a:prstGeom prst="rect">
            <a:avLst/>
          </a:prstGeom>
        </p:spPr>
      </p:pic>
    </p:spTree>
    <p:extLst>
      <p:ext uri="{BB962C8B-B14F-4D97-AF65-F5344CB8AC3E}">
        <p14:creationId xmlns:p14="http://schemas.microsoft.com/office/powerpoint/2010/main" val="82991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7389" y="1916430"/>
            <a:ext cx="4349221" cy="1310640"/>
          </a:xfrm>
          <a:prstGeom prst="rect">
            <a:avLst/>
          </a:prstGeom>
        </p:spPr>
      </p:pic>
    </p:spTree>
    <p:extLst>
      <p:ext uri="{BB962C8B-B14F-4D97-AF65-F5344CB8AC3E}">
        <p14:creationId xmlns:p14="http://schemas.microsoft.com/office/powerpoint/2010/main" val="624817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9911" y="2114550"/>
            <a:ext cx="5024178" cy="914400"/>
          </a:xfrm>
          <a:prstGeom prst="rect">
            <a:avLst/>
          </a:prstGeom>
        </p:spPr>
      </p:pic>
    </p:spTree>
    <p:extLst>
      <p:ext uri="{BB962C8B-B14F-4D97-AF65-F5344CB8AC3E}">
        <p14:creationId xmlns:p14="http://schemas.microsoft.com/office/powerpoint/2010/main" val="3369684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0"/>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35" name="Content Placeholder 34"/>
          <p:cNvSpPr>
            <a:spLocks noGrp="1"/>
          </p:cNvSpPr>
          <p:nvPr>
            <p:ph sz="quarter" idx="12" hasCustomPrompt="1"/>
          </p:nvPr>
        </p:nvSpPr>
        <p:spPr>
          <a:xfrm>
            <a:off x="457201" y="4300008"/>
            <a:ext cx="2859088" cy="600075"/>
          </a:xfrm>
        </p:spPr>
        <p:txBody>
          <a:bodyPr anchor="b">
            <a:normAutofit/>
          </a:bodyPr>
          <a:lstStyle>
            <a:lvl1pPr marL="0" indent="0">
              <a:buFontTx/>
              <a:buNone/>
              <a:defRPr sz="1200" spc="-30" baseline="0">
                <a:solidFill>
                  <a:srgbClr val="FFFFFF"/>
                </a:solidFill>
                <a:latin typeface="Arial"/>
                <a:cs typeface="Arial"/>
              </a:defRPr>
            </a:lvl1pPr>
          </a:lstStyle>
          <a:p>
            <a:pPr lvl="0"/>
            <a:r>
              <a:rPr lang="en-US" dirty="0"/>
              <a:t>Presenter First and Last Name</a:t>
            </a:r>
          </a:p>
          <a:p>
            <a:pPr lvl="0"/>
            <a:r>
              <a:rPr lang="en-US" dirty="0"/>
              <a:t>Title of Presenter</a:t>
            </a:r>
          </a:p>
        </p:txBody>
      </p:sp>
      <p:sp>
        <p:nvSpPr>
          <p:cNvPr id="2" name="Title 1"/>
          <p:cNvSpPr>
            <a:spLocks noGrp="1"/>
          </p:cNvSpPr>
          <p:nvPr>
            <p:ph type="ctrTitle"/>
          </p:nvPr>
        </p:nvSpPr>
        <p:spPr>
          <a:xfrm>
            <a:off x="457201" y="503343"/>
            <a:ext cx="8227180" cy="1615066"/>
          </a:xfrm>
        </p:spPr>
        <p:txBody>
          <a:bodyPr anchor="b">
            <a:normAutofit/>
          </a:bodyPr>
          <a:lstStyle>
            <a:lvl1pPr algn="l">
              <a:defRPr sz="4000" cap="none" spc="-50">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1" y="2118409"/>
            <a:ext cx="8227180"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7469" y="4300061"/>
            <a:ext cx="3012098" cy="548640"/>
          </a:xfrm>
          <a:prstGeom prst="rect">
            <a:avLst/>
          </a:prstGeom>
        </p:spPr>
      </p:pic>
    </p:spTree>
    <p:extLst>
      <p:ext uri="{BB962C8B-B14F-4D97-AF65-F5344CB8AC3E}">
        <p14:creationId xmlns:p14="http://schemas.microsoft.com/office/powerpoint/2010/main" val="29210275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35" name="Content Placeholder 34"/>
          <p:cNvSpPr>
            <a:spLocks noGrp="1"/>
          </p:cNvSpPr>
          <p:nvPr>
            <p:ph sz="quarter" idx="12" hasCustomPrompt="1"/>
          </p:nvPr>
        </p:nvSpPr>
        <p:spPr>
          <a:xfrm>
            <a:off x="457201" y="4300008"/>
            <a:ext cx="2859088" cy="600075"/>
          </a:xfrm>
        </p:spPr>
        <p:txBody>
          <a:bodyPr anchor="b">
            <a:normAutofit/>
          </a:bodyPr>
          <a:lstStyle>
            <a:lvl1pPr marL="0" indent="0">
              <a:buFontTx/>
              <a:buNone/>
              <a:defRPr sz="1200" spc="-30" baseline="0">
                <a:solidFill>
                  <a:srgbClr val="353F49"/>
                </a:solidFill>
                <a:latin typeface="Arial"/>
                <a:cs typeface="Arial"/>
              </a:defRPr>
            </a:lvl1pPr>
          </a:lstStyle>
          <a:p>
            <a:pPr lvl="0"/>
            <a:r>
              <a:rPr lang="en-US" dirty="0"/>
              <a:t>Presenter First and Last Name</a:t>
            </a:r>
          </a:p>
          <a:p>
            <a:pPr lvl="0"/>
            <a:r>
              <a:rPr lang="en-US" dirty="0"/>
              <a:t>Title of Presenter</a:t>
            </a:r>
          </a:p>
        </p:txBody>
      </p:sp>
      <p:sp>
        <p:nvSpPr>
          <p:cNvPr id="2" name="Title 1"/>
          <p:cNvSpPr>
            <a:spLocks noGrp="1"/>
          </p:cNvSpPr>
          <p:nvPr>
            <p:ph type="ctrTitle"/>
          </p:nvPr>
        </p:nvSpPr>
        <p:spPr>
          <a:xfrm>
            <a:off x="457201" y="503343"/>
            <a:ext cx="7772399" cy="1615066"/>
          </a:xfrm>
        </p:spPr>
        <p:txBody>
          <a:bodyPr anchor="b">
            <a:normAutofit/>
          </a:bodyPr>
          <a:lstStyle>
            <a:lvl1pPr algn="l">
              <a:defRPr sz="4000" cap="none" spc="-50">
                <a:solidFill>
                  <a:srgbClr val="41A9CC"/>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1" y="2118409"/>
            <a:ext cx="7772399"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264" y="4300061"/>
            <a:ext cx="3014508" cy="548640"/>
          </a:xfrm>
          <a:prstGeom prst="rect">
            <a:avLst/>
          </a:prstGeom>
        </p:spPr>
      </p:pic>
    </p:spTree>
    <p:extLst>
      <p:ext uri="{BB962C8B-B14F-4D97-AF65-F5344CB8AC3E}">
        <p14:creationId xmlns:p14="http://schemas.microsoft.com/office/powerpoint/2010/main" val="1151764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5" name="Parallelogram 4"/>
          <p:cNvSpPr/>
          <p:nvPr userDrawn="1"/>
        </p:nvSpPr>
        <p:spPr>
          <a:xfrm rot="5400000" flipH="1">
            <a:off x="3736176" y="-2655375"/>
            <a:ext cx="1371600" cy="8001000"/>
          </a:xfrm>
          <a:prstGeom prst="parallelogram">
            <a:avLst>
              <a:gd name="adj" fmla="val 32076"/>
            </a:avLst>
          </a:prstGeom>
          <a:solidFill>
            <a:srgbClr val="84B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userDrawn="1"/>
        </p:nvSpPr>
        <p:spPr>
          <a:xfrm rot="21420000">
            <a:off x="926678" y="1858282"/>
            <a:ext cx="7772399" cy="822960"/>
          </a:xfrm>
          <a:prstGeom prst="rect">
            <a:avLst/>
          </a:prstGeom>
        </p:spPr>
        <p:txBody>
          <a:bodyPr vert="horz" lIns="0" tIns="45720" rIns="91440" bIns="45720" rtlCol="0" anchor="ctr">
            <a:normAutofit/>
          </a:bodyPr>
          <a:lstStyle>
            <a:lvl1pPr algn="ctr" defTabSz="457200" rtl="0" eaLnBrk="1" latinLnBrk="0" hangingPunct="1">
              <a:spcBef>
                <a:spcPct val="0"/>
              </a:spcBef>
              <a:buNone/>
              <a:defRPr sz="4400" b="1" i="0" kern="1200" cap="none" spc="-50">
                <a:solidFill>
                  <a:schemeClr val="bg1"/>
                </a:solidFill>
                <a:latin typeface="Arial"/>
                <a:ea typeface="+mj-ea"/>
                <a:cs typeface="Arial"/>
              </a:defRPr>
            </a:lvl1pPr>
          </a:lstStyle>
          <a:p>
            <a:r>
              <a:rPr lang="en-US" dirty="0" smtClean="0"/>
              <a:t>Click to edit Master title style</a:t>
            </a:r>
            <a:endParaRPr lang="en-US" dirty="0"/>
          </a:p>
        </p:txBody>
      </p:sp>
      <p:sp>
        <p:nvSpPr>
          <p:cNvPr id="22" name="Parallelogram 21"/>
          <p:cNvSpPr/>
          <p:nvPr userDrawn="1"/>
        </p:nvSpPr>
        <p:spPr>
          <a:xfrm rot="5400000" flipH="1">
            <a:off x="4063743" y="-1738714"/>
            <a:ext cx="1371600" cy="8001000"/>
          </a:xfrm>
          <a:prstGeom prst="parallelogram">
            <a:avLst>
              <a:gd name="adj" fmla="val 32076"/>
            </a:avLst>
          </a:prstGeom>
          <a:solidFill>
            <a:srgbClr val="41A9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21420000">
            <a:off x="535777" y="949425"/>
            <a:ext cx="7772399" cy="822960"/>
          </a:xfrm>
          <a:prstGeom prst="rect">
            <a:avLst/>
          </a:prstGeom>
        </p:spPr>
        <p:txBody>
          <a:bodyPr anchor="ctr">
            <a:normAutofit/>
          </a:bodyPr>
          <a:lstStyle>
            <a:lvl1pPr algn="ctr">
              <a:defRPr sz="4400" cap="none" spc="-50">
                <a:solidFill>
                  <a:schemeClr val="bg1"/>
                </a:solidFill>
                <a:latin typeface="Arial"/>
                <a:cs typeface="Arial"/>
              </a:defRPr>
            </a:lvl1pPr>
          </a:lstStyle>
          <a:p>
            <a:r>
              <a:rPr lang="en-US" dirty="0"/>
              <a:t>Click to edit Master title style</a:t>
            </a:r>
          </a:p>
        </p:txBody>
      </p:sp>
      <p:sp>
        <p:nvSpPr>
          <p:cNvPr id="28" name="Subtitle 2"/>
          <p:cNvSpPr>
            <a:spLocks noGrp="1"/>
          </p:cNvSpPr>
          <p:nvPr>
            <p:ph type="subTitle" idx="1" hasCustomPrompt="1"/>
          </p:nvPr>
        </p:nvSpPr>
        <p:spPr>
          <a:xfrm rot="21420000">
            <a:off x="863344" y="1866087"/>
            <a:ext cx="7772399" cy="822960"/>
          </a:xfrm>
        </p:spPr>
        <p:txBody>
          <a:bodyPr anchor="ctr">
            <a:noAutofit/>
          </a:bodyPr>
          <a:lstStyle>
            <a:lvl1pPr marL="0" indent="0" algn="ctr">
              <a:buNone/>
              <a:defRPr sz="4400" b="1" spc="-3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7164" y="4599530"/>
            <a:ext cx="2009672" cy="365760"/>
          </a:xfrm>
          <a:prstGeom prst="rect">
            <a:avLst/>
          </a:prstGeom>
        </p:spPr>
      </p:pic>
    </p:spTree>
    <p:extLst>
      <p:ext uri="{BB962C8B-B14F-4D97-AF65-F5344CB8AC3E}">
        <p14:creationId xmlns:p14="http://schemas.microsoft.com/office/powerpoint/2010/main" val="2416635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0"/>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2" name="Title 1"/>
          <p:cNvSpPr>
            <a:spLocks noGrp="1"/>
          </p:cNvSpPr>
          <p:nvPr>
            <p:ph type="ctrTitle"/>
          </p:nvPr>
        </p:nvSpPr>
        <p:spPr>
          <a:xfrm>
            <a:off x="457201" y="1764217"/>
            <a:ext cx="8227180" cy="1615066"/>
          </a:xfrm>
        </p:spPr>
        <p:txBody>
          <a:bodyPr anchor="ctr">
            <a:normAutofit/>
          </a:bodyPr>
          <a:lstStyle>
            <a:lvl1pPr algn="l">
              <a:defRPr sz="4000" cap="none" spc="-50">
                <a:solidFill>
                  <a:srgbClr val="FFFFFF"/>
                </a:solidFill>
                <a:latin typeface="Arial"/>
                <a:cs typeface="Arial"/>
              </a:defRPr>
            </a:lvl1pPr>
          </a:lstStyle>
          <a:p>
            <a:r>
              <a:rPr lang="en-US" dirty="0"/>
              <a:t>Click to edit Master title style</a:t>
            </a:r>
          </a:p>
        </p:txBody>
      </p:sp>
      <p:pic>
        <p:nvPicPr>
          <p:cNvPr id="11" name="Picture 10"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10390722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0"/>
            <a:ext cx="9144000" cy="5143500"/>
          </a:xfrm>
          <a:prstGeom prst="rect">
            <a:avLst/>
          </a:prstGeom>
          <a:solidFill>
            <a:srgbClr val="84B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2" name="Title 1"/>
          <p:cNvSpPr>
            <a:spLocks noGrp="1"/>
          </p:cNvSpPr>
          <p:nvPr>
            <p:ph type="ctrTitle"/>
          </p:nvPr>
        </p:nvSpPr>
        <p:spPr>
          <a:xfrm>
            <a:off x="457201" y="1764217"/>
            <a:ext cx="8227180" cy="1615066"/>
          </a:xfrm>
        </p:spPr>
        <p:txBody>
          <a:bodyPr anchor="ctr">
            <a:normAutofit/>
          </a:bodyPr>
          <a:lstStyle>
            <a:lvl1pPr algn="l">
              <a:defRPr sz="4000" cap="none" spc="-50">
                <a:solidFill>
                  <a:srgbClr val="FFFFFF"/>
                </a:solidFill>
                <a:latin typeface="Arial"/>
                <a:cs typeface="Arial"/>
              </a:defRPr>
            </a:lvl1pPr>
          </a:lstStyle>
          <a:p>
            <a:r>
              <a:rPr lang="en-US" dirty="0"/>
              <a:t>Click to edit Master title style</a:t>
            </a:r>
          </a:p>
        </p:txBody>
      </p:sp>
      <p:pic>
        <p:nvPicPr>
          <p:cNvPr id="11" name="Picture 10"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15947751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3343"/>
            <a:ext cx="8229600" cy="1615066"/>
          </a:xfrm>
          <a:solidFill>
            <a:srgbClr val="41A9CC"/>
          </a:solidFill>
        </p:spPr>
        <p:txBody>
          <a:bodyPr anchor="ctr">
            <a:normAutofit/>
          </a:bodyPr>
          <a:lstStyle>
            <a:lvl1pPr algn="ctr">
              <a:defRPr sz="4000" cap="none" spc="-50">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264" y="4300061"/>
            <a:ext cx="3014508" cy="548640"/>
          </a:xfrm>
          <a:prstGeom prst="rect">
            <a:avLst/>
          </a:prstGeom>
        </p:spPr>
      </p:pic>
    </p:spTree>
    <p:extLst>
      <p:ext uri="{BB962C8B-B14F-4D97-AF65-F5344CB8AC3E}">
        <p14:creationId xmlns:p14="http://schemas.microsoft.com/office/powerpoint/2010/main" val="3542300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le Slide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3343"/>
            <a:ext cx="8229600" cy="1615066"/>
          </a:xfrm>
          <a:solidFill>
            <a:srgbClr val="84BD00"/>
          </a:solidFill>
        </p:spPr>
        <p:txBody>
          <a:bodyPr anchor="ctr">
            <a:normAutofit/>
          </a:bodyPr>
          <a:lstStyle>
            <a:lvl1pPr algn="ctr">
              <a:defRPr sz="4000" cap="none" spc="-50">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6264" y="4300061"/>
            <a:ext cx="3014508" cy="548640"/>
          </a:xfrm>
          <a:prstGeom prst="rect">
            <a:avLst/>
          </a:prstGeom>
        </p:spPr>
      </p:pic>
    </p:spTree>
    <p:extLst>
      <p:ext uri="{BB962C8B-B14F-4D97-AF65-F5344CB8AC3E}">
        <p14:creationId xmlns:p14="http://schemas.microsoft.com/office/powerpoint/2010/main" val="1199746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nterior Segue Slide (Light)">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5143500"/>
          </a:xfrm>
          <a:prstGeom prst="rect">
            <a:avLst/>
          </a:prstGeom>
          <a:solidFill>
            <a:srgbClr val="41A9CC">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353F49"/>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41A9C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37572121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erior Segue Slide (Light)">
    <p:spTree>
      <p:nvGrpSpPr>
        <p:cNvPr id="1" name=""/>
        <p:cNvGrpSpPr/>
        <p:nvPr/>
      </p:nvGrpSpPr>
      <p:grpSpPr>
        <a:xfrm>
          <a:off x="0" y="0"/>
          <a:ext cx="0" cy="0"/>
          <a:chOff x="0" y="0"/>
          <a:chExt cx="0" cy="0"/>
        </a:xfrm>
      </p:grpSpPr>
      <p:sp>
        <p:nvSpPr>
          <p:cNvPr id="5" name="Rectangle 4"/>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41A9CC"/>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0" y="0"/>
            <a:ext cx="9144000" cy="1556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6327906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0"/>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35" name="Content Placeholder 34"/>
          <p:cNvSpPr>
            <a:spLocks noGrp="1"/>
          </p:cNvSpPr>
          <p:nvPr>
            <p:ph sz="quarter" idx="12" hasCustomPrompt="1"/>
          </p:nvPr>
        </p:nvSpPr>
        <p:spPr>
          <a:xfrm>
            <a:off x="457201" y="4300008"/>
            <a:ext cx="2859088" cy="600075"/>
          </a:xfrm>
        </p:spPr>
        <p:txBody>
          <a:bodyPr anchor="b">
            <a:normAutofit/>
          </a:bodyPr>
          <a:lstStyle>
            <a:lvl1pPr marL="0" indent="0">
              <a:buFontTx/>
              <a:buNone/>
              <a:defRPr sz="1200" spc="-30" baseline="0">
                <a:solidFill>
                  <a:srgbClr val="FFFFFF"/>
                </a:solidFill>
                <a:latin typeface="Arial"/>
                <a:cs typeface="Arial"/>
              </a:defRPr>
            </a:lvl1pPr>
          </a:lstStyle>
          <a:p>
            <a:pPr lvl="0"/>
            <a:r>
              <a:rPr lang="en-US" dirty="0"/>
              <a:t>Presenter First and Last Name</a:t>
            </a:r>
          </a:p>
          <a:p>
            <a:pPr lvl="0"/>
            <a:r>
              <a:rPr lang="en-US" dirty="0"/>
              <a:t>Title of Presenter</a:t>
            </a:r>
          </a:p>
        </p:txBody>
      </p:sp>
      <p:sp>
        <p:nvSpPr>
          <p:cNvPr id="2" name="Title 1"/>
          <p:cNvSpPr>
            <a:spLocks noGrp="1"/>
          </p:cNvSpPr>
          <p:nvPr>
            <p:ph type="ctrTitle"/>
          </p:nvPr>
        </p:nvSpPr>
        <p:spPr>
          <a:xfrm>
            <a:off x="457201" y="503343"/>
            <a:ext cx="8227180" cy="1615066"/>
          </a:xfrm>
        </p:spPr>
        <p:txBody>
          <a:bodyPr anchor="b">
            <a:normAutofit/>
          </a:bodyPr>
          <a:lstStyle>
            <a:lvl1pPr algn="l">
              <a:defRPr sz="4000" cap="none" spc="-50">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1" y="2118409"/>
            <a:ext cx="8227180"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8" name="Group 7"/>
          <p:cNvGrpSpPr/>
          <p:nvPr userDrawn="1"/>
        </p:nvGrpSpPr>
        <p:grpSpPr>
          <a:xfrm>
            <a:off x="6205478" y="4283122"/>
            <a:ext cx="2453977" cy="731000"/>
            <a:chOff x="9688327" y="6072615"/>
            <a:chExt cx="2453977" cy="73100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8327" y="6072615"/>
              <a:ext cx="2427473" cy="731000"/>
            </a:xfrm>
            <a:prstGeom prst="rect">
              <a:avLst/>
            </a:prstGeom>
          </p:spPr>
        </p:pic>
        <p:sp>
          <p:nvSpPr>
            <p:cNvPr id="10" name="TextBox 9"/>
            <p:cNvSpPr txBox="1"/>
            <p:nvPr userDrawn="1"/>
          </p:nvSpPr>
          <p:spPr>
            <a:xfrm>
              <a:off x="9946697" y="6481970"/>
              <a:ext cx="2195607" cy="200055"/>
            </a:xfrm>
            <a:prstGeom prst="rect">
              <a:avLst/>
            </a:prstGeom>
            <a:noFill/>
          </p:spPr>
          <p:txBody>
            <a:bodyPr wrap="square" rtlCol="0">
              <a:spAutoFit/>
            </a:bodyPr>
            <a:lstStyle/>
            <a:p>
              <a:pPr algn="r"/>
              <a:r>
                <a:rPr lang="en-US" sz="700" dirty="0">
                  <a:solidFill>
                    <a:schemeClr val="bg1"/>
                  </a:solidFill>
                  <a:latin typeface="Mallory Light" panose="02010401030501020304" pitchFamily="50" charset="0"/>
                </a:rPr>
                <a:t>Provided by Student Connections</a:t>
              </a:r>
            </a:p>
          </p:txBody>
        </p:sp>
      </p:grpSp>
    </p:spTree>
    <p:extLst>
      <p:ext uri="{BB962C8B-B14F-4D97-AF65-F5344CB8AC3E}">
        <p14:creationId xmlns:p14="http://schemas.microsoft.com/office/powerpoint/2010/main" val="22023162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6" name="Text Placeholder 5"/>
          <p:cNvSpPr>
            <a:spLocks noGrp="1"/>
          </p:cNvSpPr>
          <p:nvPr>
            <p:ph type="body" sz="quarter" idx="11"/>
          </p:nvPr>
        </p:nvSpPr>
        <p:spPr>
          <a:xfrm>
            <a:off x="457200" y="770194"/>
            <a:ext cx="7773899"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6"/>
          <p:cNvSpPr>
            <a:spLocks noGrp="1"/>
          </p:cNvSpPr>
          <p:nvPr>
            <p:ph sz="quarter" idx="12"/>
          </p:nvPr>
        </p:nvSpPr>
        <p:spPr>
          <a:xfrm>
            <a:off x="457201" y="1295399"/>
            <a:ext cx="7772400" cy="3298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
        <p:nvSpPr>
          <p:cNvPr id="5" name="Rectangle 4"/>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24457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3745346"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3"/>
          <p:cNvSpPr>
            <a:spLocks noGrp="1"/>
          </p:cNvSpPr>
          <p:nvPr>
            <p:ph sz="quarter" idx="12"/>
          </p:nvPr>
        </p:nvSpPr>
        <p:spPr>
          <a:xfrm>
            <a:off x="4487333" y="1302773"/>
            <a:ext cx="3742268" cy="3291451"/>
          </a:xfrm>
        </p:spPr>
        <p:txBody>
          <a:bodyPr>
            <a:normAutofit/>
          </a:bodyPr>
          <a:lstStyle>
            <a:lvl1pPr>
              <a:buNone/>
              <a:defRPr sz="1400"/>
            </a:lvl1pPr>
          </a:lstStyle>
          <a:p>
            <a:pPr lvl="0"/>
            <a:r>
              <a:rPr lang="en-US" dirty="0"/>
              <a:t>Click to edit Master text styles</a:t>
            </a:r>
          </a:p>
        </p:txBody>
      </p:sp>
      <p:sp>
        <p:nvSpPr>
          <p:cNvPr id="8" name="Rectangle 7"/>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85522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5765030" y="1302773"/>
            <a:ext cx="246457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3"/>
          </p:nvPr>
        </p:nvSpPr>
        <p:spPr>
          <a:xfrm>
            <a:off x="3111611" y="1302773"/>
            <a:ext cx="2466655"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7" name="Rectangle 6"/>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9401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1302773"/>
            <a:ext cx="1821103"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5" name="Content Placeholder 3"/>
          <p:cNvSpPr>
            <a:spLocks noGrp="1"/>
          </p:cNvSpPr>
          <p:nvPr>
            <p:ph sz="quarter" idx="12"/>
          </p:nvPr>
        </p:nvSpPr>
        <p:spPr>
          <a:xfrm>
            <a:off x="2438449" y="1302773"/>
            <a:ext cx="182105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6" name="Content Placeholder 3"/>
          <p:cNvSpPr>
            <a:spLocks noGrp="1"/>
          </p:cNvSpPr>
          <p:nvPr>
            <p:ph sz="quarter" idx="13"/>
          </p:nvPr>
        </p:nvSpPr>
        <p:spPr>
          <a:xfrm>
            <a:off x="4419649" y="1302773"/>
            <a:ext cx="182100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7" name="Content Placeholder 3"/>
          <p:cNvSpPr>
            <a:spLocks noGrp="1"/>
          </p:cNvSpPr>
          <p:nvPr>
            <p:ph sz="quarter" idx="14"/>
          </p:nvPr>
        </p:nvSpPr>
        <p:spPr>
          <a:xfrm>
            <a:off x="6400800" y="1302773"/>
            <a:ext cx="182880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8" name="Rectangle 7"/>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362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1" name="Text Placeholder 10"/>
          <p:cNvSpPr>
            <a:spLocks noGrp="1"/>
          </p:cNvSpPr>
          <p:nvPr>
            <p:ph type="body" sz="quarter" idx="13"/>
          </p:nvPr>
        </p:nvSpPr>
        <p:spPr>
          <a:xfrm>
            <a:off x="457199" y="1310353"/>
            <a:ext cx="3745345"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4"/>
          </p:nvPr>
        </p:nvSpPr>
        <p:spPr>
          <a:xfrm>
            <a:off x="4487333" y="1310353"/>
            <a:ext cx="3742267"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8" name="Content Placeholder 3"/>
          <p:cNvSpPr>
            <a:spLocks noGrp="1"/>
          </p:cNvSpPr>
          <p:nvPr>
            <p:ph sz="quarter" idx="10"/>
          </p:nvPr>
        </p:nvSpPr>
        <p:spPr>
          <a:xfrm>
            <a:off x="457199" y="1854970"/>
            <a:ext cx="3745346"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2"/>
          </p:nvPr>
        </p:nvSpPr>
        <p:spPr>
          <a:xfrm>
            <a:off x="4487333" y="1854970"/>
            <a:ext cx="3742268" cy="2739254"/>
          </a:xfrm>
        </p:spPr>
        <p:txBody>
          <a:bodyPr>
            <a:normAutofit/>
          </a:bodyPr>
          <a:lstStyle>
            <a:lvl1pPr>
              <a:buNone/>
              <a:defRPr sz="1400"/>
            </a:lvl1pPr>
          </a:lstStyle>
          <a:p>
            <a:pPr lvl="0"/>
            <a:r>
              <a:rPr lang="en-US" dirty="0"/>
              <a:t>Click to edit Master text styles</a:t>
            </a:r>
          </a:p>
        </p:txBody>
      </p:sp>
      <p:sp>
        <p:nvSpPr>
          <p:cNvPr id="10" name="Rectangle 9"/>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3844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Text Placeholder 10"/>
          <p:cNvSpPr>
            <a:spLocks noGrp="1"/>
          </p:cNvSpPr>
          <p:nvPr>
            <p:ph type="body" sz="quarter" idx="14"/>
          </p:nvPr>
        </p:nvSpPr>
        <p:spPr>
          <a:xfrm>
            <a:off x="457200" y="1310353"/>
            <a:ext cx="2467648"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0" name="Text Placeholder 10"/>
          <p:cNvSpPr>
            <a:spLocks noGrp="1"/>
          </p:cNvSpPr>
          <p:nvPr>
            <p:ph type="body" sz="quarter" idx="15"/>
          </p:nvPr>
        </p:nvSpPr>
        <p:spPr>
          <a:xfrm>
            <a:off x="3111611" y="1310353"/>
            <a:ext cx="2466655"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5765030" y="1310353"/>
            <a:ext cx="2464569"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Content Placeholder 3"/>
          <p:cNvSpPr>
            <a:spLocks noGrp="1"/>
          </p:cNvSpPr>
          <p:nvPr>
            <p:ph sz="quarter" idx="10"/>
          </p:nvPr>
        </p:nvSpPr>
        <p:spPr>
          <a:xfrm>
            <a:off x="457199" y="1854970"/>
            <a:ext cx="2467649"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3" name="Content Placeholder 3"/>
          <p:cNvSpPr>
            <a:spLocks noGrp="1"/>
          </p:cNvSpPr>
          <p:nvPr>
            <p:ph sz="quarter" idx="12"/>
          </p:nvPr>
        </p:nvSpPr>
        <p:spPr>
          <a:xfrm>
            <a:off x="5765030" y="1854970"/>
            <a:ext cx="246457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4" name="Content Placeholder 3"/>
          <p:cNvSpPr>
            <a:spLocks noGrp="1"/>
          </p:cNvSpPr>
          <p:nvPr>
            <p:ph sz="quarter" idx="13"/>
          </p:nvPr>
        </p:nvSpPr>
        <p:spPr>
          <a:xfrm>
            <a:off x="3111611" y="1854970"/>
            <a:ext cx="2466655"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5" name="Rectangle 14"/>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705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1"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Text Placeholder 10"/>
          <p:cNvSpPr>
            <a:spLocks noGrp="1"/>
          </p:cNvSpPr>
          <p:nvPr>
            <p:ph type="body" sz="quarter" idx="15"/>
          </p:nvPr>
        </p:nvSpPr>
        <p:spPr>
          <a:xfrm>
            <a:off x="457199" y="1310353"/>
            <a:ext cx="1821103"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2438449" y="1310353"/>
            <a:ext cx="1821054"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7"/>
          </p:nvPr>
        </p:nvSpPr>
        <p:spPr>
          <a:xfrm>
            <a:off x="4419650" y="1310353"/>
            <a:ext cx="1821004"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3" name="Text Placeholder 10"/>
          <p:cNvSpPr>
            <a:spLocks noGrp="1"/>
          </p:cNvSpPr>
          <p:nvPr>
            <p:ph type="body" sz="quarter" idx="18"/>
          </p:nvPr>
        </p:nvSpPr>
        <p:spPr>
          <a:xfrm>
            <a:off x="6400801" y="1310353"/>
            <a:ext cx="1828800"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4" name="Content Placeholder 3"/>
          <p:cNvSpPr>
            <a:spLocks noGrp="1"/>
          </p:cNvSpPr>
          <p:nvPr>
            <p:ph sz="quarter" idx="10"/>
          </p:nvPr>
        </p:nvSpPr>
        <p:spPr>
          <a:xfrm>
            <a:off x="457200" y="1854970"/>
            <a:ext cx="1821103"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8" name="Content Placeholder 3"/>
          <p:cNvSpPr>
            <a:spLocks noGrp="1"/>
          </p:cNvSpPr>
          <p:nvPr>
            <p:ph sz="quarter" idx="12"/>
          </p:nvPr>
        </p:nvSpPr>
        <p:spPr>
          <a:xfrm>
            <a:off x="2438449" y="1854970"/>
            <a:ext cx="182105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9" name="Content Placeholder 3"/>
          <p:cNvSpPr>
            <a:spLocks noGrp="1"/>
          </p:cNvSpPr>
          <p:nvPr>
            <p:ph sz="quarter" idx="13"/>
          </p:nvPr>
        </p:nvSpPr>
        <p:spPr>
          <a:xfrm>
            <a:off x="4419649" y="1854970"/>
            <a:ext cx="182100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20" name="Content Placeholder 3"/>
          <p:cNvSpPr>
            <a:spLocks noGrp="1"/>
          </p:cNvSpPr>
          <p:nvPr>
            <p:ph sz="quarter" idx="14"/>
          </p:nvPr>
        </p:nvSpPr>
        <p:spPr>
          <a:xfrm>
            <a:off x="6400800" y="1854970"/>
            <a:ext cx="182880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5" name="Rectangle 14"/>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7548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plit Third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155759" y="1302773"/>
            <a:ext cx="5073841"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5" name="Straight Connector 4"/>
          <p:cNvCxnSpPr/>
          <p:nvPr userDrawn="1"/>
        </p:nvCxnSpPr>
        <p:spPr>
          <a:xfrm>
            <a:off x="3033273"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3"/>
          <p:cNvSpPr>
            <a:spLocks noGrp="1"/>
          </p:cNvSpPr>
          <p:nvPr>
            <p:ph sz="quarter" idx="12"/>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8" name="Rectangle 7"/>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25005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lit Third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5069225"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7" name="Straight Connector 6"/>
          <p:cNvCxnSpPr/>
          <p:nvPr userDrawn="1"/>
        </p:nvCxnSpPr>
        <p:spPr>
          <a:xfrm>
            <a:off x="5645625"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p:cNvSpPr>
            <a:spLocks noGrp="1"/>
          </p:cNvSpPr>
          <p:nvPr>
            <p:ph sz="quarter" idx="12"/>
          </p:nvPr>
        </p:nvSpPr>
        <p:spPr>
          <a:xfrm>
            <a:off x="5761951"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8" name="Rectangle 7"/>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6250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5041515" y="0"/>
            <a:ext cx="3656060" cy="5143500"/>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4384194"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4384194"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3"/>
            <a:ext cx="4384195" cy="3291451"/>
          </a:xfrm>
        </p:spPr>
        <p:txBody>
          <a:bodyPr>
            <a:normAutofit/>
          </a:bodyPr>
          <a:lstStyle>
            <a:lvl1pPr>
              <a:buNone/>
              <a:defRPr sz="1400"/>
            </a:lvl1pPr>
          </a:lstStyle>
          <a:p>
            <a:pPr lvl="0"/>
            <a:r>
              <a:rPr lang="en-US" dirty="0"/>
              <a:t>Click to edit Master text styles</a:t>
            </a:r>
          </a:p>
        </p:txBody>
      </p:sp>
      <p:sp>
        <p:nvSpPr>
          <p:cNvPr id="9" name="Rectangle 8"/>
          <p:cNvSpPr/>
          <p:nvPr userDrawn="1"/>
        </p:nvSpPr>
        <p:spPr>
          <a:xfrm>
            <a:off x="213529" y="4260960"/>
            <a:ext cx="2529671"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167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35" name="Content Placeholder 34"/>
          <p:cNvSpPr>
            <a:spLocks noGrp="1"/>
          </p:cNvSpPr>
          <p:nvPr>
            <p:ph sz="quarter" idx="12" hasCustomPrompt="1"/>
          </p:nvPr>
        </p:nvSpPr>
        <p:spPr>
          <a:xfrm>
            <a:off x="457201" y="4300008"/>
            <a:ext cx="2859088" cy="600075"/>
          </a:xfrm>
        </p:spPr>
        <p:txBody>
          <a:bodyPr anchor="b">
            <a:normAutofit/>
          </a:bodyPr>
          <a:lstStyle>
            <a:lvl1pPr marL="0" indent="0">
              <a:buFontTx/>
              <a:buNone/>
              <a:defRPr sz="1200" spc="-30" baseline="0">
                <a:solidFill>
                  <a:srgbClr val="353F49"/>
                </a:solidFill>
                <a:latin typeface="Arial"/>
                <a:cs typeface="Arial"/>
              </a:defRPr>
            </a:lvl1pPr>
          </a:lstStyle>
          <a:p>
            <a:pPr lvl="0"/>
            <a:r>
              <a:rPr lang="en-US" dirty="0"/>
              <a:t>Presenter First and Last Name</a:t>
            </a:r>
          </a:p>
          <a:p>
            <a:pPr lvl="0"/>
            <a:r>
              <a:rPr lang="en-US" dirty="0"/>
              <a:t>Title of Presenter</a:t>
            </a:r>
          </a:p>
        </p:txBody>
      </p:sp>
      <p:sp>
        <p:nvSpPr>
          <p:cNvPr id="2" name="Title 1"/>
          <p:cNvSpPr>
            <a:spLocks noGrp="1"/>
          </p:cNvSpPr>
          <p:nvPr>
            <p:ph type="ctrTitle"/>
          </p:nvPr>
        </p:nvSpPr>
        <p:spPr>
          <a:xfrm>
            <a:off x="457201" y="503343"/>
            <a:ext cx="7772399" cy="1615066"/>
          </a:xfrm>
        </p:spPr>
        <p:txBody>
          <a:bodyPr anchor="b">
            <a:normAutofit/>
          </a:bodyPr>
          <a:lstStyle>
            <a:lvl1pPr algn="l">
              <a:defRPr sz="4000" cap="none" spc="-50">
                <a:solidFill>
                  <a:srgbClr val="41A9CC"/>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1" y="2118409"/>
            <a:ext cx="7772399"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a:off x="6205478" y="4282862"/>
            <a:ext cx="2453977" cy="731520"/>
            <a:chOff x="9688327" y="6072355"/>
            <a:chExt cx="2453977" cy="73152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8327" y="6072355"/>
              <a:ext cx="2427473" cy="731520"/>
            </a:xfrm>
            <a:prstGeom prst="rect">
              <a:avLst/>
            </a:prstGeom>
          </p:spPr>
        </p:pic>
        <p:sp>
          <p:nvSpPr>
            <p:cNvPr id="9" name="TextBox 8"/>
            <p:cNvSpPr txBox="1"/>
            <p:nvPr userDrawn="1"/>
          </p:nvSpPr>
          <p:spPr>
            <a:xfrm>
              <a:off x="9946697" y="6481970"/>
              <a:ext cx="2195607" cy="200055"/>
            </a:xfrm>
            <a:prstGeom prst="rect">
              <a:avLst/>
            </a:prstGeom>
            <a:noFill/>
          </p:spPr>
          <p:txBody>
            <a:bodyPr wrap="square" rtlCol="0">
              <a:spAutoFit/>
            </a:bodyPr>
            <a:lstStyle/>
            <a:p>
              <a:pPr algn="r"/>
              <a:r>
                <a:rPr lang="en-US" sz="700" dirty="0">
                  <a:solidFill>
                    <a:srgbClr val="353F4A"/>
                  </a:solidFill>
                  <a:latin typeface="Mallory Light" panose="02010401030501020304" pitchFamily="50" charset="0"/>
                </a:rPr>
                <a:t>Provided by Student Connections</a:t>
              </a:r>
            </a:p>
          </p:txBody>
        </p:sp>
      </p:grpSp>
    </p:spTree>
    <p:extLst>
      <p:ext uri="{BB962C8B-B14F-4D97-AF65-F5344CB8AC3E}">
        <p14:creationId xmlns:p14="http://schemas.microsoft.com/office/powerpoint/2010/main" val="1369471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0" y="2861733"/>
            <a:ext cx="8697576" cy="2281766"/>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7770860"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086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4"/>
            <a:ext cx="7770862" cy="1279560"/>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538109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1"/>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844" y="1916430"/>
            <a:ext cx="4352309" cy="1310639"/>
          </a:xfrm>
          <a:prstGeom prst="rect">
            <a:avLst/>
          </a:prstGeom>
        </p:spPr>
      </p:pic>
    </p:spTree>
    <p:extLst>
      <p:ext uri="{BB962C8B-B14F-4D97-AF65-F5344CB8AC3E}">
        <p14:creationId xmlns:p14="http://schemas.microsoft.com/office/powerpoint/2010/main" val="756470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7389" y="1916430"/>
            <a:ext cx="4349221" cy="1310640"/>
          </a:xfrm>
          <a:prstGeom prst="rect">
            <a:avLst/>
          </a:prstGeom>
        </p:spPr>
      </p:pic>
    </p:spTree>
    <p:extLst>
      <p:ext uri="{BB962C8B-B14F-4D97-AF65-F5344CB8AC3E}">
        <p14:creationId xmlns:p14="http://schemas.microsoft.com/office/powerpoint/2010/main" val="1421826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0"/>
            <a:ext cx="9144000" cy="5143500"/>
          </a:xfrm>
          <a:prstGeom prst="rect">
            <a:avLst/>
          </a:prstGeom>
          <a:solidFill>
            <a:srgbClr val="41A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2" name="Title 1"/>
          <p:cNvSpPr>
            <a:spLocks noGrp="1"/>
          </p:cNvSpPr>
          <p:nvPr>
            <p:ph type="ctrTitle"/>
          </p:nvPr>
        </p:nvSpPr>
        <p:spPr>
          <a:xfrm>
            <a:off x="457201" y="1764217"/>
            <a:ext cx="8227180" cy="1615066"/>
          </a:xfrm>
        </p:spPr>
        <p:txBody>
          <a:bodyPr anchor="ctr">
            <a:normAutofit/>
          </a:bodyPr>
          <a:lstStyle>
            <a:lvl1pPr algn="l">
              <a:defRPr sz="4000" cap="none" spc="-50">
                <a:solidFill>
                  <a:srgbClr val="FFFFFF"/>
                </a:solidFill>
                <a:latin typeface="Arial"/>
                <a:cs typeface="Arial"/>
              </a:defRPr>
            </a:lvl1pPr>
          </a:lstStyle>
          <a:p>
            <a:r>
              <a:rPr lang="en-US" dirty="0"/>
              <a:t>Click to edit Master title style</a:t>
            </a:r>
          </a:p>
        </p:txBody>
      </p:sp>
      <p:pic>
        <p:nvPicPr>
          <p:cNvPr id="11" name="Picture 10"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479576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Dark)">
    <p:bg>
      <p:bgPr>
        <a:solidFill>
          <a:srgbClr val="675056"/>
        </a:solidFill>
        <a:effectLst/>
      </p:bgPr>
    </p:bg>
    <p:spTree>
      <p:nvGrpSpPr>
        <p:cNvPr id="1" name=""/>
        <p:cNvGrpSpPr/>
        <p:nvPr/>
      </p:nvGrpSpPr>
      <p:grpSpPr>
        <a:xfrm>
          <a:off x="0" y="0"/>
          <a:ext cx="0" cy="0"/>
          <a:chOff x="0" y="0"/>
          <a:chExt cx="0" cy="0"/>
        </a:xfrm>
      </p:grpSpPr>
      <p:sp>
        <p:nvSpPr>
          <p:cNvPr id="48" name="Rectangle 47"/>
          <p:cNvSpPr/>
          <p:nvPr userDrawn="1"/>
        </p:nvSpPr>
        <p:spPr>
          <a:xfrm>
            <a:off x="0" y="0"/>
            <a:ext cx="9144000" cy="360328"/>
          </a:xfrm>
          <a:prstGeom prst="rect">
            <a:avLst/>
          </a:prstGeom>
          <a:solidFill>
            <a:srgbClr val="6750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47" name="Rectangle 46"/>
          <p:cNvSpPr/>
          <p:nvPr userDrawn="1"/>
        </p:nvSpPr>
        <p:spPr>
          <a:xfrm>
            <a:off x="1" y="0"/>
            <a:ext cx="9144000" cy="5143500"/>
          </a:xfrm>
          <a:prstGeom prst="rect">
            <a:avLst/>
          </a:prstGeom>
          <a:solidFill>
            <a:srgbClr val="84B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2" name="Title 1"/>
          <p:cNvSpPr>
            <a:spLocks noGrp="1"/>
          </p:cNvSpPr>
          <p:nvPr>
            <p:ph type="ctrTitle"/>
          </p:nvPr>
        </p:nvSpPr>
        <p:spPr>
          <a:xfrm>
            <a:off x="457201" y="1764217"/>
            <a:ext cx="8227180" cy="1615066"/>
          </a:xfrm>
        </p:spPr>
        <p:txBody>
          <a:bodyPr anchor="ctr">
            <a:normAutofit/>
          </a:bodyPr>
          <a:lstStyle>
            <a:lvl1pPr algn="l">
              <a:defRPr sz="4000" cap="none" spc="-50">
                <a:solidFill>
                  <a:srgbClr val="FFFFFF"/>
                </a:solidFill>
                <a:latin typeface="Arial"/>
                <a:cs typeface="Arial"/>
              </a:defRPr>
            </a:lvl1pPr>
          </a:lstStyle>
          <a:p>
            <a:r>
              <a:rPr lang="en-US" dirty="0"/>
              <a:t>Click to edit Master title style</a:t>
            </a:r>
          </a:p>
        </p:txBody>
      </p:sp>
      <p:pic>
        <p:nvPicPr>
          <p:cNvPr id="11" name="Picture 10"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27099326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3343"/>
            <a:ext cx="8229600" cy="1615066"/>
          </a:xfrm>
          <a:solidFill>
            <a:srgbClr val="41A9CC"/>
          </a:solidFill>
        </p:spPr>
        <p:txBody>
          <a:bodyPr anchor="ctr">
            <a:normAutofit/>
          </a:bodyPr>
          <a:lstStyle>
            <a:lvl1pPr algn="ctr">
              <a:defRPr sz="4000" cap="none" spc="-50">
                <a:solidFill>
                  <a:schemeClr val="bg1"/>
                </a:solidFill>
                <a:latin typeface="Arial"/>
                <a:cs typeface="Arial"/>
              </a:defRPr>
            </a:lvl1pPr>
          </a:lstStyle>
          <a:p>
            <a:r>
              <a:rPr lang="en-US" dirty="0"/>
              <a:t>Click to edit Master title style</a:t>
            </a:r>
          </a:p>
        </p:txBody>
      </p:sp>
      <p:grpSp>
        <p:nvGrpSpPr>
          <p:cNvPr id="7" name="Group 6"/>
          <p:cNvGrpSpPr/>
          <p:nvPr userDrawn="1"/>
        </p:nvGrpSpPr>
        <p:grpSpPr>
          <a:xfrm>
            <a:off x="6205478" y="4282862"/>
            <a:ext cx="2453977" cy="731520"/>
            <a:chOff x="9688327" y="6072355"/>
            <a:chExt cx="2453977" cy="73152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8327" y="6072355"/>
              <a:ext cx="2427473" cy="731520"/>
            </a:xfrm>
            <a:prstGeom prst="rect">
              <a:avLst/>
            </a:prstGeom>
          </p:spPr>
        </p:pic>
        <p:sp>
          <p:nvSpPr>
            <p:cNvPr id="9" name="TextBox 8"/>
            <p:cNvSpPr txBox="1"/>
            <p:nvPr userDrawn="1"/>
          </p:nvSpPr>
          <p:spPr>
            <a:xfrm>
              <a:off x="9946697" y="6481970"/>
              <a:ext cx="2195607" cy="200055"/>
            </a:xfrm>
            <a:prstGeom prst="rect">
              <a:avLst/>
            </a:prstGeom>
            <a:noFill/>
          </p:spPr>
          <p:txBody>
            <a:bodyPr wrap="square" rtlCol="0">
              <a:spAutoFit/>
            </a:bodyPr>
            <a:lstStyle/>
            <a:p>
              <a:pPr algn="r"/>
              <a:r>
                <a:rPr lang="en-US" sz="700" dirty="0">
                  <a:solidFill>
                    <a:srgbClr val="353F4A"/>
                  </a:solidFill>
                  <a:latin typeface="Mallory Light" panose="02010401030501020304" pitchFamily="50" charset="0"/>
                </a:rPr>
                <a:t>Provided by Student Connections</a:t>
              </a:r>
            </a:p>
          </p:txBody>
        </p:sp>
      </p:grpSp>
    </p:spTree>
    <p:extLst>
      <p:ext uri="{BB962C8B-B14F-4D97-AF65-F5344CB8AC3E}">
        <p14:creationId xmlns:p14="http://schemas.microsoft.com/office/powerpoint/2010/main" val="11085982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3343"/>
            <a:ext cx="8229600" cy="1615066"/>
          </a:xfrm>
          <a:solidFill>
            <a:srgbClr val="84BD00"/>
          </a:solidFill>
        </p:spPr>
        <p:txBody>
          <a:bodyPr anchor="ctr">
            <a:normAutofit/>
          </a:bodyPr>
          <a:lstStyle>
            <a:lvl1pPr algn="ctr">
              <a:defRPr sz="4000" cap="none" spc="-50">
                <a:solidFill>
                  <a:schemeClr val="bg1"/>
                </a:solidFill>
                <a:latin typeface="Arial"/>
                <a:cs typeface="Arial"/>
              </a:defRPr>
            </a:lvl1pPr>
          </a:lstStyle>
          <a:p>
            <a:r>
              <a:rPr lang="en-US" dirty="0"/>
              <a:t>Click to edit Master title style</a:t>
            </a:r>
          </a:p>
        </p:txBody>
      </p:sp>
      <p:grpSp>
        <p:nvGrpSpPr>
          <p:cNvPr id="7" name="Group 6"/>
          <p:cNvGrpSpPr/>
          <p:nvPr userDrawn="1"/>
        </p:nvGrpSpPr>
        <p:grpSpPr>
          <a:xfrm>
            <a:off x="6205478" y="4282862"/>
            <a:ext cx="2453977" cy="731520"/>
            <a:chOff x="9688327" y="6072355"/>
            <a:chExt cx="2453977" cy="73152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8327" y="6072355"/>
              <a:ext cx="2427473" cy="731520"/>
            </a:xfrm>
            <a:prstGeom prst="rect">
              <a:avLst/>
            </a:prstGeom>
          </p:spPr>
        </p:pic>
        <p:sp>
          <p:nvSpPr>
            <p:cNvPr id="9" name="TextBox 8"/>
            <p:cNvSpPr txBox="1"/>
            <p:nvPr userDrawn="1"/>
          </p:nvSpPr>
          <p:spPr>
            <a:xfrm>
              <a:off x="9946697" y="6481970"/>
              <a:ext cx="2195607" cy="200055"/>
            </a:xfrm>
            <a:prstGeom prst="rect">
              <a:avLst/>
            </a:prstGeom>
            <a:noFill/>
          </p:spPr>
          <p:txBody>
            <a:bodyPr wrap="square" rtlCol="0">
              <a:spAutoFit/>
            </a:bodyPr>
            <a:lstStyle/>
            <a:p>
              <a:pPr algn="r"/>
              <a:r>
                <a:rPr lang="en-US" sz="700" dirty="0">
                  <a:solidFill>
                    <a:srgbClr val="353F4A"/>
                  </a:solidFill>
                  <a:latin typeface="Mallory Light" panose="02010401030501020304" pitchFamily="50" charset="0"/>
                </a:rPr>
                <a:t>Provided by Student Connections</a:t>
              </a:r>
            </a:p>
          </p:txBody>
        </p:sp>
      </p:grpSp>
    </p:spTree>
    <p:extLst>
      <p:ext uri="{BB962C8B-B14F-4D97-AF65-F5344CB8AC3E}">
        <p14:creationId xmlns:p14="http://schemas.microsoft.com/office/powerpoint/2010/main" val="11653077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5" name="Parallelogram 4"/>
          <p:cNvSpPr/>
          <p:nvPr userDrawn="1"/>
        </p:nvSpPr>
        <p:spPr>
          <a:xfrm rot="5400000" flipH="1">
            <a:off x="3736176" y="-2655375"/>
            <a:ext cx="1371600" cy="8001000"/>
          </a:xfrm>
          <a:prstGeom prst="parallelogram">
            <a:avLst>
              <a:gd name="adj" fmla="val 32076"/>
            </a:avLst>
          </a:prstGeom>
          <a:solidFill>
            <a:srgbClr val="84B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userDrawn="1"/>
        </p:nvSpPr>
        <p:spPr>
          <a:xfrm rot="21420000">
            <a:off x="926678" y="1858282"/>
            <a:ext cx="7772399" cy="822960"/>
          </a:xfrm>
          <a:prstGeom prst="rect">
            <a:avLst/>
          </a:prstGeom>
        </p:spPr>
        <p:txBody>
          <a:bodyPr vert="horz" lIns="0" tIns="45720" rIns="91440" bIns="45720" rtlCol="0" anchor="ctr">
            <a:normAutofit/>
          </a:bodyPr>
          <a:lstStyle>
            <a:lvl1pPr algn="ctr" defTabSz="457200" rtl="0" eaLnBrk="1" latinLnBrk="0" hangingPunct="1">
              <a:spcBef>
                <a:spcPct val="0"/>
              </a:spcBef>
              <a:buNone/>
              <a:defRPr sz="4400" b="1" i="0" kern="1200" cap="none" spc="-50">
                <a:solidFill>
                  <a:schemeClr val="bg1"/>
                </a:solidFill>
                <a:latin typeface="Arial"/>
                <a:ea typeface="+mj-ea"/>
                <a:cs typeface="Arial"/>
              </a:defRPr>
            </a:lvl1pPr>
          </a:lstStyle>
          <a:p>
            <a:r>
              <a:rPr lang="en-US" dirty="0" smtClean="0"/>
              <a:t>Click to edit Master title style</a:t>
            </a:r>
            <a:endParaRPr lang="en-US" dirty="0"/>
          </a:p>
        </p:txBody>
      </p:sp>
      <p:sp>
        <p:nvSpPr>
          <p:cNvPr id="22" name="Parallelogram 21"/>
          <p:cNvSpPr/>
          <p:nvPr userDrawn="1"/>
        </p:nvSpPr>
        <p:spPr>
          <a:xfrm rot="5400000" flipH="1">
            <a:off x="4063743" y="-1738714"/>
            <a:ext cx="1371600" cy="8001000"/>
          </a:xfrm>
          <a:prstGeom prst="parallelogram">
            <a:avLst>
              <a:gd name="adj" fmla="val 32076"/>
            </a:avLst>
          </a:prstGeom>
          <a:solidFill>
            <a:srgbClr val="41A9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21420000">
            <a:off x="535777" y="949425"/>
            <a:ext cx="7772399" cy="822960"/>
          </a:xfrm>
          <a:prstGeom prst="rect">
            <a:avLst/>
          </a:prstGeom>
        </p:spPr>
        <p:txBody>
          <a:bodyPr anchor="ctr">
            <a:normAutofit/>
          </a:bodyPr>
          <a:lstStyle>
            <a:lvl1pPr algn="ctr">
              <a:defRPr sz="4400" cap="none" spc="-50">
                <a:solidFill>
                  <a:schemeClr val="bg1"/>
                </a:solidFill>
                <a:latin typeface="Arial"/>
                <a:cs typeface="Arial"/>
              </a:defRPr>
            </a:lvl1pPr>
          </a:lstStyle>
          <a:p>
            <a:r>
              <a:rPr lang="en-US" dirty="0"/>
              <a:t>Click to edit Master title style</a:t>
            </a:r>
          </a:p>
        </p:txBody>
      </p:sp>
      <p:sp>
        <p:nvSpPr>
          <p:cNvPr id="28" name="Subtitle 2"/>
          <p:cNvSpPr>
            <a:spLocks noGrp="1"/>
          </p:cNvSpPr>
          <p:nvPr>
            <p:ph type="subTitle" idx="1" hasCustomPrompt="1"/>
          </p:nvPr>
        </p:nvSpPr>
        <p:spPr>
          <a:xfrm rot="21420000">
            <a:off x="863344" y="1866087"/>
            <a:ext cx="7772399" cy="822960"/>
          </a:xfrm>
        </p:spPr>
        <p:txBody>
          <a:bodyPr anchor="ctr">
            <a:noAutofit/>
          </a:bodyPr>
          <a:lstStyle>
            <a:lvl1pPr marL="0" indent="0" algn="ctr">
              <a:buNone/>
              <a:defRPr sz="4400" b="1" spc="-3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title style</a:t>
            </a:r>
            <a:endParaRPr lang="en-US" dirty="0"/>
          </a:p>
        </p:txBody>
      </p:sp>
    </p:spTree>
    <p:extLst>
      <p:ext uri="{BB962C8B-B14F-4D97-AF65-F5344CB8AC3E}">
        <p14:creationId xmlns:p14="http://schemas.microsoft.com/office/powerpoint/2010/main" val="155109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5" name="Parallelogram 4"/>
          <p:cNvSpPr/>
          <p:nvPr userDrawn="1"/>
        </p:nvSpPr>
        <p:spPr>
          <a:xfrm rot="5400000" flipH="1">
            <a:off x="3736176" y="-2655375"/>
            <a:ext cx="1371600" cy="8001000"/>
          </a:xfrm>
          <a:prstGeom prst="parallelogram">
            <a:avLst>
              <a:gd name="adj" fmla="val 32076"/>
            </a:avLst>
          </a:prstGeom>
          <a:solidFill>
            <a:srgbClr val="41A9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userDrawn="1"/>
        </p:nvSpPr>
        <p:spPr>
          <a:xfrm rot="21420000">
            <a:off x="926678" y="1858282"/>
            <a:ext cx="7772399" cy="822960"/>
          </a:xfrm>
          <a:prstGeom prst="rect">
            <a:avLst/>
          </a:prstGeom>
        </p:spPr>
        <p:txBody>
          <a:bodyPr vert="horz" lIns="0" tIns="45720" rIns="91440" bIns="45720" rtlCol="0" anchor="ctr">
            <a:normAutofit/>
          </a:bodyPr>
          <a:lstStyle>
            <a:lvl1pPr algn="ctr" defTabSz="457200" rtl="0" eaLnBrk="1" latinLnBrk="0" hangingPunct="1">
              <a:spcBef>
                <a:spcPct val="0"/>
              </a:spcBef>
              <a:buNone/>
              <a:defRPr sz="4400" b="1" i="0" kern="1200" cap="none" spc="-50">
                <a:solidFill>
                  <a:schemeClr val="bg1"/>
                </a:solidFill>
                <a:latin typeface="Arial"/>
                <a:ea typeface="+mj-ea"/>
                <a:cs typeface="Arial"/>
              </a:defRPr>
            </a:lvl1pPr>
          </a:lstStyle>
          <a:p>
            <a:r>
              <a:rPr lang="en-US" dirty="0" smtClean="0"/>
              <a:t>Click to edit Master title style</a:t>
            </a:r>
            <a:endParaRPr lang="en-US" dirty="0"/>
          </a:p>
        </p:txBody>
      </p:sp>
      <p:sp>
        <p:nvSpPr>
          <p:cNvPr id="22" name="Parallelogram 21"/>
          <p:cNvSpPr/>
          <p:nvPr userDrawn="1"/>
        </p:nvSpPr>
        <p:spPr>
          <a:xfrm rot="5400000" flipH="1">
            <a:off x="4063743" y="-1738714"/>
            <a:ext cx="1371600" cy="8001000"/>
          </a:xfrm>
          <a:prstGeom prst="parallelogram">
            <a:avLst>
              <a:gd name="adj" fmla="val 32076"/>
            </a:avLst>
          </a:prstGeom>
          <a:solidFill>
            <a:srgbClr val="84B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21420000">
            <a:off x="535777" y="949425"/>
            <a:ext cx="7772399" cy="822960"/>
          </a:xfrm>
          <a:prstGeom prst="rect">
            <a:avLst/>
          </a:prstGeom>
        </p:spPr>
        <p:txBody>
          <a:bodyPr anchor="ctr">
            <a:normAutofit/>
          </a:bodyPr>
          <a:lstStyle>
            <a:lvl1pPr algn="ctr">
              <a:defRPr sz="4400" cap="none" spc="-50">
                <a:solidFill>
                  <a:schemeClr val="bg1"/>
                </a:solidFill>
                <a:latin typeface="Arial"/>
                <a:cs typeface="Arial"/>
              </a:defRPr>
            </a:lvl1pPr>
          </a:lstStyle>
          <a:p>
            <a:r>
              <a:rPr lang="en-US" dirty="0"/>
              <a:t>Click to edit Master title style</a:t>
            </a:r>
          </a:p>
        </p:txBody>
      </p:sp>
      <p:sp>
        <p:nvSpPr>
          <p:cNvPr id="28" name="Subtitle 2"/>
          <p:cNvSpPr>
            <a:spLocks noGrp="1"/>
          </p:cNvSpPr>
          <p:nvPr>
            <p:ph type="subTitle" idx="1" hasCustomPrompt="1"/>
          </p:nvPr>
        </p:nvSpPr>
        <p:spPr>
          <a:xfrm rot="21420000">
            <a:off x="863344" y="1866087"/>
            <a:ext cx="7772399" cy="822960"/>
          </a:xfrm>
        </p:spPr>
        <p:txBody>
          <a:bodyPr anchor="ctr">
            <a:noAutofit/>
          </a:bodyPr>
          <a:lstStyle>
            <a:lvl1pPr marL="0" indent="0" algn="ctr">
              <a:buNone/>
              <a:defRPr sz="4400" b="1" spc="-3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title style</a:t>
            </a:r>
            <a:endParaRPr lang="en-US" dirty="0"/>
          </a:p>
        </p:txBody>
      </p:sp>
    </p:spTree>
    <p:extLst>
      <p:ext uri="{BB962C8B-B14F-4D97-AF65-F5344CB8AC3E}">
        <p14:creationId xmlns:p14="http://schemas.microsoft.com/office/powerpoint/2010/main" val="3346146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nterior Segue Slide (Light)">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5143500"/>
          </a:xfrm>
          <a:prstGeom prst="rect">
            <a:avLst/>
          </a:prstGeom>
          <a:solidFill>
            <a:srgbClr val="41A9CC">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353F49"/>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41A9C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12977000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5" name="Parallelogram 4"/>
          <p:cNvSpPr/>
          <p:nvPr userDrawn="1"/>
        </p:nvSpPr>
        <p:spPr>
          <a:xfrm rot="5400000" flipH="1">
            <a:off x="3736176" y="-2655375"/>
            <a:ext cx="1371600" cy="8001000"/>
          </a:xfrm>
          <a:prstGeom prst="parallelogram">
            <a:avLst>
              <a:gd name="adj" fmla="val 32076"/>
            </a:avLst>
          </a:prstGeom>
          <a:solidFill>
            <a:srgbClr val="84B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txBox="1">
            <a:spLocks/>
          </p:cNvSpPr>
          <p:nvPr userDrawn="1"/>
        </p:nvSpPr>
        <p:spPr>
          <a:xfrm rot="21420000">
            <a:off x="926678" y="1858282"/>
            <a:ext cx="7772399" cy="822960"/>
          </a:xfrm>
          <a:prstGeom prst="rect">
            <a:avLst/>
          </a:prstGeom>
        </p:spPr>
        <p:txBody>
          <a:bodyPr vert="horz" lIns="0" tIns="45720" rIns="91440" bIns="45720" rtlCol="0" anchor="ctr">
            <a:normAutofit/>
          </a:bodyPr>
          <a:lstStyle>
            <a:lvl1pPr algn="ctr" defTabSz="457200" rtl="0" eaLnBrk="1" latinLnBrk="0" hangingPunct="1">
              <a:spcBef>
                <a:spcPct val="0"/>
              </a:spcBef>
              <a:buNone/>
              <a:defRPr sz="4400" b="1" i="0" kern="1200" cap="none" spc="-50">
                <a:solidFill>
                  <a:schemeClr val="bg1"/>
                </a:solidFill>
                <a:latin typeface="Arial"/>
                <a:ea typeface="+mj-ea"/>
                <a:cs typeface="Arial"/>
              </a:defRPr>
            </a:lvl1pPr>
          </a:lstStyle>
          <a:p>
            <a:r>
              <a:rPr lang="en-US" dirty="0" smtClean="0"/>
              <a:t>Click to edit Master title style</a:t>
            </a:r>
            <a:endParaRPr lang="en-US" dirty="0"/>
          </a:p>
        </p:txBody>
      </p:sp>
      <p:sp>
        <p:nvSpPr>
          <p:cNvPr id="22" name="Parallelogram 21"/>
          <p:cNvSpPr/>
          <p:nvPr userDrawn="1"/>
        </p:nvSpPr>
        <p:spPr>
          <a:xfrm rot="5400000" flipH="1">
            <a:off x="4063743" y="-1738714"/>
            <a:ext cx="1371600" cy="8001000"/>
          </a:xfrm>
          <a:prstGeom prst="parallelogram">
            <a:avLst>
              <a:gd name="adj" fmla="val 32076"/>
            </a:avLst>
          </a:prstGeom>
          <a:solidFill>
            <a:srgbClr val="41A9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21420000">
            <a:off x="535777" y="949425"/>
            <a:ext cx="7772399" cy="822960"/>
          </a:xfrm>
          <a:prstGeom prst="rect">
            <a:avLst/>
          </a:prstGeom>
        </p:spPr>
        <p:txBody>
          <a:bodyPr anchor="ctr">
            <a:normAutofit/>
          </a:bodyPr>
          <a:lstStyle>
            <a:lvl1pPr algn="ctr">
              <a:defRPr sz="4400" cap="none" spc="-50">
                <a:solidFill>
                  <a:schemeClr val="bg1"/>
                </a:solidFill>
                <a:latin typeface="Arial"/>
                <a:cs typeface="Arial"/>
              </a:defRPr>
            </a:lvl1pPr>
          </a:lstStyle>
          <a:p>
            <a:r>
              <a:rPr lang="en-US" dirty="0"/>
              <a:t>Click to edit Master title style</a:t>
            </a:r>
          </a:p>
        </p:txBody>
      </p:sp>
      <p:sp>
        <p:nvSpPr>
          <p:cNvPr id="28" name="Subtitle 2"/>
          <p:cNvSpPr>
            <a:spLocks noGrp="1"/>
          </p:cNvSpPr>
          <p:nvPr>
            <p:ph type="subTitle" idx="1" hasCustomPrompt="1"/>
          </p:nvPr>
        </p:nvSpPr>
        <p:spPr>
          <a:xfrm rot="21420000">
            <a:off x="863344" y="1866087"/>
            <a:ext cx="7772399" cy="822960"/>
          </a:xfrm>
        </p:spPr>
        <p:txBody>
          <a:bodyPr anchor="ctr">
            <a:noAutofit/>
          </a:bodyPr>
          <a:lstStyle>
            <a:lvl1pPr marL="0" indent="0" algn="ctr">
              <a:buNone/>
              <a:defRPr sz="4400" b="1" spc="-3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title style</a:t>
            </a:r>
            <a:endParaRPr lang="en-US" dirty="0"/>
          </a:p>
        </p:txBody>
      </p:sp>
    </p:spTree>
    <p:extLst>
      <p:ext uri="{BB962C8B-B14F-4D97-AF65-F5344CB8AC3E}">
        <p14:creationId xmlns:p14="http://schemas.microsoft.com/office/powerpoint/2010/main" val="28058907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ior Segue Slide (Light)">
    <p:spTree>
      <p:nvGrpSpPr>
        <p:cNvPr id="1" name=""/>
        <p:cNvGrpSpPr/>
        <p:nvPr/>
      </p:nvGrpSpPr>
      <p:grpSpPr>
        <a:xfrm>
          <a:off x="0" y="0"/>
          <a:ext cx="0" cy="0"/>
          <a:chOff x="0" y="0"/>
          <a:chExt cx="0" cy="0"/>
        </a:xfrm>
      </p:grpSpPr>
      <p:sp>
        <p:nvSpPr>
          <p:cNvPr id="5" name="Rectangle 4"/>
          <p:cNvSpPr/>
          <p:nvPr userDrawn="1"/>
        </p:nvSpPr>
        <p:spPr>
          <a:xfrm>
            <a:off x="213529" y="4260960"/>
            <a:ext cx="1679677"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41A9CC"/>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0" y="0"/>
            <a:ext cx="9144000" cy="1556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338684983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6" name="Text Placeholder 5"/>
          <p:cNvSpPr>
            <a:spLocks noGrp="1"/>
          </p:cNvSpPr>
          <p:nvPr>
            <p:ph type="body" sz="quarter" idx="11"/>
          </p:nvPr>
        </p:nvSpPr>
        <p:spPr>
          <a:xfrm>
            <a:off x="457200" y="770194"/>
            <a:ext cx="7773899"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6"/>
          <p:cNvSpPr>
            <a:spLocks noGrp="1"/>
          </p:cNvSpPr>
          <p:nvPr>
            <p:ph sz="quarter" idx="12"/>
          </p:nvPr>
        </p:nvSpPr>
        <p:spPr>
          <a:xfrm>
            <a:off x="457201" y="1295399"/>
            <a:ext cx="7772400" cy="3298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Tree>
    <p:extLst>
      <p:ext uri="{BB962C8B-B14F-4D97-AF65-F5344CB8AC3E}">
        <p14:creationId xmlns:p14="http://schemas.microsoft.com/office/powerpoint/2010/main" val="277331974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3745346"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3"/>
          <p:cNvSpPr>
            <a:spLocks noGrp="1"/>
          </p:cNvSpPr>
          <p:nvPr>
            <p:ph sz="quarter" idx="12"/>
          </p:nvPr>
        </p:nvSpPr>
        <p:spPr>
          <a:xfrm>
            <a:off x="4487333" y="1302773"/>
            <a:ext cx="3742268" cy="3291451"/>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1272621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5765030" y="1302773"/>
            <a:ext cx="246457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3"/>
          </p:nvPr>
        </p:nvSpPr>
        <p:spPr>
          <a:xfrm>
            <a:off x="3111611" y="1302773"/>
            <a:ext cx="2466655"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2412451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1302773"/>
            <a:ext cx="1821103"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5" name="Content Placeholder 3"/>
          <p:cNvSpPr>
            <a:spLocks noGrp="1"/>
          </p:cNvSpPr>
          <p:nvPr>
            <p:ph sz="quarter" idx="12"/>
          </p:nvPr>
        </p:nvSpPr>
        <p:spPr>
          <a:xfrm>
            <a:off x="2438449" y="1302773"/>
            <a:ext cx="182105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6" name="Content Placeholder 3"/>
          <p:cNvSpPr>
            <a:spLocks noGrp="1"/>
          </p:cNvSpPr>
          <p:nvPr>
            <p:ph sz="quarter" idx="13"/>
          </p:nvPr>
        </p:nvSpPr>
        <p:spPr>
          <a:xfrm>
            <a:off x="4419649" y="1302773"/>
            <a:ext cx="182100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7" name="Content Placeholder 3"/>
          <p:cNvSpPr>
            <a:spLocks noGrp="1"/>
          </p:cNvSpPr>
          <p:nvPr>
            <p:ph sz="quarter" idx="14"/>
          </p:nvPr>
        </p:nvSpPr>
        <p:spPr>
          <a:xfrm>
            <a:off x="6400800" y="1302773"/>
            <a:ext cx="182880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3969707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1" name="Text Placeholder 10"/>
          <p:cNvSpPr>
            <a:spLocks noGrp="1"/>
          </p:cNvSpPr>
          <p:nvPr>
            <p:ph type="body" sz="quarter" idx="13"/>
          </p:nvPr>
        </p:nvSpPr>
        <p:spPr>
          <a:xfrm>
            <a:off x="457199" y="1310353"/>
            <a:ext cx="3745345"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4"/>
          </p:nvPr>
        </p:nvSpPr>
        <p:spPr>
          <a:xfrm>
            <a:off x="4487333" y="1310353"/>
            <a:ext cx="3742267"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8" name="Content Placeholder 3"/>
          <p:cNvSpPr>
            <a:spLocks noGrp="1"/>
          </p:cNvSpPr>
          <p:nvPr>
            <p:ph sz="quarter" idx="10"/>
          </p:nvPr>
        </p:nvSpPr>
        <p:spPr>
          <a:xfrm>
            <a:off x="457199" y="1854970"/>
            <a:ext cx="3745346"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2"/>
          </p:nvPr>
        </p:nvSpPr>
        <p:spPr>
          <a:xfrm>
            <a:off x="4487333" y="1854970"/>
            <a:ext cx="3742268" cy="2739254"/>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3477042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Text Placeholder 10"/>
          <p:cNvSpPr>
            <a:spLocks noGrp="1"/>
          </p:cNvSpPr>
          <p:nvPr>
            <p:ph type="body" sz="quarter" idx="14"/>
          </p:nvPr>
        </p:nvSpPr>
        <p:spPr>
          <a:xfrm>
            <a:off x="457200" y="1310353"/>
            <a:ext cx="2467648"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0" name="Text Placeholder 10"/>
          <p:cNvSpPr>
            <a:spLocks noGrp="1"/>
          </p:cNvSpPr>
          <p:nvPr>
            <p:ph type="body" sz="quarter" idx="15"/>
          </p:nvPr>
        </p:nvSpPr>
        <p:spPr>
          <a:xfrm>
            <a:off x="3111611" y="1310353"/>
            <a:ext cx="2466655"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5765030" y="1310353"/>
            <a:ext cx="2464569" cy="450850"/>
          </a:xfrm>
          <a:solidFill>
            <a:srgbClr val="41A9CC"/>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Content Placeholder 3"/>
          <p:cNvSpPr>
            <a:spLocks noGrp="1"/>
          </p:cNvSpPr>
          <p:nvPr>
            <p:ph sz="quarter" idx="10"/>
          </p:nvPr>
        </p:nvSpPr>
        <p:spPr>
          <a:xfrm>
            <a:off x="457199" y="1854970"/>
            <a:ext cx="2467649"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3" name="Content Placeholder 3"/>
          <p:cNvSpPr>
            <a:spLocks noGrp="1"/>
          </p:cNvSpPr>
          <p:nvPr>
            <p:ph sz="quarter" idx="12"/>
          </p:nvPr>
        </p:nvSpPr>
        <p:spPr>
          <a:xfrm>
            <a:off x="5765030" y="1854970"/>
            <a:ext cx="246457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4" name="Content Placeholder 3"/>
          <p:cNvSpPr>
            <a:spLocks noGrp="1"/>
          </p:cNvSpPr>
          <p:nvPr>
            <p:ph sz="quarter" idx="13"/>
          </p:nvPr>
        </p:nvSpPr>
        <p:spPr>
          <a:xfrm>
            <a:off x="3111611" y="1854970"/>
            <a:ext cx="2466655"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2943811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1"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Text Placeholder 10"/>
          <p:cNvSpPr>
            <a:spLocks noGrp="1"/>
          </p:cNvSpPr>
          <p:nvPr>
            <p:ph type="body" sz="quarter" idx="15"/>
          </p:nvPr>
        </p:nvSpPr>
        <p:spPr>
          <a:xfrm>
            <a:off x="457199" y="1310353"/>
            <a:ext cx="1821103"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2438449" y="1310353"/>
            <a:ext cx="1821054"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7"/>
          </p:nvPr>
        </p:nvSpPr>
        <p:spPr>
          <a:xfrm>
            <a:off x="4419650" y="1310353"/>
            <a:ext cx="1821004"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3" name="Text Placeholder 10"/>
          <p:cNvSpPr>
            <a:spLocks noGrp="1"/>
          </p:cNvSpPr>
          <p:nvPr>
            <p:ph type="body" sz="quarter" idx="18"/>
          </p:nvPr>
        </p:nvSpPr>
        <p:spPr>
          <a:xfrm>
            <a:off x="6400801" y="1310353"/>
            <a:ext cx="1828800" cy="450850"/>
          </a:xfrm>
          <a:solidFill>
            <a:srgbClr val="41A9CC"/>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4" name="Content Placeholder 3"/>
          <p:cNvSpPr>
            <a:spLocks noGrp="1"/>
          </p:cNvSpPr>
          <p:nvPr>
            <p:ph sz="quarter" idx="10"/>
          </p:nvPr>
        </p:nvSpPr>
        <p:spPr>
          <a:xfrm>
            <a:off x="457200" y="1854970"/>
            <a:ext cx="1821103"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8" name="Content Placeholder 3"/>
          <p:cNvSpPr>
            <a:spLocks noGrp="1"/>
          </p:cNvSpPr>
          <p:nvPr>
            <p:ph sz="quarter" idx="12"/>
          </p:nvPr>
        </p:nvSpPr>
        <p:spPr>
          <a:xfrm>
            <a:off x="2438449" y="1854970"/>
            <a:ext cx="182105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9" name="Content Placeholder 3"/>
          <p:cNvSpPr>
            <a:spLocks noGrp="1"/>
          </p:cNvSpPr>
          <p:nvPr>
            <p:ph sz="quarter" idx="13"/>
          </p:nvPr>
        </p:nvSpPr>
        <p:spPr>
          <a:xfrm>
            <a:off x="4419649" y="1854970"/>
            <a:ext cx="182100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20" name="Content Placeholder 3"/>
          <p:cNvSpPr>
            <a:spLocks noGrp="1"/>
          </p:cNvSpPr>
          <p:nvPr>
            <p:ph sz="quarter" idx="14"/>
          </p:nvPr>
        </p:nvSpPr>
        <p:spPr>
          <a:xfrm>
            <a:off x="6400800" y="1854970"/>
            <a:ext cx="182880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662014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plit Third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155759" y="1302773"/>
            <a:ext cx="5073841"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5" name="Straight Connector 4"/>
          <p:cNvCxnSpPr/>
          <p:nvPr userDrawn="1"/>
        </p:nvCxnSpPr>
        <p:spPr>
          <a:xfrm>
            <a:off x="3033273"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3"/>
          <p:cNvSpPr>
            <a:spLocks noGrp="1"/>
          </p:cNvSpPr>
          <p:nvPr>
            <p:ph sz="quarter" idx="12"/>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1033037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plit Third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5069225"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7" name="Straight Connector 6"/>
          <p:cNvCxnSpPr/>
          <p:nvPr userDrawn="1"/>
        </p:nvCxnSpPr>
        <p:spPr>
          <a:xfrm>
            <a:off x="5645625"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p:cNvSpPr>
            <a:spLocks noGrp="1"/>
          </p:cNvSpPr>
          <p:nvPr>
            <p:ph sz="quarter" idx="12"/>
          </p:nvPr>
        </p:nvSpPr>
        <p:spPr>
          <a:xfrm>
            <a:off x="5761951"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392401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rior Segue Slide (Light)">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5143500"/>
          </a:xfrm>
          <a:prstGeom prst="rect">
            <a:avLst/>
          </a:prstGeom>
          <a:solidFill>
            <a:srgbClr val="41A9CC">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353F49"/>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41A9C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21427538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5041515" y="0"/>
            <a:ext cx="3656060" cy="5143500"/>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4384194"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4384194"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3"/>
            <a:ext cx="4384195" cy="3291451"/>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841107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0" y="2861733"/>
            <a:ext cx="8697576" cy="2281766"/>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7770860"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086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4"/>
            <a:ext cx="7770862" cy="1279560"/>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954203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o Slide (Dark)">
    <p:bg>
      <p:bgPr>
        <a:solidFill>
          <a:srgbClr val="675056"/>
        </a:solidFill>
        <a:effectLst/>
      </p:bgPr>
    </p:bg>
    <p:spTree>
      <p:nvGrpSpPr>
        <p:cNvPr id="1" name=""/>
        <p:cNvGrpSpPr/>
        <p:nvPr/>
      </p:nvGrpSpPr>
      <p:grpSpPr>
        <a:xfrm>
          <a:off x="0" y="0"/>
          <a:ext cx="0" cy="0"/>
          <a:chOff x="0" y="0"/>
          <a:chExt cx="0" cy="0"/>
        </a:xfrm>
      </p:grpSpPr>
      <p:sp>
        <p:nvSpPr>
          <p:cNvPr id="5" name="Rectangle 4"/>
          <p:cNvSpPr/>
          <p:nvPr userDrawn="1"/>
        </p:nvSpPr>
        <p:spPr>
          <a:xfrm>
            <a:off x="1" y="-1"/>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5143500"/>
          </a:xfrm>
          <a:prstGeom prst="rect">
            <a:avLst/>
          </a:prstGeom>
          <a:solidFill>
            <a:srgbClr val="84BD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7389" y="1916430"/>
            <a:ext cx="4349218" cy="1310639"/>
          </a:xfrm>
          <a:prstGeom prst="rect">
            <a:avLst/>
          </a:prstGeom>
        </p:spPr>
      </p:pic>
    </p:spTree>
    <p:extLst>
      <p:ext uri="{BB962C8B-B14F-4D97-AF65-F5344CB8AC3E}">
        <p14:creationId xmlns:p14="http://schemas.microsoft.com/office/powerpoint/2010/main" val="3064211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o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7389" y="1916430"/>
            <a:ext cx="4349221" cy="1310640"/>
          </a:xfrm>
          <a:prstGeom prst="rect">
            <a:avLst/>
          </a:prstGeom>
        </p:spPr>
      </p:pic>
    </p:spTree>
    <p:extLst>
      <p:ext uri="{BB962C8B-B14F-4D97-AF65-F5344CB8AC3E}">
        <p14:creationId xmlns:p14="http://schemas.microsoft.com/office/powerpoint/2010/main" val="16314547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675056"/>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D775A"/>
              </a:solidFill>
            </a:endParaRPr>
          </a:p>
        </p:txBody>
      </p:sp>
      <p:sp>
        <p:nvSpPr>
          <p:cNvPr id="12" name="Rectangle 11"/>
          <p:cNvSpPr/>
          <p:nvPr userDrawn="1"/>
        </p:nvSpPr>
        <p:spPr>
          <a:xfrm>
            <a:off x="-1209" y="0"/>
            <a:ext cx="9144000" cy="5143500"/>
          </a:xfrm>
          <a:prstGeom prst="rect">
            <a:avLst/>
          </a:prstGeom>
          <a:solidFill>
            <a:srgbClr val="84BD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34"/>
          <p:cNvSpPr>
            <a:spLocks noGrp="1"/>
          </p:cNvSpPr>
          <p:nvPr>
            <p:ph sz="quarter" idx="12" hasCustomPrompt="1"/>
          </p:nvPr>
        </p:nvSpPr>
        <p:spPr>
          <a:xfrm>
            <a:off x="457201" y="4300008"/>
            <a:ext cx="2859088" cy="600075"/>
          </a:xfrm>
        </p:spPr>
        <p:txBody>
          <a:bodyPr anchor="b">
            <a:normAutofit/>
          </a:bodyPr>
          <a:lstStyle>
            <a:lvl1pPr marL="0" indent="0">
              <a:buFontTx/>
              <a:buNone/>
              <a:defRPr sz="1200" spc="-30" baseline="0">
                <a:solidFill>
                  <a:srgbClr val="353F49"/>
                </a:solidFill>
                <a:latin typeface="Arial"/>
                <a:cs typeface="Arial"/>
              </a:defRPr>
            </a:lvl1pPr>
          </a:lstStyle>
          <a:p>
            <a:pPr lvl="0"/>
            <a:r>
              <a:rPr lang="en-US" dirty="0"/>
              <a:t>Presenter First and Last Name</a:t>
            </a:r>
          </a:p>
          <a:p>
            <a:pPr lvl="0"/>
            <a:r>
              <a:rPr lang="en-US" dirty="0"/>
              <a:t>Title of Presenter</a:t>
            </a:r>
          </a:p>
        </p:txBody>
      </p:sp>
      <p:sp>
        <p:nvSpPr>
          <p:cNvPr id="2" name="Title 1"/>
          <p:cNvSpPr>
            <a:spLocks noGrp="1"/>
          </p:cNvSpPr>
          <p:nvPr>
            <p:ph type="ctrTitle"/>
          </p:nvPr>
        </p:nvSpPr>
        <p:spPr>
          <a:xfrm>
            <a:off x="457201" y="503343"/>
            <a:ext cx="8227180" cy="1615066"/>
          </a:xfrm>
        </p:spPr>
        <p:txBody>
          <a:bodyPr anchor="b">
            <a:normAutofit/>
          </a:bodyPr>
          <a:lstStyle>
            <a:lvl1pPr algn="l">
              <a:defRPr sz="4000" cap="none" spc="-50">
                <a:solidFill>
                  <a:srgbClr val="353F49"/>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1" y="2118409"/>
            <a:ext cx="8227180" cy="496510"/>
          </a:xfrm>
        </p:spPr>
        <p:txBody>
          <a:bodyPr>
            <a:normAutofit/>
          </a:bodyPr>
          <a:lstStyle>
            <a:lvl1pPr marL="0" indent="0" algn="l">
              <a:buNone/>
              <a:defRPr sz="1800" spc="-3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6205478" y="4282862"/>
            <a:ext cx="2453977" cy="731520"/>
            <a:chOff x="9688327" y="6072355"/>
            <a:chExt cx="2453977" cy="73152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8327" y="6072355"/>
              <a:ext cx="2427473" cy="731520"/>
            </a:xfrm>
            <a:prstGeom prst="rect">
              <a:avLst/>
            </a:prstGeom>
          </p:spPr>
        </p:pic>
        <p:sp>
          <p:nvSpPr>
            <p:cNvPr id="11" name="TextBox 10"/>
            <p:cNvSpPr txBox="1"/>
            <p:nvPr userDrawn="1"/>
          </p:nvSpPr>
          <p:spPr>
            <a:xfrm>
              <a:off x="9946697" y="6481970"/>
              <a:ext cx="2195607" cy="200055"/>
            </a:xfrm>
            <a:prstGeom prst="rect">
              <a:avLst/>
            </a:prstGeom>
            <a:noFill/>
          </p:spPr>
          <p:txBody>
            <a:bodyPr wrap="square" rtlCol="0">
              <a:spAutoFit/>
            </a:bodyPr>
            <a:lstStyle/>
            <a:p>
              <a:pPr algn="r"/>
              <a:r>
                <a:rPr lang="en-US" sz="700" dirty="0">
                  <a:solidFill>
                    <a:srgbClr val="353F4A"/>
                  </a:solidFill>
                  <a:latin typeface="Mallory Light" panose="02010401030501020304" pitchFamily="50" charset="0"/>
                </a:rPr>
                <a:t>Provided by Student Connections</a:t>
              </a:r>
            </a:p>
          </p:txBody>
        </p:sp>
      </p:grpSp>
    </p:spTree>
    <p:extLst>
      <p:ext uri="{BB962C8B-B14F-4D97-AF65-F5344CB8AC3E}">
        <p14:creationId xmlns:p14="http://schemas.microsoft.com/office/powerpoint/2010/main" val="1528870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Light)">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1"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A9CC"/>
              </a:solidFill>
            </a:endParaRPr>
          </a:p>
        </p:txBody>
      </p:sp>
      <p:sp>
        <p:nvSpPr>
          <p:cNvPr id="35" name="Content Placeholder 34"/>
          <p:cNvSpPr>
            <a:spLocks noGrp="1"/>
          </p:cNvSpPr>
          <p:nvPr>
            <p:ph sz="quarter" idx="12" hasCustomPrompt="1"/>
          </p:nvPr>
        </p:nvSpPr>
        <p:spPr>
          <a:xfrm>
            <a:off x="457201" y="4300008"/>
            <a:ext cx="2859088" cy="600075"/>
          </a:xfrm>
        </p:spPr>
        <p:txBody>
          <a:bodyPr anchor="b">
            <a:normAutofit/>
          </a:bodyPr>
          <a:lstStyle>
            <a:lvl1pPr marL="0" indent="0">
              <a:buFontTx/>
              <a:buNone/>
              <a:defRPr sz="1200" spc="-30" baseline="0">
                <a:solidFill>
                  <a:srgbClr val="353F49"/>
                </a:solidFill>
                <a:latin typeface="Arial"/>
                <a:cs typeface="Arial"/>
              </a:defRPr>
            </a:lvl1pPr>
          </a:lstStyle>
          <a:p>
            <a:pPr lvl="0"/>
            <a:r>
              <a:rPr lang="en-US" dirty="0"/>
              <a:t>Presenter First and Last Name</a:t>
            </a:r>
          </a:p>
          <a:p>
            <a:pPr lvl="0"/>
            <a:r>
              <a:rPr lang="en-US" dirty="0"/>
              <a:t>Title of Presenter</a:t>
            </a:r>
          </a:p>
        </p:txBody>
      </p:sp>
      <p:sp>
        <p:nvSpPr>
          <p:cNvPr id="2" name="Title 1"/>
          <p:cNvSpPr>
            <a:spLocks noGrp="1"/>
          </p:cNvSpPr>
          <p:nvPr>
            <p:ph type="ctrTitle"/>
          </p:nvPr>
        </p:nvSpPr>
        <p:spPr>
          <a:xfrm>
            <a:off x="457201" y="503343"/>
            <a:ext cx="7772399" cy="1615066"/>
          </a:xfrm>
        </p:spPr>
        <p:txBody>
          <a:bodyPr anchor="b">
            <a:normAutofit/>
          </a:bodyPr>
          <a:lstStyle>
            <a:lvl1pPr algn="l">
              <a:defRPr sz="4000" cap="none" spc="-50">
                <a:solidFill>
                  <a:srgbClr val="84BD00"/>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7201" y="2118409"/>
            <a:ext cx="7772399"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a:off x="6205478" y="4282862"/>
            <a:ext cx="2453977" cy="731520"/>
            <a:chOff x="9688327" y="6072355"/>
            <a:chExt cx="2453977" cy="73152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8327" y="6072355"/>
              <a:ext cx="2427473" cy="731520"/>
            </a:xfrm>
            <a:prstGeom prst="rect">
              <a:avLst/>
            </a:prstGeom>
          </p:spPr>
        </p:pic>
        <p:sp>
          <p:nvSpPr>
            <p:cNvPr id="9" name="TextBox 8"/>
            <p:cNvSpPr txBox="1"/>
            <p:nvPr userDrawn="1"/>
          </p:nvSpPr>
          <p:spPr>
            <a:xfrm>
              <a:off x="9946697" y="6481970"/>
              <a:ext cx="2195607" cy="200055"/>
            </a:xfrm>
            <a:prstGeom prst="rect">
              <a:avLst/>
            </a:prstGeom>
            <a:noFill/>
          </p:spPr>
          <p:txBody>
            <a:bodyPr wrap="square" rtlCol="0">
              <a:spAutoFit/>
            </a:bodyPr>
            <a:lstStyle/>
            <a:p>
              <a:pPr algn="r"/>
              <a:r>
                <a:rPr lang="en-US" sz="700" dirty="0">
                  <a:solidFill>
                    <a:srgbClr val="353F4A"/>
                  </a:solidFill>
                  <a:latin typeface="Mallory Light" panose="02010401030501020304" pitchFamily="50" charset="0"/>
                </a:rPr>
                <a:t>Provided by Student Connections</a:t>
              </a:r>
            </a:p>
          </p:txBody>
        </p:sp>
      </p:grpSp>
    </p:spTree>
    <p:extLst>
      <p:ext uri="{BB962C8B-B14F-4D97-AF65-F5344CB8AC3E}">
        <p14:creationId xmlns:p14="http://schemas.microsoft.com/office/powerpoint/2010/main" val="22997866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84" userDrawn="1">
          <p15:clr>
            <a:srgbClr val="FBAE40"/>
          </p15:clr>
        </p15:guide>
        <p15:guide id="2" pos="288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erior Segue Slide (Light)">
    <p:spTree>
      <p:nvGrpSpPr>
        <p:cNvPr id="1" name=""/>
        <p:cNvGrpSpPr/>
        <p:nvPr/>
      </p:nvGrpSpPr>
      <p:grpSpPr>
        <a:xfrm>
          <a:off x="0" y="0"/>
          <a:ext cx="0" cy="0"/>
          <a:chOff x="0" y="0"/>
          <a:chExt cx="0" cy="0"/>
        </a:xfrm>
      </p:grpSpPr>
      <p:sp>
        <p:nvSpPr>
          <p:cNvPr id="5" name="Rectangle 4"/>
          <p:cNvSpPr/>
          <p:nvPr userDrawn="1"/>
        </p:nvSpPr>
        <p:spPr>
          <a:xfrm>
            <a:off x="213529" y="4260960"/>
            <a:ext cx="1679677"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84BD00"/>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0" y="0"/>
            <a:ext cx="9144000" cy="1556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userDrawn="1"/>
        </p:nvSpPr>
        <p:spPr>
          <a:xfrm>
            <a:off x="8693355" y="0"/>
            <a:ext cx="450645" cy="5143500"/>
          </a:xfrm>
          <a:prstGeom prst="rect">
            <a:avLst/>
          </a:prstGeom>
          <a:solidFill>
            <a:srgbClr val="84BD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38480077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nterior Segue Slide (Light)">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5143500"/>
          </a:xfrm>
          <a:prstGeom prst="rect">
            <a:avLst/>
          </a:prstGeom>
          <a:solidFill>
            <a:srgbClr val="84BD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353F49"/>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84BD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8693355" y="0"/>
            <a:ext cx="450645" cy="5143500"/>
          </a:xfrm>
          <a:prstGeom prst="rect">
            <a:avLst/>
          </a:prstGeom>
          <a:solidFill>
            <a:srgbClr val="84BD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72065121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6" name="Text Placeholder 5"/>
          <p:cNvSpPr>
            <a:spLocks noGrp="1"/>
          </p:cNvSpPr>
          <p:nvPr>
            <p:ph type="body" sz="quarter" idx="11"/>
          </p:nvPr>
        </p:nvSpPr>
        <p:spPr>
          <a:xfrm>
            <a:off x="457200" y="770194"/>
            <a:ext cx="7773899"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6"/>
          <p:cNvSpPr>
            <a:spLocks noGrp="1"/>
          </p:cNvSpPr>
          <p:nvPr>
            <p:ph sz="quarter" idx="12"/>
          </p:nvPr>
        </p:nvSpPr>
        <p:spPr>
          <a:xfrm>
            <a:off x="457201" y="1295399"/>
            <a:ext cx="7772400" cy="3298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Tree>
    <p:extLst>
      <p:ext uri="{BB962C8B-B14F-4D97-AF65-F5344CB8AC3E}">
        <p14:creationId xmlns:p14="http://schemas.microsoft.com/office/powerpoint/2010/main" val="40754634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3745346"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3"/>
          <p:cNvSpPr>
            <a:spLocks noGrp="1"/>
          </p:cNvSpPr>
          <p:nvPr>
            <p:ph sz="quarter" idx="12"/>
          </p:nvPr>
        </p:nvSpPr>
        <p:spPr>
          <a:xfrm>
            <a:off x="4487333" y="1302773"/>
            <a:ext cx="3742268" cy="3291451"/>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309019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Segue Slide (Light)">
    <p:spTree>
      <p:nvGrpSpPr>
        <p:cNvPr id="1" name=""/>
        <p:cNvGrpSpPr/>
        <p:nvPr/>
      </p:nvGrpSpPr>
      <p:grpSpPr>
        <a:xfrm>
          <a:off x="0" y="0"/>
          <a:ext cx="0" cy="0"/>
          <a:chOff x="0" y="0"/>
          <a:chExt cx="0" cy="0"/>
        </a:xfrm>
      </p:grpSpPr>
      <p:sp>
        <p:nvSpPr>
          <p:cNvPr id="5" name="Rectangle 4"/>
          <p:cNvSpPr/>
          <p:nvPr userDrawn="1"/>
        </p:nvSpPr>
        <p:spPr>
          <a:xfrm>
            <a:off x="213529" y="4260960"/>
            <a:ext cx="1679677" cy="77655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58839" y="1310876"/>
            <a:ext cx="7766704" cy="1615066"/>
          </a:xfrm>
        </p:spPr>
        <p:txBody>
          <a:bodyPr anchor="b">
            <a:normAutofit/>
          </a:bodyPr>
          <a:lstStyle>
            <a:lvl1pPr algn="l">
              <a:defRPr sz="3600" b="1" cap="none" spc="-30">
                <a:solidFill>
                  <a:srgbClr val="41A9CC"/>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58839" y="2925942"/>
            <a:ext cx="7766704" cy="496510"/>
          </a:xfrm>
        </p:spPr>
        <p:txBody>
          <a:bodyPr>
            <a:normAutofit/>
          </a:bodyPr>
          <a:lstStyle>
            <a:lvl1pPr marL="0" indent="0" algn="l">
              <a:buNone/>
              <a:defRPr sz="1800" spc="-30">
                <a:solidFill>
                  <a:srgbClr val="353F4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0" y="0"/>
            <a:ext cx="9144000" cy="1556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sc-mark-white-02.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383037752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5765030" y="1302773"/>
            <a:ext cx="246457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3"/>
          </p:nvPr>
        </p:nvSpPr>
        <p:spPr>
          <a:xfrm>
            <a:off x="3111611" y="1302773"/>
            <a:ext cx="2466655"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1041696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1302773"/>
            <a:ext cx="1821103"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5" name="Content Placeholder 3"/>
          <p:cNvSpPr>
            <a:spLocks noGrp="1"/>
          </p:cNvSpPr>
          <p:nvPr>
            <p:ph sz="quarter" idx="12"/>
          </p:nvPr>
        </p:nvSpPr>
        <p:spPr>
          <a:xfrm>
            <a:off x="2438449" y="1302773"/>
            <a:ext cx="182105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6" name="Content Placeholder 3"/>
          <p:cNvSpPr>
            <a:spLocks noGrp="1"/>
          </p:cNvSpPr>
          <p:nvPr>
            <p:ph sz="quarter" idx="13"/>
          </p:nvPr>
        </p:nvSpPr>
        <p:spPr>
          <a:xfrm>
            <a:off x="4419649" y="1302773"/>
            <a:ext cx="1821004"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7" name="Content Placeholder 3"/>
          <p:cNvSpPr>
            <a:spLocks noGrp="1"/>
          </p:cNvSpPr>
          <p:nvPr>
            <p:ph sz="quarter" idx="14"/>
          </p:nvPr>
        </p:nvSpPr>
        <p:spPr>
          <a:xfrm>
            <a:off x="6400800" y="1302773"/>
            <a:ext cx="1828800"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14581937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11" name="Text Placeholder 10"/>
          <p:cNvSpPr>
            <a:spLocks noGrp="1"/>
          </p:cNvSpPr>
          <p:nvPr>
            <p:ph type="body" sz="quarter" idx="13"/>
          </p:nvPr>
        </p:nvSpPr>
        <p:spPr>
          <a:xfrm>
            <a:off x="457199" y="1310353"/>
            <a:ext cx="3745345" cy="450850"/>
          </a:xfrm>
          <a:solidFill>
            <a:srgbClr val="84BD00"/>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4"/>
          </p:nvPr>
        </p:nvSpPr>
        <p:spPr>
          <a:xfrm>
            <a:off x="4487333" y="1310353"/>
            <a:ext cx="3742267" cy="450850"/>
          </a:xfrm>
          <a:solidFill>
            <a:srgbClr val="84BD00"/>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8" name="Content Placeholder 3"/>
          <p:cNvSpPr>
            <a:spLocks noGrp="1"/>
          </p:cNvSpPr>
          <p:nvPr>
            <p:ph sz="quarter" idx="10"/>
          </p:nvPr>
        </p:nvSpPr>
        <p:spPr>
          <a:xfrm>
            <a:off x="457199" y="1854970"/>
            <a:ext cx="3745346"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9" name="Content Placeholder 3"/>
          <p:cNvSpPr>
            <a:spLocks noGrp="1"/>
          </p:cNvSpPr>
          <p:nvPr>
            <p:ph sz="quarter" idx="12"/>
          </p:nvPr>
        </p:nvSpPr>
        <p:spPr>
          <a:xfrm>
            <a:off x="4487333" y="1854970"/>
            <a:ext cx="3742268" cy="2739254"/>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694219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Text Placeholder 10"/>
          <p:cNvSpPr>
            <a:spLocks noGrp="1"/>
          </p:cNvSpPr>
          <p:nvPr>
            <p:ph type="body" sz="quarter" idx="14"/>
          </p:nvPr>
        </p:nvSpPr>
        <p:spPr>
          <a:xfrm>
            <a:off x="457200" y="1310353"/>
            <a:ext cx="2467648" cy="450850"/>
          </a:xfrm>
          <a:solidFill>
            <a:srgbClr val="84BD00"/>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0" name="Text Placeholder 10"/>
          <p:cNvSpPr>
            <a:spLocks noGrp="1"/>
          </p:cNvSpPr>
          <p:nvPr>
            <p:ph type="body" sz="quarter" idx="15"/>
          </p:nvPr>
        </p:nvSpPr>
        <p:spPr>
          <a:xfrm>
            <a:off x="3111611" y="1310353"/>
            <a:ext cx="2466655" cy="450850"/>
          </a:xfrm>
          <a:solidFill>
            <a:srgbClr val="84BD00"/>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5765030" y="1310353"/>
            <a:ext cx="2464569" cy="450850"/>
          </a:xfrm>
          <a:solidFill>
            <a:srgbClr val="84BD00"/>
          </a:solidFill>
          <a:ln>
            <a:noFill/>
          </a:ln>
        </p:spPr>
        <p:txBody>
          <a:bodyPr anchor="ctr">
            <a:normAutofit/>
          </a:bodyPr>
          <a:lstStyle>
            <a:lvl1pPr algn="ctr">
              <a:defRPr sz="1200" b="1" spc="-30">
                <a:solidFill>
                  <a:srgbClr val="FFFFFF"/>
                </a:solidFill>
              </a:defRPr>
            </a:lvl1pPr>
          </a:lstStyle>
          <a:p>
            <a:pPr lvl="0"/>
            <a:r>
              <a:rPr lang="en-US" dirty="0"/>
              <a:t>Click to edit Master text styles</a:t>
            </a:r>
          </a:p>
        </p:txBody>
      </p:sp>
      <p:sp>
        <p:nvSpPr>
          <p:cNvPr id="12" name="Content Placeholder 3"/>
          <p:cNvSpPr>
            <a:spLocks noGrp="1"/>
          </p:cNvSpPr>
          <p:nvPr>
            <p:ph sz="quarter" idx="10"/>
          </p:nvPr>
        </p:nvSpPr>
        <p:spPr>
          <a:xfrm>
            <a:off x="457199" y="1854970"/>
            <a:ext cx="2467649"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3" name="Content Placeholder 3"/>
          <p:cNvSpPr>
            <a:spLocks noGrp="1"/>
          </p:cNvSpPr>
          <p:nvPr>
            <p:ph sz="quarter" idx="12"/>
          </p:nvPr>
        </p:nvSpPr>
        <p:spPr>
          <a:xfrm>
            <a:off x="5765030" y="1854970"/>
            <a:ext cx="246457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4" name="Content Placeholder 3"/>
          <p:cNvSpPr>
            <a:spLocks noGrp="1"/>
          </p:cNvSpPr>
          <p:nvPr>
            <p:ph sz="quarter" idx="13"/>
          </p:nvPr>
        </p:nvSpPr>
        <p:spPr>
          <a:xfrm>
            <a:off x="3111611" y="1854970"/>
            <a:ext cx="2466655"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1602759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Column Layout w/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2401"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Text Placeholder 10"/>
          <p:cNvSpPr>
            <a:spLocks noGrp="1"/>
          </p:cNvSpPr>
          <p:nvPr>
            <p:ph type="body" sz="quarter" idx="15"/>
          </p:nvPr>
        </p:nvSpPr>
        <p:spPr>
          <a:xfrm>
            <a:off x="457199" y="1310353"/>
            <a:ext cx="1821103" cy="450850"/>
          </a:xfrm>
          <a:solidFill>
            <a:srgbClr val="84BD00"/>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1" name="Text Placeholder 10"/>
          <p:cNvSpPr>
            <a:spLocks noGrp="1"/>
          </p:cNvSpPr>
          <p:nvPr>
            <p:ph type="body" sz="quarter" idx="16"/>
          </p:nvPr>
        </p:nvSpPr>
        <p:spPr>
          <a:xfrm>
            <a:off x="2438449" y="1310353"/>
            <a:ext cx="1821054" cy="450850"/>
          </a:xfrm>
          <a:solidFill>
            <a:srgbClr val="84BD00"/>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2" name="Text Placeholder 10"/>
          <p:cNvSpPr>
            <a:spLocks noGrp="1"/>
          </p:cNvSpPr>
          <p:nvPr>
            <p:ph type="body" sz="quarter" idx="17"/>
          </p:nvPr>
        </p:nvSpPr>
        <p:spPr>
          <a:xfrm>
            <a:off x="4419650" y="1310353"/>
            <a:ext cx="1821004" cy="450850"/>
          </a:xfrm>
          <a:solidFill>
            <a:srgbClr val="84BD00"/>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3" name="Text Placeholder 10"/>
          <p:cNvSpPr>
            <a:spLocks noGrp="1"/>
          </p:cNvSpPr>
          <p:nvPr>
            <p:ph type="body" sz="quarter" idx="18"/>
          </p:nvPr>
        </p:nvSpPr>
        <p:spPr>
          <a:xfrm>
            <a:off x="6400801" y="1310353"/>
            <a:ext cx="1828800" cy="450850"/>
          </a:xfrm>
          <a:solidFill>
            <a:srgbClr val="84BD00"/>
          </a:solidFill>
          <a:ln>
            <a:noFill/>
          </a:ln>
        </p:spPr>
        <p:txBody>
          <a:bodyPr anchor="ctr">
            <a:normAutofit/>
          </a:bodyPr>
          <a:lstStyle>
            <a:lvl1pPr algn="ctr">
              <a:defRPr sz="1000" b="1" spc="-30">
                <a:solidFill>
                  <a:srgbClr val="FFFFFF"/>
                </a:solidFill>
              </a:defRPr>
            </a:lvl1pPr>
          </a:lstStyle>
          <a:p>
            <a:pPr lvl="0"/>
            <a:r>
              <a:rPr lang="en-US" dirty="0"/>
              <a:t>Click to edit Master text styles</a:t>
            </a:r>
          </a:p>
        </p:txBody>
      </p:sp>
      <p:sp>
        <p:nvSpPr>
          <p:cNvPr id="14" name="Content Placeholder 3"/>
          <p:cNvSpPr>
            <a:spLocks noGrp="1"/>
          </p:cNvSpPr>
          <p:nvPr>
            <p:ph sz="quarter" idx="10"/>
          </p:nvPr>
        </p:nvSpPr>
        <p:spPr>
          <a:xfrm>
            <a:off x="457200" y="1854970"/>
            <a:ext cx="1821103"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8" name="Content Placeholder 3"/>
          <p:cNvSpPr>
            <a:spLocks noGrp="1"/>
          </p:cNvSpPr>
          <p:nvPr>
            <p:ph sz="quarter" idx="12"/>
          </p:nvPr>
        </p:nvSpPr>
        <p:spPr>
          <a:xfrm>
            <a:off x="2438449" y="1854970"/>
            <a:ext cx="182105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19" name="Content Placeholder 3"/>
          <p:cNvSpPr>
            <a:spLocks noGrp="1"/>
          </p:cNvSpPr>
          <p:nvPr>
            <p:ph sz="quarter" idx="13"/>
          </p:nvPr>
        </p:nvSpPr>
        <p:spPr>
          <a:xfrm>
            <a:off x="4419649" y="1854970"/>
            <a:ext cx="1821004"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20" name="Content Placeholder 3"/>
          <p:cNvSpPr>
            <a:spLocks noGrp="1"/>
          </p:cNvSpPr>
          <p:nvPr>
            <p:ph sz="quarter" idx="14"/>
          </p:nvPr>
        </p:nvSpPr>
        <p:spPr>
          <a:xfrm>
            <a:off x="6400800" y="1854970"/>
            <a:ext cx="1828800" cy="2739254"/>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2369159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Third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155759" y="1302773"/>
            <a:ext cx="5073841"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5" name="Straight Connector 4"/>
          <p:cNvCxnSpPr/>
          <p:nvPr userDrawn="1"/>
        </p:nvCxnSpPr>
        <p:spPr>
          <a:xfrm>
            <a:off x="3033273"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3"/>
          <p:cNvSpPr>
            <a:spLocks noGrp="1"/>
          </p:cNvSpPr>
          <p:nvPr>
            <p:ph sz="quarter" idx="12"/>
          </p:nvPr>
        </p:nvSpPr>
        <p:spPr>
          <a:xfrm>
            <a:off x="457199"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1705516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plit Third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5069225" cy="3291451"/>
          </a:xfrm>
        </p:spPr>
        <p:txBody>
          <a:bodyPr>
            <a:normAutofit/>
          </a:bodyPr>
          <a:lstStyle>
            <a:lvl1pPr>
              <a:buNone/>
              <a:defRPr sz="1400"/>
            </a:lvl1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cxnSp>
        <p:nvCxnSpPr>
          <p:cNvPr id="7" name="Straight Connector 6"/>
          <p:cNvCxnSpPr/>
          <p:nvPr userDrawn="1"/>
        </p:nvCxnSpPr>
        <p:spPr>
          <a:xfrm>
            <a:off x="5645625" y="1302773"/>
            <a:ext cx="0" cy="3291451"/>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p:cNvSpPr>
            <a:spLocks noGrp="1"/>
          </p:cNvSpPr>
          <p:nvPr>
            <p:ph sz="quarter" idx="12"/>
          </p:nvPr>
        </p:nvSpPr>
        <p:spPr>
          <a:xfrm>
            <a:off x="5761951" y="1302773"/>
            <a:ext cx="2467649"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Tree>
    <p:extLst>
      <p:ext uri="{BB962C8B-B14F-4D97-AF65-F5344CB8AC3E}">
        <p14:creationId xmlns:p14="http://schemas.microsoft.com/office/powerpoint/2010/main" val="1202961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5041515" y="0"/>
            <a:ext cx="3656060" cy="5143500"/>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4384194"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4384194"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3"/>
            <a:ext cx="4384195" cy="3291451"/>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26519463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hoto Content Layout">
    <p:spTree>
      <p:nvGrpSpPr>
        <p:cNvPr id="1" name=""/>
        <p:cNvGrpSpPr/>
        <p:nvPr/>
      </p:nvGrpSpPr>
      <p:grpSpPr>
        <a:xfrm>
          <a:off x="0" y="0"/>
          <a:ext cx="0" cy="0"/>
          <a:chOff x="0" y="0"/>
          <a:chExt cx="0" cy="0"/>
        </a:xfrm>
      </p:grpSpPr>
      <p:sp>
        <p:nvSpPr>
          <p:cNvPr id="7" name="Picture Placeholder 7"/>
          <p:cNvSpPr>
            <a:spLocks noGrp="1"/>
          </p:cNvSpPr>
          <p:nvPr>
            <p:ph type="pic" sz="quarter" idx="18"/>
          </p:nvPr>
        </p:nvSpPr>
        <p:spPr>
          <a:xfrm>
            <a:off x="0" y="2861733"/>
            <a:ext cx="8697576" cy="2281766"/>
          </a:xfrm>
          <a:prstGeom prst="rect">
            <a:avLst/>
          </a:prstGeom>
          <a:solidFill>
            <a:schemeClr val="bg1">
              <a:lumMod val="85000"/>
            </a:schemeClr>
          </a:solidFill>
          <a:ln>
            <a:noFill/>
          </a:ln>
        </p:spPr>
        <p:txBody>
          <a:bodyPr rtlCol="0" anchor="ctr">
            <a:noAutofit/>
          </a:bodyPr>
          <a:lstStyle>
            <a:lvl1pPr marL="0" indent="0" algn="ctr">
              <a:buNone/>
              <a:defRPr sz="1200" baseline="0">
                <a:solidFill>
                  <a:schemeClr val="bg1"/>
                </a:solidFill>
              </a:defRPr>
            </a:lvl1pPr>
          </a:lstStyle>
          <a:p>
            <a:pPr lvl="0"/>
            <a:r>
              <a:rPr lang="en-US" noProof="0" dirty="0"/>
              <a:t>Drag picture to placeholder or click icon to add</a:t>
            </a:r>
          </a:p>
        </p:txBody>
      </p:sp>
      <p:sp>
        <p:nvSpPr>
          <p:cNvPr id="2" name="Title 1"/>
          <p:cNvSpPr>
            <a:spLocks noGrp="1"/>
          </p:cNvSpPr>
          <p:nvPr>
            <p:ph type="title"/>
          </p:nvPr>
        </p:nvSpPr>
        <p:spPr>
          <a:xfrm>
            <a:off x="457200" y="45719"/>
            <a:ext cx="7770860" cy="724475"/>
          </a:xfrm>
        </p:spPr>
        <p:txBody>
          <a:bodyPr/>
          <a:lstStyle/>
          <a:p>
            <a:r>
              <a:rPr lang="en-US" dirty="0"/>
              <a:t>Click to edit Master title style</a:t>
            </a:r>
          </a:p>
        </p:txBody>
      </p:sp>
      <p:sp>
        <p:nvSpPr>
          <p:cNvPr id="6" name="Text Placeholder 5"/>
          <p:cNvSpPr>
            <a:spLocks noGrp="1"/>
          </p:cNvSpPr>
          <p:nvPr>
            <p:ph type="body" sz="quarter" idx="11"/>
          </p:nvPr>
        </p:nvSpPr>
        <p:spPr>
          <a:xfrm>
            <a:off x="457200" y="770194"/>
            <a:ext cx="777086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8" name="Content Placeholder 3"/>
          <p:cNvSpPr>
            <a:spLocks noGrp="1"/>
          </p:cNvSpPr>
          <p:nvPr>
            <p:ph sz="quarter" idx="12"/>
          </p:nvPr>
        </p:nvSpPr>
        <p:spPr>
          <a:xfrm>
            <a:off x="457199" y="1302774"/>
            <a:ext cx="7770862" cy="1279560"/>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1305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6" name="Text Placeholder 5"/>
          <p:cNvSpPr>
            <a:spLocks noGrp="1"/>
          </p:cNvSpPr>
          <p:nvPr>
            <p:ph type="body" sz="quarter" idx="11"/>
          </p:nvPr>
        </p:nvSpPr>
        <p:spPr>
          <a:xfrm>
            <a:off x="457200" y="770194"/>
            <a:ext cx="7773899"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6"/>
          <p:cNvSpPr>
            <a:spLocks noGrp="1"/>
          </p:cNvSpPr>
          <p:nvPr>
            <p:ph sz="quarter" idx="12"/>
          </p:nvPr>
        </p:nvSpPr>
        <p:spPr>
          <a:xfrm>
            <a:off x="457201" y="1295399"/>
            <a:ext cx="7772400" cy="3298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Tree>
    <p:extLst>
      <p:ext uri="{BB962C8B-B14F-4D97-AF65-F5344CB8AC3E}">
        <p14:creationId xmlns:p14="http://schemas.microsoft.com/office/powerpoint/2010/main" val="3980923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199" y="1302773"/>
            <a:ext cx="3745346" cy="3291451"/>
          </a:xfrm>
        </p:spPr>
        <p:txBody>
          <a:bodyPr>
            <a:normAutofit/>
          </a:bodyPr>
          <a:lstStyle>
            <a:lvl1pPr>
              <a:buNone/>
              <a:defRPr sz="1400"/>
            </a:lvl1pPr>
            <a:lvl2pPr marL="91440" indent="0">
              <a:buNone/>
              <a:defRPr/>
            </a:lvl2pPr>
            <a:lvl3pPr marL="240030" indent="0">
              <a:buNone/>
              <a:defRPr/>
            </a:lvl3pPr>
            <a:lvl4pPr marL="413766" indent="0">
              <a:buNone/>
              <a:defRPr/>
            </a:lvl4pPr>
          </a:lstStyle>
          <a:p>
            <a:pPr lvl="0"/>
            <a:r>
              <a:rPr lang="en-US" dirty="0"/>
              <a:t>Click to edit Master text styles</a:t>
            </a:r>
          </a:p>
        </p:txBody>
      </p:sp>
      <p:sp>
        <p:nvSpPr>
          <p:cNvPr id="6" name="Text Placeholder 5"/>
          <p:cNvSpPr>
            <a:spLocks noGrp="1"/>
          </p:cNvSpPr>
          <p:nvPr>
            <p:ph type="body" sz="quarter" idx="11"/>
          </p:nvPr>
        </p:nvSpPr>
        <p:spPr>
          <a:xfrm>
            <a:off x="457200" y="770194"/>
            <a:ext cx="7772400" cy="319548"/>
          </a:xfrm>
        </p:spPr>
        <p:txBody>
          <a:bodyPr anchor="t">
            <a:normAutofit/>
          </a:bodyPr>
          <a:lstStyle>
            <a:lvl1pPr>
              <a:buNone/>
              <a:defRPr sz="1400" spc="-10">
                <a:solidFill>
                  <a:srgbClr val="353F49"/>
                </a:solidFill>
              </a:defRPr>
            </a:lvl1pPr>
          </a:lstStyle>
          <a:p>
            <a:pPr lvl="0"/>
            <a:r>
              <a:rPr lang="en-US" dirty="0"/>
              <a:t>Click to edit Master text styles</a:t>
            </a:r>
          </a:p>
        </p:txBody>
      </p:sp>
      <p:sp>
        <p:nvSpPr>
          <p:cNvPr id="7" name="Content Placeholder 3"/>
          <p:cNvSpPr>
            <a:spLocks noGrp="1"/>
          </p:cNvSpPr>
          <p:nvPr>
            <p:ph sz="quarter" idx="12"/>
          </p:nvPr>
        </p:nvSpPr>
        <p:spPr>
          <a:xfrm>
            <a:off x="4487333" y="1302773"/>
            <a:ext cx="3742268" cy="3291451"/>
          </a:xfrm>
        </p:spPr>
        <p:txBody>
          <a:bodyPr>
            <a:normAutofit/>
          </a:bodyPr>
          <a:lstStyle>
            <a:lvl1pPr>
              <a:buNone/>
              <a:defRPr sz="1400"/>
            </a:lvl1pPr>
          </a:lstStyle>
          <a:p>
            <a:pPr lvl="0"/>
            <a:r>
              <a:rPr lang="en-US" dirty="0"/>
              <a:t>Click to edit Master text styles</a:t>
            </a:r>
          </a:p>
        </p:txBody>
      </p:sp>
    </p:spTree>
    <p:extLst>
      <p:ext uri="{BB962C8B-B14F-4D97-AF65-F5344CB8AC3E}">
        <p14:creationId xmlns:p14="http://schemas.microsoft.com/office/powerpoint/2010/main" val="9261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5.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19"/>
            <a:ext cx="7772400" cy="724475"/>
          </a:xfrm>
          <a:prstGeom prst="rect">
            <a:avLst/>
          </a:prstGeom>
        </p:spPr>
        <p:txBody>
          <a:bodyPr vert="horz" lIns="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02773"/>
            <a:ext cx="7772400" cy="32918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
        <p:nvSpPr>
          <p:cNvPr id="9" name="Rectangle 8"/>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descr="sc-mark-white-02.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25601596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49" r:id="rId3"/>
    <p:sldLayoutId id="2147483661" r:id="rId4"/>
    <p:sldLayoutId id="2147483688" r:id="rId5"/>
    <p:sldLayoutId id="2147483687"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2" r:id="rId15"/>
    <p:sldLayoutId id="2147483663" r:id="rId16"/>
    <p:sldLayoutId id="2147483664" r:id="rId17"/>
    <p:sldLayoutId id="2147483665" r:id="rId18"/>
  </p:sldLayoutIdLst>
  <p:timing>
    <p:tnLst>
      <p:par>
        <p:cTn id="1" dur="indefinite" restart="never" nodeType="tmRoot"/>
      </p:par>
    </p:tnLst>
  </p:timing>
  <p:txStyles>
    <p:titleStyle>
      <a:lvl1pPr algn="l" defTabSz="457200" rtl="0" eaLnBrk="1" latinLnBrk="0" hangingPunct="1">
        <a:spcBef>
          <a:spcPct val="0"/>
        </a:spcBef>
        <a:buNone/>
        <a:defRPr sz="1800" b="1" i="0" kern="1200" cap="all" spc="-30">
          <a:solidFill>
            <a:srgbClr val="41A9CC"/>
          </a:solidFill>
          <a:latin typeface="Arial"/>
          <a:ea typeface="+mj-ea"/>
          <a:cs typeface="Arial"/>
        </a:defRPr>
      </a:lvl1pPr>
    </p:titleStyle>
    <p:bodyStyle>
      <a:lvl1pPr marL="0" indent="0" algn="l" defTabSz="457200" rtl="0" eaLnBrk="1" latinLnBrk="0" hangingPunct="1">
        <a:spcBef>
          <a:spcPts val="600"/>
        </a:spcBef>
        <a:spcAft>
          <a:spcPts val="1200"/>
        </a:spcAft>
        <a:buSzPct val="100000"/>
        <a:buFont typeface="Lucida Grande"/>
        <a:buNone/>
        <a:defRPr sz="1600" kern="1200" spc="-10" baseline="0">
          <a:solidFill>
            <a:srgbClr val="353F49"/>
          </a:solidFill>
          <a:latin typeface="Arial"/>
          <a:ea typeface="+mn-ea"/>
          <a:cs typeface="Arial"/>
        </a:defRPr>
      </a:lvl1pPr>
      <a:lvl2pPr marL="228600" indent="-137160" algn="l" defTabSz="457200" rtl="0" eaLnBrk="1" latinLnBrk="0" hangingPunct="1">
        <a:spcBef>
          <a:spcPct val="20000"/>
        </a:spcBef>
        <a:buFont typeface="Arial"/>
        <a:buChar char="•"/>
        <a:defRPr sz="1400" kern="1200" spc="-10">
          <a:solidFill>
            <a:schemeClr val="bg1">
              <a:lumMod val="50000"/>
            </a:schemeClr>
          </a:solidFill>
          <a:latin typeface="Arial"/>
          <a:ea typeface="+mn-ea"/>
          <a:cs typeface="Arial"/>
        </a:defRPr>
      </a:lvl2pPr>
      <a:lvl3pPr marL="411480" indent="-171450" algn="l" defTabSz="457200" rtl="0" eaLnBrk="1" latinLnBrk="0" hangingPunct="1">
        <a:spcBef>
          <a:spcPct val="20000"/>
        </a:spcBef>
        <a:buFont typeface="Arial"/>
        <a:buChar char="•"/>
        <a:defRPr sz="1200" kern="1200" spc="-10">
          <a:solidFill>
            <a:schemeClr val="bg1">
              <a:lumMod val="50000"/>
            </a:schemeClr>
          </a:solidFill>
          <a:latin typeface="Arial"/>
          <a:ea typeface="+mn-ea"/>
          <a:cs typeface="Arial"/>
        </a:defRPr>
      </a:lvl3pPr>
      <a:lvl4pPr marL="585216" indent="-171450" algn="l" defTabSz="457200" rtl="0" eaLnBrk="1" latinLnBrk="0" hangingPunct="1">
        <a:spcBef>
          <a:spcPts val="240"/>
        </a:spcBef>
        <a:buFont typeface="Arial"/>
        <a:buChar char="•"/>
        <a:defRPr sz="1000" kern="1200" spc="-10">
          <a:solidFill>
            <a:schemeClr val="bg1">
              <a:lumMod val="50000"/>
            </a:schemeClr>
          </a:solidFill>
          <a:latin typeface="Arial"/>
          <a:ea typeface="+mn-ea"/>
          <a:cs typeface="Arial"/>
        </a:defRPr>
      </a:lvl4pPr>
      <a:lvl5pPr marL="0" indent="0" algn="l" defTabSz="457200" rtl="0" eaLnBrk="1" latinLnBrk="0" hangingPunct="1">
        <a:spcBef>
          <a:spcPts val="200"/>
        </a:spcBef>
        <a:spcAft>
          <a:spcPts val="600"/>
        </a:spcAft>
        <a:buFont typeface="Arial"/>
        <a:buNone/>
        <a:defRPr sz="1600" kern="1200" spc="-1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65536" y="4599530"/>
            <a:ext cx="2009672" cy="365760"/>
          </a:xfrm>
          <a:prstGeom prst="rect">
            <a:avLst/>
          </a:prstGeom>
        </p:spPr>
      </p:pic>
      <p:sp>
        <p:nvSpPr>
          <p:cNvPr id="2" name="Title Placeholder 1"/>
          <p:cNvSpPr>
            <a:spLocks noGrp="1"/>
          </p:cNvSpPr>
          <p:nvPr>
            <p:ph type="title"/>
          </p:nvPr>
        </p:nvSpPr>
        <p:spPr>
          <a:xfrm>
            <a:off x="457200" y="45719"/>
            <a:ext cx="7772400" cy="724475"/>
          </a:xfrm>
          <a:prstGeom prst="rect">
            <a:avLst/>
          </a:prstGeom>
        </p:spPr>
        <p:txBody>
          <a:bodyPr vert="horz" lIns="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02773"/>
            <a:ext cx="7772400" cy="32918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
        <p:nvSpPr>
          <p:cNvPr id="9" name="Rectangle 8"/>
          <p:cNvSpPr/>
          <p:nvPr userDrawn="1"/>
        </p:nvSpPr>
        <p:spPr>
          <a:xfrm>
            <a:off x="8693355" y="0"/>
            <a:ext cx="450645" cy="5143500"/>
          </a:xfrm>
          <a:prstGeom prst="rect">
            <a:avLst/>
          </a:prstGeom>
          <a:solidFill>
            <a:srgbClr val="41A9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descr="sc-mark-white-02.eps"/>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41348506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30" r:id="rId6"/>
    <p:sldLayoutId id="2147483731" r:id="rId7"/>
    <p:sldLayoutId id="2147483732" r:id="rId8"/>
    <p:sldLayoutId id="2147483733"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iming>
    <p:tnLst>
      <p:par>
        <p:cTn id="1" dur="indefinite" restart="never" nodeType="tmRoot"/>
      </p:par>
    </p:tnLst>
  </p:timing>
  <p:txStyles>
    <p:titleStyle>
      <a:lvl1pPr algn="l" defTabSz="457200" rtl="0" eaLnBrk="1" latinLnBrk="0" hangingPunct="1">
        <a:spcBef>
          <a:spcPct val="0"/>
        </a:spcBef>
        <a:buNone/>
        <a:defRPr sz="1800" b="1" i="0" kern="1200" cap="all" spc="-30">
          <a:solidFill>
            <a:srgbClr val="41A9CC"/>
          </a:solidFill>
          <a:latin typeface="Arial"/>
          <a:ea typeface="+mj-ea"/>
          <a:cs typeface="Arial"/>
        </a:defRPr>
      </a:lvl1pPr>
    </p:titleStyle>
    <p:bodyStyle>
      <a:lvl1pPr marL="0" indent="0" algn="l" defTabSz="457200" rtl="0" eaLnBrk="1" latinLnBrk="0" hangingPunct="1">
        <a:spcBef>
          <a:spcPts val="600"/>
        </a:spcBef>
        <a:spcAft>
          <a:spcPts val="1200"/>
        </a:spcAft>
        <a:buSzPct val="100000"/>
        <a:buFont typeface="Lucida Grande"/>
        <a:buNone/>
        <a:defRPr sz="1600" kern="1200" spc="-10" baseline="0">
          <a:solidFill>
            <a:srgbClr val="353F49"/>
          </a:solidFill>
          <a:latin typeface="Arial"/>
          <a:ea typeface="+mn-ea"/>
          <a:cs typeface="Arial"/>
        </a:defRPr>
      </a:lvl1pPr>
      <a:lvl2pPr marL="228600" indent="-137160" algn="l" defTabSz="457200" rtl="0" eaLnBrk="1" latinLnBrk="0" hangingPunct="1">
        <a:spcBef>
          <a:spcPct val="20000"/>
        </a:spcBef>
        <a:buFont typeface="Arial"/>
        <a:buChar char="•"/>
        <a:defRPr sz="1400" kern="1200" spc="-10">
          <a:solidFill>
            <a:schemeClr val="bg1">
              <a:lumMod val="50000"/>
            </a:schemeClr>
          </a:solidFill>
          <a:latin typeface="Arial"/>
          <a:ea typeface="+mn-ea"/>
          <a:cs typeface="Arial"/>
        </a:defRPr>
      </a:lvl2pPr>
      <a:lvl3pPr marL="411480" indent="-171450" algn="l" defTabSz="457200" rtl="0" eaLnBrk="1" latinLnBrk="0" hangingPunct="1">
        <a:spcBef>
          <a:spcPct val="20000"/>
        </a:spcBef>
        <a:buFont typeface="Arial"/>
        <a:buChar char="•"/>
        <a:defRPr sz="1200" kern="1200" spc="-10">
          <a:solidFill>
            <a:schemeClr val="bg1">
              <a:lumMod val="50000"/>
            </a:schemeClr>
          </a:solidFill>
          <a:latin typeface="Arial"/>
          <a:ea typeface="+mn-ea"/>
          <a:cs typeface="Arial"/>
        </a:defRPr>
      </a:lvl3pPr>
      <a:lvl4pPr marL="585216" indent="-171450" algn="l" defTabSz="457200" rtl="0" eaLnBrk="1" latinLnBrk="0" hangingPunct="1">
        <a:spcBef>
          <a:spcPts val="240"/>
        </a:spcBef>
        <a:buFont typeface="Arial"/>
        <a:buChar char="•"/>
        <a:defRPr sz="1000" kern="1200" spc="-10">
          <a:solidFill>
            <a:schemeClr val="bg1">
              <a:lumMod val="50000"/>
            </a:schemeClr>
          </a:solidFill>
          <a:latin typeface="Arial"/>
          <a:ea typeface="+mn-ea"/>
          <a:cs typeface="Arial"/>
        </a:defRPr>
      </a:lvl4pPr>
      <a:lvl5pPr marL="0" indent="0" algn="l" defTabSz="457200" rtl="0" eaLnBrk="1" latinLnBrk="0" hangingPunct="1">
        <a:spcBef>
          <a:spcPts val="200"/>
        </a:spcBef>
        <a:spcAft>
          <a:spcPts val="600"/>
        </a:spcAft>
        <a:buFont typeface="Arial"/>
        <a:buNone/>
        <a:defRPr sz="1600" kern="1200" spc="-1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19"/>
            <a:ext cx="7772400" cy="724475"/>
          </a:xfrm>
          <a:prstGeom prst="rect">
            <a:avLst/>
          </a:prstGeom>
        </p:spPr>
        <p:txBody>
          <a:bodyPr vert="horz" lIns="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02773"/>
            <a:ext cx="7772400" cy="32918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Tree>
    <p:extLst>
      <p:ext uri="{BB962C8B-B14F-4D97-AF65-F5344CB8AC3E}">
        <p14:creationId xmlns:p14="http://schemas.microsoft.com/office/powerpoint/2010/main" val="64301906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708" r:id="rId4"/>
    <p:sldLayoutId id="2147483693" r:id="rId5"/>
    <p:sldLayoutId id="2147483710" r:id="rId6"/>
    <p:sldLayoutId id="2147483694" r:id="rId7"/>
    <p:sldLayoutId id="2147483709"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timing>
    <p:tnLst>
      <p:par>
        <p:cTn id="1" dur="indefinite" restart="never" nodeType="tmRoot"/>
      </p:par>
    </p:tnLst>
  </p:timing>
  <p:txStyles>
    <p:titleStyle>
      <a:lvl1pPr algn="l" defTabSz="457200" rtl="0" eaLnBrk="1" latinLnBrk="0" hangingPunct="1">
        <a:spcBef>
          <a:spcPct val="0"/>
        </a:spcBef>
        <a:buNone/>
        <a:defRPr sz="1800" b="1" i="0" kern="1200" cap="all" spc="-30">
          <a:solidFill>
            <a:srgbClr val="41A9CC"/>
          </a:solidFill>
          <a:latin typeface="Arial"/>
          <a:ea typeface="+mj-ea"/>
          <a:cs typeface="Arial"/>
        </a:defRPr>
      </a:lvl1pPr>
    </p:titleStyle>
    <p:bodyStyle>
      <a:lvl1pPr marL="0" indent="0" algn="l" defTabSz="457200" rtl="0" eaLnBrk="1" latinLnBrk="0" hangingPunct="1">
        <a:spcBef>
          <a:spcPts val="600"/>
        </a:spcBef>
        <a:spcAft>
          <a:spcPts val="1200"/>
        </a:spcAft>
        <a:buSzPct val="100000"/>
        <a:buFont typeface="Lucida Grande"/>
        <a:buNone/>
        <a:defRPr sz="1600" kern="1200" spc="-10" baseline="0">
          <a:solidFill>
            <a:srgbClr val="353F49"/>
          </a:solidFill>
          <a:latin typeface="Arial"/>
          <a:ea typeface="+mn-ea"/>
          <a:cs typeface="Arial"/>
        </a:defRPr>
      </a:lvl1pPr>
      <a:lvl2pPr marL="228600" indent="-137160" algn="l" defTabSz="457200" rtl="0" eaLnBrk="1" latinLnBrk="0" hangingPunct="1">
        <a:spcBef>
          <a:spcPct val="20000"/>
        </a:spcBef>
        <a:buFont typeface="Arial"/>
        <a:buChar char="•"/>
        <a:defRPr sz="1400" kern="1200" spc="-10">
          <a:solidFill>
            <a:schemeClr val="bg1">
              <a:lumMod val="50000"/>
            </a:schemeClr>
          </a:solidFill>
          <a:latin typeface="Arial"/>
          <a:ea typeface="+mn-ea"/>
          <a:cs typeface="Arial"/>
        </a:defRPr>
      </a:lvl2pPr>
      <a:lvl3pPr marL="411480" indent="-171450" algn="l" defTabSz="457200" rtl="0" eaLnBrk="1" latinLnBrk="0" hangingPunct="1">
        <a:spcBef>
          <a:spcPct val="20000"/>
        </a:spcBef>
        <a:buFont typeface="Arial"/>
        <a:buChar char="•"/>
        <a:defRPr sz="1200" kern="1200" spc="-10">
          <a:solidFill>
            <a:schemeClr val="bg1">
              <a:lumMod val="50000"/>
            </a:schemeClr>
          </a:solidFill>
          <a:latin typeface="Arial"/>
          <a:ea typeface="+mn-ea"/>
          <a:cs typeface="Arial"/>
        </a:defRPr>
      </a:lvl3pPr>
      <a:lvl4pPr marL="585216" indent="-171450" algn="l" defTabSz="457200" rtl="0" eaLnBrk="1" latinLnBrk="0" hangingPunct="1">
        <a:spcBef>
          <a:spcPts val="240"/>
        </a:spcBef>
        <a:buFont typeface="Arial"/>
        <a:buChar char="•"/>
        <a:defRPr sz="1000" kern="1200" spc="-10">
          <a:solidFill>
            <a:schemeClr val="bg1">
              <a:lumMod val="50000"/>
            </a:schemeClr>
          </a:solidFill>
          <a:latin typeface="Arial"/>
          <a:ea typeface="+mn-ea"/>
          <a:cs typeface="Arial"/>
        </a:defRPr>
      </a:lvl4pPr>
      <a:lvl5pPr marL="0" indent="0" algn="l" defTabSz="457200" rtl="0" eaLnBrk="1" latinLnBrk="0" hangingPunct="1">
        <a:spcBef>
          <a:spcPts val="200"/>
        </a:spcBef>
        <a:spcAft>
          <a:spcPts val="600"/>
        </a:spcAft>
        <a:buFont typeface="Arial"/>
        <a:buNone/>
        <a:defRPr sz="1600" kern="1200" spc="-1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19"/>
            <a:ext cx="7772400" cy="724475"/>
          </a:xfrm>
          <a:prstGeom prst="rect">
            <a:avLst/>
          </a:prstGeom>
        </p:spPr>
        <p:txBody>
          <a:bodyPr vert="horz" lIns="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302773"/>
            <a:ext cx="7772400" cy="32918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Fifth Level</a:t>
            </a:r>
          </a:p>
        </p:txBody>
      </p:sp>
      <p:sp>
        <p:nvSpPr>
          <p:cNvPr id="9" name="Rectangle 8"/>
          <p:cNvSpPr/>
          <p:nvPr userDrawn="1"/>
        </p:nvSpPr>
        <p:spPr>
          <a:xfrm>
            <a:off x="8693355" y="0"/>
            <a:ext cx="450645" cy="5143500"/>
          </a:xfrm>
          <a:prstGeom prst="rect">
            <a:avLst/>
          </a:prstGeom>
          <a:solidFill>
            <a:srgbClr val="84BD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descr="sc-mark-white-02.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806654" y="4598629"/>
            <a:ext cx="226596" cy="366661"/>
          </a:xfrm>
          <a:prstGeom prst="rect">
            <a:avLst/>
          </a:prstGeom>
        </p:spPr>
      </p:pic>
    </p:spTree>
    <p:extLst>
      <p:ext uri="{BB962C8B-B14F-4D97-AF65-F5344CB8AC3E}">
        <p14:creationId xmlns:p14="http://schemas.microsoft.com/office/powerpoint/2010/main" val="24209629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86"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1800" b="1" i="0" kern="1200" cap="all" spc="-30">
          <a:solidFill>
            <a:srgbClr val="84BD00"/>
          </a:solidFill>
          <a:latin typeface="Arial"/>
          <a:ea typeface="+mj-ea"/>
          <a:cs typeface="Arial"/>
        </a:defRPr>
      </a:lvl1pPr>
    </p:titleStyle>
    <p:bodyStyle>
      <a:lvl1pPr marL="0" indent="0" algn="l" defTabSz="457200" rtl="0" eaLnBrk="1" latinLnBrk="0" hangingPunct="1">
        <a:spcBef>
          <a:spcPts val="600"/>
        </a:spcBef>
        <a:spcAft>
          <a:spcPts val="1200"/>
        </a:spcAft>
        <a:buSzPct val="100000"/>
        <a:buFont typeface="Lucida Grande"/>
        <a:buNone/>
        <a:defRPr sz="1600" kern="1200" spc="-10" baseline="0">
          <a:solidFill>
            <a:srgbClr val="353F49"/>
          </a:solidFill>
          <a:latin typeface="Arial"/>
          <a:ea typeface="+mn-ea"/>
          <a:cs typeface="Arial"/>
        </a:defRPr>
      </a:lvl1pPr>
      <a:lvl2pPr marL="228600" indent="-137160" algn="l" defTabSz="457200" rtl="0" eaLnBrk="1" latinLnBrk="0" hangingPunct="1">
        <a:spcBef>
          <a:spcPct val="20000"/>
        </a:spcBef>
        <a:buFont typeface="Arial"/>
        <a:buChar char="•"/>
        <a:defRPr sz="1400" kern="1200" spc="-10">
          <a:solidFill>
            <a:schemeClr val="bg1">
              <a:lumMod val="50000"/>
            </a:schemeClr>
          </a:solidFill>
          <a:latin typeface="Arial"/>
          <a:ea typeface="+mn-ea"/>
          <a:cs typeface="Arial"/>
        </a:defRPr>
      </a:lvl2pPr>
      <a:lvl3pPr marL="411480" indent="-171450" algn="l" defTabSz="457200" rtl="0" eaLnBrk="1" latinLnBrk="0" hangingPunct="1">
        <a:spcBef>
          <a:spcPct val="20000"/>
        </a:spcBef>
        <a:buFont typeface="Arial"/>
        <a:buChar char="•"/>
        <a:defRPr sz="1200" kern="1200" spc="-10">
          <a:solidFill>
            <a:schemeClr val="bg1">
              <a:lumMod val="50000"/>
            </a:schemeClr>
          </a:solidFill>
          <a:latin typeface="Arial"/>
          <a:ea typeface="+mn-ea"/>
          <a:cs typeface="Arial"/>
        </a:defRPr>
      </a:lvl3pPr>
      <a:lvl4pPr marL="585216" indent="-171450" algn="l" defTabSz="457200" rtl="0" eaLnBrk="1" latinLnBrk="0" hangingPunct="1">
        <a:spcBef>
          <a:spcPts val="240"/>
        </a:spcBef>
        <a:buFont typeface="Arial"/>
        <a:buChar char="•"/>
        <a:defRPr sz="1000" kern="1200" spc="-10">
          <a:solidFill>
            <a:schemeClr val="bg1">
              <a:lumMod val="50000"/>
            </a:schemeClr>
          </a:solidFill>
          <a:latin typeface="Arial"/>
          <a:ea typeface="+mn-ea"/>
          <a:cs typeface="Arial"/>
        </a:defRPr>
      </a:lvl4pPr>
      <a:lvl5pPr marL="0" indent="0" algn="l" defTabSz="457200" rtl="0" eaLnBrk="1" latinLnBrk="0" hangingPunct="1">
        <a:spcBef>
          <a:spcPts val="200"/>
        </a:spcBef>
        <a:spcAft>
          <a:spcPts val="600"/>
        </a:spcAft>
        <a:buFont typeface="Arial"/>
        <a:buNone/>
        <a:defRPr sz="1600" kern="1200" spc="-1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carey@studentconnections.com"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9.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hyperlink" Target="http://www.repaymyloans.org/" TargetMode="Externa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Autofit/>
          </a:bodyPr>
          <a:lstStyle/>
          <a:p>
            <a:pPr>
              <a:spcAft>
                <a:spcPts val="0"/>
              </a:spcAft>
            </a:pPr>
            <a:r>
              <a:rPr lang="en-US" dirty="0" smtClean="0">
                <a:solidFill>
                  <a:schemeClr val="tx1">
                    <a:lumMod val="65000"/>
                    <a:lumOff val="35000"/>
                  </a:schemeClr>
                </a:solidFill>
              </a:rPr>
              <a:t>Ben Carey</a:t>
            </a:r>
          </a:p>
          <a:p>
            <a:pPr>
              <a:spcAft>
                <a:spcPts val="0"/>
              </a:spcAft>
            </a:pPr>
            <a:r>
              <a:rPr lang="en-US" dirty="0" smtClean="0">
                <a:solidFill>
                  <a:schemeClr val="tx1">
                    <a:lumMod val="65000"/>
                    <a:lumOff val="35000"/>
                  </a:schemeClr>
                </a:solidFill>
              </a:rPr>
              <a:t>Business Development Manager</a:t>
            </a:r>
          </a:p>
          <a:p>
            <a:pPr>
              <a:spcAft>
                <a:spcPts val="0"/>
              </a:spcAft>
            </a:pPr>
            <a:r>
              <a:rPr lang="en-US" dirty="0" smtClean="0">
                <a:solidFill>
                  <a:schemeClr val="tx1">
                    <a:lumMod val="65000"/>
                    <a:lumOff val="35000"/>
                  </a:schemeClr>
                </a:solidFill>
              </a:rPr>
              <a:t>443.910.1974</a:t>
            </a:r>
          </a:p>
          <a:p>
            <a:pPr>
              <a:spcAft>
                <a:spcPts val="0"/>
              </a:spcAft>
            </a:pPr>
            <a:r>
              <a:rPr lang="en-US" dirty="0" smtClean="0">
                <a:solidFill>
                  <a:schemeClr val="tx1">
                    <a:lumMod val="65000"/>
                    <a:lumOff val="35000"/>
                  </a:schemeClr>
                </a:solidFill>
                <a:hlinkClick r:id="rId3"/>
              </a:rPr>
              <a:t>Ben.carey@studentconnections.com</a:t>
            </a:r>
            <a:endParaRPr lang="en-US" dirty="0" smtClean="0">
              <a:solidFill>
                <a:schemeClr val="tx1">
                  <a:lumMod val="65000"/>
                  <a:lumOff val="35000"/>
                </a:schemeClr>
              </a:solidFill>
            </a:endParaRPr>
          </a:p>
          <a:p>
            <a:pPr>
              <a:spcAft>
                <a:spcPts val="0"/>
              </a:spcAft>
            </a:pPr>
            <a:endParaRPr lang="en-US" dirty="0">
              <a:solidFill>
                <a:schemeClr val="tx1">
                  <a:lumMod val="65000"/>
                  <a:lumOff val="35000"/>
                </a:schemeClr>
              </a:solidFill>
            </a:endParaRPr>
          </a:p>
        </p:txBody>
      </p:sp>
      <p:sp>
        <p:nvSpPr>
          <p:cNvPr id="3" name="Title 2"/>
          <p:cNvSpPr>
            <a:spLocks noGrp="1"/>
          </p:cNvSpPr>
          <p:nvPr>
            <p:ph type="ctrTitle"/>
          </p:nvPr>
        </p:nvSpPr>
        <p:spPr/>
        <p:txBody>
          <a:bodyPr anchor="ctr"/>
          <a:lstStyle/>
          <a:p>
            <a:r>
              <a:rPr lang="en-US" sz="5400" spc="-30" dirty="0" smtClean="0">
                <a:solidFill>
                  <a:srgbClr val="84BD00"/>
                </a:solidFill>
              </a:rPr>
              <a:t>How to Navigate</a:t>
            </a:r>
            <a:r>
              <a:rPr lang="en-US" sz="3600" spc="-30" dirty="0">
                <a:solidFill>
                  <a:srgbClr val="41A9CC"/>
                </a:solidFill>
              </a:rPr>
              <a:t/>
            </a:r>
            <a:br>
              <a:rPr lang="en-US" sz="3600" spc="-30" dirty="0">
                <a:solidFill>
                  <a:srgbClr val="41A9CC"/>
                </a:solidFill>
              </a:rPr>
            </a:br>
            <a:r>
              <a:rPr lang="en-US" sz="4400" spc="-30" dirty="0" smtClean="0">
                <a:solidFill>
                  <a:srgbClr val="41A9CC"/>
                </a:solidFill>
              </a:rPr>
              <a:t>Student </a:t>
            </a:r>
            <a:r>
              <a:rPr lang="en-US" sz="4400" spc="-30" dirty="0">
                <a:solidFill>
                  <a:srgbClr val="41A9CC"/>
                </a:solidFill>
              </a:rPr>
              <a:t>Loan </a:t>
            </a:r>
            <a:r>
              <a:rPr lang="en-US" sz="4400" spc="-30" dirty="0" smtClean="0">
                <a:solidFill>
                  <a:srgbClr val="41A9CC"/>
                </a:solidFill>
              </a:rPr>
              <a:t>Repayment</a:t>
            </a:r>
            <a:endParaRPr lang="en-US" sz="4400" dirty="0"/>
          </a:p>
        </p:txBody>
      </p:sp>
    </p:spTree>
    <p:extLst>
      <p:ext uri="{BB962C8B-B14F-4D97-AF65-F5344CB8AC3E}">
        <p14:creationId xmlns:p14="http://schemas.microsoft.com/office/powerpoint/2010/main" val="296490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Are My Loans Eligible for Forgiveness?</a:t>
            </a:r>
            <a:endParaRPr lang="en-US" dirty="0"/>
          </a:p>
        </p:txBody>
      </p:sp>
    </p:spTree>
    <p:extLst>
      <p:ext uri="{BB962C8B-B14F-4D97-AF65-F5344CB8AC3E}">
        <p14:creationId xmlns:p14="http://schemas.microsoft.com/office/powerpoint/2010/main" val="3348324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Are My Loans Eligible for Forgiveness?</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a:xfrm>
            <a:off x="457201" y="1295399"/>
            <a:ext cx="3739896" cy="3298825"/>
          </a:xfrm>
        </p:spPr>
        <p:txBody>
          <a:bodyPr/>
          <a:lstStyle/>
          <a:p>
            <a:pPr fontAlgn="base">
              <a:buNone/>
            </a:pPr>
            <a:r>
              <a:rPr lang="en-US" dirty="0"/>
              <a:t>Do you have federal student loans disbursed </a:t>
            </a:r>
            <a:r>
              <a:rPr lang="en-US" b="1" dirty="0">
                <a:solidFill>
                  <a:srgbClr val="84BD00"/>
                </a:solidFill>
              </a:rPr>
              <a:t>prior to July 1, 2022</a:t>
            </a:r>
            <a:r>
              <a:rPr lang="en-US" dirty="0"/>
              <a:t>? </a:t>
            </a:r>
          </a:p>
        </p:txBody>
      </p:sp>
      <p:graphicFrame>
        <p:nvGraphicFramePr>
          <p:cNvPr id="5" name="Content Placeholder 9">
            <a:extLst>
              <a:ext uri="{FF2B5EF4-FFF2-40B4-BE49-F238E27FC236}">
                <a16:creationId xmlns:a16="http://schemas.microsoft.com/office/drawing/2014/main" id="{E82694A5-621E-4A0E-AA35-36DAD523BF71}"/>
              </a:ext>
            </a:extLst>
          </p:cNvPr>
          <p:cNvGraphicFramePr>
            <a:graphicFrameLocks/>
          </p:cNvGraphicFramePr>
          <p:nvPr>
            <p:extLst>
              <p:ext uri="{D42A27DB-BD31-4B8C-83A1-F6EECF244321}">
                <p14:modId xmlns:p14="http://schemas.microsoft.com/office/powerpoint/2010/main" val="1090409690"/>
              </p:ext>
            </p:extLst>
          </p:nvPr>
        </p:nvGraphicFramePr>
        <p:xfrm>
          <a:off x="4487863" y="1303338"/>
          <a:ext cx="3742267" cy="3006460"/>
        </p:xfrm>
        <a:graphic>
          <a:graphicData uri="http://schemas.openxmlformats.org/drawingml/2006/table">
            <a:tbl>
              <a:tblPr firstRow="1" bandRow="1">
                <a:tableStyleId>{5C22544A-7EE6-4342-B048-85BDC9FD1C3A}</a:tableStyleId>
              </a:tblPr>
              <a:tblGrid>
                <a:gridCol w="3742267">
                  <a:extLst>
                    <a:ext uri="{9D8B030D-6E8A-4147-A177-3AD203B41FA5}">
                      <a16:colId xmlns:a16="http://schemas.microsoft.com/office/drawing/2014/main" val="20000"/>
                    </a:ext>
                  </a:extLst>
                </a:gridCol>
              </a:tblGrid>
              <a:tr h="448056">
                <a:tc>
                  <a:txBody>
                    <a:bodyPr/>
                    <a:lstStyle/>
                    <a:p>
                      <a:pPr algn="ctr"/>
                      <a:r>
                        <a:rPr lang="en-US" sz="1600" dirty="0" smtClean="0">
                          <a:latin typeface="Arial" panose="020B0604020202020204" pitchFamily="34" charset="0"/>
                          <a:cs typeface="Arial" panose="020B0604020202020204" pitchFamily="34" charset="0"/>
                        </a:rPr>
                        <a:t>Don’t</a:t>
                      </a:r>
                      <a:r>
                        <a:rPr lang="en-US" sz="1600" baseline="0" dirty="0" smtClean="0">
                          <a:latin typeface="Arial" panose="020B0604020202020204" pitchFamily="34" charset="0"/>
                          <a:cs typeface="Arial" panose="020B0604020202020204" pitchFamily="34" charset="0"/>
                        </a:rPr>
                        <a:t> Know?</a:t>
                      </a:r>
                      <a:endParaRPr lang="en-US" sz="1600" dirty="0">
                        <a:latin typeface="Arial" panose="020B0604020202020204" pitchFamily="34" charset="0"/>
                        <a:cs typeface="Arial" panose="020B0604020202020204" pitchFamily="34" charset="0"/>
                      </a:endParaRPr>
                    </a:p>
                  </a:txBody>
                  <a:tcPr marL="68580" marR="68580" marT="34290" marB="34290" anchor="ctr">
                    <a:solidFill>
                      <a:srgbClr val="84BD00"/>
                    </a:solidFill>
                  </a:tcPr>
                </a:tc>
                <a:extLst>
                  <a:ext uri="{0D108BD9-81ED-4DB2-BD59-A6C34878D82A}">
                    <a16:rowId xmlns:a16="http://schemas.microsoft.com/office/drawing/2014/main" val="10000"/>
                  </a:ext>
                </a:extLst>
              </a:tr>
              <a:tr h="2558404">
                <a:tc>
                  <a:txBody>
                    <a:bodyPr/>
                    <a:lstStyle/>
                    <a:p>
                      <a:pPr algn="ctr">
                        <a:spcAft>
                          <a:spcPts val="1200"/>
                        </a:spcAft>
                      </a:pPr>
                      <a:r>
                        <a:rPr lang="en-US" sz="1500" baseline="0" dirty="0" smtClean="0">
                          <a:solidFill>
                            <a:srgbClr val="353F49"/>
                          </a:solidFill>
                          <a:latin typeface="Arial" panose="020B0604020202020204" pitchFamily="34" charset="0"/>
                          <a:cs typeface="Arial" panose="020B0604020202020204" pitchFamily="34" charset="0"/>
                        </a:rPr>
                        <a:t>Log in to </a:t>
                      </a:r>
                      <a:r>
                        <a:rPr lang="en-US" sz="1500" b="1" baseline="0" dirty="0" smtClean="0">
                          <a:solidFill>
                            <a:srgbClr val="353F49"/>
                          </a:solidFill>
                          <a:latin typeface="Arial" panose="020B0604020202020204" pitchFamily="34" charset="0"/>
                          <a:cs typeface="Arial" panose="020B0604020202020204" pitchFamily="34" charset="0"/>
                        </a:rPr>
                        <a:t>StudentAid.gov</a:t>
                      </a:r>
                      <a:r>
                        <a:rPr lang="en-US" sz="1500" baseline="0" dirty="0" smtClean="0">
                          <a:solidFill>
                            <a:srgbClr val="353F49"/>
                          </a:solidFill>
                          <a:latin typeface="Arial" panose="020B0604020202020204" pitchFamily="34" charset="0"/>
                          <a:cs typeface="Arial" panose="020B0604020202020204" pitchFamily="34" charset="0"/>
                        </a:rPr>
                        <a:t> go to “My Aid”</a:t>
                      </a:r>
                    </a:p>
                    <a:p>
                      <a:pPr algn="ctr"/>
                      <a:r>
                        <a:rPr lang="en-US" sz="1500" baseline="0" dirty="0" smtClean="0">
                          <a:solidFill>
                            <a:srgbClr val="353F49"/>
                          </a:solidFill>
                          <a:latin typeface="Arial" panose="020B0604020202020204" pitchFamily="34" charset="0"/>
                          <a:cs typeface="Arial" panose="020B0604020202020204" pitchFamily="34" charset="0"/>
                        </a:rPr>
                        <a:t>Look for federal student loans owned by the Dept. of Education and disbursed prior to July 1, 2022</a:t>
                      </a:r>
                    </a:p>
                  </a:txBody>
                  <a:tcPr marL="137160" marR="137160" marT="137160" marB="137160">
                    <a:solidFill>
                      <a:srgbClr val="84BD00">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336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How Much Student Loan Forgiveness Will I Get?</a:t>
            </a:r>
            <a:endParaRPr lang="en-US" dirty="0"/>
          </a:p>
        </p:txBody>
      </p:sp>
    </p:spTree>
    <p:extLst>
      <p:ext uri="{BB962C8B-B14F-4D97-AF65-F5344CB8AC3E}">
        <p14:creationId xmlns:p14="http://schemas.microsoft.com/office/powerpoint/2010/main" val="109863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How Much Student Loan Forgiveness Will I Get?</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lstStyle/>
          <a:p>
            <a:pPr algn="ctr">
              <a:spcAft>
                <a:spcPts val="600"/>
              </a:spcAft>
              <a:buNone/>
            </a:pPr>
            <a:r>
              <a:rPr lang="en-US" sz="2000" dirty="0"/>
              <a:t>If you meet </a:t>
            </a:r>
            <a:r>
              <a:rPr lang="en-US" sz="2000" b="1" dirty="0" smtClean="0">
                <a:solidFill>
                  <a:srgbClr val="41A9CC"/>
                </a:solidFill>
              </a:rPr>
              <a:t>loan </a:t>
            </a:r>
            <a:r>
              <a:rPr lang="en-US" sz="2000" b="1" dirty="0">
                <a:solidFill>
                  <a:srgbClr val="41A9CC"/>
                </a:solidFill>
              </a:rPr>
              <a:t>type</a:t>
            </a:r>
            <a:r>
              <a:rPr lang="en-US" sz="2000" dirty="0">
                <a:solidFill>
                  <a:srgbClr val="41A9CC"/>
                </a:solidFill>
              </a:rPr>
              <a:t> </a:t>
            </a:r>
            <a:r>
              <a:rPr lang="en-US" sz="2000" dirty="0"/>
              <a:t>and </a:t>
            </a:r>
            <a:r>
              <a:rPr lang="en-US" sz="2000" b="1" dirty="0">
                <a:solidFill>
                  <a:srgbClr val="41A9CC"/>
                </a:solidFill>
              </a:rPr>
              <a:t>income</a:t>
            </a:r>
            <a:r>
              <a:rPr lang="en-US" sz="2000" dirty="0"/>
              <a:t> </a:t>
            </a:r>
            <a:r>
              <a:rPr lang="en-US" sz="2000" dirty="0" smtClean="0"/>
              <a:t>requirements</a:t>
            </a:r>
          </a:p>
          <a:p>
            <a:pPr algn="ctr">
              <a:spcAft>
                <a:spcPts val="600"/>
              </a:spcAft>
              <a:buNone/>
            </a:pPr>
            <a:r>
              <a:rPr lang="en-US" sz="2400" b="1" dirty="0" smtClean="0">
                <a:solidFill>
                  <a:srgbClr val="84BD00"/>
                </a:solidFill>
              </a:rPr>
              <a:t>up </a:t>
            </a:r>
            <a:r>
              <a:rPr lang="en-US" sz="2400" b="1" dirty="0">
                <a:solidFill>
                  <a:srgbClr val="84BD00"/>
                </a:solidFill>
              </a:rPr>
              <a:t>to $10,000 </a:t>
            </a:r>
            <a:endParaRPr lang="en-US" sz="2400" b="1" dirty="0" smtClean="0">
              <a:solidFill>
                <a:srgbClr val="84BD00"/>
              </a:solidFill>
            </a:endParaRPr>
          </a:p>
          <a:p>
            <a:pPr algn="ctr">
              <a:spcAft>
                <a:spcPts val="600"/>
              </a:spcAft>
              <a:buNone/>
            </a:pPr>
            <a:r>
              <a:rPr lang="en-US" sz="2000" dirty="0" smtClean="0"/>
              <a:t>If </a:t>
            </a:r>
            <a:r>
              <a:rPr lang="en-US" sz="2000" dirty="0"/>
              <a:t>you </a:t>
            </a:r>
            <a:r>
              <a:rPr lang="en-US" sz="2000" dirty="0" smtClean="0"/>
              <a:t>had a </a:t>
            </a:r>
            <a:r>
              <a:rPr lang="en-US" sz="2000" b="1" dirty="0">
                <a:solidFill>
                  <a:srgbClr val="41A9CC"/>
                </a:solidFill>
              </a:rPr>
              <a:t>Pell </a:t>
            </a:r>
            <a:r>
              <a:rPr lang="en-US" sz="2000" b="1" dirty="0" smtClean="0">
                <a:solidFill>
                  <a:srgbClr val="41A9CC"/>
                </a:solidFill>
              </a:rPr>
              <a:t>Grant</a:t>
            </a:r>
          </a:p>
          <a:p>
            <a:pPr algn="ctr">
              <a:spcAft>
                <a:spcPts val="600"/>
              </a:spcAft>
              <a:buNone/>
            </a:pPr>
            <a:r>
              <a:rPr lang="en-US" sz="2400" b="1" dirty="0" smtClean="0">
                <a:solidFill>
                  <a:srgbClr val="84BD00"/>
                </a:solidFill>
              </a:rPr>
              <a:t>an</a:t>
            </a:r>
            <a:r>
              <a:rPr lang="en-US" sz="2400" dirty="0" smtClean="0"/>
              <a:t> </a:t>
            </a:r>
            <a:r>
              <a:rPr lang="en-US" sz="2400" b="1" dirty="0">
                <a:solidFill>
                  <a:srgbClr val="84BD00"/>
                </a:solidFill>
              </a:rPr>
              <a:t>additional $</a:t>
            </a:r>
            <a:r>
              <a:rPr lang="en-US" sz="2400" b="1" dirty="0" smtClean="0">
                <a:solidFill>
                  <a:srgbClr val="84BD00"/>
                </a:solidFill>
              </a:rPr>
              <a:t>10,000</a:t>
            </a:r>
            <a:endParaRPr lang="en-US" sz="2400" dirty="0"/>
          </a:p>
        </p:txBody>
      </p:sp>
      <p:grpSp>
        <p:nvGrpSpPr>
          <p:cNvPr id="7" name="Group 6"/>
          <p:cNvGrpSpPr/>
          <p:nvPr/>
        </p:nvGrpSpPr>
        <p:grpSpPr>
          <a:xfrm>
            <a:off x="457201" y="3375024"/>
            <a:ext cx="7772399" cy="1066800"/>
            <a:chOff x="457201" y="3375024"/>
            <a:chExt cx="7772399" cy="1066800"/>
          </a:xfrm>
        </p:grpSpPr>
        <p:sp>
          <p:nvSpPr>
            <p:cNvPr id="6" name="TextBox 5"/>
            <p:cNvSpPr txBox="1"/>
            <p:nvPr/>
          </p:nvSpPr>
          <p:spPr>
            <a:xfrm>
              <a:off x="640080" y="3527424"/>
              <a:ext cx="7589520" cy="914400"/>
            </a:xfrm>
            <a:prstGeom prst="rect">
              <a:avLst/>
            </a:prstGeom>
            <a:solidFill>
              <a:srgbClr val="84BD00"/>
            </a:solidFill>
          </p:spPr>
          <p:txBody>
            <a:bodyPr wrap="square" rtlCol="0">
              <a:spAutoFit/>
            </a:bodyPr>
            <a:lstStyle/>
            <a:p>
              <a:endParaRPr lang="en-US" dirty="0"/>
            </a:p>
          </p:txBody>
        </p:sp>
        <p:sp>
          <p:nvSpPr>
            <p:cNvPr id="5" name="TextBox 4"/>
            <p:cNvSpPr txBox="1"/>
            <p:nvPr/>
          </p:nvSpPr>
          <p:spPr>
            <a:xfrm>
              <a:off x="457201" y="3375024"/>
              <a:ext cx="7589520" cy="914400"/>
            </a:xfrm>
            <a:prstGeom prst="rect">
              <a:avLst/>
            </a:prstGeom>
            <a:solidFill>
              <a:srgbClr val="41A9CC"/>
            </a:solidFill>
          </p:spPr>
          <p:txBody>
            <a:bodyPr wrap="square" rtlCol="0" anchor="ctr">
              <a:spAutoFit/>
            </a:bodyPr>
            <a:lstStyle/>
            <a:p>
              <a:pPr algn="ctr">
                <a:spcAft>
                  <a:spcPts val="1200"/>
                </a:spcAft>
                <a:buNone/>
              </a:pPr>
              <a:r>
                <a:rPr lang="en-US" sz="4000" dirty="0" smtClean="0">
                  <a:solidFill>
                    <a:schemeClr val="bg1"/>
                  </a:solidFill>
                </a:rPr>
                <a:t>Up </a:t>
              </a:r>
              <a:r>
                <a:rPr lang="en-US" sz="4000" dirty="0">
                  <a:solidFill>
                    <a:schemeClr val="bg1"/>
                  </a:solidFill>
                </a:rPr>
                <a:t>to </a:t>
              </a:r>
              <a:r>
                <a:rPr lang="en-US" sz="4000" b="1" dirty="0">
                  <a:solidFill>
                    <a:schemeClr val="bg1"/>
                  </a:solidFill>
                </a:rPr>
                <a:t>$20,000 total </a:t>
              </a:r>
              <a:r>
                <a:rPr lang="en-US" sz="4000" dirty="0">
                  <a:solidFill>
                    <a:schemeClr val="bg1"/>
                  </a:solidFill>
                </a:rPr>
                <a:t>debt relief</a:t>
              </a:r>
            </a:p>
          </p:txBody>
        </p:sp>
      </p:grpSp>
    </p:spTree>
    <p:extLst>
      <p:ext uri="{BB962C8B-B14F-4D97-AF65-F5344CB8AC3E}">
        <p14:creationId xmlns:p14="http://schemas.microsoft.com/office/powerpoint/2010/main" val="4045288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How Do I Know if I Received a Pell Grant?</a:t>
            </a:r>
            <a:endParaRPr lang="en-US" dirty="0"/>
          </a:p>
        </p:txBody>
      </p:sp>
    </p:spTree>
    <p:extLst>
      <p:ext uri="{BB962C8B-B14F-4D97-AF65-F5344CB8AC3E}">
        <p14:creationId xmlns:p14="http://schemas.microsoft.com/office/powerpoint/2010/main" val="229485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How Do I Know if I Received a Pell Grant?</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normAutofit/>
          </a:bodyPr>
          <a:lstStyle/>
          <a:p>
            <a:pPr algn="ctr">
              <a:buNone/>
            </a:pPr>
            <a:r>
              <a:rPr lang="en-US" sz="2000" dirty="0"/>
              <a:t>Not sure if you had a </a:t>
            </a:r>
            <a:r>
              <a:rPr lang="en-US" sz="2000" b="1" dirty="0">
                <a:solidFill>
                  <a:srgbClr val="84BD00"/>
                </a:solidFill>
              </a:rPr>
              <a:t>Pell Grant</a:t>
            </a:r>
            <a:r>
              <a:rPr lang="en-US" sz="2000" dirty="0"/>
              <a:t>? </a:t>
            </a:r>
          </a:p>
        </p:txBody>
      </p:sp>
      <p:grpSp>
        <p:nvGrpSpPr>
          <p:cNvPr id="7" name="Group 6"/>
          <p:cNvGrpSpPr/>
          <p:nvPr/>
        </p:nvGrpSpPr>
        <p:grpSpPr>
          <a:xfrm>
            <a:off x="457201" y="2038350"/>
            <a:ext cx="7772399" cy="1066800"/>
            <a:chOff x="457201" y="3375024"/>
            <a:chExt cx="7772399" cy="1066800"/>
          </a:xfrm>
        </p:grpSpPr>
        <p:sp>
          <p:nvSpPr>
            <p:cNvPr id="5" name="TextBox 4"/>
            <p:cNvSpPr txBox="1"/>
            <p:nvPr/>
          </p:nvSpPr>
          <p:spPr>
            <a:xfrm>
              <a:off x="640080" y="3527424"/>
              <a:ext cx="7589520" cy="914400"/>
            </a:xfrm>
            <a:prstGeom prst="rect">
              <a:avLst/>
            </a:prstGeom>
            <a:solidFill>
              <a:srgbClr val="41A9CC"/>
            </a:solidFill>
          </p:spPr>
          <p:txBody>
            <a:bodyPr wrap="square" rtlCol="0">
              <a:spAutoFit/>
            </a:bodyPr>
            <a:lstStyle/>
            <a:p>
              <a:endParaRPr lang="en-US" dirty="0"/>
            </a:p>
          </p:txBody>
        </p:sp>
        <p:sp>
          <p:nvSpPr>
            <p:cNvPr id="6" name="TextBox 5"/>
            <p:cNvSpPr txBox="1">
              <a:spLocks/>
            </p:cNvSpPr>
            <p:nvPr/>
          </p:nvSpPr>
          <p:spPr>
            <a:xfrm>
              <a:off x="457201" y="3375024"/>
              <a:ext cx="7589520" cy="914400"/>
            </a:xfrm>
            <a:prstGeom prst="rect">
              <a:avLst/>
            </a:prstGeom>
            <a:solidFill>
              <a:srgbClr val="84BD00"/>
            </a:solidFill>
          </p:spPr>
          <p:txBody>
            <a:bodyPr wrap="square" rtlCol="0" anchor="ctr">
              <a:noAutofit/>
            </a:bodyPr>
            <a:lstStyle/>
            <a:p>
              <a:pPr algn="ctr">
                <a:spcAft>
                  <a:spcPts val="1200"/>
                </a:spcAft>
                <a:buNone/>
              </a:pPr>
              <a:r>
                <a:rPr lang="en-US" sz="3200" dirty="0">
                  <a:solidFill>
                    <a:schemeClr val="bg1"/>
                  </a:solidFill>
                </a:rPr>
                <a:t>Log in to </a:t>
              </a:r>
              <a:r>
                <a:rPr lang="en-US" sz="3200" b="1" dirty="0">
                  <a:solidFill>
                    <a:schemeClr val="bg1"/>
                  </a:solidFill>
                </a:rPr>
                <a:t>StudentAid.gov</a:t>
              </a:r>
              <a:r>
                <a:rPr lang="en-US" sz="3200" dirty="0">
                  <a:solidFill>
                    <a:schemeClr val="bg1"/>
                  </a:solidFill>
                </a:rPr>
                <a:t> and go to “My Aid”</a:t>
              </a:r>
            </a:p>
          </p:txBody>
        </p:sp>
      </p:grpSp>
    </p:spTree>
    <p:extLst>
      <p:ext uri="{BB962C8B-B14F-4D97-AF65-F5344CB8AC3E}">
        <p14:creationId xmlns:p14="http://schemas.microsoft.com/office/powerpoint/2010/main" val="415350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What Do I Have to Do to Get the Forgiveness Applied?</a:t>
            </a:r>
            <a:endParaRPr lang="en-US" dirty="0"/>
          </a:p>
        </p:txBody>
      </p:sp>
    </p:spTree>
    <p:extLst>
      <p:ext uri="{BB962C8B-B14F-4D97-AF65-F5344CB8AC3E}">
        <p14:creationId xmlns:p14="http://schemas.microsoft.com/office/powerpoint/2010/main" val="426910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What Do I Have to Do to Get the Forgiveness Applied?</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lstStyle/>
          <a:p>
            <a:pPr>
              <a:spcAft>
                <a:spcPts val="1200"/>
              </a:spcAft>
              <a:buNone/>
            </a:pPr>
            <a:r>
              <a:rPr lang="en-US" dirty="0"/>
              <a:t>M</a:t>
            </a:r>
            <a:r>
              <a:rPr lang="en-US" dirty="0" smtClean="0"/>
              <a:t>ost </a:t>
            </a:r>
            <a:r>
              <a:rPr lang="en-US" dirty="0"/>
              <a:t>have to complete a short </a:t>
            </a:r>
            <a:r>
              <a:rPr lang="en-US" dirty="0" smtClean="0"/>
              <a:t>application</a:t>
            </a:r>
          </a:p>
          <a:p>
            <a:pPr>
              <a:spcAft>
                <a:spcPts val="1200"/>
              </a:spcAft>
              <a:buNone/>
            </a:pPr>
            <a:r>
              <a:rPr lang="en-US" dirty="0" smtClean="0"/>
              <a:t>Some automatically qualified</a:t>
            </a:r>
            <a:endParaRPr lang="en-US" dirty="0"/>
          </a:p>
          <a:p>
            <a:pPr>
              <a:spcAft>
                <a:spcPts val="1200"/>
              </a:spcAft>
              <a:buNone/>
            </a:pPr>
            <a:r>
              <a:rPr lang="en-US" dirty="0"/>
              <a:t>If you automatically qualified, you should have received an email and/or text message from </a:t>
            </a:r>
            <a:r>
              <a:rPr lang="en-US" dirty="0" smtClean="0"/>
              <a:t>FSA</a:t>
            </a:r>
            <a:endParaRPr lang="en-US" dirty="0"/>
          </a:p>
          <a:p>
            <a:endParaRPr lang="en-US" dirty="0"/>
          </a:p>
        </p:txBody>
      </p:sp>
    </p:spTree>
    <p:extLst>
      <p:ext uri="{BB962C8B-B14F-4D97-AF65-F5344CB8AC3E}">
        <p14:creationId xmlns:p14="http://schemas.microsoft.com/office/powerpoint/2010/main" val="2335295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 Will Student Loan Forgiveness Be Taxed?</a:t>
            </a:r>
            <a:endParaRPr lang="en-US" dirty="0"/>
          </a:p>
        </p:txBody>
      </p:sp>
    </p:spTree>
    <p:extLst>
      <p:ext uri="{BB962C8B-B14F-4D97-AF65-F5344CB8AC3E}">
        <p14:creationId xmlns:p14="http://schemas.microsoft.com/office/powerpoint/2010/main" val="1749968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Will Student Loan Forgiveness Be Taxed?</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lstStyle/>
          <a:p>
            <a:pPr>
              <a:spcAft>
                <a:spcPts val="1200"/>
              </a:spcAft>
              <a:buNone/>
            </a:pPr>
            <a:r>
              <a:rPr lang="en-US" dirty="0"/>
              <a:t>The one-time student loan debt relief won’t be taxed at the federal </a:t>
            </a:r>
            <a:r>
              <a:rPr lang="en-US" dirty="0" smtClean="0"/>
              <a:t>level </a:t>
            </a:r>
          </a:p>
          <a:p>
            <a:pPr>
              <a:spcAft>
                <a:spcPts val="1200"/>
              </a:spcAft>
              <a:buNone/>
            </a:pPr>
            <a:r>
              <a:rPr lang="en-US" dirty="0" smtClean="0"/>
              <a:t>Some </a:t>
            </a:r>
            <a:r>
              <a:rPr lang="en-US" dirty="0"/>
              <a:t>states may choose to apply </a:t>
            </a:r>
            <a:r>
              <a:rPr lang="en-US" dirty="0" smtClean="0"/>
              <a:t>taxes: </a:t>
            </a:r>
            <a:r>
              <a:rPr lang="en-US" i="1" dirty="0" smtClean="0">
                <a:solidFill>
                  <a:srgbClr val="FF0000"/>
                </a:solidFill>
              </a:rPr>
              <a:t>NOT Maryland! </a:t>
            </a:r>
            <a:r>
              <a:rPr lang="en-US" dirty="0" smtClean="0">
                <a:solidFill>
                  <a:srgbClr val="FF0000"/>
                </a:solidFill>
                <a:sym typeface="Wingdings" panose="05000000000000000000" pitchFamily="2" charset="2"/>
              </a:rPr>
              <a:t></a:t>
            </a:r>
            <a:endParaRPr lang="en-US" dirty="0" smtClean="0">
              <a:solidFill>
                <a:srgbClr val="FF0000"/>
              </a:solidFill>
            </a:endParaRPr>
          </a:p>
          <a:p>
            <a:pPr>
              <a:buNone/>
            </a:pPr>
            <a:endParaRPr lang="en-US" dirty="0"/>
          </a:p>
        </p:txBody>
      </p:sp>
    </p:spTree>
    <p:extLst>
      <p:ext uri="{BB962C8B-B14F-4D97-AF65-F5344CB8AC3E}">
        <p14:creationId xmlns:p14="http://schemas.microsoft.com/office/powerpoint/2010/main" val="2664470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What’s the Latest on </a:t>
            </a:r>
            <a:br>
              <a:rPr lang="en-US" dirty="0" smtClean="0"/>
            </a:br>
            <a:r>
              <a:rPr lang="en-US" dirty="0" smtClean="0"/>
              <a:t>Student Loan Debt Relief?</a:t>
            </a:r>
            <a:endParaRPr lang="en-US" dirty="0"/>
          </a:p>
        </p:txBody>
      </p:sp>
    </p:spTree>
    <p:extLst>
      <p:ext uri="{BB962C8B-B14F-4D97-AF65-F5344CB8AC3E}">
        <p14:creationId xmlns:p14="http://schemas.microsoft.com/office/powerpoint/2010/main" val="1011625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 What if I Made Payments on my Student Loans During the Pause?</a:t>
            </a:r>
            <a:endParaRPr lang="en-US" dirty="0"/>
          </a:p>
        </p:txBody>
      </p:sp>
    </p:spTree>
    <p:extLst>
      <p:ext uri="{BB962C8B-B14F-4D97-AF65-F5344CB8AC3E}">
        <p14:creationId xmlns:p14="http://schemas.microsoft.com/office/powerpoint/2010/main" val="3738918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What if I Made Payments </a:t>
            </a:r>
            <a:r>
              <a:rPr lang="en-US" dirty="0" smtClean="0"/>
              <a:t>During </a:t>
            </a:r>
            <a:r>
              <a:rPr lang="en-US" dirty="0"/>
              <a:t>the Pause?</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normAutofit/>
          </a:bodyPr>
          <a:lstStyle/>
          <a:p>
            <a:pPr algn="ctr">
              <a:spcAft>
                <a:spcPts val="1200"/>
              </a:spcAft>
              <a:buNone/>
            </a:pPr>
            <a:r>
              <a:rPr lang="en-US" sz="2000" dirty="0"/>
              <a:t>I</a:t>
            </a:r>
            <a:r>
              <a:rPr lang="en-US" sz="2000" dirty="0" smtClean="0"/>
              <a:t>f you </a:t>
            </a:r>
            <a:r>
              <a:rPr lang="en-US" sz="2000" b="1" dirty="0" smtClean="0">
                <a:solidFill>
                  <a:srgbClr val="41A9CC"/>
                </a:solidFill>
              </a:rPr>
              <a:t>made voluntary </a:t>
            </a:r>
            <a:r>
              <a:rPr lang="en-US" sz="2000" b="1" dirty="0">
                <a:solidFill>
                  <a:srgbClr val="41A9CC"/>
                </a:solidFill>
              </a:rPr>
              <a:t>payments </a:t>
            </a:r>
            <a:r>
              <a:rPr lang="en-US" sz="2000" dirty="0" smtClean="0"/>
              <a:t>during </a:t>
            </a:r>
            <a:r>
              <a:rPr lang="en-US" sz="2000" dirty="0"/>
              <a:t>the </a:t>
            </a:r>
            <a:r>
              <a:rPr lang="en-US" sz="2000" dirty="0" smtClean="0"/>
              <a:t>pause</a:t>
            </a:r>
          </a:p>
          <a:p>
            <a:pPr algn="ctr">
              <a:spcAft>
                <a:spcPts val="1200"/>
              </a:spcAft>
              <a:buNone/>
            </a:pPr>
            <a:r>
              <a:rPr lang="en-US" sz="2000" dirty="0" smtClean="0"/>
              <a:t>And it brought your </a:t>
            </a:r>
            <a:r>
              <a:rPr lang="en-US" sz="2000" b="1" dirty="0">
                <a:solidFill>
                  <a:srgbClr val="84BD00"/>
                </a:solidFill>
              </a:rPr>
              <a:t>balance below the maximum</a:t>
            </a:r>
            <a:r>
              <a:rPr lang="en-US" sz="2000" dirty="0"/>
              <a:t> </a:t>
            </a:r>
            <a:r>
              <a:rPr lang="en-US" sz="2000" dirty="0" smtClean="0"/>
              <a:t>amount </a:t>
            </a:r>
            <a:r>
              <a:rPr lang="en-US" sz="2000" dirty="0"/>
              <a:t>you’re </a:t>
            </a:r>
            <a:r>
              <a:rPr lang="en-US" sz="2000" b="1" dirty="0">
                <a:solidFill>
                  <a:srgbClr val="84BD00"/>
                </a:solidFill>
              </a:rPr>
              <a:t>eligible to </a:t>
            </a:r>
            <a:r>
              <a:rPr lang="en-US" sz="2000" b="1" dirty="0" smtClean="0">
                <a:solidFill>
                  <a:srgbClr val="84BD00"/>
                </a:solidFill>
              </a:rPr>
              <a:t>receive</a:t>
            </a:r>
            <a:endParaRPr lang="en-US" sz="2000" b="1" dirty="0">
              <a:solidFill>
                <a:srgbClr val="84BD00"/>
              </a:solidFill>
            </a:endParaRPr>
          </a:p>
          <a:p>
            <a:pPr algn="ctr">
              <a:spcAft>
                <a:spcPts val="1200"/>
              </a:spcAft>
              <a:buNone/>
            </a:pPr>
            <a:r>
              <a:rPr lang="en-US" sz="2000" b="1" dirty="0">
                <a:solidFill>
                  <a:srgbClr val="41A9CC"/>
                </a:solidFill>
              </a:rPr>
              <a:t>Automatic refunds </a:t>
            </a:r>
            <a:r>
              <a:rPr lang="en-US" sz="2000" dirty="0"/>
              <a:t>will be applied</a:t>
            </a:r>
          </a:p>
        </p:txBody>
      </p:sp>
    </p:spTree>
    <p:extLst>
      <p:ext uri="{BB962C8B-B14F-4D97-AF65-F5344CB8AC3E}">
        <p14:creationId xmlns:p14="http://schemas.microsoft.com/office/powerpoint/2010/main" val="876905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 How Can I Avoid Student Loan Forgiveness Scams?</a:t>
            </a:r>
            <a:endParaRPr lang="en-US" dirty="0"/>
          </a:p>
        </p:txBody>
      </p:sp>
    </p:spTree>
    <p:extLst>
      <p:ext uri="{BB962C8B-B14F-4D97-AF65-F5344CB8AC3E}">
        <p14:creationId xmlns:p14="http://schemas.microsoft.com/office/powerpoint/2010/main" val="4069364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How Can I Avoid Student Loan Forgiveness Scams?</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normAutofit/>
          </a:bodyPr>
          <a:lstStyle/>
          <a:p>
            <a:pPr algn="ctr">
              <a:spcAft>
                <a:spcPts val="1200"/>
              </a:spcAft>
              <a:buNone/>
            </a:pPr>
            <a:r>
              <a:rPr lang="en-US" sz="2000" dirty="0"/>
              <a:t>The </a:t>
            </a:r>
            <a:r>
              <a:rPr lang="en-US" sz="2000" b="1" dirty="0">
                <a:solidFill>
                  <a:srgbClr val="84BD00"/>
                </a:solidFill>
              </a:rPr>
              <a:t>most important</a:t>
            </a:r>
            <a:r>
              <a:rPr lang="en-US" sz="2000" dirty="0"/>
              <a:t> thing to </a:t>
            </a:r>
            <a:r>
              <a:rPr lang="en-US" sz="2000" b="1" dirty="0">
                <a:solidFill>
                  <a:srgbClr val="84BD00"/>
                </a:solidFill>
              </a:rPr>
              <a:t>remember</a:t>
            </a:r>
            <a:r>
              <a:rPr lang="en-US" sz="2000" dirty="0"/>
              <a:t> is </a:t>
            </a:r>
            <a:endParaRPr lang="en-US" sz="2000" dirty="0" smtClean="0"/>
          </a:p>
          <a:p>
            <a:pPr algn="ctr">
              <a:spcAft>
                <a:spcPts val="1200"/>
              </a:spcAft>
              <a:buNone/>
            </a:pPr>
            <a:r>
              <a:rPr lang="en-US" sz="2000" dirty="0" smtClean="0"/>
              <a:t>you </a:t>
            </a:r>
            <a:r>
              <a:rPr lang="en-US" sz="2000" b="1" dirty="0">
                <a:solidFill>
                  <a:srgbClr val="41A9CC"/>
                </a:solidFill>
              </a:rPr>
              <a:t>NEVER</a:t>
            </a:r>
            <a:r>
              <a:rPr lang="en-US" sz="2000" dirty="0"/>
              <a:t> have to </a:t>
            </a:r>
            <a:r>
              <a:rPr lang="en-US" sz="2000" b="1" dirty="0">
                <a:solidFill>
                  <a:srgbClr val="41A9CC"/>
                </a:solidFill>
              </a:rPr>
              <a:t>pay</a:t>
            </a:r>
            <a:r>
              <a:rPr lang="en-US" sz="2000" dirty="0"/>
              <a:t> </a:t>
            </a:r>
            <a:endParaRPr lang="en-US" sz="2000" dirty="0" smtClean="0"/>
          </a:p>
          <a:p>
            <a:pPr algn="ctr">
              <a:spcAft>
                <a:spcPts val="1200"/>
              </a:spcAft>
              <a:buNone/>
            </a:pPr>
            <a:r>
              <a:rPr lang="en-US" sz="2000" dirty="0" smtClean="0"/>
              <a:t>to </a:t>
            </a:r>
            <a:r>
              <a:rPr lang="en-US" sz="2000" dirty="0"/>
              <a:t>receive </a:t>
            </a:r>
            <a:r>
              <a:rPr lang="en-US" sz="2000" b="1" dirty="0">
                <a:solidFill>
                  <a:srgbClr val="84BD00"/>
                </a:solidFill>
              </a:rPr>
              <a:t>student loan debt relief </a:t>
            </a:r>
            <a:r>
              <a:rPr lang="en-US" sz="2000" dirty="0"/>
              <a:t>from </a:t>
            </a:r>
            <a:r>
              <a:rPr lang="en-US" sz="2000" dirty="0" smtClean="0"/>
              <a:t>FSA</a:t>
            </a:r>
            <a:endParaRPr lang="en-US" sz="2000" dirty="0"/>
          </a:p>
        </p:txBody>
      </p:sp>
    </p:spTree>
    <p:extLst>
      <p:ext uri="{BB962C8B-B14F-4D97-AF65-F5344CB8AC3E}">
        <p14:creationId xmlns:p14="http://schemas.microsoft.com/office/powerpoint/2010/main" val="877972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9. </a:t>
            </a:r>
            <a:r>
              <a:rPr lang="en-US" dirty="0"/>
              <a:t>Who Can I Contact for Help with Student Loan Forgiveness?</a:t>
            </a:r>
          </a:p>
        </p:txBody>
      </p:sp>
    </p:spTree>
    <p:extLst>
      <p:ext uri="{BB962C8B-B14F-4D97-AF65-F5344CB8AC3E}">
        <p14:creationId xmlns:p14="http://schemas.microsoft.com/office/powerpoint/2010/main" val="249228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91082362"/>
              </p:ext>
            </p:extLst>
          </p:nvPr>
        </p:nvGraphicFramePr>
        <p:xfrm>
          <a:off x="455703" y="2732743"/>
          <a:ext cx="7775397" cy="1828800"/>
        </p:xfrm>
        <a:graphic>
          <a:graphicData uri="http://schemas.openxmlformats.org/drawingml/2006/table">
            <a:tbl>
              <a:tblPr firstRow="1" bandRow="1">
                <a:tableStyleId>{5C22544A-7EE6-4342-B048-85BDC9FD1C3A}</a:tableStyleId>
              </a:tblPr>
              <a:tblGrid>
                <a:gridCol w="2591799">
                  <a:extLst>
                    <a:ext uri="{9D8B030D-6E8A-4147-A177-3AD203B41FA5}">
                      <a16:colId xmlns:a16="http://schemas.microsoft.com/office/drawing/2014/main" val="2462207906"/>
                    </a:ext>
                  </a:extLst>
                </a:gridCol>
                <a:gridCol w="2591799">
                  <a:extLst>
                    <a:ext uri="{9D8B030D-6E8A-4147-A177-3AD203B41FA5}">
                      <a16:colId xmlns:a16="http://schemas.microsoft.com/office/drawing/2014/main" val="1578239724"/>
                    </a:ext>
                  </a:extLst>
                </a:gridCol>
                <a:gridCol w="2591799">
                  <a:extLst>
                    <a:ext uri="{9D8B030D-6E8A-4147-A177-3AD203B41FA5}">
                      <a16:colId xmlns:a16="http://schemas.microsoft.com/office/drawing/2014/main" val="1902630274"/>
                    </a:ext>
                  </a:extLst>
                </a:gridCol>
              </a:tblGrid>
              <a:tr h="82296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7422642"/>
                  </a:ext>
                </a:extLst>
              </a:tr>
              <a:tr h="1005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9252693"/>
                  </a:ext>
                </a:extLst>
              </a:tr>
            </a:tbl>
          </a:graphicData>
        </a:graphic>
      </p:graphicFrame>
      <p:sp>
        <p:nvSpPr>
          <p:cNvPr id="2" name="Title 1"/>
          <p:cNvSpPr>
            <a:spLocks noGrp="1"/>
          </p:cNvSpPr>
          <p:nvPr>
            <p:ph type="title"/>
          </p:nvPr>
        </p:nvSpPr>
        <p:spPr/>
        <p:txBody>
          <a:bodyPr/>
          <a:lstStyle/>
          <a:p>
            <a:r>
              <a:rPr lang="en-US" dirty="0"/>
              <a:t>9. Who Can I Contact for </a:t>
            </a:r>
            <a:r>
              <a:rPr lang="en-US" dirty="0" smtClean="0"/>
              <a:t>Help?</a:t>
            </a:r>
            <a:endParaRPr lang="en-US" dirty="0"/>
          </a:p>
        </p:txBody>
      </p:sp>
      <p:sp>
        <p:nvSpPr>
          <p:cNvPr id="4" name="Content Placeholder 3"/>
          <p:cNvSpPr>
            <a:spLocks noGrp="1"/>
          </p:cNvSpPr>
          <p:nvPr>
            <p:ph sz="quarter" idx="12"/>
          </p:nvPr>
        </p:nvSpPr>
        <p:spPr/>
        <p:txBody>
          <a:bodyPr/>
          <a:lstStyle/>
          <a:p>
            <a:pPr>
              <a:buNone/>
            </a:pPr>
            <a:endParaRPr lang="en-US" dirty="0" smtClean="0"/>
          </a:p>
          <a:p>
            <a:pPr>
              <a:buNone/>
            </a:pPr>
            <a:endParaRPr lang="en-US" dirty="0"/>
          </a:p>
          <a:p>
            <a:pPr>
              <a:buNone/>
            </a:pPr>
            <a:r>
              <a:rPr lang="en-US" dirty="0" smtClean="0"/>
              <a:t>For </a:t>
            </a:r>
            <a:r>
              <a:rPr lang="en-US" dirty="0"/>
              <a:t>answers to more specific questions, contact your loan </a:t>
            </a:r>
            <a:r>
              <a:rPr lang="en-US" dirty="0" smtClean="0"/>
              <a:t>servicer</a:t>
            </a:r>
            <a:r>
              <a:rPr lang="en-US" dirty="0"/>
              <a:t>:</a:t>
            </a:r>
            <a:endParaRPr lang="en-US" dirty="0" smtClean="0"/>
          </a:p>
          <a:p>
            <a:pPr>
              <a:buNone/>
            </a:pPr>
            <a:endParaRPr lang="en-US" dirty="0"/>
          </a:p>
        </p:txBody>
      </p:sp>
      <p:pic>
        <p:nvPicPr>
          <p:cNvPr id="1026" name="Picture 2" descr="Welcome to mygreatlakes.org"/>
          <p:cNvPicPr>
            <a:picLocks noChangeAspect="1" noChangeArrowheads="1"/>
          </p:cNvPicPr>
          <p:nvPr/>
        </p:nvPicPr>
        <p:blipFill rotWithShape="1">
          <a:blip r:embed="rId3">
            <a:extLst>
              <a:ext uri="{28A0092B-C50C-407E-A947-70E740481C1C}">
                <a14:useLocalDpi xmlns:a14="http://schemas.microsoft.com/office/drawing/2010/main" val="0"/>
              </a:ext>
            </a:extLst>
          </a:blip>
          <a:srcRect t="24443" b="23740"/>
          <a:stretch/>
        </p:blipFill>
        <p:spPr bwMode="auto">
          <a:xfrm>
            <a:off x="895863" y="3647143"/>
            <a:ext cx="1588169"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financi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682784"/>
            <a:ext cx="20383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HELA down? Current problems and outages | Downdet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361" y="2953611"/>
            <a:ext cx="2372358"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idvantag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4505" y="2876815"/>
            <a:ext cx="238706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lnet Student Loan Servicing Review"/>
          <p:cNvPicPr>
            <a:picLocks noChangeAspect="1" noChangeArrowheads="1"/>
          </p:cNvPicPr>
          <p:nvPr/>
        </p:nvPicPr>
        <p:blipFill rotWithShape="1">
          <a:blip r:embed="rId7">
            <a:extLst>
              <a:ext uri="{28A0092B-C50C-407E-A947-70E740481C1C}">
                <a14:useLocalDpi xmlns:a14="http://schemas.microsoft.com/office/drawing/2010/main" val="0"/>
              </a:ext>
            </a:extLst>
          </a:blip>
          <a:srcRect t="14005" b="16780"/>
          <a:stretch/>
        </p:blipFill>
        <p:spPr bwMode="auto">
          <a:xfrm>
            <a:off x="684108" y="2804492"/>
            <a:ext cx="2011680" cy="696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a:stretch>
            <a:fillRect/>
          </a:stretch>
        </p:blipFill>
        <p:spPr>
          <a:xfrm>
            <a:off x="5985626" y="3637027"/>
            <a:ext cx="1883827" cy="853514"/>
          </a:xfrm>
          <a:prstGeom prst="rect">
            <a:avLst/>
          </a:prstGeom>
        </p:spPr>
      </p:pic>
      <p:grpSp>
        <p:nvGrpSpPr>
          <p:cNvPr id="16" name="Group 15"/>
          <p:cNvGrpSpPr/>
          <p:nvPr/>
        </p:nvGrpSpPr>
        <p:grpSpPr>
          <a:xfrm>
            <a:off x="458701" y="973715"/>
            <a:ext cx="7772399" cy="1066800"/>
            <a:chOff x="457201" y="3375024"/>
            <a:chExt cx="7772399" cy="1066800"/>
          </a:xfrm>
        </p:grpSpPr>
        <p:sp>
          <p:nvSpPr>
            <p:cNvPr id="17" name="TextBox 16"/>
            <p:cNvSpPr txBox="1"/>
            <p:nvPr/>
          </p:nvSpPr>
          <p:spPr>
            <a:xfrm>
              <a:off x="640080" y="3527424"/>
              <a:ext cx="7589520" cy="914400"/>
            </a:xfrm>
            <a:prstGeom prst="rect">
              <a:avLst/>
            </a:prstGeom>
            <a:solidFill>
              <a:srgbClr val="84BD00"/>
            </a:solidFill>
          </p:spPr>
          <p:txBody>
            <a:bodyPr wrap="square" rtlCol="0">
              <a:spAutoFit/>
            </a:bodyPr>
            <a:lstStyle/>
            <a:p>
              <a:endParaRPr lang="en-US" dirty="0"/>
            </a:p>
          </p:txBody>
        </p:sp>
        <p:sp>
          <p:nvSpPr>
            <p:cNvPr id="18" name="TextBox 17"/>
            <p:cNvSpPr txBox="1">
              <a:spLocks/>
            </p:cNvSpPr>
            <p:nvPr/>
          </p:nvSpPr>
          <p:spPr>
            <a:xfrm>
              <a:off x="457201" y="3375024"/>
              <a:ext cx="7589520" cy="914400"/>
            </a:xfrm>
            <a:prstGeom prst="rect">
              <a:avLst/>
            </a:prstGeom>
            <a:solidFill>
              <a:srgbClr val="41A9CC"/>
            </a:solidFill>
          </p:spPr>
          <p:txBody>
            <a:bodyPr wrap="square" rtlCol="0" anchor="ctr">
              <a:noAutofit/>
            </a:bodyPr>
            <a:lstStyle/>
            <a:p>
              <a:pPr algn="ctr">
                <a:spcAft>
                  <a:spcPts val="1200"/>
                </a:spcAft>
                <a:buNone/>
              </a:pPr>
              <a:r>
                <a:rPr lang="en-US" sz="3200" dirty="0" smtClean="0">
                  <a:solidFill>
                    <a:schemeClr val="bg1"/>
                  </a:solidFill>
                </a:rPr>
                <a:t>Go to </a:t>
              </a:r>
              <a:r>
                <a:rPr lang="en-US" sz="3200" b="1" dirty="0" smtClean="0">
                  <a:solidFill>
                    <a:schemeClr val="bg1"/>
                  </a:solidFill>
                </a:rPr>
                <a:t>StudentAid.gov/</a:t>
              </a:r>
              <a:r>
                <a:rPr lang="en-US" sz="3200" b="1" dirty="0" err="1" smtClean="0">
                  <a:solidFill>
                    <a:schemeClr val="bg1"/>
                  </a:solidFill>
                </a:rPr>
                <a:t>DebtRelief</a:t>
              </a:r>
              <a:r>
                <a:rPr lang="en-US" sz="3200" dirty="0" smtClean="0">
                  <a:solidFill>
                    <a:schemeClr val="bg1"/>
                  </a:solidFill>
                </a:rPr>
                <a:t> for info</a:t>
              </a:r>
              <a:endParaRPr lang="en-US" sz="3200" dirty="0">
                <a:solidFill>
                  <a:schemeClr val="bg1"/>
                </a:solidFill>
              </a:endParaRPr>
            </a:p>
          </p:txBody>
        </p:sp>
      </p:grpSp>
    </p:spTree>
    <p:extLst>
      <p:ext uri="{BB962C8B-B14F-4D97-AF65-F5344CB8AC3E}">
        <p14:creationId xmlns:p14="http://schemas.microsoft.com/office/powerpoint/2010/main" val="1239270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Prepare </a:t>
            </a:r>
            <a:br>
              <a:rPr lang="en-US" dirty="0" smtClean="0"/>
            </a:br>
            <a:r>
              <a:rPr lang="en-US" dirty="0" smtClean="0"/>
              <a:t>for the Challenges Ahead</a:t>
            </a:r>
            <a:endParaRPr lang="en-US" dirty="0"/>
          </a:p>
        </p:txBody>
      </p:sp>
    </p:spTree>
    <p:extLst>
      <p:ext uri="{BB962C8B-B14F-4D97-AF65-F5344CB8AC3E}">
        <p14:creationId xmlns:p14="http://schemas.microsoft.com/office/powerpoint/2010/main" val="1323127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Ahead</a:t>
            </a:r>
            <a:endParaRPr lang="en-US" dirty="0"/>
          </a:p>
        </p:txBody>
      </p:sp>
      <p:sp>
        <p:nvSpPr>
          <p:cNvPr id="5" name="Text Placeholder 4"/>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lstStyle/>
          <a:p>
            <a:pPr fontAlgn="base">
              <a:spcAft>
                <a:spcPts val="1200"/>
              </a:spcAft>
              <a:buNone/>
            </a:pPr>
            <a:r>
              <a:rPr lang="en-US" dirty="0" smtClean="0"/>
              <a:t>3</a:t>
            </a:r>
            <a:r>
              <a:rPr lang="en-US" dirty="0"/>
              <a:t>+ year payment </a:t>
            </a:r>
            <a:r>
              <a:rPr lang="en-US" dirty="0" smtClean="0"/>
              <a:t>pause means </a:t>
            </a:r>
            <a:r>
              <a:rPr lang="en-US" dirty="0"/>
              <a:t>millions of borrowers will </a:t>
            </a:r>
            <a:r>
              <a:rPr lang="en-US" dirty="0" smtClean="0"/>
              <a:t>enter </a:t>
            </a:r>
            <a:r>
              <a:rPr lang="en-US" dirty="0"/>
              <a:t>repayment at the exact same time</a:t>
            </a:r>
          </a:p>
          <a:p>
            <a:pPr fontAlgn="base">
              <a:spcAft>
                <a:spcPts val="1200"/>
              </a:spcAft>
              <a:buNone/>
            </a:pPr>
            <a:r>
              <a:rPr lang="en-US" dirty="0" smtClean="0"/>
              <a:t>Borrower support systems will have 36x </a:t>
            </a:r>
            <a:r>
              <a:rPr lang="en-US" dirty="0"/>
              <a:t>the volume they were built to </a:t>
            </a:r>
            <a:endParaRPr lang="en-US" dirty="0" smtClean="0"/>
          </a:p>
          <a:p>
            <a:pPr fontAlgn="base">
              <a:spcAft>
                <a:spcPts val="1200"/>
              </a:spcAft>
              <a:buNone/>
            </a:pPr>
            <a:r>
              <a:rPr lang="en-US" dirty="0" smtClean="0"/>
              <a:t>25</a:t>
            </a:r>
            <a:r>
              <a:rPr lang="en-US" dirty="0"/>
              <a:t>% fewer student loan </a:t>
            </a:r>
            <a:r>
              <a:rPr lang="en-US" dirty="0" smtClean="0"/>
              <a:t>servicers</a:t>
            </a:r>
          </a:p>
          <a:p>
            <a:pPr fontAlgn="base">
              <a:spcAft>
                <a:spcPts val="1200"/>
              </a:spcAft>
              <a:buNone/>
            </a:pPr>
            <a:r>
              <a:rPr lang="en-US" dirty="0" smtClean="0"/>
              <a:t>Remaining servicers have </a:t>
            </a:r>
            <a:r>
              <a:rPr lang="en-US" dirty="0"/>
              <a:t>reduced </a:t>
            </a:r>
            <a:r>
              <a:rPr lang="en-US" dirty="0" smtClean="0"/>
              <a:t>staff</a:t>
            </a:r>
            <a:endParaRPr lang="en-US" dirty="0"/>
          </a:p>
          <a:p>
            <a:pPr fontAlgn="base">
              <a:spcAft>
                <a:spcPts val="1200"/>
              </a:spcAft>
              <a:buNone/>
            </a:pPr>
            <a:r>
              <a:rPr lang="en-US" dirty="0"/>
              <a:t>Increasing attempts to scam student loan borrowers</a:t>
            </a:r>
          </a:p>
          <a:p>
            <a:endParaRPr lang="en-US" dirty="0"/>
          </a:p>
        </p:txBody>
      </p:sp>
    </p:spTree>
    <p:extLst>
      <p:ext uri="{BB962C8B-B14F-4D97-AF65-F5344CB8AC3E}">
        <p14:creationId xmlns:p14="http://schemas.microsoft.com/office/powerpoint/2010/main" val="1735116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Steps</a:t>
            </a:r>
            <a:endParaRPr lang="en-US" dirty="0"/>
          </a:p>
        </p:txBody>
      </p:sp>
      <p:sp>
        <p:nvSpPr>
          <p:cNvPr id="4" name="Subtitle 3"/>
          <p:cNvSpPr>
            <a:spLocks noGrp="1"/>
          </p:cNvSpPr>
          <p:nvPr>
            <p:ph type="subTitle" idx="1"/>
          </p:nvPr>
        </p:nvSpPr>
        <p:spPr/>
        <p:txBody>
          <a:bodyPr/>
          <a:lstStyle/>
          <a:p>
            <a:r>
              <a:rPr lang="en-US" dirty="0" smtClean="0"/>
              <a:t> You Can Take Now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148" y="2907412"/>
            <a:ext cx="1828800" cy="1828800"/>
          </a:xfrm>
          <a:prstGeom prst="rect">
            <a:avLst/>
          </a:prstGeom>
        </p:spPr>
      </p:pic>
    </p:spTree>
    <p:extLst>
      <p:ext uri="{BB962C8B-B14F-4D97-AF65-F5344CB8AC3E}">
        <p14:creationId xmlns:p14="http://schemas.microsoft.com/office/powerpoint/2010/main" val="1781884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Update </a:t>
            </a:r>
            <a:r>
              <a:rPr lang="en-US" dirty="0"/>
              <a:t>Your Contact </a:t>
            </a:r>
            <a:r>
              <a:rPr lang="en-US" dirty="0" smtClean="0"/>
              <a:t>Info</a:t>
            </a:r>
            <a:endParaRPr lang="en-US" dirty="0"/>
          </a:p>
        </p:txBody>
      </p:sp>
    </p:spTree>
    <p:extLst>
      <p:ext uri="{BB962C8B-B14F-4D97-AF65-F5344CB8AC3E}">
        <p14:creationId xmlns:p14="http://schemas.microsoft.com/office/powerpoint/2010/main" val="323097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Loan Debt Relief</a:t>
            </a:r>
          </a:p>
        </p:txBody>
      </p:sp>
      <p:sp>
        <p:nvSpPr>
          <p:cNvPr id="3" name="Text Placeholder 2"/>
          <p:cNvSpPr>
            <a:spLocks noGrp="1"/>
          </p:cNvSpPr>
          <p:nvPr>
            <p:ph type="body" sz="quarter" idx="11"/>
          </p:nvPr>
        </p:nvSpPr>
        <p:spPr/>
        <p:txBody>
          <a:bodyPr/>
          <a:lstStyle/>
          <a:p>
            <a:r>
              <a:rPr lang="en-US" dirty="0" smtClean="0"/>
              <a:t>Key Events Since 2020</a:t>
            </a:r>
            <a:endParaRPr lang="en-US" dirty="0"/>
          </a:p>
        </p:txBody>
      </p:sp>
      <p:sp>
        <p:nvSpPr>
          <p:cNvPr id="4" name="Content Placeholder 3"/>
          <p:cNvSpPr>
            <a:spLocks noGrp="1"/>
          </p:cNvSpPr>
          <p:nvPr>
            <p:ph sz="quarter" idx="12"/>
          </p:nvPr>
        </p:nvSpPr>
        <p:spPr/>
        <p:txBody>
          <a:bodyPr/>
          <a:lstStyle/>
          <a:p>
            <a:pPr>
              <a:spcAft>
                <a:spcPts val="1200"/>
              </a:spcAft>
              <a:buNone/>
            </a:pPr>
            <a:r>
              <a:rPr lang="en-US" b="1" dirty="0" smtClean="0">
                <a:solidFill>
                  <a:srgbClr val="84BD00"/>
                </a:solidFill>
              </a:rPr>
              <a:t>March 2020 </a:t>
            </a:r>
            <a:r>
              <a:rPr lang="en-US" dirty="0" smtClean="0"/>
              <a:t>- Payments </a:t>
            </a:r>
            <a:r>
              <a:rPr lang="en-US" dirty="0"/>
              <a:t>and accruing interest were initially </a:t>
            </a:r>
            <a:r>
              <a:rPr lang="en-US" dirty="0" smtClean="0"/>
              <a:t>suspended</a:t>
            </a:r>
            <a:endParaRPr lang="en-US" dirty="0"/>
          </a:p>
          <a:p>
            <a:pPr>
              <a:spcAft>
                <a:spcPts val="1200"/>
              </a:spcAft>
              <a:buNone/>
            </a:pPr>
            <a:r>
              <a:rPr lang="en-US" b="1" dirty="0" smtClean="0">
                <a:solidFill>
                  <a:srgbClr val="84BD00"/>
                </a:solidFill>
              </a:rPr>
              <a:t>2021-2022</a:t>
            </a:r>
            <a:r>
              <a:rPr lang="en-US" dirty="0" smtClean="0"/>
              <a:t> - Number </a:t>
            </a:r>
            <a:r>
              <a:rPr lang="en-US" dirty="0"/>
              <a:t>of federal student loan servicers went from 8 to 6</a:t>
            </a:r>
          </a:p>
          <a:p>
            <a:pPr>
              <a:spcAft>
                <a:spcPts val="1200"/>
              </a:spcAft>
              <a:buNone/>
            </a:pPr>
            <a:r>
              <a:rPr lang="en-US" b="1" dirty="0" smtClean="0">
                <a:solidFill>
                  <a:srgbClr val="84BD00"/>
                </a:solidFill>
              </a:rPr>
              <a:t>August 2022 </a:t>
            </a:r>
            <a:r>
              <a:rPr lang="en-US" dirty="0" smtClean="0"/>
              <a:t>- One-time </a:t>
            </a:r>
            <a:r>
              <a:rPr lang="en-US" dirty="0"/>
              <a:t>student loan cancellation announced August 2022</a:t>
            </a:r>
          </a:p>
          <a:p>
            <a:pPr>
              <a:spcAft>
                <a:spcPts val="1200"/>
              </a:spcAft>
              <a:buNone/>
            </a:pPr>
            <a:r>
              <a:rPr lang="en-US" b="1" dirty="0" smtClean="0">
                <a:solidFill>
                  <a:srgbClr val="84BD00"/>
                </a:solidFill>
              </a:rPr>
              <a:t>October 2022 </a:t>
            </a:r>
            <a:r>
              <a:rPr lang="en-US" dirty="0" smtClean="0"/>
              <a:t>- </a:t>
            </a:r>
            <a:r>
              <a:rPr lang="en-US" dirty="0"/>
              <a:t>A</a:t>
            </a:r>
            <a:r>
              <a:rPr lang="en-US" dirty="0" smtClean="0"/>
              <a:t>pplication </a:t>
            </a:r>
            <a:r>
              <a:rPr lang="en-US" dirty="0"/>
              <a:t>was </a:t>
            </a:r>
            <a:r>
              <a:rPr lang="en-US" dirty="0" smtClean="0"/>
              <a:t>released</a:t>
            </a:r>
          </a:p>
          <a:p>
            <a:pPr>
              <a:spcAft>
                <a:spcPts val="1200"/>
              </a:spcAft>
              <a:buNone/>
            </a:pPr>
            <a:r>
              <a:rPr lang="en-US" b="1" dirty="0" smtClean="0">
                <a:solidFill>
                  <a:srgbClr val="84BD00"/>
                </a:solidFill>
              </a:rPr>
              <a:t>November 2022 </a:t>
            </a:r>
            <a:r>
              <a:rPr lang="en-US" dirty="0" smtClean="0"/>
              <a:t>- Courts suspended accepting and processing of applications for one-time debt relief</a:t>
            </a:r>
          </a:p>
          <a:p>
            <a:pPr>
              <a:spcAft>
                <a:spcPts val="1200"/>
              </a:spcAft>
              <a:buNone/>
            </a:pPr>
            <a:r>
              <a:rPr lang="en-US" b="1" dirty="0" smtClean="0">
                <a:solidFill>
                  <a:srgbClr val="84BD00"/>
                </a:solidFill>
              </a:rPr>
              <a:t>February 2023 </a:t>
            </a:r>
            <a:r>
              <a:rPr lang="en-US" dirty="0" smtClean="0"/>
              <a:t>- Supreme Court heard arguments from two court cases</a:t>
            </a:r>
          </a:p>
          <a:p>
            <a:pPr>
              <a:spcAft>
                <a:spcPts val="1200"/>
              </a:spcAft>
              <a:buNone/>
            </a:pPr>
            <a:endParaRPr lang="en-US" dirty="0"/>
          </a:p>
        </p:txBody>
      </p:sp>
    </p:spTree>
    <p:extLst>
      <p:ext uri="{BB962C8B-B14F-4D97-AF65-F5344CB8AC3E}">
        <p14:creationId xmlns:p14="http://schemas.microsoft.com/office/powerpoint/2010/main" val="1700440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Update Your Contact Info</a:t>
            </a:r>
            <a:endParaRPr lang="en-US" b="1" dirty="0"/>
          </a:p>
        </p:txBody>
      </p:sp>
      <p:sp>
        <p:nvSpPr>
          <p:cNvPr id="5" name="Content Placeholder 4"/>
          <p:cNvSpPr>
            <a:spLocks noGrp="1"/>
          </p:cNvSpPr>
          <p:nvPr>
            <p:ph sz="quarter" idx="10"/>
          </p:nvPr>
        </p:nvSpPr>
        <p:spPr/>
        <p:txBody>
          <a:bodyPr/>
          <a:lstStyle/>
          <a:p>
            <a:pPr>
              <a:spcAft>
                <a:spcPts val="1200"/>
              </a:spcAft>
            </a:pPr>
            <a:r>
              <a:rPr lang="en-US" sz="1600" dirty="0" smtClean="0"/>
              <a:t>Make sure your loan servicer and FSA have your latest contact info</a:t>
            </a:r>
          </a:p>
          <a:p>
            <a:pPr>
              <a:spcAft>
                <a:spcPts val="1200"/>
              </a:spcAft>
            </a:pPr>
            <a:r>
              <a:rPr lang="en-US" sz="1600" dirty="0">
                <a:latin typeface="Arial" panose="020B0604020202020204" pitchFamily="34" charset="0"/>
                <a:cs typeface="Arial" panose="020B0604020202020204" pitchFamily="34" charset="0"/>
              </a:rPr>
              <a:t>Update your contact info and notification preferences on </a:t>
            </a:r>
            <a:r>
              <a:rPr lang="en-US" sz="1600" b="1" dirty="0">
                <a:latin typeface="Arial" panose="020B0604020202020204" pitchFamily="34" charset="0"/>
                <a:cs typeface="Arial" panose="020B0604020202020204" pitchFamily="34" charset="0"/>
              </a:rPr>
              <a:t>StudentAid.gov</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your loan servicer’s </a:t>
            </a:r>
            <a:r>
              <a:rPr lang="en-US" sz="1600" dirty="0" smtClean="0">
                <a:latin typeface="Arial" panose="020B0604020202020204" pitchFamily="34" charset="0"/>
                <a:cs typeface="Arial" panose="020B0604020202020204" pitchFamily="34" charset="0"/>
              </a:rPr>
              <a:t>profiles</a:t>
            </a:r>
            <a:endParaRPr lang="en-US" sz="1600" dirty="0"/>
          </a:p>
          <a:p>
            <a:pPr marL="0" indent="0">
              <a:buNone/>
            </a:pPr>
            <a:endParaRPr lang="en-US" dirty="0"/>
          </a:p>
          <a:p>
            <a:endParaRPr lang="en-US" dirty="0"/>
          </a:p>
        </p:txBody>
      </p:sp>
      <p:sp>
        <p:nvSpPr>
          <p:cNvPr id="3" name="Text Placeholder 2"/>
          <p:cNvSpPr>
            <a:spLocks noGrp="1"/>
          </p:cNvSpPr>
          <p:nvPr>
            <p:ph type="body" sz="quarter" idx="11"/>
          </p:nvPr>
        </p:nvSpPr>
        <p:spPr/>
        <p:txBody>
          <a:bodyPr/>
          <a:lstStyle/>
          <a:p>
            <a:endParaRPr lang="en-US" dirty="0"/>
          </a:p>
        </p:txBody>
      </p:sp>
      <p:graphicFrame>
        <p:nvGraphicFramePr>
          <p:cNvPr id="8" name="Content Placeholder 9">
            <a:extLst>
              <a:ext uri="{FF2B5EF4-FFF2-40B4-BE49-F238E27FC236}">
                <a16:creationId xmlns:a16="http://schemas.microsoft.com/office/drawing/2014/main" id="{77C302CA-568B-4966-9DAF-D63400ECF5A5}"/>
              </a:ext>
            </a:extLst>
          </p:cNvPr>
          <p:cNvGraphicFramePr>
            <a:graphicFrameLocks noGrp="1"/>
          </p:cNvGraphicFramePr>
          <p:nvPr>
            <p:ph sz="quarter" idx="12"/>
            <p:extLst>
              <p:ext uri="{D42A27DB-BD31-4B8C-83A1-F6EECF244321}">
                <p14:modId xmlns:p14="http://schemas.microsoft.com/office/powerpoint/2010/main" val="2340625262"/>
              </p:ext>
            </p:extLst>
          </p:nvPr>
        </p:nvGraphicFramePr>
        <p:xfrm>
          <a:off x="4487863" y="1303338"/>
          <a:ext cx="3742267" cy="3008376"/>
        </p:xfrm>
        <a:graphic>
          <a:graphicData uri="http://schemas.openxmlformats.org/drawingml/2006/table">
            <a:tbl>
              <a:tblPr firstRow="1" bandRow="1">
                <a:tableStyleId>{5C22544A-7EE6-4342-B048-85BDC9FD1C3A}</a:tableStyleId>
              </a:tblPr>
              <a:tblGrid>
                <a:gridCol w="3742267">
                  <a:extLst>
                    <a:ext uri="{9D8B030D-6E8A-4147-A177-3AD203B41FA5}">
                      <a16:colId xmlns:a16="http://schemas.microsoft.com/office/drawing/2014/main" val="20000"/>
                    </a:ext>
                  </a:extLst>
                </a:gridCol>
              </a:tblGrid>
              <a:tr h="527638">
                <a:tc>
                  <a:txBody>
                    <a:bodyPr/>
                    <a:lstStyle/>
                    <a:p>
                      <a:pPr algn="ctr"/>
                      <a:r>
                        <a:rPr lang="en-US" sz="1800" dirty="0">
                          <a:latin typeface="Arial" panose="020B0604020202020204" pitchFamily="34" charset="0"/>
                          <a:cs typeface="Arial" panose="020B0604020202020204" pitchFamily="34" charset="0"/>
                        </a:rPr>
                        <a:t>Quick</a:t>
                      </a:r>
                      <a:r>
                        <a:rPr lang="en-US" sz="1800" baseline="0" dirty="0">
                          <a:latin typeface="Arial" panose="020B0604020202020204" pitchFamily="34" charset="0"/>
                          <a:cs typeface="Arial" panose="020B0604020202020204" pitchFamily="34" charset="0"/>
                        </a:rPr>
                        <a:t> Tip</a:t>
                      </a:r>
                      <a:endParaRPr lang="en-US" sz="1800" dirty="0">
                        <a:latin typeface="Arial" panose="020B0604020202020204" pitchFamily="34" charset="0"/>
                        <a:cs typeface="Arial" panose="020B0604020202020204" pitchFamily="34" charset="0"/>
                      </a:endParaRPr>
                    </a:p>
                  </a:txBody>
                  <a:tcPr marL="68580" marR="68580" marT="34290" marB="34290" anchor="ctr">
                    <a:solidFill>
                      <a:srgbClr val="41A9CC"/>
                    </a:solidFill>
                  </a:tcPr>
                </a:tc>
                <a:extLst>
                  <a:ext uri="{0D108BD9-81ED-4DB2-BD59-A6C34878D82A}">
                    <a16:rowId xmlns:a16="http://schemas.microsoft.com/office/drawing/2014/main" val="10000"/>
                  </a:ext>
                </a:extLst>
              </a:tr>
              <a:tr h="2480738">
                <a:tc>
                  <a:txBody>
                    <a:bodyPr/>
                    <a:lstStyle/>
                    <a:p>
                      <a:pPr algn="ctr">
                        <a:lnSpc>
                          <a:spcPct val="100000"/>
                        </a:lnSpc>
                        <a:spcAft>
                          <a:spcPts val="1200"/>
                        </a:spcAft>
                      </a:pPr>
                      <a:r>
                        <a:rPr lang="en-US" sz="1500" dirty="0" smtClean="0">
                          <a:solidFill>
                            <a:srgbClr val="353F49"/>
                          </a:solidFill>
                          <a:latin typeface="Arial" panose="020B0604020202020204" pitchFamily="34" charset="0"/>
                          <a:cs typeface="Arial" panose="020B0604020202020204" pitchFamily="34" charset="0"/>
                        </a:rPr>
                        <a:t>Sign up for alerts from FSA and the Department of Education</a:t>
                      </a:r>
                    </a:p>
                    <a:p>
                      <a:pPr marL="0" marR="0" lvl="0" indent="0" algn="ctr" defTabSz="457200" rtl="0" eaLnBrk="1" fontAlgn="auto" latinLnBrk="0" hangingPunct="1">
                        <a:lnSpc>
                          <a:spcPct val="100000"/>
                        </a:lnSpc>
                        <a:spcBef>
                          <a:spcPts val="600"/>
                        </a:spcBef>
                        <a:spcAft>
                          <a:spcPts val="1200"/>
                        </a:spcAft>
                        <a:buClrTx/>
                        <a:buSzPct val="100000"/>
                        <a:buFont typeface="+mj-lt"/>
                        <a:buNone/>
                        <a:tabLst/>
                        <a:defRPr/>
                      </a:pPr>
                      <a:r>
                        <a:rPr lang="en-US" sz="1500" noProof="0" dirty="0" smtClean="0">
                          <a:solidFill>
                            <a:srgbClr val="353F49"/>
                          </a:solidFill>
                          <a:latin typeface="Arial" panose="020B0604020202020204" pitchFamily="34" charset="0"/>
                          <a:cs typeface="Arial" panose="020B0604020202020204" pitchFamily="34" charset="0"/>
                        </a:rPr>
                        <a:t>Sign up for “Federal Student Loan Borrower Updates” at </a:t>
                      </a:r>
                      <a:r>
                        <a:rPr lang="en-US" sz="1500" b="1" noProof="0" dirty="0" smtClean="0">
                          <a:solidFill>
                            <a:srgbClr val="353F49"/>
                          </a:solidFill>
                          <a:latin typeface="Arial" panose="020B0604020202020204" pitchFamily="34" charset="0"/>
                          <a:cs typeface="Arial" panose="020B0604020202020204" pitchFamily="34" charset="0"/>
                        </a:rPr>
                        <a:t>ED.gov/subscriptions</a:t>
                      </a:r>
                      <a:r>
                        <a:rPr lang="en-US" sz="1500" noProof="0" dirty="0" smtClean="0">
                          <a:solidFill>
                            <a:srgbClr val="353F49"/>
                          </a:solidFill>
                          <a:latin typeface="Arial" panose="020B0604020202020204" pitchFamily="34" charset="0"/>
                          <a:cs typeface="Arial" panose="020B0604020202020204" pitchFamily="34" charset="0"/>
                        </a:rPr>
                        <a:t> </a:t>
                      </a:r>
                    </a:p>
                  </a:txBody>
                  <a:tcPr marL="137160" marR="137160" marT="137160" marB="137160">
                    <a:solidFill>
                      <a:srgbClr val="41A9CC">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4852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Review Your Monthly Payment</a:t>
            </a:r>
            <a:endParaRPr lang="en-US" dirty="0"/>
          </a:p>
        </p:txBody>
      </p:sp>
    </p:spTree>
    <p:extLst>
      <p:ext uri="{BB962C8B-B14F-4D97-AF65-F5344CB8AC3E}">
        <p14:creationId xmlns:p14="http://schemas.microsoft.com/office/powerpoint/2010/main" val="3931181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Review Your Monthly Payment</a:t>
            </a:r>
          </a:p>
        </p:txBody>
      </p:sp>
      <p:graphicFrame>
        <p:nvGraphicFramePr>
          <p:cNvPr id="5" name="Table 4"/>
          <p:cNvGraphicFramePr>
            <a:graphicFrameLocks noGrp="1"/>
          </p:cNvGraphicFramePr>
          <p:nvPr>
            <p:extLst>
              <p:ext uri="{D42A27DB-BD31-4B8C-83A1-F6EECF244321}">
                <p14:modId xmlns:p14="http://schemas.microsoft.com/office/powerpoint/2010/main" val="3258363700"/>
              </p:ext>
            </p:extLst>
          </p:nvPr>
        </p:nvGraphicFramePr>
        <p:xfrm>
          <a:off x="455703" y="2732743"/>
          <a:ext cx="7775397" cy="1828800"/>
        </p:xfrm>
        <a:graphic>
          <a:graphicData uri="http://schemas.openxmlformats.org/drawingml/2006/table">
            <a:tbl>
              <a:tblPr firstRow="1" bandRow="1">
                <a:tableStyleId>{5C22544A-7EE6-4342-B048-85BDC9FD1C3A}</a:tableStyleId>
              </a:tblPr>
              <a:tblGrid>
                <a:gridCol w="2591799">
                  <a:extLst>
                    <a:ext uri="{9D8B030D-6E8A-4147-A177-3AD203B41FA5}">
                      <a16:colId xmlns:a16="http://schemas.microsoft.com/office/drawing/2014/main" val="2462207906"/>
                    </a:ext>
                  </a:extLst>
                </a:gridCol>
                <a:gridCol w="2591799">
                  <a:extLst>
                    <a:ext uri="{9D8B030D-6E8A-4147-A177-3AD203B41FA5}">
                      <a16:colId xmlns:a16="http://schemas.microsoft.com/office/drawing/2014/main" val="1578239724"/>
                    </a:ext>
                  </a:extLst>
                </a:gridCol>
                <a:gridCol w="2591799">
                  <a:extLst>
                    <a:ext uri="{9D8B030D-6E8A-4147-A177-3AD203B41FA5}">
                      <a16:colId xmlns:a16="http://schemas.microsoft.com/office/drawing/2014/main" val="1902630274"/>
                    </a:ext>
                  </a:extLst>
                </a:gridCol>
              </a:tblGrid>
              <a:tr h="82296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7422642"/>
                  </a:ext>
                </a:extLst>
              </a:tr>
              <a:tr h="1005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9252693"/>
                  </a:ext>
                </a:extLst>
              </a:tr>
            </a:tbl>
          </a:graphicData>
        </a:graphic>
      </p:graphicFrame>
      <p:pic>
        <p:nvPicPr>
          <p:cNvPr id="7" name="Picture 2" descr="Welcome to mygreatlakes.org"/>
          <p:cNvPicPr>
            <a:picLocks noChangeAspect="1" noChangeArrowheads="1"/>
          </p:cNvPicPr>
          <p:nvPr/>
        </p:nvPicPr>
        <p:blipFill rotWithShape="1">
          <a:blip r:embed="rId3">
            <a:extLst>
              <a:ext uri="{28A0092B-C50C-407E-A947-70E740481C1C}">
                <a14:useLocalDpi xmlns:a14="http://schemas.microsoft.com/office/drawing/2010/main" val="0"/>
              </a:ext>
            </a:extLst>
          </a:blip>
          <a:srcRect t="24443" b="23740"/>
          <a:stretch/>
        </p:blipFill>
        <p:spPr bwMode="auto">
          <a:xfrm>
            <a:off x="895863" y="3647143"/>
            <a:ext cx="1588169" cy="8229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dfinancia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3682784"/>
            <a:ext cx="20383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OHELA down? Current problems and outages | Downdet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361" y="2953611"/>
            <a:ext cx="2372358"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idvantag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4505" y="2876815"/>
            <a:ext cx="238706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Nelnet Student Loan Servicing Review"/>
          <p:cNvPicPr>
            <a:picLocks noChangeAspect="1" noChangeArrowheads="1"/>
          </p:cNvPicPr>
          <p:nvPr/>
        </p:nvPicPr>
        <p:blipFill rotWithShape="1">
          <a:blip r:embed="rId7">
            <a:extLst>
              <a:ext uri="{28A0092B-C50C-407E-A947-70E740481C1C}">
                <a14:useLocalDpi xmlns:a14="http://schemas.microsoft.com/office/drawing/2010/main" val="0"/>
              </a:ext>
            </a:extLst>
          </a:blip>
          <a:srcRect t="14005" b="16780"/>
          <a:stretch/>
        </p:blipFill>
        <p:spPr bwMode="auto">
          <a:xfrm>
            <a:off x="684108" y="2804492"/>
            <a:ext cx="2011680" cy="696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5985626" y="3637027"/>
            <a:ext cx="1883827" cy="853514"/>
          </a:xfrm>
          <a:prstGeom prst="rect">
            <a:avLst/>
          </a:prstGeom>
        </p:spPr>
      </p:pic>
      <p:grpSp>
        <p:nvGrpSpPr>
          <p:cNvPr id="13" name="Group 12"/>
          <p:cNvGrpSpPr/>
          <p:nvPr/>
        </p:nvGrpSpPr>
        <p:grpSpPr>
          <a:xfrm>
            <a:off x="458701" y="973715"/>
            <a:ext cx="7772399" cy="1066800"/>
            <a:chOff x="457201" y="3375024"/>
            <a:chExt cx="7772399" cy="1066800"/>
          </a:xfrm>
        </p:grpSpPr>
        <p:sp>
          <p:nvSpPr>
            <p:cNvPr id="14" name="TextBox 13"/>
            <p:cNvSpPr txBox="1"/>
            <p:nvPr/>
          </p:nvSpPr>
          <p:spPr>
            <a:xfrm>
              <a:off x="640080" y="3527424"/>
              <a:ext cx="7589520" cy="914400"/>
            </a:xfrm>
            <a:prstGeom prst="rect">
              <a:avLst/>
            </a:prstGeom>
            <a:solidFill>
              <a:srgbClr val="84BD00"/>
            </a:solidFill>
          </p:spPr>
          <p:txBody>
            <a:bodyPr wrap="square" rtlCol="0">
              <a:spAutoFit/>
            </a:bodyPr>
            <a:lstStyle/>
            <a:p>
              <a:endParaRPr lang="en-US" dirty="0"/>
            </a:p>
          </p:txBody>
        </p:sp>
        <p:sp>
          <p:nvSpPr>
            <p:cNvPr id="15" name="TextBox 14"/>
            <p:cNvSpPr txBox="1">
              <a:spLocks/>
            </p:cNvSpPr>
            <p:nvPr/>
          </p:nvSpPr>
          <p:spPr>
            <a:xfrm>
              <a:off x="457201" y="3375024"/>
              <a:ext cx="7589520" cy="914400"/>
            </a:xfrm>
            <a:prstGeom prst="rect">
              <a:avLst/>
            </a:prstGeom>
            <a:solidFill>
              <a:srgbClr val="41A9CC"/>
            </a:solidFill>
          </p:spPr>
          <p:txBody>
            <a:bodyPr wrap="square" rtlCol="0" anchor="ctr">
              <a:noAutofit/>
            </a:bodyPr>
            <a:lstStyle/>
            <a:p>
              <a:pPr algn="ctr">
                <a:spcAft>
                  <a:spcPts val="1200"/>
                </a:spcAft>
                <a:buNone/>
              </a:pPr>
              <a:r>
                <a:rPr lang="en-US" sz="3200" dirty="0" smtClean="0">
                  <a:solidFill>
                    <a:schemeClr val="bg1"/>
                  </a:solidFill>
                </a:rPr>
                <a:t>Log in to </a:t>
              </a:r>
              <a:r>
                <a:rPr lang="en-US" sz="3200" b="1" dirty="0" smtClean="0">
                  <a:solidFill>
                    <a:schemeClr val="bg1"/>
                  </a:solidFill>
                </a:rPr>
                <a:t>StudentAid.gov </a:t>
              </a:r>
              <a:r>
                <a:rPr lang="en-US" sz="3200" dirty="0" smtClean="0">
                  <a:solidFill>
                    <a:schemeClr val="bg1"/>
                  </a:solidFill>
                </a:rPr>
                <a:t>for payment info</a:t>
              </a:r>
              <a:endParaRPr lang="en-US" sz="3200" dirty="0">
                <a:solidFill>
                  <a:schemeClr val="bg1"/>
                </a:solidFill>
              </a:endParaRPr>
            </a:p>
          </p:txBody>
        </p:sp>
      </p:grpSp>
      <p:sp>
        <p:nvSpPr>
          <p:cNvPr id="16" name="Content Placeholder 3"/>
          <p:cNvSpPr txBox="1">
            <a:spLocks/>
          </p:cNvSpPr>
          <p:nvPr/>
        </p:nvSpPr>
        <p:spPr>
          <a:xfrm>
            <a:off x="466532" y="1295399"/>
            <a:ext cx="7772400" cy="3298825"/>
          </a:xfrm>
          <a:prstGeom prst="rect">
            <a:avLst/>
          </a:prstGeom>
        </p:spPr>
        <p:txBody>
          <a:bodyPr vert="horz" lIns="0" tIns="45720" rIns="91440" bIns="45720" rtlCol="0">
            <a:normAutofit/>
          </a:bodyPr>
          <a:lstStyle>
            <a:lvl1pPr marL="0" indent="0" algn="l" defTabSz="457200" rtl="0" eaLnBrk="1" latinLnBrk="0" hangingPunct="1">
              <a:spcBef>
                <a:spcPts val="600"/>
              </a:spcBef>
              <a:buSzPct val="100000"/>
              <a:buFont typeface="Lucida Grande"/>
              <a:buChar char=" "/>
              <a:defRPr sz="1600" kern="1200" spc="-10" baseline="0">
                <a:solidFill>
                  <a:srgbClr val="353F49"/>
                </a:solidFill>
                <a:latin typeface="Arial"/>
                <a:ea typeface="+mn-ea"/>
                <a:cs typeface="Arial"/>
              </a:defRPr>
            </a:lvl1pPr>
            <a:lvl2pPr marL="228600" indent="-137160" algn="l" defTabSz="457200" rtl="0" eaLnBrk="1" latinLnBrk="0" hangingPunct="1">
              <a:spcBef>
                <a:spcPct val="20000"/>
              </a:spcBef>
              <a:buFont typeface="Arial"/>
              <a:buChar char="•"/>
              <a:defRPr sz="1400" kern="1200" spc="-10">
                <a:solidFill>
                  <a:schemeClr val="bg1">
                    <a:lumMod val="50000"/>
                  </a:schemeClr>
                </a:solidFill>
                <a:latin typeface="Arial"/>
                <a:ea typeface="+mn-ea"/>
                <a:cs typeface="Arial"/>
              </a:defRPr>
            </a:lvl2pPr>
            <a:lvl3pPr marL="411480" indent="-171450" algn="l" defTabSz="457200" rtl="0" eaLnBrk="1" latinLnBrk="0" hangingPunct="1">
              <a:spcBef>
                <a:spcPct val="20000"/>
              </a:spcBef>
              <a:buFont typeface="Arial"/>
              <a:buChar char="•"/>
              <a:defRPr sz="1200" kern="1200" spc="-10">
                <a:solidFill>
                  <a:schemeClr val="bg1">
                    <a:lumMod val="50000"/>
                  </a:schemeClr>
                </a:solidFill>
                <a:latin typeface="Arial"/>
                <a:ea typeface="+mn-ea"/>
                <a:cs typeface="Arial"/>
              </a:defRPr>
            </a:lvl3pPr>
            <a:lvl4pPr marL="585216" indent="-171450" algn="l" defTabSz="457200" rtl="0" eaLnBrk="1" latinLnBrk="0" hangingPunct="1">
              <a:spcBef>
                <a:spcPts val="240"/>
              </a:spcBef>
              <a:buFont typeface="Arial"/>
              <a:buChar char="•"/>
              <a:defRPr sz="1000" kern="1200" spc="-10">
                <a:solidFill>
                  <a:schemeClr val="bg1">
                    <a:lumMod val="50000"/>
                  </a:schemeClr>
                </a:solidFill>
                <a:latin typeface="Arial"/>
                <a:ea typeface="+mn-ea"/>
                <a:cs typeface="Arial"/>
              </a:defRPr>
            </a:lvl4pPr>
            <a:lvl5pPr marL="0" indent="0" algn="l" defTabSz="457200" rtl="0" eaLnBrk="1" latinLnBrk="0" hangingPunct="1">
              <a:spcBef>
                <a:spcPts val="200"/>
              </a:spcBef>
              <a:spcAft>
                <a:spcPts val="600"/>
              </a:spcAft>
              <a:buFont typeface="Arial"/>
              <a:buNone/>
              <a:defRPr sz="1600" kern="1200" spc="-1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a:buNone/>
            </a:pPr>
            <a:endParaRPr lang="en-US" dirty="0" smtClean="0"/>
          </a:p>
          <a:p>
            <a:pPr>
              <a:buFont typeface="Lucida Grande"/>
              <a:buNone/>
            </a:pPr>
            <a:endParaRPr lang="en-US" dirty="0" smtClean="0"/>
          </a:p>
          <a:p>
            <a:pPr>
              <a:buFont typeface="Lucida Grande"/>
              <a:buNone/>
            </a:pPr>
            <a:endParaRPr lang="en-US" dirty="0" smtClean="0"/>
          </a:p>
          <a:p>
            <a:pPr>
              <a:buFont typeface="Lucida Grande"/>
              <a:buNone/>
            </a:pPr>
            <a:r>
              <a:rPr lang="en-US" dirty="0" smtClean="0"/>
              <a:t>If you haven’t, create an online account with your loan servicer:</a:t>
            </a:r>
          </a:p>
          <a:p>
            <a:pPr>
              <a:buFont typeface="Lucida Grande"/>
              <a:buNone/>
            </a:pPr>
            <a:endParaRPr lang="en-US" dirty="0"/>
          </a:p>
        </p:txBody>
      </p:sp>
    </p:spTree>
    <p:extLst>
      <p:ext uri="{BB962C8B-B14F-4D97-AF65-F5344CB8AC3E}">
        <p14:creationId xmlns:p14="http://schemas.microsoft.com/office/powerpoint/2010/main" val="2340093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Investigate Alternative Repayment Plans</a:t>
            </a:r>
            <a:endParaRPr lang="en-US" dirty="0"/>
          </a:p>
        </p:txBody>
      </p:sp>
    </p:spTree>
    <p:extLst>
      <p:ext uri="{BB962C8B-B14F-4D97-AF65-F5344CB8AC3E}">
        <p14:creationId xmlns:p14="http://schemas.microsoft.com/office/powerpoint/2010/main" val="2108602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Investigate Alternate Repayment Plans</a:t>
            </a:r>
          </a:p>
        </p:txBody>
      </p:sp>
      <p:sp>
        <p:nvSpPr>
          <p:cNvPr id="3" name="Content Placeholder 2"/>
          <p:cNvSpPr>
            <a:spLocks noGrp="1"/>
          </p:cNvSpPr>
          <p:nvPr>
            <p:ph sz="quarter" idx="10"/>
          </p:nvPr>
        </p:nvSpPr>
        <p:spPr>
          <a:xfrm>
            <a:off x="457199" y="1302773"/>
            <a:ext cx="3447536" cy="3291451"/>
          </a:xfrm>
        </p:spPr>
        <p:txBody>
          <a:bodyPr/>
          <a:lstStyle/>
          <a:p>
            <a:pPr lvl="0">
              <a:spcAft>
                <a:spcPts val="1200"/>
              </a:spcAft>
            </a:pPr>
            <a:r>
              <a:rPr lang="en-US" sz="1600" dirty="0" smtClean="0"/>
              <a:t>IDR </a:t>
            </a:r>
            <a:r>
              <a:rPr lang="en-US" sz="1600" dirty="0"/>
              <a:t>plans set the monthly payment based on household income and family </a:t>
            </a:r>
            <a:r>
              <a:rPr lang="en-US" sz="1600" dirty="0" smtClean="0"/>
              <a:t>size</a:t>
            </a:r>
          </a:p>
          <a:p>
            <a:pPr lvl="0">
              <a:spcAft>
                <a:spcPts val="1200"/>
              </a:spcAft>
            </a:pPr>
            <a:r>
              <a:rPr lang="en-US" sz="1600" dirty="0"/>
              <a:t>M</a:t>
            </a:r>
            <a:r>
              <a:rPr lang="en-US" sz="1600" dirty="0" smtClean="0"/>
              <a:t>ost </a:t>
            </a:r>
            <a:r>
              <a:rPr lang="en-US" sz="1600" dirty="0"/>
              <a:t>limit monthly payments to 10% of discretionary </a:t>
            </a:r>
            <a:r>
              <a:rPr lang="en-US" sz="1600" dirty="0" smtClean="0"/>
              <a:t>income</a:t>
            </a:r>
          </a:p>
          <a:p>
            <a:pPr lvl="0">
              <a:spcAft>
                <a:spcPts val="1200"/>
              </a:spcAft>
            </a:pPr>
            <a:r>
              <a:rPr lang="en-US" sz="1600" dirty="0" smtClean="0"/>
              <a:t>This </a:t>
            </a:r>
            <a:r>
              <a:rPr lang="en-US" sz="1600" dirty="0"/>
              <a:t>makes it possible to qualify for as low as a $0 monthly </a:t>
            </a:r>
            <a:r>
              <a:rPr lang="en-US" sz="1600" dirty="0" smtClean="0"/>
              <a:t>payment</a:t>
            </a:r>
            <a:endParaRPr lang="en-US" sz="1600" dirty="0"/>
          </a:p>
        </p:txBody>
      </p:sp>
      <p:sp>
        <p:nvSpPr>
          <p:cNvPr id="4" name="Text Placeholder 3"/>
          <p:cNvSpPr>
            <a:spLocks noGrp="1"/>
          </p:cNvSpPr>
          <p:nvPr>
            <p:ph type="body" sz="quarter" idx="11"/>
          </p:nvPr>
        </p:nvSpPr>
        <p:spPr/>
        <p:txBody>
          <a:bodyPr/>
          <a:lstStyle/>
          <a:p>
            <a:r>
              <a:rPr lang="en-US" dirty="0"/>
              <a:t>Need a lower monthly payment</a:t>
            </a:r>
            <a:r>
              <a:rPr lang="en-US" dirty="0" smtClean="0"/>
              <a:t>?</a:t>
            </a:r>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061967777"/>
              </p:ext>
            </p:extLst>
          </p:nvPr>
        </p:nvGraphicFramePr>
        <p:xfrm>
          <a:off x="4202543" y="1300442"/>
          <a:ext cx="4023360" cy="18542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535536158"/>
                    </a:ext>
                  </a:extLst>
                </a:gridCol>
                <a:gridCol w="914400">
                  <a:extLst>
                    <a:ext uri="{9D8B030D-6E8A-4147-A177-3AD203B41FA5}">
                      <a16:colId xmlns:a16="http://schemas.microsoft.com/office/drawing/2014/main" val="1123852378"/>
                    </a:ext>
                  </a:extLst>
                </a:gridCol>
                <a:gridCol w="914400">
                  <a:extLst>
                    <a:ext uri="{9D8B030D-6E8A-4147-A177-3AD203B41FA5}">
                      <a16:colId xmlns:a16="http://schemas.microsoft.com/office/drawing/2014/main" val="72094906"/>
                    </a:ext>
                  </a:extLst>
                </a:gridCol>
                <a:gridCol w="914400">
                  <a:extLst>
                    <a:ext uri="{9D8B030D-6E8A-4147-A177-3AD203B41FA5}">
                      <a16:colId xmlns:a16="http://schemas.microsoft.com/office/drawing/2014/main" val="2035781584"/>
                    </a:ext>
                  </a:extLst>
                </a:gridCol>
              </a:tblGrid>
              <a:tr h="370840">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$30,000</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$40,000</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$50,000</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extLst>
                  <a:ext uri="{0D108BD9-81ED-4DB2-BD59-A6C34878D82A}">
                    <a16:rowId xmlns:a16="http://schemas.microsoft.com/office/drawing/2014/main" val="44542392"/>
                  </a:ext>
                </a:extLst>
              </a:tr>
              <a:tr h="370840">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Single</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a:solidFill>
                            <a:srgbClr val="353F49"/>
                          </a:solidFill>
                          <a:effectLst/>
                          <a:latin typeface="Arial" panose="020B0604020202020204" pitchFamily="34" charset="0"/>
                          <a:ea typeface="Calibri" panose="020F0502020204030204" pitchFamily="34" charset="0"/>
                          <a:cs typeface="Arial" panose="020B0604020202020204" pitchFamily="34" charset="0"/>
                        </a:rPr>
                        <a:t>$163</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a:solidFill>
                            <a:srgbClr val="353F49"/>
                          </a:solidFill>
                          <a:effectLst/>
                          <a:latin typeface="Arial" panose="020B0604020202020204" pitchFamily="34" charset="0"/>
                          <a:ea typeface="Calibri" panose="020F0502020204030204" pitchFamily="34" charset="0"/>
                          <a:cs typeface="Arial" panose="020B0604020202020204" pitchFamily="34" charset="0"/>
                        </a:rPr>
                        <a:t>$247</a:t>
                      </a:r>
                    </a:p>
                  </a:txBody>
                  <a:tcPr marL="68580" marR="68580" marT="0" marB="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extLst>
                  <a:ext uri="{0D108BD9-81ED-4DB2-BD59-A6C34878D82A}">
                    <a16:rowId xmlns:a16="http://schemas.microsoft.com/office/drawing/2014/main" val="1844039998"/>
                  </a:ext>
                </a:extLst>
              </a:tr>
              <a:tr h="370840">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Family of 2</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$104</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a:solidFill>
                            <a:srgbClr val="353F49"/>
                          </a:solidFill>
                          <a:effectLst/>
                          <a:latin typeface="Arial" panose="020B0604020202020204" pitchFamily="34" charset="0"/>
                          <a:ea typeface="Calibri" panose="020F0502020204030204" pitchFamily="34" charset="0"/>
                          <a:cs typeface="Arial" panose="020B0604020202020204" pitchFamily="34" charset="0"/>
                        </a:rPr>
                        <a:t>$188</a:t>
                      </a:r>
                    </a:p>
                  </a:txBody>
                  <a:tcPr marL="68580" marR="68580" marT="0" marB="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extLst>
                  <a:ext uri="{0D108BD9-81ED-4DB2-BD59-A6C34878D82A}">
                    <a16:rowId xmlns:a16="http://schemas.microsoft.com/office/drawing/2014/main" val="4214104647"/>
                  </a:ext>
                </a:extLst>
              </a:tr>
              <a:tr h="370840">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Family of 3</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$129</a:t>
                      </a:r>
                    </a:p>
                  </a:txBody>
                  <a:tcPr marL="68580" marR="68580" marT="0" marB="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1A9CC">
                        <a:alpha val="20000"/>
                      </a:srgbClr>
                    </a:solidFill>
                  </a:tcPr>
                </a:tc>
                <a:extLst>
                  <a:ext uri="{0D108BD9-81ED-4DB2-BD59-A6C34878D82A}">
                    <a16:rowId xmlns:a16="http://schemas.microsoft.com/office/drawing/2014/main" val="1546442408"/>
                  </a:ext>
                </a:extLst>
              </a:tr>
              <a:tr h="370840">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Family of 4</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1A9CC"/>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1A9CC">
                        <a:alpha val="20000"/>
                      </a:srgbClr>
                    </a:solidFill>
                  </a:tcPr>
                </a:tc>
                <a:tc>
                  <a:txBody>
                    <a:bodyPr/>
                    <a:lstStyle/>
                    <a:p>
                      <a:pPr marL="0" marR="0" algn="ctr">
                        <a:lnSpc>
                          <a:spcPct val="107000"/>
                        </a:lnSpc>
                        <a:spcBef>
                          <a:spcPts val="0"/>
                        </a:spcBef>
                        <a:spcAft>
                          <a:spcPts val="0"/>
                        </a:spcAft>
                      </a:pPr>
                      <a:r>
                        <a:rPr lang="en-US" sz="1200" dirty="0">
                          <a:solidFill>
                            <a:srgbClr val="353F49"/>
                          </a:solidFill>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1A9CC">
                        <a:alpha val="20000"/>
                      </a:srgbClr>
                    </a:solidFill>
                  </a:tcPr>
                </a:tc>
                <a:extLst>
                  <a:ext uri="{0D108BD9-81ED-4DB2-BD59-A6C34878D82A}">
                    <a16:rowId xmlns:a16="http://schemas.microsoft.com/office/drawing/2014/main" val="1486066755"/>
                  </a:ext>
                </a:extLst>
              </a:tr>
            </a:tbl>
          </a:graphicData>
        </a:graphic>
      </p:graphicFrame>
      <p:sp>
        <p:nvSpPr>
          <p:cNvPr id="7" name="TextBox 6"/>
          <p:cNvSpPr txBox="1"/>
          <p:nvPr/>
        </p:nvSpPr>
        <p:spPr>
          <a:xfrm>
            <a:off x="4202543" y="3241772"/>
            <a:ext cx="4027057" cy="646331"/>
          </a:xfrm>
          <a:prstGeom prst="rect">
            <a:avLst/>
          </a:prstGeom>
          <a:noFill/>
        </p:spPr>
        <p:txBody>
          <a:bodyPr wrap="square" rtlCol="0">
            <a:spAutoFit/>
          </a:bodyPr>
          <a:lstStyle/>
          <a:p>
            <a:r>
              <a:rPr lang="en-US" sz="1200" i="1" dirty="0">
                <a:solidFill>
                  <a:srgbClr val="353F49"/>
                </a:solidFill>
                <a:latin typeface="Arial" panose="020B0604020202020204" pitchFamily="34" charset="0"/>
                <a:cs typeface="Arial" panose="020B0604020202020204" pitchFamily="34" charset="0"/>
              </a:rPr>
              <a:t>For example, someone with a balance of $27,000 and average interest rate of 3.9% will pay $272 a month with the Standard </a:t>
            </a:r>
            <a:r>
              <a:rPr lang="en-US" sz="1200" i="1" dirty="0" smtClean="0">
                <a:solidFill>
                  <a:srgbClr val="353F49"/>
                </a:solidFill>
                <a:latin typeface="Arial" panose="020B0604020202020204" pitchFamily="34" charset="0"/>
                <a:cs typeface="Arial" panose="020B0604020202020204" pitchFamily="34" charset="0"/>
              </a:rPr>
              <a:t>Repayment</a:t>
            </a:r>
            <a:endParaRPr lang="en-US" sz="1200" i="1" dirty="0">
              <a:solidFill>
                <a:srgbClr val="353F4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802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Compare repayment plans with Loan simulator</a:t>
            </a:r>
            <a:endParaRPr lang="en-US" dirty="0"/>
          </a:p>
        </p:txBody>
      </p:sp>
      <p:sp>
        <p:nvSpPr>
          <p:cNvPr id="16" name="Text Placeholder 15"/>
          <p:cNvSpPr>
            <a:spLocks noGrp="1"/>
          </p:cNvSpPr>
          <p:nvPr>
            <p:ph type="body" sz="quarter" idx="11"/>
          </p:nvPr>
        </p:nvSpPr>
        <p:spPr/>
        <p:txBody>
          <a:bodyPr/>
          <a:lstStyle/>
          <a:p>
            <a:r>
              <a:rPr lang="en-US" dirty="0" smtClean="0"/>
              <a:t>Go to </a:t>
            </a:r>
            <a:r>
              <a:rPr lang="en-US" b="1" dirty="0" smtClean="0"/>
              <a:t>StudentAid.gov/Loan-simulator</a:t>
            </a:r>
            <a:endParaRPr lang="en-US" b="1" dirty="0"/>
          </a:p>
        </p:txBody>
      </p:sp>
      <p:pic>
        <p:nvPicPr>
          <p:cNvPr id="10" name="Content Placeholder 9"/>
          <p:cNvPicPr>
            <a:picLocks noGrp="1" noChangeAspect="1"/>
          </p:cNvPicPr>
          <p:nvPr>
            <p:ph sz="quarter" idx="12"/>
          </p:nvPr>
        </p:nvPicPr>
        <p:blipFill>
          <a:blip r:embed="rId3"/>
          <a:stretch>
            <a:fillRect/>
          </a:stretch>
        </p:blipFill>
        <p:spPr>
          <a:xfrm>
            <a:off x="4512843" y="1303338"/>
            <a:ext cx="3691776" cy="3290887"/>
          </a:xfrm>
          <a:prstGeom prst="rect">
            <a:avLst/>
          </a:prstGeom>
          <a:ln w="3175">
            <a:solidFill>
              <a:srgbClr val="353F49"/>
            </a:solidFill>
          </a:ln>
        </p:spPr>
      </p:pic>
      <p:pic>
        <p:nvPicPr>
          <p:cNvPr id="17" name="Content Placeholder 16"/>
          <p:cNvPicPr>
            <a:picLocks noGrp="1" noChangeAspect="1"/>
          </p:cNvPicPr>
          <p:nvPr>
            <p:ph sz="quarter" idx="10"/>
          </p:nvPr>
        </p:nvPicPr>
        <p:blipFill rotWithShape="1">
          <a:blip r:embed="rId4"/>
          <a:srcRect b="3247"/>
          <a:stretch/>
        </p:blipFill>
        <p:spPr>
          <a:xfrm>
            <a:off x="483963" y="1303338"/>
            <a:ext cx="3691387" cy="3290887"/>
          </a:xfrm>
          <a:prstGeom prst="rect">
            <a:avLst/>
          </a:prstGeom>
          <a:ln w="3175">
            <a:solidFill>
              <a:srgbClr val="353F49"/>
            </a:solidFill>
          </a:ln>
        </p:spPr>
      </p:pic>
    </p:spTree>
    <p:extLst>
      <p:ext uri="{BB962C8B-B14F-4D97-AF65-F5344CB8AC3E}">
        <p14:creationId xmlns:p14="http://schemas.microsoft.com/office/powerpoint/2010/main" val="2806668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4. Build a Buffer</a:t>
            </a:r>
            <a:endParaRPr lang="en-US" dirty="0"/>
          </a:p>
        </p:txBody>
      </p:sp>
    </p:spTree>
    <p:extLst>
      <p:ext uri="{BB962C8B-B14F-4D97-AF65-F5344CB8AC3E}">
        <p14:creationId xmlns:p14="http://schemas.microsoft.com/office/powerpoint/2010/main" val="1427428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Build a Buffer</a:t>
            </a:r>
          </a:p>
        </p:txBody>
      </p:sp>
      <p:sp>
        <p:nvSpPr>
          <p:cNvPr id="3" name="Text Placeholder 2"/>
          <p:cNvSpPr>
            <a:spLocks noGrp="1"/>
          </p:cNvSpPr>
          <p:nvPr>
            <p:ph type="body" sz="quarter" idx="11"/>
          </p:nvPr>
        </p:nvSpPr>
        <p:spPr/>
        <p:txBody>
          <a:bodyPr/>
          <a:lstStyle/>
          <a:p>
            <a:r>
              <a:rPr lang="en-US" dirty="0" smtClean="0"/>
              <a:t>Preparing for the Unknown</a:t>
            </a:r>
            <a:endParaRPr lang="en-US" dirty="0"/>
          </a:p>
        </p:txBody>
      </p:sp>
      <p:sp>
        <p:nvSpPr>
          <p:cNvPr id="4" name="Content Placeholder 3"/>
          <p:cNvSpPr>
            <a:spLocks noGrp="1"/>
          </p:cNvSpPr>
          <p:nvPr>
            <p:ph sz="quarter" idx="12"/>
          </p:nvPr>
        </p:nvSpPr>
        <p:spPr/>
        <p:txBody>
          <a:bodyPr/>
          <a:lstStyle/>
          <a:p>
            <a:pPr fontAlgn="base">
              <a:spcAft>
                <a:spcPts val="1200"/>
              </a:spcAft>
              <a:buNone/>
            </a:pPr>
            <a:r>
              <a:rPr lang="en-US" dirty="0" smtClean="0">
                <a:solidFill>
                  <a:schemeClr val="tx1"/>
                </a:solidFill>
              </a:rPr>
              <a:t>Plan </a:t>
            </a:r>
            <a:r>
              <a:rPr lang="en-US" dirty="0">
                <a:solidFill>
                  <a:schemeClr val="tx1"/>
                </a:solidFill>
              </a:rPr>
              <a:t>as if the court will rule against the </a:t>
            </a:r>
            <a:r>
              <a:rPr lang="en-US" dirty="0" smtClean="0">
                <a:solidFill>
                  <a:schemeClr val="tx1"/>
                </a:solidFill>
              </a:rPr>
              <a:t>program</a:t>
            </a:r>
            <a:endParaRPr lang="en-US" dirty="0">
              <a:solidFill>
                <a:schemeClr val="tx1"/>
              </a:solidFill>
            </a:endParaRPr>
          </a:p>
          <a:p>
            <a:pPr fontAlgn="base">
              <a:spcAft>
                <a:spcPts val="1200"/>
              </a:spcAft>
              <a:buNone/>
            </a:pPr>
            <a:r>
              <a:rPr lang="en-US" dirty="0">
                <a:solidFill>
                  <a:schemeClr val="tx1"/>
                </a:solidFill>
              </a:rPr>
              <a:t>Try to save enough cash to make your first monthly </a:t>
            </a:r>
            <a:r>
              <a:rPr lang="en-US" dirty="0" smtClean="0">
                <a:solidFill>
                  <a:schemeClr val="tx1"/>
                </a:solidFill>
              </a:rPr>
              <a:t>payment</a:t>
            </a:r>
            <a:endParaRPr lang="en-US" dirty="0">
              <a:solidFill>
                <a:schemeClr val="tx1"/>
              </a:solidFill>
            </a:endParaRPr>
          </a:p>
          <a:p>
            <a:pPr fontAlgn="base">
              <a:spcAft>
                <a:spcPts val="1200"/>
              </a:spcAft>
              <a:buNone/>
            </a:pPr>
            <a:r>
              <a:rPr lang="en-US" dirty="0">
                <a:solidFill>
                  <a:schemeClr val="tx1"/>
                </a:solidFill>
              </a:rPr>
              <a:t>If the debt relief goes forward, you’ll have some extra money to </a:t>
            </a:r>
            <a:r>
              <a:rPr lang="en-US" dirty="0" smtClean="0">
                <a:solidFill>
                  <a:schemeClr val="tx1"/>
                </a:solidFill>
              </a:rPr>
              <a:t>spend</a:t>
            </a:r>
            <a:endParaRPr lang="en-US" dirty="0">
              <a:solidFill>
                <a:schemeClr val="tx1"/>
              </a:solidFill>
            </a:endParaRPr>
          </a:p>
          <a:p>
            <a:pPr fontAlgn="base">
              <a:spcAft>
                <a:spcPts val="1200"/>
              </a:spcAft>
              <a:buNone/>
            </a:pPr>
            <a:r>
              <a:rPr lang="en-US" dirty="0">
                <a:solidFill>
                  <a:schemeClr val="tx1"/>
                </a:solidFill>
              </a:rPr>
              <a:t>If it’s rejected, you won’t get caught off </a:t>
            </a:r>
            <a:r>
              <a:rPr lang="en-US" dirty="0" smtClean="0">
                <a:solidFill>
                  <a:schemeClr val="tx1"/>
                </a:solidFill>
              </a:rPr>
              <a:t>guard</a:t>
            </a:r>
            <a:endParaRPr lang="en-US" dirty="0">
              <a:solidFill>
                <a:schemeClr val="tx1"/>
              </a:solidFill>
            </a:endParaRPr>
          </a:p>
          <a:p>
            <a:pPr>
              <a:buNone/>
            </a:pPr>
            <a:endParaRPr lang="en-US" dirty="0"/>
          </a:p>
        </p:txBody>
      </p:sp>
    </p:spTree>
    <p:extLst>
      <p:ext uri="{BB962C8B-B14F-4D97-AF65-F5344CB8AC3E}">
        <p14:creationId xmlns:p14="http://schemas.microsoft.com/office/powerpoint/2010/main" val="3867301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Watch Out for Scams</a:t>
            </a:r>
            <a:endParaRPr lang="en-US" dirty="0"/>
          </a:p>
        </p:txBody>
      </p:sp>
    </p:spTree>
    <p:extLst>
      <p:ext uri="{BB962C8B-B14F-4D97-AF65-F5344CB8AC3E}">
        <p14:creationId xmlns:p14="http://schemas.microsoft.com/office/powerpoint/2010/main" val="2313486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Watch Out for Scams</a:t>
            </a:r>
          </a:p>
        </p:txBody>
      </p:sp>
      <p:sp>
        <p:nvSpPr>
          <p:cNvPr id="3" name="Text Placeholder 2"/>
          <p:cNvSpPr>
            <a:spLocks noGrp="1"/>
          </p:cNvSpPr>
          <p:nvPr>
            <p:ph type="body" sz="quarter" idx="11"/>
          </p:nvPr>
        </p:nvSpPr>
        <p:spPr/>
        <p:txBody>
          <a:bodyPr/>
          <a:lstStyle/>
          <a:p>
            <a:r>
              <a:rPr lang="en-US" dirty="0" smtClean="0"/>
              <a:t>Know the Facts</a:t>
            </a:r>
            <a:endParaRPr lang="en-US" dirty="0"/>
          </a:p>
        </p:txBody>
      </p:sp>
      <p:sp>
        <p:nvSpPr>
          <p:cNvPr id="4" name="Content Placeholder 3"/>
          <p:cNvSpPr>
            <a:spLocks noGrp="1"/>
          </p:cNvSpPr>
          <p:nvPr>
            <p:ph sz="quarter" idx="12"/>
          </p:nvPr>
        </p:nvSpPr>
        <p:spPr>
          <a:xfrm>
            <a:off x="457200" y="1295399"/>
            <a:ext cx="7772399" cy="3298825"/>
          </a:xfrm>
        </p:spPr>
        <p:txBody>
          <a:bodyPr/>
          <a:lstStyle/>
          <a:p>
            <a:pPr>
              <a:spcAft>
                <a:spcPts val="1200"/>
              </a:spcAft>
              <a:buNone/>
            </a:pPr>
            <a:r>
              <a:rPr lang="en-US" dirty="0"/>
              <a:t>You </a:t>
            </a:r>
            <a:r>
              <a:rPr lang="en-US" b="1" dirty="0">
                <a:solidFill>
                  <a:srgbClr val="41A9CC"/>
                </a:solidFill>
              </a:rPr>
              <a:t>never</a:t>
            </a:r>
            <a:r>
              <a:rPr lang="en-US" dirty="0"/>
              <a:t> have to pay to apply for or receive student loan relief from </a:t>
            </a:r>
            <a:r>
              <a:rPr lang="en-US" dirty="0" smtClean="0"/>
              <a:t>FSA</a:t>
            </a:r>
            <a:endParaRPr lang="en-US" dirty="0"/>
          </a:p>
          <a:p>
            <a:pPr>
              <a:spcAft>
                <a:spcPts val="1200"/>
              </a:spcAft>
              <a:buNone/>
            </a:pPr>
            <a:r>
              <a:rPr lang="en-US" dirty="0"/>
              <a:t>No one should </a:t>
            </a:r>
            <a:r>
              <a:rPr lang="en-US" b="1" dirty="0">
                <a:solidFill>
                  <a:srgbClr val="84BD00"/>
                </a:solidFill>
              </a:rPr>
              <a:t>ever</a:t>
            </a:r>
            <a:r>
              <a:rPr lang="en-US" dirty="0"/>
              <a:t> ask for your account username or </a:t>
            </a:r>
            <a:r>
              <a:rPr lang="en-US" dirty="0" smtClean="0"/>
              <a:t>password</a:t>
            </a:r>
            <a:endParaRPr lang="en-US" dirty="0"/>
          </a:p>
          <a:p>
            <a:pPr>
              <a:spcAft>
                <a:spcPts val="1200"/>
              </a:spcAft>
              <a:buNone/>
            </a:pPr>
            <a:r>
              <a:rPr lang="en-US" dirty="0"/>
              <a:t>Official emails from FSA come from </a:t>
            </a:r>
            <a:r>
              <a:rPr lang="en-US" b="1" dirty="0">
                <a:solidFill>
                  <a:srgbClr val="41A9CC"/>
                </a:solidFill>
              </a:rPr>
              <a:t>noreply@studentaid.gov</a:t>
            </a:r>
            <a:r>
              <a:rPr lang="en-US" dirty="0"/>
              <a:t>, </a:t>
            </a:r>
            <a:r>
              <a:rPr lang="en-US" b="1" dirty="0">
                <a:solidFill>
                  <a:srgbClr val="41A9CC"/>
                </a:solidFill>
              </a:rPr>
              <a:t>noreply@debtrelief.studentaid.gov</a:t>
            </a:r>
            <a:r>
              <a:rPr lang="en-US" dirty="0"/>
              <a:t> or </a:t>
            </a:r>
            <a:r>
              <a:rPr lang="en-US" b="1" dirty="0" smtClean="0">
                <a:solidFill>
                  <a:srgbClr val="41A9CC"/>
                </a:solidFill>
              </a:rPr>
              <a:t>ed.gov@public.govdelivery.com</a:t>
            </a:r>
            <a:endParaRPr lang="en-US" dirty="0"/>
          </a:p>
          <a:p>
            <a:pPr>
              <a:buNone/>
            </a:pPr>
            <a:r>
              <a:rPr lang="en-US" sz="2000" b="1" dirty="0"/>
              <a:t>Bottom Line: If you’re unsure, call your servicer or school</a:t>
            </a:r>
          </a:p>
          <a:p>
            <a:pPr>
              <a:buNone/>
            </a:pPr>
            <a:endParaRPr lang="en-US" dirty="0"/>
          </a:p>
        </p:txBody>
      </p:sp>
    </p:spTree>
    <p:extLst>
      <p:ext uri="{BB962C8B-B14F-4D97-AF65-F5344CB8AC3E}">
        <p14:creationId xmlns:p14="http://schemas.microsoft.com/office/powerpoint/2010/main" val="50156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Loan Debt Relief</a:t>
            </a:r>
          </a:p>
        </p:txBody>
      </p:sp>
      <p:sp>
        <p:nvSpPr>
          <p:cNvPr id="3" name="Text Placeholder 2"/>
          <p:cNvSpPr>
            <a:spLocks noGrp="1"/>
          </p:cNvSpPr>
          <p:nvPr>
            <p:ph type="body" sz="quarter" idx="11"/>
          </p:nvPr>
        </p:nvSpPr>
        <p:spPr/>
        <p:txBody>
          <a:bodyPr/>
          <a:lstStyle/>
          <a:p>
            <a:r>
              <a:rPr lang="en-US" dirty="0" smtClean="0"/>
              <a:t>Current Status: ON HOLD (awaiting Supreme Court decision)</a:t>
            </a:r>
            <a:endParaRPr lang="en-US" dirty="0"/>
          </a:p>
        </p:txBody>
      </p:sp>
      <p:sp>
        <p:nvSpPr>
          <p:cNvPr id="4" name="Text Placeholder 3"/>
          <p:cNvSpPr>
            <a:spLocks noGrp="1"/>
          </p:cNvSpPr>
          <p:nvPr>
            <p:ph type="body" sz="quarter" idx="13"/>
          </p:nvPr>
        </p:nvSpPr>
        <p:spPr/>
        <p:txBody>
          <a:bodyPr>
            <a:normAutofit/>
          </a:bodyPr>
          <a:lstStyle/>
          <a:p>
            <a:r>
              <a:rPr lang="en-US" sz="1600" dirty="0" smtClean="0"/>
              <a:t>Ruling in Favor of Loan Forgiveness</a:t>
            </a:r>
            <a:endParaRPr lang="en-US" sz="1600" dirty="0"/>
          </a:p>
        </p:txBody>
      </p:sp>
      <p:sp>
        <p:nvSpPr>
          <p:cNvPr id="5" name="Text Placeholder 4"/>
          <p:cNvSpPr>
            <a:spLocks noGrp="1"/>
          </p:cNvSpPr>
          <p:nvPr>
            <p:ph type="body" sz="quarter" idx="14"/>
          </p:nvPr>
        </p:nvSpPr>
        <p:spPr/>
        <p:txBody>
          <a:bodyPr>
            <a:normAutofit/>
          </a:bodyPr>
          <a:lstStyle/>
          <a:p>
            <a:r>
              <a:rPr lang="en-US" sz="1600" dirty="0" smtClean="0"/>
              <a:t>Ruling Against Loan Forgiveness</a:t>
            </a:r>
            <a:endParaRPr lang="en-US" sz="1600" dirty="0"/>
          </a:p>
        </p:txBody>
      </p:sp>
      <p:sp>
        <p:nvSpPr>
          <p:cNvPr id="6" name="Content Placeholder 5"/>
          <p:cNvSpPr>
            <a:spLocks noGrp="1"/>
          </p:cNvSpPr>
          <p:nvPr>
            <p:ph sz="quarter" idx="10"/>
          </p:nvPr>
        </p:nvSpPr>
        <p:spPr/>
        <p:txBody>
          <a:bodyPr/>
          <a:lstStyle/>
          <a:p>
            <a:pPr marL="166688" indent="-166688" fontAlgn="base">
              <a:spcAft>
                <a:spcPts val="1200"/>
              </a:spcAft>
              <a:buFont typeface="Arial" panose="020B0604020202020204" pitchFamily="34" charset="0"/>
              <a:buChar char="•"/>
            </a:pPr>
            <a:r>
              <a:rPr lang="en-US" dirty="0" smtClean="0"/>
              <a:t>Federal Student Aid (FSA) </a:t>
            </a:r>
            <a:r>
              <a:rPr lang="en-US" dirty="0"/>
              <a:t>can process applications already received and begin accepting new </a:t>
            </a:r>
            <a:r>
              <a:rPr lang="en-US" dirty="0" smtClean="0"/>
              <a:t>applications</a:t>
            </a:r>
          </a:p>
          <a:p>
            <a:pPr marL="166688" indent="-166688" fontAlgn="base">
              <a:spcAft>
                <a:spcPts val="1200"/>
              </a:spcAft>
              <a:buFont typeface="Arial" panose="020B0604020202020204" pitchFamily="34" charset="0"/>
              <a:buChar char="•"/>
            </a:pPr>
            <a:r>
              <a:rPr lang="en-US" dirty="0" smtClean="0"/>
              <a:t>More </a:t>
            </a:r>
            <a:r>
              <a:rPr lang="en-US" dirty="0"/>
              <a:t>than 40 million borrowers will be eligible for some </a:t>
            </a:r>
            <a:r>
              <a:rPr lang="en-US" dirty="0" smtClean="0"/>
              <a:t>relief</a:t>
            </a:r>
          </a:p>
          <a:p>
            <a:pPr marL="166688" indent="-166688" fontAlgn="base">
              <a:buFont typeface="Arial" panose="020B0604020202020204" pitchFamily="34" charset="0"/>
              <a:buChar char="•"/>
            </a:pPr>
            <a:r>
              <a:rPr lang="en-US" dirty="0" smtClean="0"/>
              <a:t>Students </a:t>
            </a:r>
            <a:r>
              <a:rPr lang="en-US" dirty="0"/>
              <a:t>out of school with a federal balance </a:t>
            </a:r>
            <a:r>
              <a:rPr lang="en-US" dirty="0" smtClean="0"/>
              <a:t>remaining will </a:t>
            </a:r>
            <a:r>
              <a:rPr lang="en-US" dirty="0"/>
              <a:t>be expected to begin payments</a:t>
            </a:r>
          </a:p>
          <a:p>
            <a:pPr marL="166688" indent="-166688" fontAlgn="base">
              <a:buFont typeface="Arial" panose="020B0604020202020204" pitchFamily="34" charset="0"/>
              <a:buChar char="•"/>
            </a:pPr>
            <a:endParaRPr lang="en-US" dirty="0"/>
          </a:p>
          <a:p>
            <a:endParaRPr lang="en-US" dirty="0"/>
          </a:p>
        </p:txBody>
      </p:sp>
      <p:sp>
        <p:nvSpPr>
          <p:cNvPr id="7" name="Content Placeholder 6"/>
          <p:cNvSpPr>
            <a:spLocks noGrp="1"/>
          </p:cNvSpPr>
          <p:nvPr>
            <p:ph sz="quarter" idx="12"/>
          </p:nvPr>
        </p:nvSpPr>
        <p:spPr/>
        <p:txBody>
          <a:bodyPr/>
          <a:lstStyle/>
          <a:p>
            <a:pPr marL="166688" indent="-166688">
              <a:buFont typeface="Arial" panose="020B0604020202020204" pitchFamily="34" charset="0"/>
              <a:buChar char="•"/>
            </a:pPr>
            <a:r>
              <a:rPr lang="en-US" dirty="0"/>
              <a:t>A</a:t>
            </a:r>
            <a:r>
              <a:rPr lang="en-US" dirty="0" smtClean="0"/>
              <a:t>ll </a:t>
            </a:r>
            <a:r>
              <a:rPr lang="en-US" dirty="0"/>
              <a:t>students out of school with a federal balance will be expected to begin payments</a:t>
            </a:r>
          </a:p>
        </p:txBody>
      </p:sp>
    </p:spTree>
    <p:extLst>
      <p:ext uri="{BB962C8B-B14F-4D97-AF65-F5344CB8AC3E}">
        <p14:creationId xmlns:p14="http://schemas.microsoft.com/office/powerpoint/2010/main" val="1483393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Sign up for official alerts</a:t>
            </a:r>
            <a:endParaRPr lang="en-US" dirty="0"/>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lstStyle/>
          <a:p>
            <a:pPr marL="342900" indent="-342900">
              <a:spcAft>
                <a:spcPts val="1200"/>
              </a:spcAft>
              <a:buFont typeface="+mj-lt"/>
              <a:buAutoNum type="arabicPeriod"/>
            </a:pPr>
            <a:r>
              <a:rPr lang="en-US" dirty="0" smtClean="0"/>
              <a:t>Sign up for </a:t>
            </a:r>
            <a:r>
              <a:rPr lang="en-US" b="1" dirty="0" smtClean="0">
                <a:solidFill>
                  <a:srgbClr val="41A9CC"/>
                </a:solidFill>
              </a:rPr>
              <a:t>Federal Student Loan Borrower Updates </a:t>
            </a:r>
            <a:r>
              <a:rPr lang="en-US" dirty="0" smtClean="0"/>
              <a:t>at </a:t>
            </a:r>
            <a:r>
              <a:rPr lang="en-US" b="1" dirty="0" smtClean="0">
                <a:solidFill>
                  <a:srgbClr val="41A9CC"/>
                </a:solidFill>
              </a:rPr>
              <a:t>ED.gov/subscriptions </a:t>
            </a:r>
          </a:p>
          <a:p>
            <a:pPr marL="342900" indent="-342900">
              <a:spcAft>
                <a:spcPts val="1200"/>
              </a:spcAft>
              <a:buFont typeface="+mj-lt"/>
              <a:buAutoNum type="arabicPeriod"/>
            </a:pPr>
            <a:r>
              <a:rPr lang="en-US" dirty="0" smtClean="0"/>
              <a:t>Update your contact info on </a:t>
            </a:r>
            <a:r>
              <a:rPr lang="en-US" b="1" dirty="0" smtClean="0">
                <a:solidFill>
                  <a:srgbClr val="84BD00"/>
                </a:solidFill>
              </a:rPr>
              <a:t>StudentAid.gov</a:t>
            </a:r>
            <a:r>
              <a:rPr lang="en-US" dirty="0" smtClean="0"/>
              <a:t> profile</a:t>
            </a:r>
          </a:p>
          <a:p>
            <a:pPr marL="342900" indent="-342900">
              <a:spcAft>
                <a:spcPts val="1200"/>
              </a:spcAft>
              <a:buFont typeface="+mj-lt"/>
              <a:buAutoNum type="arabicPeriod"/>
            </a:pPr>
            <a:r>
              <a:rPr lang="en-US" dirty="0" smtClean="0"/>
              <a:t>Update your contact info on </a:t>
            </a:r>
            <a:r>
              <a:rPr lang="en-US" b="1" dirty="0" smtClean="0">
                <a:solidFill>
                  <a:srgbClr val="41A9CC"/>
                </a:solidFill>
              </a:rPr>
              <a:t>your loan servicer’s </a:t>
            </a:r>
            <a:r>
              <a:rPr lang="en-US" dirty="0" smtClean="0"/>
              <a:t>website</a:t>
            </a:r>
          </a:p>
          <a:p>
            <a:pPr>
              <a:spcAft>
                <a:spcPts val="1200"/>
              </a:spcAft>
              <a:buNone/>
            </a:pPr>
            <a:endParaRPr lang="en-US" dirty="0" smtClean="0"/>
          </a:p>
          <a:p>
            <a:pPr>
              <a:spcAft>
                <a:spcPts val="1200"/>
              </a:spcAft>
              <a:buNone/>
            </a:pPr>
            <a:endParaRPr lang="en-US" dirty="0"/>
          </a:p>
          <a:p>
            <a:pPr>
              <a:spcAft>
                <a:spcPts val="1200"/>
              </a:spcAft>
              <a:buNone/>
            </a:pPr>
            <a:r>
              <a:rPr lang="en-US" dirty="0" smtClean="0"/>
              <a:t>				</a:t>
            </a:r>
          </a:p>
          <a:p>
            <a:pPr>
              <a:spcAft>
                <a:spcPts val="1200"/>
              </a:spcAft>
              <a:buNone/>
            </a:pPr>
            <a:r>
              <a:rPr lang="en-US" dirty="0"/>
              <a:t>	</a:t>
            </a:r>
            <a:r>
              <a:rPr lang="en-US" dirty="0" smtClean="0"/>
              <a:t>		     </a:t>
            </a:r>
            <a:r>
              <a:rPr lang="en-US" b="1" dirty="0" smtClean="0"/>
              <a:t>Learn more about avoiding scams here &gt;&gt;&gt;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65424"/>
            <a:ext cx="1828800" cy="1828800"/>
          </a:xfrm>
          <a:prstGeom prst="rect">
            <a:avLst/>
          </a:prstGeom>
        </p:spPr>
      </p:pic>
    </p:spTree>
    <p:extLst>
      <p:ext uri="{BB962C8B-B14F-4D97-AF65-F5344CB8AC3E}">
        <p14:creationId xmlns:p14="http://schemas.microsoft.com/office/powerpoint/2010/main" val="3301312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268" y="503343"/>
            <a:ext cx="7766704" cy="1615066"/>
          </a:xfrm>
        </p:spPr>
        <p:txBody>
          <a:bodyPr/>
          <a:lstStyle/>
          <a:p>
            <a:r>
              <a:rPr lang="en-US" dirty="0" smtClean="0"/>
              <a:t>Want More Information about How Student Connections </a:t>
            </a:r>
            <a:r>
              <a:rPr lang="en-US" dirty="0"/>
              <a:t>c</a:t>
            </a:r>
            <a:r>
              <a:rPr lang="en-US" dirty="0" smtClean="0"/>
              <a:t>an </a:t>
            </a:r>
            <a:r>
              <a:rPr lang="en-US" dirty="0" smtClean="0"/>
              <a:t>Help?</a:t>
            </a:r>
            <a:endParaRPr lang="en-US" dirty="0"/>
          </a:p>
        </p:txBody>
      </p:sp>
      <p:sp>
        <p:nvSpPr>
          <p:cNvPr id="3" name="Subtitle 2"/>
          <p:cNvSpPr>
            <a:spLocks noGrp="1"/>
          </p:cNvSpPr>
          <p:nvPr>
            <p:ph type="subTitle" idx="1"/>
          </p:nvPr>
        </p:nvSpPr>
        <p:spPr>
          <a:xfrm>
            <a:off x="458839" y="2379461"/>
            <a:ext cx="7766704" cy="1042991"/>
          </a:xfrm>
        </p:spPr>
        <p:txBody>
          <a:bodyPr>
            <a:noAutofit/>
          </a:bodyPr>
          <a:lstStyle/>
          <a:p>
            <a:r>
              <a:rPr lang="en-US" dirty="0" smtClean="0">
                <a:solidFill>
                  <a:srgbClr val="4A5555"/>
                </a:solidFill>
              </a:rPr>
              <a:t>Contact:</a:t>
            </a:r>
          </a:p>
          <a:p>
            <a:r>
              <a:rPr lang="en-US" dirty="0" smtClean="0">
                <a:solidFill>
                  <a:srgbClr val="4A5555"/>
                </a:solidFill>
              </a:rPr>
              <a:t>Student Connections</a:t>
            </a:r>
          </a:p>
          <a:p>
            <a:r>
              <a:rPr lang="en-US" dirty="0" smtClean="0">
                <a:solidFill>
                  <a:srgbClr val="4A5555"/>
                </a:solidFill>
              </a:rPr>
              <a:t>866.311.9450</a:t>
            </a:r>
          </a:p>
          <a:p>
            <a:r>
              <a:rPr lang="en-US" dirty="0" smtClean="0">
                <a:solidFill>
                  <a:srgbClr val="4A5555"/>
                </a:solidFill>
                <a:hlinkClick r:id="rId2"/>
              </a:rPr>
              <a:t>www.repaymyloans.org</a:t>
            </a:r>
            <a:endParaRPr lang="en-US" dirty="0" smtClean="0">
              <a:solidFill>
                <a:srgbClr val="4A5555"/>
              </a:solidFill>
            </a:endParaRPr>
          </a:p>
          <a:p>
            <a:endParaRPr lang="en-US" dirty="0" smtClean="0">
              <a:solidFill>
                <a:srgbClr val="4A5555"/>
              </a:solidFill>
            </a:endParaRPr>
          </a:p>
        </p:txBody>
      </p:sp>
    </p:spTree>
    <p:extLst>
      <p:ext uri="{BB962C8B-B14F-4D97-AF65-F5344CB8AC3E}">
        <p14:creationId xmlns:p14="http://schemas.microsoft.com/office/powerpoint/2010/main" val="3096816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46368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21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Will Loan Payments Begin?</a:t>
            </a:r>
            <a:endParaRPr lang="en-US" dirty="0"/>
          </a:p>
        </p:txBody>
      </p:sp>
    </p:spTree>
    <p:extLst>
      <p:ext uri="{BB962C8B-B14F-4D97-AF65-F5344CB8AC3E}">
        <p14:creationId xmlns:p14="http://schemas.microsoft.com/office/powerpoint/2010/main" val="173912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Will Loan Payments Begin?</a:t>
            </a:r>
          </a:p>
        </p:txBody>
      </p:sp>
      <p:sp>
        <p:nvSpPr>
          <p:cNvPr id="6" name="Text Placeholder 5"/>
          <p:cNvSpPr>
            <a:spLocks noGrp="1"/>
          </p:cNvSpPr>
          <p:nvPr>
            <p:ph type="body" sz="quarter" idx="11"/>
          </p:nvPr>
        </p:nvSpPr>
        <p:spPr/>
        <p:txBody>
          <a:bodyPr/>
          <a:lstStyle/>
          <a:p>
            <a:endParaRPr lang="en-US"/>
          </a:p>
        </p:txBody>
      </p:sp>
      <p:sp>
        <p:nvSpPr>
          <p:cNvPr id="7" name="Text Placeholder 6"/>
          <p:cNvSpPr>
            <a:spLocks noGrp="1"/>
          </p:cNvSpPr>
          <p:nvPr>
            <p:ph type="body" sz="quarter" idx="13"/>
          </p:nvPr>
        </p:nvSpPr>
        <p:spPr/>
        <p:txBody>
          <a:bodyPr>
            <a:normAutofit/>
          </a:bodyPr>
          <a:lstStyle/>
          <a:p>
            <a:r>
              <a:rPr lang="en-US" sz="1600" dirty="0" smtClean="0"/>
              <a:t>Students in Payment Pause</a:t>
            </a:r>
            <a:endParaRPr lang="en-US" sz="1600" dirty="0"/>
          </a:p>
        </p:txBody>
      </p:sp>
      <p:sp>
        <p:nvSpPr>
          <p:cNvPr id="8" name="Text Placeholder 7"/>
          <p:cNvSpPr>
            <a:spLocks noGrp="1"/>
          </p:cNvSpPr>
          <p:nvPr>
            <p:ph type="body" sz="quarter" idx="14"/>
          </p:nvPr>
        </p:nvSpPr>
        <p:spPr/>
        <p:txBody>
          <a:bodyPr>
            <a:normAutofit/>
          </a:bodyPr>
          <a:lstStyle/>
          <a:p>
            <a:r>
              <a:rPr lang="en-US" sz="1600" dirty="0" smtClean="0"/>
              <a:t>Students About to Graduate</a:t>
            </a:r>
            <a:endParaRPr lang="en-US" sz="1600" dirty="0"/>
          </a:p>
        </p:txBody>
      </p:sp>
      <p:sp>
        <p:nvSpPr>
          <p:cNvPr id="5" name="Content Placeholder 4"/>
          <p:cNvSpPr>
            <a:spLocks noGrp="1"/>
          </p:cNvSpPr>
          <p:nvPr>
            <p:ph sz="quarter" idx="10"/>
          </p:nvPr>
        </p:nvSpPr>
        <p:spPr/>
        <p:txBody>
          <a:bodyPr/>
          <a:lstStyle/>
          <a:p>
            <a:pPr algn="ctr"/>
            <a:r>
              <a:rPr lang="en-US" b="1" dirty="0" smtClean="0"/>
              <a:t>Between June 20 </a:t>
            </a:r>
            <a:r>
              <a:rPr lang="en-US" b="1" dirty="0"/>
              <a:t>and </a:t>
            </a:r>
            <a:r>
              <a:rPr lang="en-US" b="1" dirty="0" smtClean="0"/>
              <a:t>August 30</a:t>
            </a:r>
            <a:endParaRPr lang="en-US" b="1" dirty="0"/>
          </a:p>
          <a:p>
            <a:pPr lvl="1">
              <a:spcBef>
                <a:spcPts val="0"/>
              </a:spcBef>
            </a:pPr>
            <a:r>
              <a:rPr lang="en-US" sz="1200" i="1" dirty="0" smtClean="0">
                <a:solidFill>
                  <a:srgbClr val="FF0000"/>
                </a:solidFill>
              </a:rPr>
              <a:t>60 </a:t>
            </a:r>
            <a:r>
              <a:rPr lang="en-US" i="1" dirty="0">
                <a:solidFill>
                  <a:srgbClr val="FF0000"/>
                </a:solidFill>
              </a:rPr>
              <a:t>days</a:t>
            </a:r>
            <a:r>
              <a:rPr lang="en-US" sz="1200" i="1" dirty="0">
                <a:solidFill>
                  <a:srgbClr val="FF0000"/>
                </a:solidFill>
              </a:rPr>
              <a:t> after the final Supreme Court Ruling</a:t>
            </a:r>
          </a:p>
          <a:p>
            <a:pPr lvl="1">
              <a:spcBef>
                <a:spcPts val="0"/>
              </a:spcBef>
            </a:pPr>
            <a:r>
              <a:rPr lang="en-US" sz="1200" i="1" dirty="0">
                <a:solidFill>
                  <a:srgbClr val="FF0000"/>
                </a:solidFill>
              </a:rPr>
              <a:t>Or August 30, 2023 at the latest</a:t>
            </a:r>
          </a:p>
          <a:p>
            <a:pPr algn="ctr"/>
            <a:endParaRPr lang="en-US" b="1" dirty="0"/>
          </a:p>
        </p:txBody>
      </p:sp>
      <p:sp>
        <p:nvSpPr>
          <p:cNvPr id="4" name="Content Placeholder 3"/>
          <p:cNvSpPr>
            <a:spLocks noGrp="1"/>
          </p:cNvSpPr>
          <p:nvPr>
            <p:ph sz="quarter" idx="12"/>
          </p:nvPr>
        </p:nvSpPr>
        <p:spPr/>
        <p:txBody>
          <a:bodyPr/>
          <a:lstStyle/>
          <a:p>
            <a:pPr algn="ctr" fontAlgn="base"/>
            <a:r>
              <a:rPr lang="en-US" b="1" dirty="0"/>
              <a:t>L</a:t>
            </a:r>
            <a:r>
              <a:rPr lang="en-US" b="1" dirty="0" smtClean="0"/>
              <a:t>ate </a:t>
            </a:r>
            <a:r>
              <a:rPr lang="en-US" b="1" dirty="0"/>
              <a:t>Fall </a:t>
            </a:r>
            <a:r>
              <a:rPr lang="en-US" b="1" dirty="0" smtClean="0"/>
              <a:t>2023 </a:t>
            </a:r>
          </a:p>
          <a:p>
            <a:pPr algn="ctr" fontAlgn="base"/>
            <a:r>
              <a:rPr lang="en-US" dirty="0" smtClean="0"/>
              <a:t>(after normal 6-month grace period)</a:t>
            </a:r>
            <a:endParaRPr lang="en-US" dirty="0"/>
          </a:p>
          <a:p>
            <a:endParaRPr lang="en-US" dirty="0"/>
          </a:p>
        </p:txBody>
      </p:sp>
    </p:spTree>
    <p:extLst>
      <p:ext uri="{BB962C8B-B14F-4D97-AF65-F5344CB8AC3E}">
        <p14:creationId xmlns:p14="http://schemas.microsoft.com/office/powerpoint/2010/main" val="3197878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9 Things to Know About</a:t>
            </a:r>
            <a:endParaRPr lang="en-US" dirty="0"/>
          </a:p>
        </p:txBody>
      </p:sp>
      <p:sp>
        <p:nvSpPr>
          <p:cNvPr id="5" name="Subtitle 4"/>
          <p:cNvSpPr>
            <a:spLocks noGrp="1"/>
          </p:cNvSpPr>
          <p:nvPr>
            <p:ph type="subTitle" idx="1"/>
          </p:nvPr>
        </p:nvSpPr>
        <p:spPr/>
        <p:txBody>
          <a:bodyPr/>
          <a:lstStyle/>
          <a:p>
            <a:r>
              <a:rPr lang="en-US" dirty="0" smtClean="0"/>
              <a:t>Student Loan Forgiveness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148" y="2907412"/>
            <a:ext cx="1828800" cy="1828800"/>
          </a:xfrm>
          <a:prstGeom prst="rect">
            <a:avLst/>
          </a:prstGeom>
        </p:spPr>
      </p:pic>
    </p:spTree>
    <p:extLst>
      <p:ext uri="{BB962C8B-B14F-4D97-AF65-F5344CB8AC3E}">
        <p14:creationId xmlns:p14="http://schemas.microsoft.com/office/powerpoint/2010/main" val="2774262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a:t>
            </a:r>
            <a:r>
              <a:rPr lang="en-US" dirty="0"/>
              <a:t>How Do I Know if I Qualify for Student Loan </a:t>
            </a:r>
            <a:r>
              <a:rPr lang="en-US" dirty="0" smtClean="0"/>
              <a:t>Forgiveness?</a:t>
            </a:r>
            <a:endParaRPr lang="en-US" dirty="0"/>
          </a:p>
        </p:txBody>
      </p:sp>
    </p:spTree>
    <p:extLst>
      <p:ext uri="{BB962C8B-B14F-4D97-AF65-F5344CB8AC3E}">
        <p14:creationId xmlns:p14="http://schemas.microsoft.com/office/powerpoint/2010/main" val="2243926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How Do I Know if I Qualify for Student Loan Forgiveness</a:t>
            </a:r>
          </a:p>
        </p:txBody>
      </p:sp>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sz="quarter" idx="12"/>
          </p:nvPr>
        </p:nvSpPr>
        <p:spPr/>
        <p:txBody>
          <a:bodyPr/>
          <a:lstStyle/>
          <a:p>
            <a:pPr fontAlgn="base">
              <a:spcAft>
                <a:spcPts val="1200"/>
              </a:spcAft>
              <a:buNone/>
            </a:pPr>
            <a:r>
              <a:rPr lang="en-US" dirty="0"/>
              <a:t>Must have eligible federal loans</a:t>
            </a:r>
          </a:p>
          <a:p>
            <a:pPr fontAlgn="base">
              <a:spcAft>
                <a:spcPts val="1200"/>
              </a:spcAft>
              <a:buNone/>
            </a:pPr>
            <a:r>
              <a:rPr lang="en-US" dirty="0" smtClean="0"/>
              <a:t>Annual </a:t>
            </a:r>
            <a:r>
              <a:rPr lang="en-US" dirty="0"/>
              <a:t>federal income for 2020 or </a:t>
            </a:r>
            <a:r>
              <a:rPr lang="en-US" dirty="0" smtClean="0"/>
              <a:t>2021 must have been below </a:t>
            </a:r>
            <a:r>
              <a:rPr lang="en-US" dirty="0"/>
              <a:t>$125,000 individual or $250,000 </a:t>
            </a:r>
            <a:r>
              <a:rPr lang="en-US" dirty="0" smtClean="0"/>
              <a:t>married</a:t>
            </a:r>
          </a:p>
          <a:p>
            <a:pPr fontAlgn="base">
              <a:spcAft>
                <a:spcPts val="1200"/>
              </a:spcAft>
              <a:buNone/>
            </a:pPr>
            <a:r>
              <a:rPr lang="en-US" dirty="0" smtClean="0"/>
              <a:t>NOTE: If you borrowed in 2021-22 academic year, your </a:t>
            </a:r>
            <a:r>
              <a:rPr lang="en-US" dirty="0"/>
              <a:t>parent’s income will be used </a:t>
            </a:r>
            <a:r>
              <a:rPr lang="en-US" dirty="0" smtClean="0"/>
              <a:t>(if </a:t>
            </a:r>
            <a:r>
              <a:rPr lang="en-US" dirty="0"/>
              <a:t>you </a:t>
            </a:r>
            <a:r>
              <a:rPr lang="en-US" dirty="0" smtClean="0"/>
              <a:t>were </a:t>
            </a:r>
            <a:r>
              <a:rPr lang="en-US" dirty="0"/>
              <a:t>considered a dependent student for financial aid </a:t>
            </a:r>
            <a:r>
              <a:rPr lang="en-US" dirty="0" smtClean="0"/>
              <a:t>purposes</a:t>
            </a:r>
            <a:r>
              <a:rPr lang="en-US" dirty="0"/>
              <a:t>)</a:t>
            </a:r>
          </a:p>
        </p:txBody>
      </p:sp>
    </p:spTree>
    <p:extLst>
      <p:ext uri="{BB962C8B-B14F-4D97-AF65-F5344CB8AC3E}">
        <p14:creationId xmlns:p14="http://schemas.microsoft.com/office/powerpoint/2010/main" val="3818845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chWay Turquo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 Peer Training_Credit_021623" id="{28DC0DF0-E417-4072-849B-BC5CBED51093}" vid="{D761812A-190F-4D01-9362-D23FA02422D2}"/>
    </a:ext>
  </a:extLst>
</a:theme>
</file>

<file path=ppt/theme/theme2.xml><?xml version="1.0" encoding="utf-8"?>
<a:theme xmlns:a="http://schemas.openxmlformats.org/drawingml/2006/main" name="SC Turquo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 Peer Training_Credit_021623" id="{28DC0DF0-E417-4072-849B-BC5CBED51093}" vid="{D761812A-190F-4D01-9362-D23FA02422D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 Peer Training_Credit_021623" id="{28DC0DF0-E417-4072-849B-BC5CBED51093}" vid="{D761812A-190F-4D01-9362-D23FA02422D2}"/>
    </a:ext>
  </a:extLst>
</a:theme>
</file>

<file path=ppt/theme/theme4.xml><?xml version="1.0" encoding="utf-8"?>
<a:theme xmlns:a="http://schemas.openxmlformats.org/drawingml/2006/main" name="WhichWay Li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 Peer Training_Credit_021623" id="{28DC0DF0-E417-4072-849B-BC5CBED51093}" vid="{9750118E-CBD6-40D9-991E-7575BF1850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Properties xmlns="ead3db84-d2fa-48f7-9fb6-a7c128c155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5DB9A23969749B077D18A1D97E71D" ma:contentTypeVersion="13" ma:contentTypeDescription="Create a new document." ma:contentTypeScope="" ma:versionID="1bf23e67822291dd4201f8534154fb00">
  <xsd:schema xmlns:xsd="http://www.w3.org/2001/XMLSchema" xmlns:xs="http://www.w3.org/2001/XMLSchema" xmlns:p="http://schemas.microsoft.com/office/2006/metadata/properties" xmlns:ns2="e7d50aef-f1af-4e2b-8707-7daae02653e0" xmlns:ns3="ead3db84-d2fa-48f7-9fb6-a7c128c155f5" targetNamespace="http://schemas.microsoft.com/office/2006/metadata/properties" ma:root="true" ma:fieldsID="eb86ccca30b53426f1129cbb6ef0f327" ns2:_="" ns3:_="">
    <xsd:import namespace="e7d50aef-f1af-4e2b-8707-7daae02653e0"/>
    <xsd:import namespace="ead3db84-d2fa-48f7-9fb6-a7c128c155f5"/>
    <xsd:element name="properties">
      <xsd:complexType>
        <xsd:sequence>
          <xsd:element name="documentManagement">
            <xsd:complexType>
              <xsd:all>
                <xsd:element ref="ns2:MediaServiceMetadata" minOccurs="0"/>
                <xsd:element ref="ns2:MediaServiceFastMetadata" minOccurs="0"/>
                <xsd:element ref="ns3:_ip_UnifiedCompliancePolicyProperties" minOccurs="0"/>
                <xsd:element ref="ns3:SharedWithUsers" minOccurs="0"/>
                <xsd:element ref="ns3:SharedWithDetails"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50aef-f1af-4e2b-8707-7daae02653e0"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3db84-d2fa-48f7-9fb6-a7c128c155f5" elementFormDefault="qualified">
    <xsd:import namespace="http://schemas.microsoft.com/office/2006/documentManagement/types"/>
    <xsd:import namespace="http://schemas.microsoft.com/office/infopath/2007/PartnerControls"/>
    <xsd:element name="_ip_UnifiedCompliancePolicyProperties" ma:index="6" nillable="true" ma:displayName="Unified Compliance Policy Properties" ma:description="" ma:internalName="_ip_UnifiedCompliancePolicyProperties" ma:readOnly="false">
      <xsd:simpleType>
        <xsd:restriction base="dms:Note"/>
      </xsd:simpleType>
    </xsd:element>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042A55-DD66-414A-A613-74376BACB7AE}">
  <ds:schemaRefs>
    <ds:schemaRef ds:uri="http://schemas.microsoft.com/sharepoint/v3/contenttype/forms"/>
  </ds:schemaRefs>
</ds:datastoreItem>
</file>

<file path=customXml/itemProps2.xml><?xml version="1.0" encoding="utf-8"?>
<ds:datastoreItem xmlns:ds="http://schemas.openxmlformats.org/officeDocument/2006/customXml" ds:itemID="{267B4D1A-77FA-49B8-8C01-D7D435EF84F5}">
  <ds:schemaRefs>
    <ds:schemaRef ds:uri="http://www.w3.org/XML/1998/namespace"/>
    <ds:schemaRef ds:uri="http://purl.org/dc/terms/"/>
    <ds:schemaRef ds:uri="e7d50aef-f1af-4e2b-8707-7daae02653e0"/>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ead3db84-d2fa-48f7-9fb6-a7c128c155f5"/>
    <ds:schemaRef ds:uri="http://purl.org/dc/dcmitype/"/>
  </ds:schemaRefs>
</ds:datastoreItem>
</file>

<file path=customXml/itemProps3.xml><?xml version="1.0" encoding="utf-8"?>
<ds:datastoreItem xmlns:ds="http://schemas.openxmlformats.org/officeDocument/2006/customXml" ds:itemID="{F9EF9CCE-2B82-466E-8148-54759192F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d50aef-f1af-4e2b-8707-7daae02653e0"/>
    <ds:schemaRef ds:uri="ead3db84-d2fa-48f7-9fb6-a7c128c155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7643</TotalTime>
  <Words>2575</Words>
  <Application>Microsoft Office PowerPoint</Application>
  <PresentationFormat>On-screen Show (16:9)</PresentationFormat>
  <Paragraphs>292</Paragraphs>
  <Slides>43</Slides>
  <Notes>42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43</vt:i4>
      </vt:variant>
    </vt:vector>
  </HeadingPairs>
  <TitlesOfParts>
    <vt:vector size="52" baseType="lpstr">
      <vt:lpstr>Arial</vt:lpstr>
      <vt:lpstr>Calibri</vt:lpstr>
      <vt:lpstr>Lucida Grande</vt:lpstr>
      <vt:lpstr>Mallory Light</vt:lpstr>
      <vt:lpstr>Wingdings</vt:lpstr>
      <vt:lpstr>WhichWay Turquoise</vt:lpstr>
      <vt:lpstr>SC Turquoise</vt:lpstr>
      <vt:lpstr>2_Office Theme</vt:lpstr>
      <vt:lpstr>WhichWay Lime</vt:lpstr>
      <vt:lpstr>How to Navigate Student Loan Repayment</vt:lpstr>
      <vt:lpstr>What’s the Latest on  Student Loan Debt Relief?</vt:lpstr>
      <vt:lpstr>Student Loan Debt Relief</vt:lpstr>
      <vt:lpstr>Student Loan Debt Relief</vt:lpstr>
      <vt:lpstr>When Will Loan Payments Begin?</vt:lpstr>
      <vt:lpstr>When Will Loan Payments Begin?</vt:lpstr>
      <vt:lpstr>9 Things to Know About</vt:lpstr>
      <vt:lpstr>1. How Do I Know if I Qualify for Student Loan Forgiveness?</vt:lpstr>
      <vt:lpstr>1. How Do I Know if I Qualify for Student Loan Forgiveness</vt:lpstr>
      <vt:lpstr>2. Are My Loans Eligible for Forgiveness?</vt:lpstr>
      <vt:lpstr>2. Are My Loans Eligible for Forgiveness?</vt:lpstr>
      <vt:lpstr>3. How Much Student Loan Forgiveness Will I Get?</vt:lpstr>
      <vt:lpstr>3. How Much Student Loan Forgiveness Will I Get?</vt:lpstr>
      <vt:lpstr>4. How Do I Know if I Received a Pell Grant?</vt:lpstr>
      <vt:lpstr>4. How Do I Know if I Received a Pell Grant?</vt:lpstr>
      <vt:lpstr>5. What Do I Have to Do to Get the Forgiveness Applied?</vt:lpstr>
      <vt:lpstr>5. What Do I Have to Do to Get the Forgiveness Applied?</vt:lpstr>
      <vt:lpstr>6. Will Student Loan Forgiveness Be Taxed?</vt:lpstr>
      <vt:lpstr>6. Will Student Loan Forgiveness Be Taxed?</vt:lpstr>
      <vt:lpstr>7. What if I Made Payments on my Student Loans During the Pause?</vt:lpstr>
      <vt:lpstr>7. What if I Made Payments During the Pause?</vt:lpstr>
      <vt:lpstr>8. How Can I Avoid Student Loan Forgiveness Scams?</vt:lpstr>
      <vt:lpstr>8. How Can I Avoid Student Loan Forgiveness Scams?</vt:lpstr>
      <vt:lpstr>9. Who Can I Contact for Help with Student Loan Forgiveness?</vt:lpstr>
      <vt:lpstr>9. Who Can I Contact for Help?</vt:lpstr>
      <vt:lpstr>How to Prepare  for the Challenges Ahead</vt:lpstr>
      <vt:lpstr>Challenges Ahead</vt:lpstr>
      <vt:lpstr>5 Steps</vt:lpstr>
      <vt:lpstr>1. Update Your Contact Info</vt:lpstr>
      <vt:lpstr>1. Update Your Contact Info</vt:lpstr>
      <vt:lpstr>2. Review Your Monthly Payment</vt:lpstr>
      <vt:lpstr>2. Review Your Monthly Payment</vt:lpstr>
      <vt:lpstr>3. Investigate Alternative Repayment Plans</vt:lpstr>
      <vt:lpstr>3. Investigate Alternate Repayment Plans</vt:lpstr>
      <vt:lpstr>TIP: Compare repayment plans with Loan simulator</vt:lpstr>
      <vt:lpstr>4. Build a Buffer</vt:lpstr>
      <vt:lpstr>4. Build a Buffer</vt:lpstr>
      <vt:lpstr>5. Watch Out for Scams</vt:lpstr>
      <vt:lpstr>5. Watch Out for Scams</vt:lpstr>
      <vt:lpstr>TIP: Sign up for official alerts</vt:lpstr>
      <vt:lpstr>Want More Information about How Student Connections can Help?</vt:lpstr>
      <vt:lpstr>Questions?</vt:lpstr>
      <vt:lpstr>PowerPoint Presentation</vt:lpstr>
    </vt:vector>
  </TitlesOfParts>
  <Company>SmallBox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Kjeldsen</dc:creator>
  <cp:lastModifiedBy>Bernard Carey</cp:lastModifiedBy>
  <cp:revision>195</cp:revision>
  <cp:lastPrinted>2023-04-12T15:32:28Z</cp:lastPrinted>
  <dcterms:created xsi:type="dcterms:W3CDTF">2016-02-16T20:12:06Z</dcterms:created>
  <dcterms:modified xsi:type="dcterms:W3CDTF">2023-04-17T14:43:36Z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0x01010062A5DB9A23969749B077D18A1D97E71D</vt:lpwstr>
  </property>
  <property fmtid="{D5CDD505-2E9C-101B-9397-08002B2CF9AE}" pid="3" name="Order">
    <vt:r8>100</vt:r8>
  </property>
</Properties>
</file>