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6" roundtripDataSignature="AMtx7mgqH/C25pl2AqRiLrgyOPZgHyzn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customschemas.google.com/relationships/presentationmetadata" Target="metadata"/><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mbc.box.com/s/9xmx7v57qcqsqh1dwshm5kufb8xkf0q3" TargetMode="External"/><Relationship Id="rId3" Type="http://schemas.openxmlformats.org/officeDocument/2006/relationships/hyperlink" Target="https://umbc.box.com/s/5fplmjtwzlepqiamzjctxvz0y0c1gjpx" TargetMode="External"/><Relationship Id="rId4" Type="http://schemas.openxmlformats.org/officeDocument/2006/relationships/hyperlink" Target="https://umbc.box.com/s/a9z8jqkyi5gy0wferfn6kj5qalu74lxi"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JS shares screen</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These are the most popular sessions, no matter the discipline </a:t>
            </a:r>
            <a:endParaRPr/>
          </a:p>
        </p:txBody>
      </p:sp>
      <p:sp>
        <p:nvSpPr>
          <p:cNvPr id="164" name="Google Shape;16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sz="1200">
              <a:solidFill>
                <a:srgbClr val="333333"/>
              </a:solidFill>
              <a:highlight>
                <a:srgbClr val="FFFFFF"/>
              </a:highlight>
            </a:endParaRPr>
          </a:p>
          <a:p>
            <a:pPr indent="0" lvl="0" marL="0" rtl="0" algn="l">
              <a:lnSpc>
                <a:spcPct val="100000"/>
              </a:lnSpc>
              <a:spcBef>
                <a:spcPts val="1200"/>
              </a:spcBef>
              <a:spcAft>
                <a:spcPts val="0"/>
              </a:spcAft>
              <a:buSzPts val="1100"/>
              <a:buNone/>
            </a:pPr>
            <a:r>
              <a:t/>
            </a:r>
            <a:endParaRPr/>
          </a:p>
        </p:txBody>
      </p:sp>
      <p:sp>
        <p:nvSpPr>
          <p:cNvPr id="209" name="Google Shape;20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9f9ce15bb2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9f9ce15bb2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a1a0dd42d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a1a0dd42d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a1a0dd42da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a1a0dd42da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6" name="Google Shape;29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Pause for questions at the end</a:t>
            </a:r>
            <a:endParaRPr/>
          </a:p>
        </p:txBody>
      </p:sp>
      <p:sp>
        <p:nvSpPr>
          <p:cNvPr id="305" name="Google Shape;30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Trade off!!!</a:t>
            </a:r>
            <a:endParaRPr/>
          </a:p>
        </p:txBody>
      </p:sp>
      <p:sp>
        <p:nvSpPr>
          <p:cNvPr id="314" name="Google Shape;31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6b3d42474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6b3d4247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 name="Google Shape;34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 name="Google Shape;35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a1a0dd42da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a1a0dd42da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9" name="Google Shape;369;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 name="Google Shape;37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u="sng">
                <a:solidFill>
                  <a:srgbClr val="0563C1"/>
                </a:solidFill>
                <a:hlinkClick r:id="rId2">
                  <a:extLst>
                    <a:ext uri="{A12FA001-AC4F-418D-AE19-62706E023703}">
                      <ahyp:hlinkClr val="tx"/>
                    </a:ext>
                  </a:extLst>
                </a:hlinkClick>
              </a:rPr>
              <a:t>https://umbc.box.com/s/9xmx7v57qcqsqh1dwshm5kufb8xkf0q3</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rgbClr val="0563C1"/>
                </a:solidFill>
                <a:hlinkClick r:id="rId3">
                  <a:extLst>
                    <a:ext uri="{A12FA001-AC4F-418D-AE19-62706E023703}">
                      <ahyp:hlinkClr val="tx"/>
                    </a:ext>
                  </a:extLst>
                </a:hlinkClick>
              </a:rPr>
              <a:t>https://umbc.box.com/s/5fplmjtwzlepqiamzjctxvz0y0c1gjpx</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rgbClr val="0563C1"/>
                </a:solidFill>
                <a:hlinkClick r:id="rId4">
                  <a:extLst>
                    <a:ext uri="{A12FA001-AC4F-418D-AE19-62706E023703}">
                      <ahyp:hlinkClr val="tx"/>
                    </a:ext>
                  </a:extLst>
                </a:hlinkClick>
              </a:rPr>
              <a:t>https://umbc.box.com/s/a9z8jqkyi5gy0wferfn6kj5qalu74lxi</a:t>
            </a:r>
            <a:endParaRPr/>
          </a:p>
        </p:txBody>
      </p:sp>
      <p:sp>
        <p:nvSpPr>
          <p:cNvPr id="386" name="Google Shape;386;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6" name="Google Shape;396;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5" name="Google Shape;415;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Mention that we will be stopping after each section to ask for questions, but Beck will be monitoring chat</a:t>
            </a:r>
            <a:endParaRPr/>
          </a:p>
        </p:txBody>
      </p:sp>
      <p:sp>
        <p:nvSpPr>
          <p:cNvPr id="104" name="Google Shape;1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4" name="Google Shape;424;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3" name="Google Shape;433;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a5622775c8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a5622775c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5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 name="Shape 17"/>
        <p:cNvGrpSpPr/>
        <p:nvPr/>
      </p:nvGrpSpPr>
      <p:grpSpPr>
        <a:xfrm>
          <a:off x="0" y="0"/>
          <a:ext cx="0" cy="0"/>
          <a:chOff x="0" y="0"/>
          <a:chExt cx="0" cy="0"/>
        </a:xfrm>
      </p:grpSpPr>
      <p:sp>
        <p:nvSpPr>
          <p:cNvPr id="18" name="Google Shape;18;p4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0" name="Google Shape;20;p4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 name="Google Shape;2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4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4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4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4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semhar@umbc.edu" TargetMode="Externa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jshumake@umbc.edu" TargetMode="Externa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jpg"/><Relationship Id="rId4" Type="http://schemas.openxmlformats.org/officeDocument/2006/relationships/image" Target="../media/image1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jpg"/><Relationship Id="rId4" Type="http://schemas.openxmlformats.org/officeDocument/2006/relationships/hyperlink" Target="https://researchgraphics.umbc.edu/"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jp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jpg"/><Relationship Id="rId4" Type="http://schemas.openxmlformats.org/officeDocument/2006/relationships/hyperlink" Target="https://umbc.box.com/v/Poster"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jp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idx="1" type="subTitle"/>
          </p:nvPr>
        </p:nvSpPr>
        <p:spPr>
          <a:xfrm>
            <a:off x="288200" y="1033150"/>
            <a:ext cx="12001800" cy="840600"/>
          </a:xfrm>
          <a:prstGeom prst="rect">
            <a:avLst/>
          </a:prstGeom>
          <a:noFill/>
          <a:ln>
            <a:noFill/>
          </a:ln>
        </p:spPr>
        <p:txBody>
          <a:bodyPr anchorCtr="0" anchor="t" bIns="45700" lIns="91425" spcFirstLastPara="1" rIns="91425" wrap="square" tIns="45700">
            <a:normAutofit/>
          </a:bodyPr>
          <a:lstStyle/>
          <a:p>
            <a:pPr indent="0" lvl="0" marL="0" rtl="0" algn="ctr">
              <a:lnSpc>
                <a:spcPct val="70000"/>
              </a:lnSpc>
              <a:spcBef>
                <a:spcPts val="0"/>
              </a:spcBef>
              <a:spcAft>
                <a:spcPts val="0"/>
              </a:spcAft>
              <a:buClr>
                <a:schemeClr val="dk1"/>
              </a:buClr>
              <a:buSzPts val="3300"/>
              <a:buNone/>
            </a:pPr>
            <a:r>
              <a:rPr b="1" lang="en-US" sz="3300"/>
              <a:t>Creating an Academic Research Poster Using PowerPoint</a:t>
            </a:r>
            <a:endParaRPr b="1" sz="3300"/>
          </a:p>
          <a:p>
            <a:pPr indent="0" lvl="0" marL="0" rtl="0" algn="ctr">
              <a:lnSpc>
                <a:spcPct val="70000"/>
              </a:lnSpc>
              <a:spcBef>
                <a:spcPts val="0"/>
              </a:spcBef>
              <a:spcAft>
                <a:spcPts val="0"/>
              </a:spcAft>
              <a:buClr>
                <a:schemeClr val="dk1"/>
              </a:buClr>
              <a:buSzPts val="3300"/>
              <a:buNone/>
            </a:pPr>
            <a:r>
              <a:t/>
            </a:r>
            <a:endParaRPr b="1" sz="3300"/>
          </a:p>
          <a:p>
            <a:pPr indent="0" lvl="0" marL="0" rtl="0" algn="ctr">
              <a:lnSpc>
                <a:spcPct val="70000"/>
              </a:lnSpc>
              <a:spcBef>
                <a:spcPts val="0"/>
              </a:spcBef>
              <a:spcAft>
                <a:spcPts val="0"/>
              </a:spcAft>
              <a:buClr>
                <a:schemeClr val="dk1"/>
              </a:buClr>
              <a:buSzPts val="3300"/>
              <a:buNone/>
            </a:pPr>
            <a:r>
              <a:rPr b="1" lang="en-US" sz="1400"/>
              <a:t>*recorded</a:t>
            </a:r>
            <a:endParaRPr b="1" sz="1400"/>
          </a:p>
        </p:txBody>
      </p:sp>
      <p:pic>
        <p:nvPicPr>
          <p:cNvPr id="85" name="Google Shape;85;p1"/>
          <p:cNvPicPr preferRelativeResize="0"/>
          <p:nvPr/>
        </p:nvPicPr>
        <p:blipFill rotWithShape="1">
          <a:blip r:embed="rId3">
            <a:alphaModFix/>
          </a:blip>
          <a:srcRect b="0" l="0" r="0" t="0"/>
          <a:stretch/>
        </p:blipFill>
        <p:spPr>
          <a:xfrm>
            <a:off x="288195" y="4720449"/>
            <a:ext cx="3374136" cy="1743456"/>
          </a:xfrm>
          <a:prstGeom prst="rect">
            <a:avLst/>
          </a:prstGeom>
          <a:noFill/>
          <a:ln>
            <a:noFill/>
          </a:ln>
        </p:spPr>
      </p:pic>
      <p:sp>
        <p:nvSpPr>
          <p:cNvPr id="86" name="Google Shape;86;p1"/>
          <p:cNvSpPr/>
          <p:nvPr/>
        </p:nvSpPr>
        <p:spPr>
          <a:xfrm flipH="1" rot="10800000">
            <a:off x="-11875"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p:nvPr/>
        </p:nvSpPr>
        <p:spPr>
          <a:xfrm>
            <a:off x="0"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Poster Content</a:t>
            </a:r>
            <a:endParaRPr b="1">
              <a:latin typeface="Calibri"/>
              <a:ea typeface="Calibri"/>
              <a:cs typeface="Calibri"/>
              <a:sym typeface="Calibri"/>
            </a:endParaRPr>
          </a:p>
        </p:txBody>
      </p:sp>
      <p:pic>
        <p:nvPicPr>
          <p:cNvPr id="158" name="Google Shape;158;p9"/>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159" name="Google Shape;159;p9"/>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9"/>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9"/>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It’s important to create the content beforehand and have it readily available either in word doc or excel file so you can cut/paste it into your PowerPoint slide</a:t>
            </a:r>
            <a:endParaRPr b="0" i="0" sz="1400" u="none" cap="none" strike="noStrike">
              <a:solidFill>
                <a:srgbClr val="000000"/>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Time and energy…..</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Planning Stage: Content</a:t>
            </a:r>
            <a:endParaRPr b="1">
              <a:latin typeface="Calibri"/>
              <a:ea typeface="Calibri"/>
              <a:cs typeface="Calibri"/>
              <a:sym typeface="Calibri"/>
            </a:endParaRPr>
          </a:p>
        </p:txBody>
      </p:sp>
      <p:pic>
        <p:nvPicPr>
          <p:cNvPr id="167" name="Google Shape;167;p10"/>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168" name="Google Shape;168;p10"/>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9" name="Google Shape;169;p10"/>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p10"/>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00000"/>
              </a:lnSpc>
              <a:spcBef>
                <a:spcPts val="0"/>
              </a:spcBef>
              <a:spcAft>
                <a:spcPts val="0"/>
              </a:spcAft>
              <a:buClr>
                <a:schemeClr val="dk1"/>
              </a:buClr>
              <a:buSzPts val="2800"/>
              <a:buFont typeface="Arial"/>
              <a:buChar char="•"/>
            </a:pPr>
            <a:r>
              <a:rPr b="1" i="0" lang="en-US" sz="2800" u="none" cap="none" strike="noStrike">
                <a:solidFill>
                  <a:schemeClr val="dk1"/>
                </a:solidFill>
                <a:latin typeface="Calibri"/>
                <a:ea typeface="Calibri"/>
                <a:cs typeface="Calibri"/>
                <a:sym typeface="Calibri"/>
              </a:rPr>
              <a:t>Title: </a:t>
            </a:r>
            <a:r>
              <a:rPr b="0" i="0" lang="en-US" sz="2800" u="none" cap="none" strike="noStrike">
                <a:solidFill>
                  <a:schemeClr val="dk1"/>
                </a:solidFill>
                <a:latin typeface="Calibri"/>
                <a:ea typeface="Calibri"/>
                <a:cs typeface="Calibri"/>
                <a:sym typeface="Calibri"/>
              </a:rPr>
              <a:t>catchy ~1-2 lines</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100000"/>
              </a:lnSpc>
              <a:spcBef>
                <a:spcPts val="1000"/>
              </a:spcBef>
              <a:spcAft>
                <a:spcPts val="0"/>
              </a:spcAft>
              <a:buClr>
                <a:schemeClr val="dk1"/>
              </a:buClr>
              <a:buSzPts val="2800"/>
              <a:buFont typeface="Arial"/>
              <a:buChar char="•"/>
            </a:pPr>
            <a:r>
              <a:rPr b="1" i="0" lang="en-US" sz="2800" u="none" cap="none" strike="noStrike">
                <a:solidFill>
                  <a:schemeClr val="dk1"/>
                </a:solidFill>
                <a:latin typeface="Calibri"/>
                <a:ea typeface="Calibri"/>
                <a:cs typeface="Calibri"/>
                <a:sym typeface="Calibri"/>
              </a:rPr>
              <a:t>Author: </a:t>
            </a:r>
            <a:r>
              <a:rPr b="0" i="0" lang="en-US" sz="2800" u="none" cap="none" strike="noStrike">
                <a:solidFill>
                  <a:schemeClr val="dk1"/>
                </a:solidFill>
                <a:latin typeface="Calibri"/>
                <a:ea typeface="Calibri"/>
                <a:cs typeface="Calibri"/>
                <a:sym typeface="Calibri"/>
              </a:rPr>
              <a:t>your name, faculty advisor’s name, names of collaborators, department &amp; institution</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100000"/>
              </a:lnSpc>
              <a:spcBef>
                <a:spcPts val="1000"/>
              </a:spcBef>
              <a:spcAft>
                <a:spcPts val="0"/>
              </a:spcAft>
              <a:buClr>
                <a:schemeClr val="dk1"/>
              </a:buClr>
              <a:buSzPts val="2800"/>
              <a:buFont typeface="Arial"/>
              <a:buChar char="•"/>
            </a:pPr>
            <a:r>
              <a:rPr b="1" i="0" lang="en-US" sz="2800" u="none" cap="none" strike="noStrike">
                <a:solidFill>
                  <a:schemeClr val="dk1"/>
                </a:solidFill>
                <a:latin typeface="Calibri"/>
                <a:ea typeface="Calibri"/>
                <a:cs typeface="Calibri"/>
                <a:sym typeface="Calibri"/>
              </a:rPr>
              <a:t>Introduction/Abstract/Summary</a:t>
            </a:r>
            <a:r>
              <a:rPr b="0" i="0" lang="en-US" sz="2800" u="none" cap="none" strike="noStrike">
                <a:solidFill>
                  <a:schemeClr val="dk1"/>
                </a:solidFill>
                <a:latin typeface="Calibri"/>
                <a:ea typeface="Calibri"/>
                <a:cs typeface="Calibri"/>
                <a:sym typeface="Calibri"/>
              </a:rPr>
              <a:t>: short synopsis of your research~200 words</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Planning Stage: Content</a:t>
            </a:r>
            <a:endParaRPr b="1">
              <a:latin typeface="Calibri"/>
              <a:ea typeface="Calibri"/>
              <a:cs typeface="Calibri"/>
              <a:sym typeface="Calibri"/>
            </a:endParaRPr>
          </a:p>
        </p:txBody>
      </p:sp>
      <p:pic>
        <p:nvPicPr>
          <p:cNvPr id="176" name="Google Shape;176;p11"/>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177" name="Google Shape;177;p11"/>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11"/>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p11"/>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Objectives: </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 goals of the research</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most often formatted in a bulleted list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228600" lvl="0" marL="228600" marR="0" rtl="0" algn="l">
              <a:lnSpc>
                <a:spcPct val="100000"/>
              </a:lnSpc>
              <a:spcBef>
                <a:spcPts val="100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Materials/Methods: </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describe equipment and procedures</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figures and flow charts </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photograph or labeled drawing of organism or setup/~ 200 words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Planning Stage: Content</a:t>
            </a:r>
            <a:endParaRPr b="1">
              <a:latin typeface="Calibri"/>
              <a:ea typeface="Calibri"/>
              <a:cs typeface="Calibri"/>
              <a:sym typeface="Calibri"/>
            </a:endParaRPr>
          </a:p>
        </p:txBody>
      </p:sp>
      <p:pic>
        <p:nvPicPr>
          <p:cNvPr id="185" name="Google Shape;185;p12"/>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186" name="Google Shape;186;p12"/>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7" name="Google Shape;187;p12"/>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12"/>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400"/>
              <a:buFont typeface="Calibri"/>
              <a:buChar char="•"/>
            </a:pPr>
            <a:r>
              <a:rPr b="1" i="0" lang="en-US" sz="2400" u="none" cap="none" strike="noStrike">
                <a:solidFill>
                  <a:schemeClr val="dk1"/>
                </a:solidFill>
                <a:latin typeface="Calibri"/>
                <a:ea typeface="Calibri"/>
                <a:cs typeface="Calibri"/>
                <a:sym typeface="Calibri"/>
              </a:rPr>
              <a:t>Results: </a:t>
            </a:r>
            <a:endParaRPr b="0" i="0" sz="2400" u="none" cap="none" strike="noStrike">
              <a:solidFill>
                <a:srgbClr val="000000"/>
              </a:solidFill>
              <a:latin typeface="Calibri"/>
              <a:ea typeface="Calibri"/>
              <a:cs typeface="Calibri"/>
              <a:sym typeface="Calibri"/>
            </a:endParaRPr>
          </a:p>
          <a:p>
            <a:pPr indent="-241300" lvl="1" marL="685800" marR="0" rtl="0" algn="l">
              <a:lnSpc>
                <a:spcPct val="90000"/>
              </a:lnSpc>
              <a:spcBef>
                <a:spcPts val="5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did the experiment work?</a:t>
            </a:r>
            <a:endParaRPr b="0" i="0" sz="2400" u="none" cap="none" strike="noStrike">
              <a:solidFill>
                <a:srgbClr val="000000"/>
              </a:solidFill>
              <a:latin typeface="Calibri"/>
              <a:ea typeface="Calibri"/>
              <a:cs typeface="Calibri"/>
              <a:sym typeface="Calibri"/>
            </a:endParaRPr>
          </a:p>
          <a:p>
            <a:pPr indent="-241300" lvl="1" marL="685800" marR="0" rtl="0" algn="l">
              <a:lnSpc>
                <a:spcPct val="90000"/>
              </a:lnSpc>
              <a:spcBef>
                <a:spcPts val="5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describe qualitative and descriptive results</a:t>
            </a:r>
            <a:endParaRPr b="0" i="0" sz="2400" u="none" cap="none" strike="noStrike">
              <a:solidFill>
                <a:srgbClr val="000000"/>
              </a:solidFill>
              <a:latin typeface="Calibri"/>
              <a:ea typeface="Calibri"/>
              <a:cs typeface="Calibri"/>
              <a:sym typeface="Calibri"/>
            </a:endParaRPr>
          </a:p>
          <a:p>
            <a:pPr indent="-241300" lvl="1" marL="685800" marR="0" rtl="0" algn="l">
              <a:lnSpc>
                <a:spcPct val="90000"/>
              </a:lnSpc>
              <a:spcBef>
                <a:spcPts val="5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refer to supporting charts or images/~ 200 words</a:t>
            </a:r>
            <a:endParaRPr b="0" i="0" sz="2400" u="none" cap="none" strike="noStrike">
              <a:solidFill>
                <a:srgbClr val="000000"/>
              </a:solidFill>
              <a:latin typeface="Calibri"/>
              <a:ea typeface="Calibri"/>
              <a:cs typeface="Calibri"/>
              <a:sym typeface="Calibri"/>
            </a:endParaRPr>
          </a:p>
          <a:p>
            <a:pPr indent="0" lvl="1" marL="457200" marR="0" rtl="0" algn="l">
              <a:lnSpc>
                <a:spcPct val="90000"/>
              </a:lnSpc>
              <a:spcBef>
                <a:spcPts val="500"/>
              </a:spcBef>
              <a:spcAft>
                <a:spcPts val="0"/>
              </a:spcAft>
              <a:buClr>
                <a:schemeClr val="dk1"/>
              </a:buClr>
              <a:buSzPts val="2200"/>
              <a:buFont typeface="Arial"/>
              <a:buNone/>
            </a:pPr>
            <a:r>
              <a:t/>
            </a:r>
            <a:endParaRPr b="0" i="0" sz="24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400"/>
              <a:buFont typeface="Calibri"/>
              <a:buChar char="•"/>
            </a:pPr>
            <a:r>
              <a:rPr b="1" i="0" lang="en-US" sz="2400" u="none" cap="none" strike="noStrike">
                <a:solidFill>
                  <a:schemeClr val="dk1"/>
                </a:solidFill>
                <a:latin typeface="Calibri"/>
                <a:ea typeface="Calibri"/>
                <a:cs typeface="Calibri"/>
                <a:sym typeface="Calibri"/>
              </a:rPr>
              <a:t>Conclusion:</a:t>
            </a:r>
            <a:endParaRPr b="0" i="0" sz="2400" u="none" cap="none" strike="noStrike">
              <a:solidFill>
                <a:srgbClr val="000000"/>
              </a:solidFill>
              <a:latin typeface="Calibri"/>
              <a:ea typeface="Calibri"/>
              <a:cs typeface="Calibri"/>
              <a:sym typeface="Calibri"/>
            </a:endParaRPr>
          </a:p>
          <a:p>
            <a:pPr indent="-241300" lvl="1" marL="685800" marR="0" rtl="0" algn="l">
              <a:lnSpc>
                <a:spcPct val="90000"/>
              </a:lnSpc>
              <a:spcBef>
                <a:spcPts val="5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major results</a:t>
            </a:r>
            <a:endParaRPr b="0" i="0" sz="2400" u="none" cap="none" strike="noStrike">
              <a:solidFill>
                <a:srgbClr val="000000"/>
              </a:solidFill>
              <a:latin typeface="Calibri"/>
              <a:ea typeface="Calibri"/>
              <a:cs typeface="Calibri"/>
              <a:sym typeface="Calibri"/>
            </a:endParaRPr>
          </a:p>
          <a:p>
            <a:pPr indent="-241300" lvl="1" marL="685800" marR="0" rtl="0" algn="l">
              <a:lnSpc>
                <a:spcPct val="90000"/>
              </a:lnSpc>
              <a:spcBef>
                <a:spcPts val="5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state whether your hypothesis was supported</a:t>
            </a:r>
            <a:endParaRPr b="0" i="0" sz="2400" u="none" cap="none" strike="noStrike">
              <a:solidFill>
                <a:srgbClr val="000000"/>
              </a:solidFill>
              <a:latin typeface="Calibri"/>
              <a:ea typeface="Calibri"/>
              <a:cs typeface="Calibri"/>
              <a:sym typeface="Calibri"/>
            </a:endParaRPr>
          </a:p>
          <a:p>
            <a:pPr indent="-241300" lvl="1" marL="685800" marR="0" rtl="0" algn="l">
              <a:lnSpc>
                <a:spcPct val="90000"/>
              </a:lnSpc>
              <a:spcBef>
                <a:spcPts val="5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state the relevance of your findings to other published work</a:t>
            </a:r>
            <a:endParaRPr b="0" i="0" sz="2400" u="none" cap="none" strike="noStrike">
              <a:solidFill>
                <a:srgbClr val="000000"/>
              </a:solidFill>
              <a:latin typeface="Calibri"/>
              <a:ea typeface="Calibri"/>
              <a:cs typeface="Calibri"/>
              <a:sym typeface="Calibri"/>
            </a:endParaRPr>
          </a:p>
          <a:p>
            <a:pPr indent="-241300" lvl="1" marL="685800" marR="0" rtl="0" algn="l">
              <a:lnSpc>
                <a:spcPct val="90000"/>
              </a:lnSpc>
              <a:spcBef>
                <a:spcPts val="5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future directions/ ~300 words</a:t>
            </a:r>
            <a:endParaRPr b="0" i="0" sz="24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Planning Stage: Content</a:t>
            </a:r>
            <a:endParaRPr b="1">
              <a:latin typeface="Calibri"/>
              <a:ea typeface="Calibri"/>
              <a:cs typeface="Calibri"/>
              <a:sym typeface="Calibri"/>
            </a:endParaRPr>
          </a:p>
        </p:txBody>
      </p:sp>
      <p:pic>
        <p:nvPicPr>
          <p:cNvPr id="194" name="Google Shape;194;p13"/>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195" name="Google Shape;195;p13"/>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p13"/>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7" name="Google Shape;197;p13"/>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Calibri"/>
              <a:buChar char="•"/>
            </a:pPr>
            <a:r>
              <a:rPr b="1" i="0" lang="en-US" sz="2800" u="none" cap="none" strike="noStrike">
                <a:solidFill>
                  <a:schemeClr val="dk1"/>
                </a:solidFill>
                <a:latin typeface="Calibri"/>
                <a:ea typeface="Calibri"/>
                <a:cs typeface="Calibri"/>
                <a:sym typeface="Calibri"/>
              </a:rPr>
              <a:t>References: </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may use smaller font in this section to save room and then print a readable bibliography to pass out</a:t>
            </a:r>
            <a:endParaRPr b="0" i="0" sz="2800" u="none" cap="none" strike="noStrike">
              <a:solidFill>
                <a:srgbClr val="000000"/>
              </a:solidFill>
              <a:latin typeface="Calibri"/>
              <a:ea typeface="Calibri"/>
              <a:cs typeface="Calibri"/>
              <a:sym typeface="Calibri"/>
            </a:endParaRPr>
          </a:p>
          <a:p>
            <a:pPr indent="-76200" lvl="1" marL="685800" marR="0" rtl="0" algn="l">
              <a:lnSpc>
                <a:spcPct val="90000"/>
              </a:lnSpc>
              <a:spcBef>
                <a:spcPts val="500"/>
              </a:spcBef>
              <a:spcAft>
                <a:spcPts val="0"/>
              </a:spcAft>
              <a:buClr>
                <a:schemeClr val="dk1"/>
              </a:buClr>
              <a:buSzPts val="24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Calibri"/>
              <a:buChar char="•"/>
            </a:pPr>
            <a:r>
              <a:rPr b="1" i="0" lang="en-US" sz="2800" u="none" cap="none" strike="noStrike">
                <a:solidFill>
                  <a:schemeClr val="dk1"/>
                </a:solidFill>
                <a:latin typeface="Calibri"/>
                <a:ea typeface="Calibri"/>
                <a:cs typeface="Calibri"/>
                <a:sym typeface="Calibri"/>
              </a:rPr>
              <a:t>Acknowledgments: </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thank individuals for specific contributions and funding</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include in this section explicit disclosures for any conflicts of interest and conflicts of commitment </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~40 words</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Planning Stage: Content</a:t>
            </a:r>
            <a:endParaRPr b="1">
              <a:latin typeface="Calibri"/>
              <a:ea typeface="Calibri"/>
              <a:cs typeface="Calibri"/>
              <a:sym typeface="Calibri"/>
            </a:endParaRPr>
          </a:p>
        </p:txBody>
      </p:sp>
      <p:pic>
        <p:nvPicPr>
          <p:cNvPr id="203" name="Google Shape;203;p14"/>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204" name="Google Shape;204;p14"/>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p14"/>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6" name="Google Shape;206;p14"/>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A poster that </a:t>
            </a:r>
            <a:r>
              <a:rPr b="1" i="0" lang="en-US" sz="2800" u="none" cap="none" strike="noStrike">
                <a:solidFill>
                  <a:schemeClr val="dk1"/>
                </a:solidFill>
                <a:latin typeface="Calibri"/>
                <a:ea typeface="Calibri"/>
                <a:cs typeface="Calibri"/>
                <a:sym typeface="Calibri"/>
              </a:rPr>
              <a:t>only</a:t>
            </a:r>
            <a:r>
              <a:rPr b="0" i="0" lang="en-US" sz="2800" u="none" cap="none" strike="noStrike">
                <a:solidFill>
                  <a:schemeClr val="dk1"/>
                </a:solidFill>
                <a:latin typeface="Calibri"/>
                <a:ea typeface="Calibri"/>
                <a:cs typeface="Calibri"/>
                <a:sym typeface="Calibri"/>
              </a:rPr>
              <a:t> includes text is dull</a:t>
            </a:r>
            <a:endParaRPr b="0" i="0" sz="28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Types of images:</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Photographs</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Diagrams</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Charts/graphs</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Artwork</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Planning Stage: Content</a:t>
            </a:r>
            <a:endParaRPr b="1">
              <a:latin typeface="Calibri"/>
              <a:ea typeface="Calibri"/>
              <a:cs typeface="Calibri"/>
              <a:sym typeface="Calibri"/>
            </a:endParaRPr>
          </a:p>
        </p:txBody>
      </p:sp>
      <p:pic>
        <p:nvPicPr>
          <p:cNvPr id="212" name="Google Shape;212;p15"/>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213" name="Google Shape;213;p15"/>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4" name="Google Shape;214;p15"/>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5" name="Google Shape;215;p15"/>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Image resolution should be no lower than </a:t>
            </a:r>
            <a:r>
              <a:rPr b="0" i="0" lang="en-US" sz="2800" u="none" cap="none" strike="noStrike">
                <a:solidFill>
                  <a:schemeClr val="dk1"/>
                </a:solidFill>
                <a:latin typeface="Calibri"/>
                <a:ea typeface="Calibri"/>
                <a:cs typeface="Calibri"/>
                <a:sym typeface="Calibri"/>
              </a:rPr>
              <a:t>150 dpi to ensure their ability to print (over 600 pixels)</a:t>
            </a:r>
            <a:endParaRPr b="0" i="0" sz="28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All images should be pictures  (e.g. .tif, .gif for transparency, .jpg for non-transparent images) </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Insert directly into PowerPoint (NOT linked from another program)</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Preferred format:  </a:t>
            </a:r>
            <a:r>
              <a:rPr b="1" i="0" lang="en-US" sz="2800" u="none" cap="none" strike="noStrike">
                <a:solidFill>
                  <a:schemeClr val="dk1"/>
                </a:solidFill>
                <a:latin typeface="Calibri"/>
                <a:ea typeface="Calibri"/>
                <a:cs typeface="Calibri"/>
                <a:sym typeface="Calibri"/>
              </a:rPr>
              <a:t>JPEG</a:t>
            </a:r>
            <a:r>
              <a:rPr b="0" i="0" lang="en-US" sz="2800" u="none" cap="none" strike="noStrike">
                <a:solidFill>
                  <a:schemeClr val="dk1"/>
                </a:solidFill>
                <a:latin typeface="Calibri"/>
                <a:ea typeface="Calibri"/>
                <a:cs typeface="Calibri"/>
                <a:sym typeface="Calibri"/>
              </a:rPr>
              <a:t> </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Planning Stage: Content</a:t>
            </a:r>
            <a:endParaRPr b="1">
              <a:latin typeface="Calibri"/>
              <a:ea typeface="Calibri"/>
              <a:cs typeface="Calibri"/>
              <a:sym typeface="Calibri"/>
            </a:endParaRPr>
          </a:p>
        </p:txBody>
      </p:sp>
      <p:pic>
        <p:nvPicPr>
          <p:cNvPr id="221" name="Google Shape;221;p16"/>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222" name="Google Shape;222;p16"/>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16"/>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p16"/>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Graphs or charts from Word/Excel: copy and paste into PowerPoint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g9f9ce15bb2_0_98"/>
          <p:cNvPicPr preferRelativeResize="0"/>
          <p:nvPr/>
        </p:nvPicPr>
        <p:blipFill rotWithShape="1">
          <a:blip r:embed="rId3">
            <a:alphaModFix/>
          </a:blip>
          <a:srcRect b="0" l="0" r="0" t="0"/>
          <a:stretch/>
        </p:blipFill>
        <p:spPr>
          <a:xfrm>
            <a:off x="2667000" y="0"/>
            <a:ext cx="6857999" cy="6857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en-US"/>
              <a:t>Step Two: Poster Layout</a:t>
            </a:r>
            <a:endParaRPr b="1">
              <a:latin typeface="Calibri"/>
              <a:ea typeface="Calibri"/>
              <a:cs typeface="Calibri"/>
              <a:sym typeface="Calibri"/>
            </a:endParaRPr>
          </a:p>
        </p:txBody>
      </p:sp>
      <p:sp>
        <p:nvSpPr>
          <p:cNvPr id="235" name="Google Shape;235;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236" name="Google Shape;236;p17"/>
          <p:cNvPicPr preferRelativeResize="0"/>
          <p:nvPr>
            <p:ph idx="4294967295" type="body"/>
          </p:nvPr>
        </p:nvPicPr>
        <p:blipFill rotWithShape="1">
          <a:blip r:embed="rId3">
            <a:alphaModFix/>
          </a:blip>
          <a:srcRect b="0" l="0" r="0" t="0"/>
          <a:stretch/>
        </p:blipFill>
        <p:spPr>
          <a:xfrm>
            <a:off x="11526838" y="5865813"/>
            <a:ext cx="665162" cy="609600"/>
          </a:xfrm>
          <a:prstGeom prst="rect">
            <a:avLst/>
          </a:prstGeom>
          <a:noFill/>
          <a:ln>
            <a:noFill/>
          </a:ln>
        </p:spPr>
      </p:pic>
      <p:sp>
        <p:nvSpPr>
          <p:cNvPr id="237" name="Google Shape;237;p17"/>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 name="Google Shape;238;p17"/>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 name="Google Shape;239;p17"/>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457200" marR="0" rtl="0" algn="l">
              <a:lnSpc>
                <a:spcPct val="9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a1a0dd42da_0_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200"/>
              <a:buNone/>
            </a:pPr>
            <a:r>
              <a:t/>
            </a:r>
            <a:endParaRPr/>
          </a:p>
          <a:p>
            <a:pPr indent="0" lvl="0" marL="0" rtl="0" algn="l">
              <a:lnSpc>
                <a:spcPct val="90000"/>
              </a:lnSpc>
              <a:spcBef>
                <a:spcPts val="0"/>
              </a:spcBef>
              <a:spcAft>
                <a:spcPts val="0"/>
              </a:spcAft>
              <a:buSzPts val="3200"/>
              <a:buNone/>
            </a:pPr>
            <a:r>
              <a:rPr lang="en-US" sz="4800"/>
              <a:t>Introduction </a:t>
            </a:r>
            <a:endParaRPr sz="4800"/>
          </a:p>
        </p:txBody>
      </p:sp>
      <p:sp>
        <p:nvSpPr>
          <p:cNvPr id="93" name="Google Shape;93;ga1a0dd42da_0_0"/>
          <p:cNvSpPr txBox="1"/>
          <p:nvPr>
            <p:ph idx="1" type="body"/>
          </p:nvPr>
        </p:nvSpPr>
        <p:spPr>
          <a:xfrm>
            <a:off x="922413" y="2586225"/>
            <a:ext cx="3932100" cy="381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600"/>
              <a:buNone/>
            </a:pPr>
            <a:r>
              <a:rPr lang="en-US" sz="3000"/>
              <a:t>Semhar Yohannes</a:t>
            </a:r>
            <a:endParaRPr sz="3000"/>
          </a:p>
          <a:p>
            <a:pPr indent="0" lvl="0" marL="0" rtl="0" algn="l">
              <a:lnSpc>
                <a:spcPct val="90000"/>
              </a:lnSpc>
              <a:spcBef>
                <a:spcPts val="1000"/>
              </a:spcBef>
              <a:spcAft>
                <a:spcPts val="0"/>
              </a:spcAft>
              <a:buSzPts val="1600"/>
              <a:buNone/>
            </a:pPr>
            <a:r>
              <a:rPr lang="en-US" sz="3000" u="sng">
                <a:solidFill>
                  <a:schemeClr val="hlink"/>
                </a:solidFill>
                <a:hlinkClick r:id="rId3"/>
              </a:rPr>
              <a:t>semhar@umbc.edu</a:t>
            </a:r>
            <a:endParaRPr sz="3000"/>
          </a:p>
          <a:p>
            <a:pPr indent="0" lvl="0" marL="0" rtl="0" algn="l">
              <a:lnSpc>
                <a:spcPct val="90000"/>
              </a:lnSpc>
              <a:spcBef>
                <a:spcPts val="1000"/>
              </a:spcBef>
              <a:spcAft>
                <a:spcPts val="0"/>
              </a:spcAft>
              <a:buSzPts val="1600"/>
              <a:buNone/>
            </a:pPr>
            <a:r>
              <a:rPr lang="en-US" sz="3000"/>
              <a:t>she/her</a:t>
            </a:r>
            <a:endParaRPr sz="3000"/>
          </a:p>
          <a:p>
            <a:pPr indent="0" lvl="0" marL="0" rtl="0" algn="l">
              <a:lnSpc>
                <a:spcPct val="90000"/>
              </a:lnSpc>
              <a:spcBef>
                <a:spcPts val="1000"/>
              </a:spcBef>
              <a:spcAft>
                <a:spcPts val="0"/>
              </a:spcAft>
              <a:buSzPts val="1600"/>
              <a:buNone/>
            </a:pPr>
            <a:r>
              <a:t/>
            </a:r>
            <a:endParaRPr sz="3000"/>
          </a:p>
          <a:p>
            <a:pPr indent="0" lvl="0" marL="0" rtl="0" algn="l">
              <a:lnSpc>
                <a:spcPct val="90000"/>
              </a:lnSpc>
              <a:spcBef>
                <a:spcPts val="1000"/>
              </a:spcBef>
              <a:spcAft>
                <a:spcPts val="0"/>
              </a:spcAft>
              <a:buSzPts val="1600"/>
              <a:buNone/>
            </a:pPr>
            <a:r>
              <a:t/>
            </a:r>
            <a:endParaRPr sz="3000"/>
          </a:p>
          <a:p>
            <a:pPr indent="0" lvl="0" marL="0" rtl="0" algn="l">
              <a:lnSpc>
                <a:spcPct val="90000"/>
              </a:lnSpc>
              <a:spcBef>
                <a:spcPts val="1000"/>
              </a:spcBef>
              <a:spcAft>
                <a:spcPts val="0"/>
              </a:spcAft>
              <a:buNone/>
            </a:pPr>
            <a:r>
              <a:t/>
            </a:r>
            <a:endParaRPr sz="3000"/>
          </a:p>
        </p:txBody>
      </p:sp>
      <p:pic>
        <p:nvPicPr>
          <p:cNvPr id="94" name="Google Shape;94;ga1a0dd42da_0_0"/>
          <p:cNvPicPr preferRelativeResize="0"/>
          <p:nvPr/>
        </p:nvPicPr>
        <p:blipFill rotWithShape="1">
          <a:blip r:embed="rId4">
            <a:alphaModFix/>
          </a:blip>
          <a:srcRect b="34214" l="0" r="0" t="0"/>
          <a:stretch/>
        </p:blipFill>
        <p:spPr>
          <a:xfrm>
            <a:off x="6850975" y="875850"/>
            <a:ext cx="4571349" cy="45113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Planning Stage: Layout</a:t>
            </a:r>
            <a:endParaRPr b="1">
              <a:latin typeface="Calibri"/>
              <a:ea typeface="Calibri"/>
              <a:cs typeface="Calibri"/>
              <a:sym typeface="Calibri"/>
            </a:endParaRPr>
          </a:p>
        </p:txBody>
      </p:sp>
      <p:pic>
        <p:nvPicPr>
          <p:cNvPr id="245" name="Google Shape;245;p18"/>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246" name="Google Shape;246;p18"/>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p18"/>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8" name="Google Shape;248;p18"/>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Simple!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Group related content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Images/text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White/negative space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Planning Stage: Layout</a:t>
            </a:r>
            <a:endParaRPr b="1">
              <a:latin typeface="Calibri"/>
              <a:ea typeface="Calibri"/>
              <a:cs typeface="Calibri"/>
              <a:sym typeface="Calibri"/>
            </a:endParaRPr>
          </a:p>
        </p:txBody>
      </p:sp>
      <p:pic>
        <p:nvPicPr>
          <p:cNvPr id="254" name="Google Shape;254;p19"/>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255" name="Google Shape;255;p19"/>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p19"/>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7" name="Google Shape;257;p19"/>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http://visualmedia.medicine.iu.edu/files/3512/9426/4811/poster%20template.jpg" id="258" name="Google Shape;258;p19"/>
          <p:cNvPicPr preferRelativeResize="0"/>
          <p:nvPr/>
        </p:nvPicPr>
        <p:blipFill rotWithShape="1">
          <a:blip r:embed="rId4">
            <a:alphaModFix/>
          </a:blip>
          <a:srcRect b="0" l="0" r="0" t="0"/>
          <a:stretch/>
        </p:blipFill>
        <p:spPr>
          <a:xfrm>
            <a:off x="1743698" y="1443451"/>
            <a:ext cx="9097825" cy="5218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Planning Stage: Layout</a:t>
            </a:r>
            <a:endParaRPr b="1">
              <a:latin typeface="Calibri"/>
              <a:ea typeface="Calibri"/>
              <a:cs typeface="Calibri"/>
              <a:sym typeface="Calibri"/>
            </a:endParaRPr>
          </a:p>
        </p:txBody>
      </p:sp>
      <p:pic>
        <p:nvPicPr>
          <p:cNvPr id="264" name="Google Shape;264;p20"/>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265" name="Google Shape;265;p20"/>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p20"/>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7" name="Google Shape;267;p20"/>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http://www.cwu.edu/source/sites/cts.cwu.edu.source/files/images/PosterLayout.png" id="268" name="Google Shape;268;p20"/>
          <p:cNvPicPr preferRelativeResize="0"/>
          <p:nvPr/>
        </p:nvPicPr>
        <p:blipFill rotWithShape="1">
          <a:blip r:embed="rId4">
            <a:alphaModFix/>
          </a:blip>
          <a:srcRect b="0" l="0" r="0" t="0"/>
          <a:stretch/>
        </p:blipFill>
        <p:spPr>
          <a:xfrm>
            <a:off x="1539075" y="1350050"/>
            <a:ext cx="9392976" cy="5302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Planning Stage: Layout</a:t>
            </a:r>
            <a:endParaRPr b="1">
              <a:latin typeface="Calibri"/>
              <a:ea typeface="Calibri"/>
              <a:cs typeface="Calibri"/>
              <a:sym typeface="Calibri"/>
            </a:endParaRPr>
          </a:p>
        </p:txBody>
      </p:sp>
      <p:pic>
        <p:nvPicPr>
          <p:cNvPr id="274" name="Google Shape;274;p21"/>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275" name="Google Shape;275;p21"/>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p21"/>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p21"/>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http://www.sciencebuddies.org/blog/graphics/2012-PDB-project_display_displayboard_mockup-small.jpg" id="278" name="Google Shape;278;p21"/>
          <p:cNvPicPr preferRelativeResize="0"/>
          <p:nvPr/>
        </p:nvPicPr>
        <p:blipFill rotWithShape="1">
          <a:blip r:embed="rId4">
            <a:alphaModFix/>
          </a:blip>
          <a:srcRect b="0" l="0" r="0" t="0"/>
          <a:stretch/>
        </p:blipFill>
        <p:spPr>
          <a:xfrm>
            <a:off x="1769250" y="1367825"/>
            <a:ext cx="8868575" cy="5266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ga1a0dd42da_0_12"/>
          <p:cNvPicPr preferRelativeResize="0"/>
          <p:nvPr/>
        </p:nvPicPr>
        <p:blipFill rotWithShape="1">
          <a:blip r:embed="rId3">
            <a:alphaModFix/>
          </a:blip>
          <a:srcRect b="0" l="0" r="0" t="0"/>
          <a:stretch/>
        </p:blipFill>
        <p:spPr>
          <a:xfrm>
            <a:off x="2347850" y="152400"/>
            <a:ext cx="6553201" cy="65532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en-US"/>
              <a:t>Step Three: Poster Color/Font</a:t>
            </a:r>
            <a:endParaRPr b="1">
              <a:latin typeface="Calibri"/>
              <a:ea typeface="Calibri"/>
              <a:cs typeface="Calibri"/>
              <a:sym typeface="Calibri"/>
            </a:endParaRPr>
          </a:p>
        </p:txBody>
      </p:sp>
      <p:sp>
        <p:nvSpPr>
          <p:cNvPr id="289" name="Google Shape;289;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290" name="Google Shape;290;p22"/>
          <p:cNvPicPr preferRelativeResize="0"/>
          <p:nvPr>
            <p:ph idx="4294967295" type="body"/>
          </p:nvPr>
        </p:nvPicPr>
        <p:blipFill rotWithShape="1">
          <a:blip r:embed="rId3">
            <a:alphaModFix/>
          </a:blip>
          <a:srcRect b="0" l="0" r="0" t="0"/>
          <a:stretch/>
        </p:blipFill>
        <p:spPr>
          <a:xfrm>
            <a:off x="11526838" y="5865813"/>
            <a:ext cx="665162" cy="609600"/>
          </a:xfrm>
          <a:prstGeom prst="rect">
            <a:avLst/>
          </a:prstGeom>
          <a:noFill/>
          <a:ln>
            <a:noFill/>
          </a:ln>
        </p:spPr>
      </p:pic>
      <p:sp>
        <p:nvSpPr>
          <p:cNvPr id="291" name="Google Shape;291;p22"/>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p22"/>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p22"/>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Planning Stage: Color/Font</a:t>
            </a:r>
            <a:endParaRPr b="1">
              <a:latin typeface="Calibri"/>
              <a:ea typeface="Calibri"/>
              <a:cs typeface="Calibri"/>
              <a:sym typeface="Calibri"/>
            </a:endParaRPr>
          </a:p>
        </p:txBody>
      </p:sp>
      <p:pic>
        <p:nvPicPr>
          <p:cNvPr id="299" name="Google Shape;299;p23"/>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300" name="Google Shape;300;p23"/>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1" name="Google Shape;301;p23"/>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2" name="Google Shape;302;p23"/>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Calibri"/>
              <a:buChar char="•"/>
            </a:pPr>
            <a:r>
              <a:rPr b="1" i="0" lang="en-US" sz="2800" u="none" cap="none" strike="noStrike">
                <a:solidFill>
                  <a:schemeClr val="dk1"/>
                </a:solidFill>
                <a:latin typeface="Calibri"/>
                <a:ea typeface="Calibri"/>
                <a:cs typeface="Calibri"/>
                <a:sym typeface="Calibri"/>
              </a:rPr>
              <a:t>Color</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2 or 3 colors only</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Arial"/>
              <a:buChar char="•"/>
            </a:pPr>
            <a:r>
              <a:rPr b="1" i="0" lang="en-US" sz="2800" u="none" cap="none" strike="noStrike">
                <a:solidFill>
                  <a:schemeClr val="dk1"/>
                </a:solidFill>
                <a:latin typeface="Calibri"/>
                <a:ea typeface="Calibri"/>
                <a:cs typeface="Calibri"/>
                <a:sym typeface="Calibri"/>
              </a:rPr>
              <a:t>Text: </a:t>
            </a:r>
            <a:r>
              <a:rPr b="0" i="0" lang="en-US" sz="2800" u="none" cap="none" strike="noStrike">
                <a:solidFill>
                  <a:schemeClr val="dk1"/>
                </a:solidFill>
                <a:latin typeface="Calibri"/>
                <a:ea typeface="Calibri"/>
                <a:cs typeface="Calibri"/>
                <a:sym typeface="Calibri"/>
              </a:rPr>
              <a:t>Black font</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Arial"/>
              <a:buChar char="•"/>
            </a:pPr>
            <a:r>
              <a:rPr b="1" i="0" lang="en-US" sz="2800" u="none" cap="none" strike="noStrike">
                <a:solidFill>
                  <a:schemeClr val="dk1"/>
                </a:solidFill>
                <a:latin typeface="Calibri"/>
                <a:ea typeface="Calibri"/>
                <a:cs typeface="Calibri"/>
                <a:sym typeface="Calibri"/>
              </a:rPr>
              <a:t>Background: </a:t>
            </a:r>
            <a:r>
              <a:rPr b="0" i="0" lang="en-US" sz="2800" u="none" cap="none" strike="noStrike">
                <a:solidFill>
                  <a:schemeClr val="dk1"/>
                </a:solidFill>
                <a:latin typeface="Calibri"/>
                <a:ea typeface="Calibri"/>
                <a:cs typeface="Calibri"/>
                <a:sym typeface="Calibri"/>
              </a:rPr>
              <a:t>Light colors (avoid dark background)</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Shade difference</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Planning Stage: Color/Font</a:t>
            </a:r>
            <a:endParaRPr b="1">
              <a:latin typeface="Calibri"/>
              <a:ea typeface="Calibri"/>
              <a:cs typeface="Calibri"/>
              <a:sym typeface="Calibri"/>
            </a:endParaRPr>
          </a:p>
        </p:txBody>
      </p:sp>
      <p:pic>
        <p:nvPicPr>
          <p:cNvPr id="308" name="Google Shape;308;p24"/>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309" name="Google Shape;309;p24"/>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0" name="Google Shape;310;p24"/>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1" name="Google Shape;311;p24"/>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Calibri"/>
              <a:buChar char="•"/>
            </a:pPr>
            <a:r>
              <a:rPr b="1" i="0" lang="en-US" sz="2800" u="none" cap="none" strike="noStrike">
                <a:solidFill>
                  <a:schemeClr val="dk1"/>
                </a:solidFill>
                <a:latin typeface="Calibri"/>
                <a:ea typeface="Calibri"/>
                <a:cs typeface="Calibri"/>
                <a:sym typeface="Calibri"/>
              </a:rPr>
              <a:t>Font Size</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Arial"/>
              <a:buChar char="•"/>
            </a:pPr>
            <a:r>
              <a:rPr b="1" i="0" lang="en-US" sz="2800" u="none" cap="none" strike="noStrike">
                <a:solidFill>
                  <a:schemeClr val="dk1"/>
                </a:solidFill>
                <a:latin typeface="Calibri"/>
                <a:ea typeface="Calibri"/>
                <a:cs typeface="Calibri"/>
                <a:sym typeface="Calibri"/>
              </a:rPr>
              <a:t>Title: </a:t>
            </a:r>
            <a:r>
              <a:rPr b="0" i="0" lang="en-US" sz="2800" u="none" cap="none" strike="noStrike">
                <a:solidFill>
                  <a:schemeClr val="dk1"/>
                </a:solidFill>
                <a:latin typeface="Calibri"/>
                <a:ea typeface="Calibri"/>
                <a:cs typeface="Calibri"/>
                <a:sym typeface="Calibri"/>
              </a:rPr>
              <a:t>80-120</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Arial"/>
              <a:buChar char="•"/>
            </a:pPr>
            <a:r>
              <a:rPr b="1" i="0" lang="en-US" sz="2800" u="none" cap="none" strike="noStrike">
                <a:solidFill>
                  <a:schemeClr val="dk1"/>
                </a:solidFill>
                <a:latin typeface="Calibri"/>
                <a:ea typeface="Calibri"/>
                <a:cs typeface="Calibri"/>
                <a:sym typeface="Calibri"/>
              </a:rPr>
              <a:t>Subtitle</a:t>
            </a:r>
            <a:r>
              <a:rPr b="0" i="0" lang="en-US" sz="2800" u="none" cap="none" strike="noStrike">
                <a:solidFill>
                  <a:schemeClr val="dk1"/>
                </a:solidFill>
                <a:latin typeface="Calibri"/>
                <a:ea typeface="Calibri"/>
                <a:cs typeface="Calibri"/>
                <a:sym typeface="Calibri"/>
              </a:rPr>
              <a:t>: 48-80</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Arial"/>
              <a:buChar char="•"/>
            </a:pPr>
            <a:r>
              <a:rPr b="1" i="0" lang="en-US" sz="2800" u="none" cap="none" strike="noStrike">
                <a:solidFill>
                  <a:schemeClr val="dk1"/>
                </a:solidFill>
                <a:latin typeface="Calibri"/>
                <a:ea typeface="Calibri"/>
                <a:cs typeface="Calibri"/>
                <a:sym typeface="Calibri"/>
              </a:rPr>
              <a:t>Section Headers</a:t>
            </a:r>
            <a:r>
              <a:rPr b="0" i="0" lang="en-US" sz="2800" u="none" cap="none" strike="noStrike">
                <a:solidFill>
                  <a:schemeClr val="dk1"/>
                </a:solidFill>
                <a:latin typeface="Calibri"/>
                <a:ea typeface="Calibri"/>
                <a:cs typeface="Calibri"/>
                <a:sym typeface="Calibri"/>
              </a:rPr>
              <a:t>: 36-72</a:t>
            </a:r>
            <a:endParaRPr b="0" i="0" sz="2800" u="none" cap="none" strike="noStrike">
              <a:solidFill>
                <a:srgbClr val="000000"/>
              </a:solidFill>
              <a:latin typeface="Calibri"/>
              <a:ea typeface="Calibri"/>
              <a:cs typeface="Calibri"/>
              <a:sym typeface="Calibri"/>
            </a:endParaRPr>
          </a:p>
          <a:p>
            <a:pPr indent="-254000" lvl="1" marL="685800" marR="0" rtl="0" algn="l">
              <a:lnSpc>
                <a:spcPct val="90000"/>
              </a:lnSpc>
              <a:spcBef>
                <a:spcPts val="500"/>
              </a:spcBef>
              <a:spcAft>
                <a:spcPts val="0"/>
              </a:spcAft>
              <a:buClr>
                <a:schemeClr val="dk1"/>
              </a:buClr>
              <a:buSzPts val="2800"/>
              <a:buFont typeface="Arial"/>
              <a:buChar char="•"/>
            </a:pPr>
            <a:r>
              <a:rPr b="1" i="0" lang="en-US" sz="2800" u="none" cap="none" strike="noStrike">
                <a:solidFill>
                  <a:schemeClr val="dk1"/>
                </a:solidFill>
                <a:latin typeface="Calibri"/>
                <a:ea typeface="Calibri"/>
                <a:cs typeface="Calibri"/>
                <a:sym typeface="Calibri"/>
              </a:rPr>
              <a:t>Body Text: </a:t>
            </a:r>
            <a:r>
              <a:rPr b="0" i="0" lang="en-US" sz="2800" u="none" cap="none" strike="noStrike">
                <a:solidFill>
                  <a:schemeClr val="dk1"/>
                </a:solidFill>
                <a:latin typeface="Calibri"/>
                <a:ea typeface="Calibri"/>
                <a:cs typeface="Calibri"/>
                <a:sym typeface="Calibri"/>
              </a:rPr>
              <a:t>30-48</a:t>
            </a:r>
            <a:endParaRPr b="0" i="0" sz="2800" u="none" cap="none" strike="noStrike">
              <a:solidFill>
                <a:srgbClr val="000000"/>
              </a:solidFill>
              <a:latin typeface="Calibri"/>
              <a:ea typeface="Calibri"/>
              <a:cs typeface="Calibri"/>
              <a:sym typeface="Calibri"/>
            </a:endParaRPr>
          </a:p>
          <a:p>
            <a:pPr indent="-76200" lvl="0" marL="228600" marR="0" rtl="0" algn="l">
              <a:lnSpc>
                <a:spcPct val="90000"/>
              </a:lnSpc>
              <a:spcBef>
                <a:spcPts val="1000"/>
              </a:spcBef>
              <a:spcAft>
                <a:spcPts val="0"/>
              </a:spcAft>
              <a:buClr>
                <a:schemeClr val="dk1"/>
              </a:buClr>
              <a:buSzPts val="24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1" i="0" lang="en-US" sz="2800" u="none" cap="none" strike="noStrike">
                <a:solidFill>
                  <a:schemeClr val="dk1"/>
                </a:solidFill>
                <a:latin typeface="Calibri"/>
                <a:ea typeface="Calibri"/>
                <a:cs typeface="Calibri"/>
                <a:sym typeface="Calibri"/>
              </a:rPr>
              <a:t>Font Style: </a:t>
            </a:r>
            <a:r>
              <a:rPr b="0" i="0" lang="en-US" sz="2800" u="none" cap="none" strike="noStrike">
                <a:solidFill>
                  <a:schemeClr val="dk1"/>
                </a:solidFill>
                <a:latin typeface="Calibri"/>
                <a:ea typeface="Calibri"/>
                <a:cs typeface="Calibri"/>
                <a:sym typeface="Calibri"/>
              </a:rPr>
              <a:t>Times New Roman, Arial, Arial Black, Franklin Gothic Heavy, Tahoma, Trebuchet, Verdana, Garamond, Book Antiqua, or Bookman Old Style</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en-US"/>
              <a:t>UMBC Poster Examples</a:t>
            </a:r>
            <a:endParaRPr b="1">
              <a:latin typeface="Calibri"/>
              <a:ea typeface="Calibri"/>
              <a:cs typeface="Calibri"/>
              <a:sym typeface="Calibri"/>
            </a:endParaRPr>
          </a:p>
        </p:txBody>
      </p:sp>
      <p:sp>
        <p:nvSpPr>
          <p:cNvPr id="317" name="Google Shape;317;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318" name="Google Shape;318;p25"/>
          <p:cNvPicPr preferRelativeResize="0"/>
          <p:nvPr>
            <p:ph idx="4294967295" type="body"/>
          </p:nvPr>
        </p:nvPicPr>
        <p:blipFill rotWithShape="1">
          <a:blip r:embed="rId3">
            <a:alphaModFix/>
          </a:blip>
          <a:srcRect b="0" l="0" r="0" t="0"/>
          <a:stretch/>
        </p:blipFill>
        <p:spPr>
          <a:xfrm>
            <a:off x="11526838" y="5865813"/>
            <a:ext cx="665162" cy="609600"/>
          </a:xfrm>
          <a:prstGeom prst="rect">
            <a:avLst/>
          </a:prstGeom>
          <a:noFill/>
          <a:ln>
            <a:noFill/>
          </a:ln>
        </p:spPr>
      </p:pic>
      <p:sp>
        <p:nvSpPr>
          <p:cNvPr id="319" name="Google Shape;319;p25"/>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p25"/>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25"/>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457200" marR="0" rtl="0" algn="l">
              <a:lnSpc>
                <a:spcPct val="9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6"/>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7" name="Google Shape;327;p26"/>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8" name="Google Shape;328;p26"/>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329" name="Google Shape;329;p26"/>
          <p:cNvPicPr preferRelativeResize="0"/>
          <p:nvPr/>
        </p:nvPicPr>
        <p:blipFill rotWithShape="1">
          <a:blip r:embed="rId3">
            <a:alphaModFix/>
          </a:blip>
          <a:srcRect b="0" l="0" r="0" t="0"/>
          <a:stretch/>
        </p:blipFill>
        <p:spPr>
          <a:xfrm>
            <a:off x="838200" y="290019"/>
            <a:ext cx="10515599" cy="6277955"/>
          </a:xfrm>
          <a:prstGeom prst="rect">
            <a:avLst/>
          </a:prstGeom>
          <a:noFill/>
          <a:ln>
            <a:noFill/>
          </a:ln>
        </p:spPr>
      </p:pic>
      <p:sp>
        <p:nvSpPr>
          <p:cNvPr id="330" name="Google Shape;330;p26"/>
          <p:cNvSpPr/>
          <p:nvPr/>
        </p:nvSpPr>
        <p:spPr>
          <a:xfrm>
            <a:off x="3059300" y="881625"/>
            <a:ext cx="6472200" cy="2715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c6b3d42474_0_6"/>
          <p:cNvSpPr txBox="1"/>
          <p:nvPr>
            <p:ph type="title"/>
          </p:nvPr>
        </p:nvSpPr>
        <p:spPr>
          <a:xfrm>
            <a:off x="839788" y="457200"/>
            <a:ext cx="3932100" cy="160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800"/>
              <a:t>Introduction</a:t>
            </a:r>
            <a:endParaRPr sz="4800"/>
          </a:p>
        </p:txBody>
      </p:sp>
      <p:sp>
        <p:nvSpPr>
          <p:cNvPr id="100" name="Google Shape;100;gc6b3d42474_0_6"/>
          <p:cNvSpPr txBox="1"/>
          <p:nvPr>
            <p:ph idx="1" type="body"/>
          </p:nvPr>
        </p:nvSpPr>
        <p:spPr>
          <a:xfrm>
            <a:off x="922413" y="2586225"/>
            <a:ext cx="3932100" cy="381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600"/>
              <a:buNone/>
            </a:pPr>
            <a:r>
              <a:rPr lang="en-US" sz="3000"/>
              <a:t>Jasmine Shumaker</a:t>
            </a:r>
            <a:endParaRPr sz="3000"/>
          </a:p>
          <a:p>
            <a:pPr indent="0" lvl="0" marL="0" rtl="0" algn="l">
              <a:lnSpc>
                <a:spcPct val="90000"/>
              </a:lnSpc>
              <a:spcBef>
                <a:spcPts val="1000"/>
              </a:spcBef>
              <a:spcAft>
                <a:spcPts val="0"/>
              </a:spcAft>
              <a:buSzPts val="1600"/>
              <a:buNone/>
            </a:pPr>
            <a:r>
              <a:rPr lang="en-US" sz="3000" u="sng">
                <a:solidFill>
                  <a:schemeClr val="hlink"/>
                </a:solidFill>
                <a:hlinkClick r:id="rId3"/>
              </a:rPr>
              <a:t>jshumake@umbc.edu</a:t>
            </a:r>
            <a:endParaRPr sz="3000"/>
          </a:p>
          <a:p>
            <a:pPr indent="0" lvl="0" marL="0" rtl="0" algn="l">
              <a:lnSpc>
                <a:spcPct val="90000"/>
              </a:lnSpc>
              <a:spcBef>
                <a:spcPts val="1000"/>
              </a:spcBef>
              <a:spcAft>
                <a:spcPts val="0"/>
              </a:spcAft>
              <a:buSzPts val="1600"/>
              <a:buNone/>
            </a:pPr>
            <a:r>
              <a:rPr lang="en-US" sz="3000"/>
              <a:t>she/her</a:t>
            </a:r>
            <a:endParaRPr sz="3000"/>
          </a:p>
          <a:p>
            <a:pPr indent="0" lvl="0" marL="0" rtl="0" algn="l">
              <a:lnSpc>
                <a:spcPct val="90000"/>
              </a:lnSpc>
              <a:spcBef>
                <a:spcPts val="1000"/>
              </a:spcBef>
              <a:spcAft>
                <a:spcPts val="0"/>
              </a:spcAft>
              <a:buSzPts val="1600"/>
              <a:buNone/>
            </a:pPr>
            <a:r>
              <a:t/>
            </a:r>
            <a:endParaRPr sz="3000"/>
          </a:p>
          <a:p>
            <a:pPr indent="0" lvl="0" marL="0" rtl="0" algn="l">
              <a:lnSpc>
                <a:spcPct val="90000"/>
              </a:lnSpc>
              <a:spcBef>
                <a:spcPts val="1000"/>
              </a:spcBef>
              <a:spcAft>
                <a:spcPts val="0"/>
              </a:spcAft>
              <a:buSzPts val="1600"/>
              <a:buNone/>
            </a:pPr>
            <a:r>
              <a:t/>
            </a:r>
            <a:endParaRPr sz="3000"/>
          </a:p>
          <a:p>
            <a:pPr indent="0" lvl="0" marL="0" rtl="0" algn="l">
              <a:lnSpc>
                <a:spcPct val="90000"/>
              </a:lnSpc>
              <a:spcBef>
                <a:spcPts val="1000"/>
              </a:spcBef>
              <a:spcAft>
                <a:spcPts val="0"/>
              </a:spcAft>
              <a:buNone/>
            </a:pPr>
            <a:r>
              <a:t/>
            </a:r>
            <a:endParaRPr sz="3000"/>
          </a:p>
        </p:txBody>
      </p:sp>
      <p:pic>
        <p:nvPicPr>
          <p:cNvPr id="101" name="Google Shape;101;gc6b3d42474_0_6"/>
          <p:cNvPicPr preferRelativeResize="0"/>
          <p:nvPr/>
        </p:nvPicPr>
        <p:blipFill>
          <a:blip r:embed="rId4">
            <a:alphaModFix/>
          </a:blip>
          <a:stretch>
            <a:fillRect/>
          </a:stretch>
        </p:blipFill>
        <p:spPr>
          <a:xfrm>
            <a:off x="7586748" y="988599"/>
            <a:ext cx="3666651" cy="48807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27"/>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336" name="Google Shape;336;p27"/>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7" name="Google Shape;337;p27"/>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8" name="Google Shape;338;p27"/>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339" name="Google Shape;339;p27"/>
          <p:cNvPicPr preferRelativeResize="0"/>
          <p:nvPr/>
        </p:nvPicPr>
        <p:blipFill rotWithShape="1">
          <a:blip r:embed="rId4">
            <a:alphaModFix/>
          </a:blip>
          <a:srcRect b="0" l="0" r="0" t="0"/>
          <a:stretch/>
        </p:blipFill>
        <p:spPr>
          <a:xfrm>
            <a:off x="951349" y="475325"/>
            <a:ext cx="9987252" cy="6858000"/>
          </a:xfrm>
          <a:prstGeom prst="rect">
            <a:avLst/>
          </a:prstGeom>
          <a:noFill/>
          <a:ln>
            <a:noFill/>
          </a:ln>
        </p:spPr>
      </p:pic>
      <p:sp>
        <p:nvSpPr>
          <p:cNvPr id="340" name="Google Shape;340;p27"/>
          <p:cNvSpPr/>
          <p:nvPr/>
        </p:nvSpPr>
        <p:spPr>
          <a:xfrm>
            <a:off x="3163200" y="1053108"/>
            <a:ext cx="7775400" cy="3330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28"/>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346" name="Google Shape;346;p28"/>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7" name="Google Shape;347;p28"/>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8" name="Google Shape;348;p28"/>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349" name="Google Shape;349;p28"/>
          <p:cNvSpPr/>
          <p:nvPr/>
        </p:nvSpPr>
        <p:spPr>
          <a:xfrm>
            <a:off x="2704421" y="561443"/>
            <a:ext cx="6492300" cy="3747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0" name="Google Shape;350;p28"/>
          <p:cNvPicPr preferRelativeResize="0"/>
          <p:nvPr/>
        </p:nvPicPr>
        <p:blipFill rotWithShape="1">
          <a:blip r:embed="rId4">
            <a:alphaModFix/>
          </a:blip>
          <a:srcRect b="0" l="0" r="0" t="0"/>
          <a:stretch/>
        </p:blipFill>
        <p:spPr>
          <a:xfrm>
            <a:off x="1524000" y="0"/>
            <a:ext cx="9144000" cy="6858000"/>
          </a:xfrm>
          <a:prstGeom prst="rect">
            <a:avLst/>
          </a:prstGeom>
          <a:noFill/>
          <a:ln>
            <a:noFill/>
          </a:ln>
        </p:spPr>
      </p:pic>
      <p:sp>
        <p:nvSpPr>
          <p:cNvPr id="351" name="Google Shape;351;p28"/>
          <p:cNvSpPr/>
          <p:nvPr/>
        </p:nvSpPr>
        <p:spPr>
          <a:xfrm>
            <a:off x="3666650" y="476725"/>
            <a:ext cx="5665800" cy="45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29"/>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357" name="Google Shape;357;p29"/>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p29"/>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p29"/>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http://callisto-science.org/conference/Posters/Compton_et_al._(Poster).JPG" id="360" name="Google Shape;360;p29"/>
          <p:cNvPicPr preferRelativeResize="0"/>
          <p:nvPr/>
        </p:nvPicPr>
        <p:blipFill rotWithShape="1">
          <a:blip r:embed="rId4">
            <a:alphaModFix/>
          </a:blip>
          <a:srcRect b="0" l="0" r="0" t="0"/>
          <a:stretch/>
        </p:blipFill>
        <p:spPr>
          <a:xfrm>
            <a:off x="1661200" y="0"/>
            <a:ext cx="9152474" cy="6858000"/>
          </a:xfrm>
          <a:prstGeom prst="rect">
            <a:avLst/>
          </a:prstGeom>
          <a:noFill/>
          <a:ln>
            <a:noFill/>
          </a:ln>
        </p:spPr>
      </p:pic>
      <p:sp>
        <p:nvSpPr>
          <p:cNvPr id="361" name="Google Shape;361;p29"/>
          <p:cNvSpPr/>
          <p:nvPr/>
        </p:nvSpPr>
        <p:spPr>
          <a:xfrm>
            <a:off x="3921578" y="653143"/>
            <a:ext cx="5708400" cy="3657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ga1a0dd42da_0_17"/>
          <p:cNvPicPr preferRelativeResize="0"/>
          <p:nvPr/>
        </p:nvPicPr>
        <p:blipFill rotWithShape="1">
          <a:blip r:embed="rId3">
            <a:alphaModFix/>
          </a:blip>
          <a:srcRect b="0" l="0" r="0" t="0"/>
          <a:stretch/>
        </p:blipFill>
        <p:spPr>
          <a:xfrm>
            <a:off x="2376525" y="469275"/>
            <a:ext cx="7810524" cy="62595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Printing Services</a:t>
            </a:r>
            <a:endParaRPr b="1">
              <a:latin typeface="Calibri"/>
              <a:ea typeface="Calibri"/>
              <a:cs typeface="Calibri"/>
              <a:sym typeface="Calibri"/>
            </a:endParaRPr>
          </a:p>
        </p:txBody>
      </p:sp>
      <p:pic>
        <p:nvPicPr>
          <p:cNvPr id="372" name="Google Shape;372;p30"/>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373" name="Google Shape;373;p30"/>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4" name="Google Shape;374;p30"/>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5" name="Google Shape;375;p30"/>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3000"/>
              <a:buFont typeface="Arial"/>
              <a:buChar char="•"/>
            </a:pPr>
            <a:r>
              <a:rPr b="1" i="0" lang="en-US" sz="3000" u="none" cap="none" strike="noStrike">
                <a:solidFill>
                  <a:schemeClr val="dk1"/>
                </a:solidFill>
                <a:latin typeface="Calibri"/>
                <a:ea typeface="Calibri"/>
                <a:cs typeface="Calibri"/>
                <a:sym typeface="Calibri"/>
              </a:rPr>
              <a:t>Joe School</a:t>
            </a:r>
            <a:r>
              <a:rPr i="0" lang="en-US" sz="3000" u="none" cap="none" strike="noStrike">
                <a:solidFill>
                  <a:schemeClr val="dk1"/>
                </a:solidFill>
                <a:latin typeface="Calibri"/>
                <a:ea typeface="Calibri"/>
                <a:cs typeface="Calibri"/>
                <a:sym typeface="Calibri"/>
              </a:rPr>
              <a:t>: Geography; Cost is 50 cents per inch of length</a:t>
            </a:r>
            <a:endParaRPr i="0" sz="30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3000"/>
              <a:buFont typeface="Calibri"/>
              <a:buChar char="•"/>
            </a:pPr>
            <a:r>
              <a:rPr b="1" lang="en-US" sz="3000">
                <a:solidFill>
                  <a:schemeClr val="dk1"/>
                </a:solidFill>
                <a:latin typeface="Calibri"/>
                <a:ea typeface="Calibri"/>
                <a:cs typeface="Calibri"/>
                <a:sym typeface="Calibri"/>
              </a:rPr>
              <a:t>Melissa Penley: </a:t>
            </a:r>
            <a:r>
              <a:rPr i="1" lang="en-US" sz="3000" u="sng">
                <a:solidFill>
                  <a:srgbClr val="1155CC"/>
                </a:solidFill>
                <a:highlight>
                  <a:srgbClr val="FFFFFF"/>
                </a:highlight>
                <a:latin typeface="Calibri"/>
                <a:ea typeface="Calibri"/>
                <a:cs typeface="Calibri"/>
                <a:sym typeface="Calibri"/>
                <a:hlinkClick r:id="rId4">
                  <a:extLst>
                    <a:ext uri="{A12FA001-AC4F-418D-AE19-62706E023703}">
                      <ahyp:hlinkClr val="tx"/>
                    </a:ext>
                  </a:extLst>
                </a:hlinkClick>
              </a:rPr>
              <a:t>Research Graphics Core Facility </a:t>
            </a:r>
            <a:endParaRPr sz="30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3000"/>
              <a:buFont typeface="Arial"/>
              <a:buChar char="•"/>
            </a:pPr>
            <a:r>
              <a:rPr b="1" i="0" lang="en-US" sz="3000" u="none" cap="none" strike="noStrike">
                <a:solidFill>
                  <a:schemeClr val="dk1"/>
                </a:solidFill>
                <a:latin typeface="Calibri"/>
                <a:ea typeface="Calibri"/>
                <a:cs typeface="Calibri"/>
                <a:sym typeface="Calibri"/>
              </a:rPr>
              <a:t>Commonvision</a:t>
            </a:r>
            <a:r>
              <a:rPr b="0" i="0" lang="en-US" sz="3000" u="none" cap="none" strike="noStrike">
                <a:solidFill>
                  <a:schemeClr val="dk1"/>
                </a:solidFill>
                <a:latin typeface="Calibri"/>
                <a:ea typeface="Calibri"/>
                <a:cs typeface="Calibri"/>
                <a:sym typeface="Calibri"/>
              </a:rPr>
              <a:t>: Cost is calculated based on size and paper type</a:t>
            </a:r>
            <a:endParaRPr b="0" i="0" sz="3000" u="none" cap="none" strike="noStrike">
              <a:solidFill>
                <a:schemeClr val="dk1"/>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3000"/>
              <a:buFont typeface="Calibri"/>
              <a:buChar char="•"/>
            </a:pPr>
            <a:r>
              <a:rPr b="1" i="0" lang="en-US" sz="3000" u="none" cap="none" strike="noStrike">
                <a:solidFill>
                  <a:schemeClr val="dk1"/>
                </a:solidFill>
                <a:latin typeface="Calibri"/>
                <a:ea typeface="Calibri"/>
                <a:cs typeface="Calibri"/>
                <a:sym typeface="Calibri"/>
              </a:rPr>
              <a:t>Fedex Kinkos</a:t>
            </a:r>
            <a:endParaRPr b="1" i="0" sz="30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3000"/>
              <a:buFont typeface="Calibri"/>
              <a:buChar char="•"/>
            </a:pPr>
            <a:r>
              <a:rPr b="1" i="0" lang="en-US" sz="3000" u="none" cap="none" strike="noStrike">
                <a:solidFill>
                  <a:schemeClr val="dk1"/>
                </a:solidFill>
                <a:latin typeface="Calibri"/>
                <a:ea typeface="Calibri"/>
                <a:cs typeface="Calibri"/>
                <a:sym typeface="Calibri"/>
              </a:rPr>
              <a:t>Walgreens</a:t>
            </a:r>
            <a:endParaRPr b="1" i="0" sz="30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3000"/>
              <a:buFont typeface="Calibri"/>
              <a:buChar char="•"/>
            </a:pPr>
            <a:r>
              <a:rPr b="1" i="0" lang="en-US" sz="3000" u="none" cap="none" strike="noStrike">
                <a:solidFill>
                  <a:schemeClr val="dk1"/>
                </a:solidFill>
                <a:latin typeface="Calibri"/>
                <a:ea typeface="Calibri"/>
                <a:cs typeface="Calibri"/>
                <a:sym typeface="Calibri"/>
              </a:rPr>
              <a:t>UPS Store</a:t>
            </a:r>
            <a:endParaRPr b="1" i="0" sz="3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31"/>
          <p:cNvPicPr preferRelativeResize="0"/>
          <p:nvPr>
            <p:ph idx="4294967295" type="body"/>
          </p:nvPr>
        </p:nvPicPr>
        <p:blipFill rotWithShape="1">
          <a:blip r:embed="rId3">
            <a:alphaModFix/>
          </a:blip>
          <a:srcRect b="0" l="0" r="0" t="0"/>
          <a:stretch/>
        </p:blipFill>
        <p:spPr>
          <a:xfrm>
            <a:off x="11526838" y="5865813"/>
            <a:ext cx="665162" cy="609600"/>
          </a:xfrm>
          <a:prstGeom prst="rect">
            <a:avLst/>
          </a:prstGeom>
          <a:noFill/>
          <a:ln>
            <a:noFill/>
          </a:ln>
        </p:spPr>
      </p:pic>
      <p:sp>
        <p:nvSpPr>
          <p:cNvPr id="381" name="Google Shape;381;p31"/>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2" name="Google Shape;382;p31"/>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3" name="Google Shape;383;p31"/>
          <p:cNvPicPr preferRelativeResize="0"/>
          <p:nvPr/>
        </p:nvPicPr>
        <p:blipFill rotWithShape="1">
          <a:blip r:embed="rId4">
            <a:alphaModFix/>
          </a:blip>
          <a:srcRect b="0" l="0" r="0" t="0"/>
          <a:stretch/>
        </p:blipFill>
        <p:spPr>
          <a:xfrm>
            <a:off x="2528925" y="273150"/>
            <a:ext cx="6311693" cy="631169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en-US">
                <a:latin typeface="Calibri"/>
                <a:ea typeface="Calibri"/>
                <a:cs typeface="Calibri"/>
                <a:sym typeface="Calibri"/>
              </a:rPr>
              <a:t>Start!</a:t>
            </a:r>
            <a:endParaRPr b="1">
              <a:latin typeface="Calibri"/>
              <a:ea typeface="Calibri"/>
              <a:cs typeface="Calibri"/>
              <a:sym typeface="Calibri"/>
            </a:endParaRPr>
          </a:p>
        </p:txBody>
      </p:sp>
      <p:sp>
        <p:nvSpPr>
          <p:cNvPr id="389" name="Google Shape;389;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390" name="Google Shape;390;p32"/>
          <p:cNvPicPr preferRelativeResize="0"/>
          <p:nvPr>
            <p:ph idx="4294967295" type="body"/>
          </p:nvPr>
        </p:nvPicPr>
        <p:blipFill rotWithShape="1">
          <a:blip r:embed="rId3">
            <a:alphaModFix/>
          </a:blip>
          <a:srcRect b="0" l="0" r="0" t="0"/>
          <a:stretch/>
        </p:blipFill>
        <p:spPr>
          <a:xfrm>
            <a:off x="11526838" y="5865813"/>
            <a:ext cx="665162" cy="609600"/>
          </a:xfrm>
          <a:prstGeom prst="rect">
            <a:avLst/>
          </a:prstGeom>
          <a:noFill/>
          <a:ln>
            <a:noFill/>
          </a:ln>
        </p:spPr>
      </p:pic>
      <p:sp>
        <p:nvSpPr>
          <p:cNvPr id="391" name="Google Shape;391;p32"/>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2" name="Google Shape;392;p32"/>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p32"/>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Step One: Content</a:t>
            </a:r>
            <a:endParaRPr b="1">
              <a:latin typeface="Calibri"/>
              <a:ea typeface="Calibri"/>
              <a:cs typeface="Calibri"/>
              <a:sym typeface="Calibri"/>
            </a:endParaRPr>
          </a:p>
        </p:txBody>
      </p:sp>
      <p:pic>
        <p:nvPicPr>
          <p:cNvPr id="399" name="Google Shape;399;p33"/>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400" name="Google Shape;400;p33"/>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p33"/>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2" name="Google Shape;402;p33"/>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177800" lvl="0" marL="228600" marR="0" rtl="0" algn="l">
              <a:lnSpc>
                <a:spcPct val="70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Create/gather poster content (text, graphs, photos)</a:t>
            </a:r>
            <a:endParaRPr b="0" i="0" sz="2800" u="none" cap="none" strike="noStrike">
              <a:solidFill>
                <a:srgbClr val="000000"/>
              </a:solidFill>
              <a:latin typeface="Calibri"/>
              <a:ea typeface="Calibri"/>
              <a:cs typeface="Calibri"/>
              <a:sym typeface="Calibri"/>
            </a:endParaRPr>
          </a:p>
          <a:p>
            <a:pPr indent="-177800" lvl="1" marL="685800" marR="0" rtl="0" algn="l">
              <a:lnSpc>
                <a:spcPct val="70000"/>
              </a:lnSpc>
              <a:spcBef>
                <a:spcPts val="50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MS Word</a:t>
            </a:r>
            <a:endParaRPr b="0" i="0" sz="2800" u="none" cap="none" strike="noStrike">
              <a:solidFill>
                <a:schemeClr val="dk1"/>
              </a:solidFill>
              <a:latin typeface="Calibri"/>
              <a:ea typeface="Calibri"/>
              <a:cs typeface="Calibri"/>
              <a:sym typeface="Calibri"/>
            </a:endParaRPr>
          </a:p>
          <a:p>
            <a:pPr indent="0" lvl="1" marL="457200" marR="0" rtl="0" algn="l">
              <a:lnSpc>
                <a:spcPct val="70000"/>
              </a:lnSpc>
              <a:spcBef>
                <a:spcPts val="500"/>
              </a:spcBef>
              <a:spcAft>
                <a:spcPts val="0"/>
              </a:spcAft>
              <a:buClr>
                <a:schemeClr val="dk1"/>
              </a:buClr>
              <a:buSzPts val="3952"/>
              <a:buFont typeface="Arial"/>
              <a:buNone/>
            </a:pPr>
            <a:r>
              <a:t/>
            </a:r>
            <a:endParaRPr b="0" i="0" sz="2800" u="none" cap="none" strike="noStrike">
              <a:solidFill>
                <a:schemeClr val="dk1"/>
              </a:solidFill>
              <a:latin typeface="Calibri"/>
              <a:ea typeface="Calibri"/>
              <a:cs typeface="Calibri"/>
              <a:sym typeface="Calibri"/>
            </a:endParaRPr>
          </a:p>
          <a:p>
            <a:pPr indent="0" lvl="1" marL="457200" marR="0" rtl="0" algn="l">
              <a:lnSpc>
                <a:spcPct val="70000"/>
              </a:lnSpc>
              <a:spcBef>
                <a:spcPts val="500"/>
              </a:spcBef>
              <a:spcAft>
                <a:spcPts val="0"/>
              </a:spcAft>
              <a:buClr>
                <a:schemeClr val="dk1"/>
              </a:buClr>
              <a:buSzPts val="3952"/>
              <a:buFont typeface="Arial"/>
              <a:buNone/>
            </a:pPr>
            <a:r>
              <a:t/>
            </a:r>
            <a:endParaRPr b="0" i="0" sz="2800" u="none" cap="none" strike="noStrike">
              <a:solidFill>
                <a:schemeClr val="dk1"/>
              </a:solidFill>
              <a:latin typeface="Calibri"/>
              <a:ea typeface="Calibri"/>
              <a:cs typeface="Calibri"/>
              <a:sym typeface="Calibri"/>
            </a:endParaRPr>
          </a:p>
          <a:p>
            <a:pPr indent="0" lvl="1" marL="457200" marR="0" rtl="0" algn="l">
              <a:lnSpc>
                <a:spcPct val="70000"/>
              </a:lnSpc>
              <a:spcBef>
                <a:spcPts val="500"/>
              </a:spcBef>
              <a:spcAft>
                <a:spcPts val="0"/>
              </a:spcAft>
              <a:buClr>
                <a:schemeClr val="dk1"/>
              </a:buClr>
              <a:buSzPts val="3952"/>
              <a:buFont typeface="Arial"/>
              <a:buNone/>
            </a:pPr>
            <a:r>
              <a:t/>
            </a:r>
            <a:endParaRPr b="0" i="0" sz="2800" u="none" cap="none" strike="noStrike">
              <a:solidFill>
                <a:schemeClr val="dk1"/>
              </a:solidFill>
              <a:latin typeface="Calibri"/>
              <a:ea typeface="Calibri"/>
              <a:cs typeface="Calibri"/>
              <a:sym typeface="Calibri"/>
            </a:endParaRPr>
          </a:p>
          <a:p>
            <a:pPr indent="0" lvl="1" marL="457200" marR="0" rtl="0" algn="l">
              <a:lnSpc>
                <a:spcPct val="70000"/>
              </a:lnSpc>
              <a:spcBef>
                <a:spcPts val="500"/>
              </a:spcBef>
              <a:spcAft>
                <a:spcPts val="0"/>
              </a:spcAft>
              <a:buClr>
                <a:schemeClr val="dk1"/>
              </a:buClr>
              <a:buSzPts val="5967"/>
              <a:buFont typeface="Arial"/>
              <a:buNone/>
            </a:pPr>
            <a:r>
              <a:rPr b="0" i="0" lang="en-US" sz="36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https://umbc.box.com/v/Poster</a:t>
            </a:r>
            <a:endParaRPr b="0" i="0" sz="36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170"/>
              <a:buFont typeface="Arial"/>
              <a:buNone/>
            </a:pPr>
            <a:r>
              <a:t/>
            </a:r>
            <a:endParaRPr b="0" i="0" sz="217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170"/>
              <a:buFont typeface="Arial"/>
              <a:buNone/>
            </a:pPr>
            <a:r>
              <a:t/>
            </a:r>
            <a:endParaRPr b="0" i="0" sz="2170" u="none" cap="none" strike="noStrik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Step Two: Layout</a:t>
            </a:r>
            <a:endParaRPr b="1">
              <a:latin typeface="Calibri"/>
              <a:ea typeface="Calibri"/>
              <a:cs typeface="Calibri"/>
              <a:sym typeface="Calibri"/>
            </a:endParaRPr>
          </a:p>
        </p:txBody>
      </p:sp>
      <p:pic>
        <p:nvPicPr>
          <p:cNvPr id="408" name="Google Shape;408;p34"/>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409" name="Google Shape;409;p34"/>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0" name="Google Shape;410;p34"/>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1" name="Google Shape;411;p34"/>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Image result for research poster layout" id="412" name="Google Shape;412;p34"/>
          <p:cNvPicPr preferRelativeResize="0"/>
          <p:nvPr/>
        </p:nvPicPr>
        <p:blipFill rotWithShape="1">
          <a:blip r:embed="rId4">
            <a:alphaModFix/>
          </a:blip>
          <a:srcRect b="5811" l="8778" r="4324" t="5771"/>
          <a:stretch/>
        </p:blipFill>
        <p:spPr>
          <a:xfrm>
            <a:off x="2071608" y="1671060"/>
            <a:ext cx="7618409" cy="466049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Step Three: </a:t>
            </a:r>
            <a:r>
              <a:rPr b="1" lang="en-US"/>
              <a:t>Color/Font</a:t>
            </a:r>
            <a:endParaRPr b="1">
              <a:latin typeface="Calibri"/>
              <a:ea typeface="Calibri"/>
              <a:cs typeface="Calibri"/>
              <a:sym typeface="Calibri"/>
            </a:endParaRPr>
          </a:p>
        </p:txBody>
      </p:sp>
      <p:pic>
        <p:nvPicPr>
          <p:cNvPr id="418" name="Google Shape;418;p35"/>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419" name="Google Shape;419;p35"/>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0" name="Google Shape;420;p35"/>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1" name="Google Shape;421;p35"/>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70000"/>
              </a:lnSpc>
              <a:spcBef>
                <a:spcPts val="0"/>
              </a:spcBef>
              <a:spcAft>
                <a:spcPts val="0"/>
              </a:spcAft>
              <a:buClr>
                <a:schemeClr val="dk1"/>
              </a:buClr>
              <a:buSzPts val="2405"/>
              <a:buFont typeface="Arial"/>
              <a:buChar char="•"/>
            </a:pPr>
            <a:r>
              <a:rPr b="1" i="0" lang="en-US" sz="2405" u="none" cap="none" strike="noStrike">
                <a:solidFill>
                  <a:schemeClr val="dk1"/>
                </a:solidFill>
                <a:latin typeface="Calibri"/>
                <a:ea typeface="Calibri"/>
                <a:cs typeface="Calibri"/>
                <a:sym typeface="Calibri"/>
              </a:rPr>
              <a:t>Font: </a:t>
            </a:r>
            <a:r>
              <a:rPr b="0" i="0" lang="en-US" sz="2405" u="none" cap="none" strike="noStrike">
                <a:solidFill>
                  <a:schemeClr val="dk1"/>
                </a:solidFill>
                <a:latin typeface="Calibri"/>
                <a:ea typeface="Calibri"/>
                <a:cs typeface="Calibri"/>
                <a:sym typeface="Calibri"/>
              </a:rPr>
              <a:t>Arial </a:t>
            </a:r>
            <a:endParaRPr b="0" i="0" sz="1400" u="none" cap="none" strike="noStrike">
              <a:solidFill>
                <a:srgbClr val="000000"/>
              </a:solidFill>
              <a:latin typeface="Arial"/>
              <a:ea typeface="Arial"/>
              <a:cs typeface="Arial"/>
              <a:sym typeface="Arial"/>
            </a:endParaRPr>
          </a:p>
          <a:p>
            <a:pPr indent="0" lvl="0" marL="0" marR="0" rtl="0" algn="l">
              <a:lnSpc>
                <a:spcPct val="70000"/>
              </a:lnSpc>
              <a:spcBef>
                <a:spcPts val="1000"/>
              </a:spcBef>
              <a:spcAft>
                <a:spcPts val="0"/>
              </a:spcAft>
              <a:buClr>
                <a:schemeClr val="dk1"/>
              </a:buClr>
              <a:buSzPts val="2405"/>
              <a:buFont typeface="Arial"/>
              <a:buNone/>
            </a:pPr>
            <a:r>
              <a:t/>
            </a:r>
            <a:endParaRPr b="1" i="0" sz="2405"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405"/>
              <a:buFont typeface="Arial"/>
              <a:buChar char="•"/>
            </a:pPr>
            <a:r>
              <a:rPr b="1" i="0" lang="en-US" sz="2405" u="none" cap="none" strike="noStrike">
                <a:solidFill>
                  <a:schemeClr val="dk1"/>
                </a:solidFill>
                <a:latin typeface="Calibri"/>
                <a:ea typeface="Calibri"/>
                <a:cs typeface="Calibri"/>
                <a:sym typeface="Calibri"/>
              </a:rPr>
              <a:t>Font Size:</a:t>
            </a:r>
            <a:endParaRPr b="0" i="0" sz="1400" u="none" cap="none" strike="noStrike">
              <a:solidFill>
                <a:srgbClr val="000000"/>
              </a:solidFill>
              <a:latin typeface="Arial"/>
              <a:ea typeface="Arial"/>
              <a:cs typeface="Arial"/>
              <a:sym typeface="Arial"/>
            </a:endParaRPr>
          </a:p>
          <a:p>
            <a:pPr indent="-228600" lvl="1" marL="685800" marR="0" rtl="0" algn="l">
              <a:lnSpc>
                <a:spcPct val="70000"/>
              </a:lnSpc>
              <a:spcBef>
                <a:spcPts val="500"/>
              </a:spcBef>
              <a:spcAft>
                <a:spcPts val="0"/>
              </a:spcAft>
              <a:buClr>
                <a:schemeClr val="dk1"/>
              </a:buClr>
              <a:buSzPts val="2405"/>
              <a:buFont typeface="Arial"/>
              <a:buChar char="•"/>
            </a:pPr>
            <a:r>
              <a:rPr b="0" i="0" lang="en-US" sz="2405" u="none" cap="none" strike="noStrike">
                <a:solidFill>
                  <a:schemeClr val="dk1"/>
                </a:solidFill>
                <a:latin typeface="Calibri"/>
                <a:ea typeface="Calibri"/>
                <a:cs typeface="Calibri"/>
                <a:sym typeface="Calibri"/>
              </a:rPr>
              <a:t>Main Title: </a:t>
            </a:r>
            <a:r>
              <a:rPr b="1" i="0" lang="en-US" sz="2405" u="none" cap="none" strike="noStrike">
                <a:solidFill>
                  <a:schemeClr val="dk1"/>
                </a:solidFill>
                <a:latin typeface="Calibri"/>
                <a:ea typeface="Calibri"/>
                <a:cs typeface="Calibri"/>
                <a:sym typeface="Calibri"/>
              </a:rPr>
              <a:t>80</a:t>
            </a:r>
            <a:endParaRPr b="0" i="0" sz="1400" u="none" cap="none" strike="noStrike">
              <a:solidFill>
                <a:srgbClr val="000000"/>
              </a:solidFill>
              <a:latin typeface="Arial"/>
              <a:ea typeface="Arial"/>
              <a:cs typeface="Arial"/>
              <a:sym typeface="Arial"/>
            </a:endParaRPr>
          </a:p>
          <a:p>
            <a:pPr indent="-228600" lvl="1" marL="685800" marR="0" rtl="0" algn="l">
              <a:lnSpc>
                <a:spcPct val="70000"/>
              </a:lnSpc>
              <a:spcBef>
                <a:spcPts val="500"/>
              </a:spcBef>
              <a:spcAft>
                <a:spcPts val="0"/>
              </a:spcAft>
              <a:buClr>
                <a:schemeClr val="dk1"/>
              </a:buClr>
              <a:buSzPts val="2405"/>
              <a:buFont typeface="Arial"/>
              <a:buChar char="•"/>
            </a:pPr>
            <a:r>
              <a:rPr b="0" i="0" lang="en-US" sz="2405" u="none" cap="none" strike="noStrike">
                <a:solidFill>
                  <a:schemeClr val="dk1"/>
                </a:solidFill>
                <a:latin typeface="Calibri"/>
                <a:ea typeface="Calibri"/>
                <a:cs typeface="Calibri"/>
                <a:sym typeface="Calibri"/>
              </a:rPr>
              <a:t>Subtitle: </a:t>
            </a:r>
            <a:r>
              <a:rPr b="1" i="0" lang="en-US" sz="2405" u="none" cap="none" strike="noStrike">
                <a:solidFill>
                  <a:schemeClr val="dk1"/>
                </a:solidFill>
                <a:latin typeface="Calibri"/>
                <a:ea typeface="Calibri"/>
                <a:cs typeface="Calibri"/>
                <a:sym typeface="Calibri"/>
              </a:rPr>
              <a:t>54</a:t>
            </a:r>
            <a:endParaRPr b="0" i="0" sz="1400" u="none" cap="none" strike="noStrike">
              <a:solidFill>
                <a:srgbClr val="000000"/>
              </a:solidFill>
              <a:latin typeface="Arial"/>
              <a:ea typeface="Arial"/>
              <a:cs typeface="Arial"/>
              <a:sym typeface="Arial"/>
            </a:endParaRPr>
          </a:p>
          <a:p>
            <a:pPr indent="-228600" lvl="1" marL="685800" marR="0" rtl="0" algn="l">
              <a:lnSpc>
                <a:spcPct val="70000"/>
              </a:lnSpc>
              <a:spcBef>
                <a:spcPts val="500"/>
              </a:spcBef>
              <a:spcAft>
                <a:spcPts val="0"/>
              </a:spcAft>
              <a:buClr>
                <a:schemeClr val="dk1"/>
              </a:buClr>
              <a:buSzPts val="2405"/>
              <a:buFont typeface="Arial"/>
              <a:buChar char="•"/>
            </a:pPr>
            <a:r>
              <a:rPr b="0" i="0" lang="en-US" sz="2405" u="none" cap="none" strike="noStrike">
                <a:solidFill>
                  <a:schemeClr val="dk1"/>
                </a:solidFill>
                <a:latin typeface="Calibri"/>
                <a:ea typeface="Calibri"/>
                <a:cs typeface="Calibri"/>
                <a:sym typeface="Calibri"/>
              </a:rPr>
              <a:t>Section Headers: </a:t>
            </a:r>
            <a:r>
              <a:rPr b="1" i="0" lang="en-US" sz="2405" u="none" cap="none" strike="noStrike">
                <a:solidFill>
                  <a:schemeClr val="dk1"/>
                </a:solidFill>
                <a:latin typeface="Calibri"/>
                <a:ea typeface="Calibri"/>
                <a:cs typeface="Calibri"/>
                <a:sym typeface="Calibri"/>
              </a:rPr>
              <a:t>48</a:t>
            </a:r>
            <a:endParaRPr b="0" i="0" sz="1400" u="none" cap="none" strike="noStrike">
              <a:solidFill>
                <a:srgbClr val="000000"/>
              </a:solidFill>
              <a:latin typeface="Arial"/>
              <a:ea typeface="Arial"/>
              <a:cs typeface="Arial"/>
              <a:sym typeface="Arial"/>
            </a:endParaRPr>
          </a:p>
          <a:p>
            <a:pPr indent="-228600" lvl="1" marL="685800" marR="0" rtl="0" algn="l">
              <a:lnSpc>
                <a:spcPct val="70000"/>
              </a:lnSpc>
              <a:spcBef>
                <a:spcPts val="500"/>
              </a:spcBef>
              <a:spcAft>
                <a:spcPts val="0"/>
              </a:spcAft>
              <a:buClr>
                <a:schemeClr val="dk1"/>
              </a:buClr>
              <a:buSzPts val="2405"/>
              <a:buFont typeface="Arial"/>
              <a:buChar char="•"/>
            </a:pPr>
            <a:r>
              <a:rPr b="0" i="0" lang="en-US" sz="2405" u="none" cap="none" strike="noStrike">
                <a:solidFill>
                  <a:schemeClr val="dk1"/>
                </a:solidFill>
                <a:latin typeface="Calibri"/>
                <a:ea typeface="Calibri"/>
                <a:cs typeface="Calibri"/>
                <a:sym typeface="Calibri"/>
              </a:rPr>
              <a:t>Body Text: </a:t>
            </a:r>
            <a:r>
              <a:rPr b="1" i="0" lang="en-US" sz="2405" u="none" cap="none" strike="noStrike">
                <a:solidFill>
                  <a:schemeClr val="dk1"/>
                </a:solidFill>
                <a:latin typeface="Calibri"/>
                <a:ea typeface="Calibri"/>
                <a:cs typeface="Calibri"/>
                <a:sym typeface="Calibri"/>
              </a:rPr>
              <a:t>40</a:t>
            </a:r>
            <a:endParaRPr b="0" i="0" sz="1400" u="none" cap="none" strike="noStrike">
              <a:solidFill>
                <a:srgbClr val="000000"/>
              </a:solidFill>
              <a:latin typeface="Arial"/>
              <a:ea typeface="Arial"/>
              <a:cs typeface="Arial"/>
              <a:sym typeface="Arial"/>
            </a:endParaRPr>
          </a:p>
          <a:p>
            <a:pPr indent="-75882" lvl="1" marL="685800" marR="0" rtl="0" algn="l">
              <a:lnSpc>
                <a:spcPct val="70000"/>
              </a:lnSpc>
              <a:spcBef>
                <a:spcPts val="500"/>
              </a:spcBef>
              <a:spcAft>
                <a:spcPts val="0"/>
              </a:spcAft>
              <a:buClr>
                <a:schemeClr val="dk1"/>
              </a:buClr>
              <a:buSzPts val="2405"/>
              <a:buFont typeface="Arial"/>
              <a:buNone/>
            </a:pPr>
            <a:r>
              <a:t/>
            </a:r>
            <a:endParaRPr b="1" i="0" sz="2405"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405"/>
              <a:buFont typeface="Arial"/>
              <a:buChar char="•"/>
            </a:pPr>
            <a:r>
              <a:rPr b="1" i="0" lang="en-US" sz="2405" u="none" cap="none" strike="noStrike">
                <a:solidFill>
                  <a:schemeClr val="dk1"/>
                </a:solidFill>
                <a:latin typeface="Calibri"/>
                <a:ea typeface="Calibri"/>
                <a:cs typeface="Calibri"/>
                <a:sym typeface="Calibri"/>
              </a:rPr>
              <a:t>Color:</a:t>
            </a:r>
            <a:endParaRPr b="0" i="0" sz="1400" u="none" cap="none" strike="noStrike">
              <a:solidFill>
                <a:srgbClr val="000000"/>
              </a:solidFill>
              <a:latin typeface="Arial"/>
              <a:ea typeface="Arial"/>
              <a:cs typeface="Arial"/>
              <a:sym typeface="Arial"/>
            </a:endParaRPr>
          </a:p>
          <a:p>
            <a:pPr indent="-228600" lvl="1" marL="685800" marR="0" rtl="0" algn="l">
              <a:lnSpc>
                <a:spcPct val="70000"/>
              </a:lnSpc>
              <a:spcBef>
                <a:spcPts val="500"/>
              </a:spcBef>
              <a:spcAft>
                <a:spcPts val="0"/>
              </a:spcAft>
              <a:buClr>
                <a:schemeClr val="dk1"/>
              </a:buClr>
              <a:buSzPts val="2405"/>
              <a:buFont typeface="Arial"/>
              <a:buChar char="•"/>
            </a:pPr>
            <a:r>
              <a:rPr b="0" i="0" lang="en-US" sz="2405" u="none" cap="none" strike="noStrike">
                <a:solidFill>
                  <a:schemeClr val="dk1"/>
                </a:solidFill>
                <a:latin typeface="Calibri"/>
                <a:ea typeface="Calibri"/>
                <a:cs typeface="Calibri"/>
                <a:sym typeface="Calibri"/>
              </a:rPr>
              <a:t>Body Text: </a:t>
            </a:r>
            <a:r>
              <a:rPr b="1" i="0" lang="en-US" sz="2405" u="none" cap="none" strike="noStrike">
                <a:solidFill>
                  <a:schemeClr val="dk1"/>
                </a:solidFill>
                <a:latin typeface="Calibri"/>
                <a:ea typeface="Calibri"/>
                <a:cs typeface="Calibri"/>
                <a:sym typeface="Calibri"/>
              </a:rPr>
              <a:t>Black</a:t>
            </a:r>
            <a:endParaRPr b="0" i="0" sz="1400" u="none" cap="none" strike="noStrike">
              <a:solidFill>
                <a:srgbClr val="000000"/>
              </a:solidFill>
              <a:latin typeface="Arial"/>
              <a:ea typeface="Arial"/>
              <a:cs typeface="Arial"/>
              <a:sym typeface="Arial"/>
            </a:endParaRPr>
          </a:p>
          <a:p>
            <a:pPr indent="-228600" lvl="1" marL="685800" marR="0" rtl="0" algn="l">
              <a:lnSpc>
                <a:spcPct val="70000"/>
              </a:lnSpc>
              <a:spcBef>
                <a:spcPts val="500"/>
              </a:spcBef>
              <a:spcAft>
                <a:spcPts val="0"/>
              </a:spcAft>
              <a:buClr>
                <a:schemeClr val="dk1"/>
              </a:buClr>
              <a:buSzPts val="2405"/>
              <a:buFont typeface="Arial"/>
              <a:buChar char="•"/>
            </a:pPr>
            <a:r>
              <a:rPr b="0" i="0" lang="en-US" sz="2405" u="none" cap="none" strike="noStrike">
                <a:solidFill>
                  <a:schemeClr val="dk1"/>
                </a:solidFill>
                <a:latin typeface="Calibri"/>
                <a:ea typeface="Calibri"/>
                <a:cs typeface="Calibri"/>
                <a:sym typeface="Calibri"/>
              </a:rPr>
              <a:t>Background: </a:t>
            </a:r>
            <a:r>
              <a:rPr b="1" i="0" lang="en-US" sz="2405" u="none" cap="none" strike="noStrike">
                <a:solidFill>
                  <a:schemeClr val="dk1"/>
                </a:solidFill>
                <a:latin typeface="Calibri"/>
                <a:ea typeface="Calibri"/>
                <a:cs typeface="Calibri"/>
                <a:sym typeface="Calibri"/>
              </a:rPr>
              <a:t>White </a:t>
            </a:r>
            <a:endParaRPr b="0" i="0" sz="1400" u="none" cap="none" strike="noStrike">
              <a:solidFill>
                <a:srgbClr val="000000"/>
              </a:solidFill>
              <a:latin typeface="Arial"/>
              <a:ea typeface="Arial"/>
              <a:cs typeface="Arial"/>
              <a:sym typeface="Arial"/>
            </a:endParaRPr>
          </a:p>
          <a:p>
            <a:pPr indent="-228600" lvl="1" marL="685800" marR="0" rtl="0" algn="l">
              <a:lnSpc>
                <a:spcPct val="70000"/>
              </a:lnSpc>
              <a:spcBef>
                <a:spcPts val="500"/>
              </a:spcBef>
              <a:spcAft>
                <a:spcPts val="0"/>
              </a:spcAft>
              <a:buClr>
                <a:schemeClr val="dk1"/>
              </a:buClr>
              <a:buSzPts val="2405"/>
              <a:buFont typeface="Arial"/>
              <a:buChar char="•"/>
            </a:pPr>
            <a:r>
              <a:rPr b="0" i="0" lang="en-US" sz="2405" u="none" cap="none" strike="noStrike">
                <a:solidFill>
                  <a:schemeClr val="dk1"/>
                </a:solidFill>
                <a:latin typeface="Calibri"/>
                <a:ea typeface="Calibri"/>
                <a:cs typeface="Calibri"/>
                <a:sym typeface="Calibri"/>
              </a:rPr>
              <a:t>Title Box: </a:t>
            </a:r>
            <a:r>
              <a:rPr b="1" i="0" lang="en-US" sz="2405" u="none" cap="none" strike="noStrike">
                <a:solidFill>
                  <a:schemeClr val="dk1"/>
                </a:solidFill>
                <a:latin typeface="Calibri"/>
                <a:ea typeface="Calibri"/>
                <a:cs typeface="Calibri"/>
                <a:sym typeface="Calibri"/>
              </a:rPr>
              <a:t>Light Blue</a:t>
            </a:r>
            <a:endParaRPr b="0" i="0" sz="1400" u="none" cap="none" strike="noStrike">
              <a:solidFill>
                <a:srgbClr val="000000"/>
              </a:solidFill>
              <a:latin typeface="Arial"/>
              <a:ea typeface="Arial"/>
              <a:cs typeface="Arial"/>
              <a:sym typeface="Arial"/>
            </a:endParaRPr>
          </a:p>
          <a:p>
            <a:pPr indent="-75882" lvl="1" marL="685800" marR="0" rtl="0" algn="l">
              <a:lnSpc>
                <a:spcPct val="70000"/>
              </a:lnSpc>
              <a:spcBef>
                <a:spcPts val="500"/>
              </a:spcBef>
              <a:spcAft>
                <a:spcPts val="0"/>
              </a:spcAft>
              <a:buClr>
                <a:schemeClr val="dk1"/>
              </a:buClr>
              <a:buSzPts val="2405"/>
              <a:buFont typeface="Arial"/>
              <a:buNone/>
            </a:pPr>
            <a:r>
              <a:t/>
            </a:r>
            <a:endParaRPr b="1" i="0" sz="2405"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590"/>
              <a:buFont typeface="Arial"/>
              <a:buNone/>
            </a:pPr>
            <a:r>
              <a:t/>
            </a:r>
            <a:endParaRPr b="0" i="0" sz="259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590"/>
              <a:buFont typeface="Arial"/>
              <a:buNone/>
            </a:pPr>
            <a:r>
              <a:t/>
            </a:r>
            <a:endParaRPr b="0" i="0" sz="259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Overview</a:t>
            </a:r>
            <a:endParaRPr b="1">
              <a:latin typeface="Calibri"/>
              <a:ea typeface="Calibri"/>
              <a:cs typeface="Calibri"/>
              <a:sym typeface="Calibri"/>
            </a:endParaRPr>
          </a:p>
        </p:txBody>
      </p:sp>
      <p:pic>
        <p:nvPicPr>
          <p:cNvPr id="107" name="Google Shape;107;p2"/>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108" name="Google Shape;108;p2"/>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2"/>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2"/>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Poster 101</a:t>
            </a:r>
            <a:endParaRPr b="0" i="0" sz="3000" u="none" cap="none" strike="noStrike">
              <a:solidFill>
                <a:srgbClr val="000000"/>
              </a:solidFill>
              <a:latin typeface="Calibri"/>
              <a:ea typeface="Calibri"/>
              <a:cs typeface="Calibri"/>
              <a:sym typeface="Calibri"/>
            </a:endParaRPr>
          </a:p>
          <a:p>
            <a:pPr indent="-266700" lvl="1" marL="685800" marR="0" rtl="0" algn="l">
              <a:lnSpc>
                <a:spcPct val="90000"/>
              </a:lnSpc>
              <a:spcBef>
                <a:spcPts val="50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Content</a:t>
            </a:r>
            <a:endParaRPr b="0" i="0" sz="3000" u="none" cap="none" strike="noStrike">
              <a:solidFill>
                <a:srgbClr val="000000"/>
              </a:solidFill>
              <a:latin typeface="Calibri"/>
              <a:ea typeface="Calibri"/>
              <a:cs typeface="Calibri"/>
              <a:sym typeface="Calibri"/>
            </a:endParaRPr>
          </a:p>
          <a:p>
            <a:pPr indent="-266700" lvl="1" marL="685800" marR="0" rtl="0" algn="l">
              <a:lnSpc>
                <a:spcPct val="90000"/>
              </a:lnSpc>
              <a:spcBef>
                <a:spcPts val="50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Layout</a:t>
            </a:r>
            <a:endParaRPr b="0" i="0" sz="3000" u="none" cap="none" strike="noStrike">
              <a:solidFill>
                <a:srgbClr val="000000"/>
              </a:solidFill>
              <a:latin typeface="Calibri"/>
              <a:ea typeface="Calibri"/>
              <a:cs typeface="Calibri"/>
              <a:sym typeface="Calibri"/>
            </a:endParaRPr>
          </a:p>
          <a:p>
            <a:pPr indent="-266700" lvl="1" marL="685800" marR="0" rtl="0" algn="l">
              <a:lnSpc>
                <a:spcPct val="90000"/>
              </a:lnSpc>
              <a:spcBef>
                <a:spcPts val="50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Color/Font</a:t>
            </a:r>
            <a:endParaRPr b="0" i="0" sz="30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Demonstration</a:t>
            </a:r>
            <a:endParaRPr b="0" i="0" sz="3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Review Steps</a:t>
            </a:r>
            <a:endParaRPr b="1">
              <a:latin typeface="Calibri"/>
              <a:ea typeface="Calibri"/>
              <a:cs typeface="Calibri"/>
              <a:sym typeface="Calibri"/>
            </a:endParaRPr>
          </a:p>
        </p:txBody>
      </p:sp>
      <p:pic>
        <p:nvPicPr>
          <p:cNvPr id="427" name="Google Shape;427;p36"/>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428" name="Google Shape;428;p36"/>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9" name="Google Shape;429;p36"/>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0" name="Google Shape;430;p36"/>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sngStrike">
                <a:solidFill>
                  <a:schemeClr val="dk1"/>
                </a:solidFill>
                <a:latin typeface="Calibri"/>
                <a:ea typeface="Calibri"/>
                <a:cs typeface="Calibri"/>
                <a:sym typeface="Calibri"/>
              </a:rPr>
              <a:t>Step1: Poster Content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sngStrike">
                <a:solidFill>
                  <a:schemeClr val="dk1"/>
                </a:solidFill>
                <a:latin typeface="Calibri"/>
                <a:ea typeface="Calibri"/>
                <a:cs typeface="Calibri"/>
                <a:sym typeface="Calibri"/>
              </a:rPr>
              <a:t>Step 2: Poster Layout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sngStrike">
                <a:solidFill>
                  <a:schemeClr val="dk1"/>
                </a:solidFill>
                <a:latin typeface="Calibri"/>
                <a:ea typeface="Calibri"/>
                <a:cs typeface="Calibri"/>
                <a:sym typeface="Calibri"/>
              </a:rPr>
              <a:t>Step 3: Poster Color/font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t>Open PowerPoint</a:t>
            </a:r>
            <a:br>
              <a:rPr lang="en-US"/>
            </a:br>
            <a:endParaRPr b="1">
              <a:latin typeface="Calibri"/>
              <a:ea typeface="Calibri"/>
              <a:cs typeface="Calibri"/>
              <a:sym typeface="Calibri"/>
            </a:endParaRPr>
          </a:p>
        </p:txBody>
      </p:sp>
      <p:sp>
        <p:nvSpPr>
          <p:cNvPr id="436" name="Google Shape;436;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437" name="Google Shape;437;p37"/>
          <p:cNvPicPr preferRelativeResize="0"/>
          <p:nvPr>
            <p:ph idx="4294967295" type="body"/>
          </p:nvPr>
        </p:nvPicPr>
        <p:blipFill rotWithShape="1">
          <a:blip r:embed="rId3">
            <a:alphaModFix/>
          </a:blip>
          <a:srcRect b="0" l="0" r="0" t="0"/>
          <a:stretch/>
        </p:blipFill>
        <p:spPr>
          <a:xfrm>
            <a:off x="11526838" y="5865813"/>
            <a:ext cx="665162" cy="609600"/>
          </a:xfrm>
          <a:prstGeom prst="rect">
            <a:avLst/>
          </a:prstGeom>
          <a:noFill/>
          <a:ln>
            <a:noFill/>
          </a:ln>
        </p:spPr>
      </p:pic>
      <p:sp>
        <p:nvSpPr>
          <p:cNvPr id="438" name="Google Shape;438;p37"/>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9" name="Google Shape;439;p37"/>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0" name="Google Shape;440;p37"/>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Questions?</a:t>
            </a:r>
            <a:endParaRPr b="1">
              <a:latin typeface="Calibri"/>
              <a:ea typeface="Calibri"/>
              <a:cs typeface="Calibri"/>
              <a:sym typeface="Calibri"/>
            </a:endParaRPr>
          </a:p>
        </p:txBody>
      </p:sp>
      <p:pic>
        <p:nvPicPr>
          <p:cNvPr id="116" name="Google Shape;116;p3"/>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117" name="Google Shape;117;p3"/>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3"/>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3"/>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Who has created a poster before?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What software did you use and what was your experience like? (with the software and/or with the overall poster-making process)</a:t>
            </a:r>
            <a:endParaRPr b="0" i="0" sz="1400" u="none" cap="none" strike="noStrike">
              <a:solidFill>
                <a:srgbClr val="000000"/>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Software: Keynote, Impress, Inkscape</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Academic Research Poster</a:t>
            </a:r>
            <a:endParaRPr b="1">
              <a:latin typeface="Calibri"/>
              <a:ea typeface="Calibri"/>
              <a:cs typeface="Calibri"/>
              <a:sym typeface="Calibri"/>
            </a:endParaRPr>
          </a:p>
        </p:txBody>
      </p:sp>
      <p:pic>
        <p:nvPicPr>
          <p:cNvPr id="125" name="Google Shape;125;p4"/>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126" name="Google Shape;126;p4"/>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4"/>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 name="Google Shape;128;p4"/>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Calibri"/>
                <a:ea typeface="Calibri"/>
                <a:cs typeface="Calibri"/>
                <a:sym typeface="Calibri"/>
              </a:rPr>
              <a:t>Definition: </a:t>
            </a:r>
            <a:r>
              <a:rPr b="0" i="0" lang="en-US" sz="2800" u="none" cap="none" strike="noStrike">
                <a:solidFill>
                  <a:schemeClr val="dk1"/>
                </a:solidFill>
                <a:latin typeface="Calibri"/>
                <a:ea typeface="Calibri"/>
                <a:cs typeface="Calibri"/>
                <a:sym typeface="Calibri"/>
              </a:rPr>
              <a:t>A visual communication tool that allows you to present your research in a clear, concise, and graphic format. It attracts attention, conveys information clearly, should initiate conversations, and can represent any stage of the research process. Researchers often create posters before the completion of the research project in order to invite feedback or collaboration.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Academic Research Poster</a:t>
            </a:r>
            <a:endParaRPr b="1">
              <a:latin typeface="Calibri"/>
              <a:ea typeface="Calibri"/>
              <a:cs typeface="Calibri"/>
              <a:sym typeface="Calibri"/>
            </a:endParaRPr>
          </a:p>
        </p:txBody>
      </p:sp>
      <p:pic>
        <p:nvPicPr>
          <p:cNvPr id="134" name="Google Shape;134;p5"/>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135" name="Google Shape;135;p5"/>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5"/>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5"/>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3000"/>
              <a:buFont typeface="Calibri"/>
              <a:buChar char="•"/>
            </a:pPr>
            <a:r>
              <a:rPr b="1" i="0" lang="en-US" sz="3000" u="none" cap="none" strike="noStrike">
                <a:solidFill>
                  <a:schemeClr val="dk1"/>
                </a:solidFill>
                <a:latin typeface="Calibri"/>
                <a:ea typeface="Calibri"/>
                <a:cs typeface="Calibri"/>
                <a:sym typeface="Calibri"/>
              </a:rPr>
              <a:t>Goals</a:t>
            </a:r>
            <a:endParaRPr b="0" i="0" sz="3000" u="none" cap="none" strike="noStrike">
              <a:solidFill>
                <a:srgbClr val="000000"/>
              </a:solidFill>
              <a:latin typeface="Calibri"/>
              <a:ea typeface="Calibri"/>
              <a:cs typeface="Calibri"/>
              <a:sym typeface="Calibri"/>
            </a:endParaRPr>
          </a:p>
          <a:p>
            <a:pPr indent="-266700" lvl="1" marL="685800" marR="0" rtl="0" algn="l">
              <a:lnSpc>
                <a:spcPct val="90000"/>
              </a:lnSpc>
              <a:spcBef>
                <a:spcPts val="50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Communicate the results of the research</a:t>
            </a:r>
            <a:endParaRPr b="0" i="0" sz="3000" u="none" cap="none" strike="noStrike">
              <a:solidFill>
                <a:srgbClr val="000000"/>
              </a:solidFill>
              <a:latin typeface="Calibri"/>
              <a:ea typeface="Calibri"/>
              <a:cs typeface="Calibri"/>
              <a:sym typeface="Calibri"/>
            </a:endParaRPr>
          </a:p>
          <a:p>
            <a:pPr indent="-266700" lvl="1" marL="685800" marR="0" rtl="0" algn="l">
              <a:lnSpc>
                <a:spcPct val="90000"/>
              </a:lnSpc>
              <a:spcBef>
                <a:spcPts val="50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Attract attention and interest</a:t>
            </a:r>
            <a:endParaRPr b="0" i="0" sz="3000" u="none" cap="none" strike="noStrike">
              <a:solidFill>
                <a:srgbClr val="000000"/>
              </a:solidFill>
              <a:latin typeface="Calibri"/>
              <a:ea typeface="Calibri"/>
              <a:cs typeface="Calibri"/>
              <a:sym typeface="Calibri"/>
            </a:endParaRPr>
          </a:p>
          <a:p>
            <a:pPr indent="-266700" lvl="1" marL="685800" marR="0" rtl="0" algn="l">
              <a:lnSpc>
                <a:spcPct val="90000"/>
              </a:lnSpc>
              <a:spcBef>
                <a:spcPts val="50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Invite feedback or collaboration</a:t>
            </a:r>
            <a:endParaRPr b="0" i="0" sz="3000" u="none" cap="none" strike="noStrike">
              <a:solidFill>
                <a:srgbClr val="000000"/>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Planning Stage</a:t>
            </a:r>
            <a:endParaRPr b="1">
              <a:latin typeface="Calibri"/>
              <a:ea typeface="Calibri"/>
              <a:cs typeface="Calibri"/>
              <a:sym typeface="Calibri"/>
            </a:endParaRPr>
          </a:p>
        </p:txBody>
      </p:sp>
      <p:pic>
        <p:nvPicPr>
          <p:cNvPr id="143" name="Google Shape;143;p6"/>
          <p:cNvPicPr preferRelativeResize="0"/>
          <p:nvPr>
            <p:ph idx="1" type="body"/>
          </p:nvPr>
        </p:nvPicPr>
        <p:blipFill rotWithShape="1">
          <a:blip r:embed="rId3">
            <a:alphaModFix/>
          </a:blip>
          <a:srcRect b="0" l="0" r="0" t="0"/>
          <a:stretch/>
        </p:blipFill>
        <p:spPr>
          <a:xfrm>
            <a:off x="11483993" y="5866180"/>
            <a:ext cx="664464" cy="609600"/>
          </a:xfrm>
          <a:prstGeom prst="rect">
            <a:avLst/>
          </a:prstGeom>
          <a:noFill/>
          <a:ln>
            <a:noFill/>
          </a:ln>
        </p:spPr>
      </p:pic>
      <p:sp>
        <p:nvSpPr>
          <p:cNvPr id="144" name="Google Shape;144;p6"/>
          <p:cNvSpPr/>
          <p:nvPr/>
        </p:nvSpPr>
        <p:spPr>
          <a:xfrm flipH="1" rot="10800000">
            <a:off x="8372086" y="6523277"/>
            <a:ext cx="3840480" cy="45719"/>
          </a:xfrm>
          <a:prstGeom prst="rect">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6"/>
          <p:cNvSpPr/>
          <p:nvPr/>
        </p:nvSpPr>
        <p:spPr>
          <a:xfrm>
            <a:off x="5735767" y="6616493"/>
            <a:ext cx="6472052" cy="45719"/>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6"/>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Step 1: Content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Step 2: Layout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Step 3: Color/font</a:t>
            </a:r>
            <a:endParaRPr b="0" i="0" sz="1400" u="none" cap="none" strike="noStrike">
              <a:solidFill>
                <a:srgbClr val="000000"/>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a5622775c8_0_10"/>
          <p:cNvSpPr txBox="1"/>
          <p:nvPr>
            <p:ph type="title"/>
          </p:nvPr>
        </p:nvSpPr>
        <p:spPr>
          <a:xfrm>
            <a:off x="831850" y="1709738"/>
            <a:ext cx="10515600" cy="2852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US"/>
              <a:t>Step One: Poster Content</a:t>
            </a:r>
            <a:endParaRPr b="1"/>
          </a:p>
        </p:txBody>
      </p:sp>
      <p:sp>
        <p:nvSpPr>
          <p:cNvPr id="152" name="Google Shape;152;ga5622775c8_0_10"/>
          <p:cNvSpPr txBox="1"/>
          <p:nvPr>
            <p:ph idx="1" type="body"/>
          </p:nvPr>
        </p:nvSpPr>
        <p:spPr>
          <a:xfrm>
            <a:off x="831850" y="4589463"/>
            <a:ext cx="10515600" cy="150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2019-08-09T11:58:35Z</dcterms:created>
  <dc:creator>Reference</dc:creator>
</cp:coreProperties>
</file>