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8" r:id="rId1"/>
    <p:sldMasterId id="2147483679" r:id="rId2"/>
  </p:sldMasterIdLst>
  <p:notesMasterIdLst>
    <p:notesMasterId r:id="rId54"/>
  </p:notesMasterIdLst>
  <p:sldIdLst>
    <p:sldId id="256" r:id="rId3"/>
    <p:sldId id="323" r:id="rId4"/>
    <p:sldId id="384" r:id="rId5"/>
    <p:sldId id="306" r:id="rId6"/>
    <p:sldId id="383" r:id="rId7"/>
    <p:sldId id="257" r:id="rId8"/>
    <p:sldId id="259" r:id="rId9"/>
    <p:sldId id="260" r:id="rId10"/>
    <p:sldId id="314" r:id="rId11"/>
    <p:sldId id="261" r:id="rId12"/>
    <p:sldId id="262" r:id="rId13"/>
    <p:sldId id="263" r:id="rId14"/>
    <p:sldId id="264" r:id="rId15"/>
    <p:sldId id="265" r:id="rId16"/>
    <p:sldId id="266" r:id="rId17"/>
    <p:sldId id="267" r:id="rId18"/>
    <p:sldId id="268" r:id="rId19"/>
    <p:sldId id="269" r:id="rId20"/>
    <p:sldId id="270" r:id="rId21"/>
    <p:sldId id="319" r:id="rId22"/>
    <p:sldId id="278" r:id="rId23"/>
    <p:sldId id="317" r:id="rId24"/>
    <p:sldId id="282" r:id="rId25"/>
    <p:sldId id="312" r:id="rId26"/>
    <p:sldId id="285" r:id="rId27"/>
    <p:sldId id="324" r:id="rId28"/>
    <p:sldId id="286" r:id="rId29"/>
    <p:sldId id="287" r:id="rId30"/>
    <p:sldId id="313" r:id="rId31"/>
    <p:sldId id="279" r:id="rId32"/>
    <p:sldId id="283" r:id="rId33"/>
    <p:sldId id="280" r:id="rId34"/>
    <p:sldId id="273" r:id="rId35"/>
    <p:sldId id="276" r:id="rId36"/>
    <p:sldId id="277" r:id="rId37"/>
    <p:sldId id="275" r:id="rId38"/>
    <p:sldId id="274" r:id="rId39"/>
    <p:sldId id="297" r:id="rId40"/>
    <p:sldId id="298" r:id="rId41"/>
    <p:sldId id="299" r:id="rId42"/>
    <p:sldId id="300" r:id="rId43"/>
    <p:sldId id="290" r:id="rId44"/>
    <p:sldId id="316" r:id="rId45"/>
    <p:sldId id="291" r:id="rId46"/>
    <p:sldId id="318" r:id="rId47"/>
    <p:sldId id="304" r:id="rId48"/>
    <p:sldId id="305" r:id="rId49"/>
    <p:sldId id="258" r:id="rId50"/>
    <p:sldId id="301" r:id="rId51"/>
    <p:sldId id="302" r:id="rId52"/>
    <p:sldId id="310" r:id="rId53"/>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53" autoAdjust="0"/>
    <p:restoredTop sz="66063" autoAdjust="0"/>
  </p:normalViewPr>
  <p:slideViewPr>
    <p:cSldViewPr snapToGrid="0" snapToObjects="1">
      <p:cViewPr varScale="1">
        <p:scale>
          <a:sx n="54" d="100"/>
          <a:sy n="54" d="100"/>
        </p:scale>
        <p:origin x="1478" y="22"/>
      </p:cViewPr>
      <p:guideLst>
        <p:guide orient="horz" pos="2160"/>
        <p:guide pos="2880"/>
      </p:guideLst>
    </p:cSldViewPr>
  </p:slideViewPr>
  <p:notesTextViewPr>
    <p:cViewPr>
      <p:scale>
        <a:sx n="100" d="100"/>
        <a:sy n="100" d="100"/>
      </p:scale>
      <p:origin x="0" y="0"/>
    </p:cViewPr>
  </p:notesTextViewPr>
  <p:sorterViewPr>
    <p:cViewPr>
      <p:scale>
        <a:sx n="201" d="100"/>
        <a:sy n="201" d="100"/>
      </p:scale>
      <p:origin x="0" y="-114302"/>
    </p:cViewPr>
  </p:sorterViewPr>
  <p:notesViewPr>
    <p:cSldViewPr snapToGrid="0" snapToObjects="1">
      <p:cViewPr varScale="1">
        <p:scale>
          <a:sx n="60" d="100"/>
          <a:sy n="60" d="100"/>
        </p:scale>
        <p:origin x="2354" y="2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3-08-07T22:31:39.050" idx="2">
    <p:pos x="6000" y="100"/>
    <p:text>Check these sites. 
-Frances Carter</p:text>
  </p:cm>
  <p:cm authorId="0" dt="2013-08-07T22:34:12.414" idx="1">
    <p:pos x="6000" y="0"/>
    <p:text>Check site/link to be able to explain
-Frances Carter</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C23F7B-962D-4F96-9073-39D543F7D02F}" type="doc">
      <dgm:prSet loTypeId="urn:microsoft.com/office/officeart/2005/8/layout/hProcess11" loCatId="process" qsTypeId="urn:microsoft.com/office/officeart/2005/8/quickstyle/simple1" qsCatId="simple" csTypeId="urn:microsoft.com/office/officeart/2005/8/colors/accent1_2" csCatId="accent1" phldr="1"/>
      <dgm:spPr/>
    </dgm:pt>
    <dgm:pt modelId="{C8C85D42-9C02-4324-AF6E-142C10873054}">
      <dgm:prSet phldrT="[Text]"/>
      <dgm:spPr/>
      <dgm:t>
        <a:bodyPr/>
        <a:lstStyle/>
        <a:p>
          <a:r>
            <a:rPr lang="en-US" b="1" dirty="0"/>
            <a:t>Physicist/Engineer</a:t>
          </a:r>
        </a:p>
      </dgm:t>
    </dgm:pt>
    <dgm:pt modelId="{B099DDB9-61D9-4B21-B355-AF994E32D1EC}" type="parTrans" cxnId="{B4742B4A-5F87-4193-B85C-5617C3347A21}">
      <dgm:prSet/>
      <dgm:spPr/>
      <dgm:t>
        <a:bodyPr/>
        <a:lstStyle/>
        <a:p>
          <a:endParaRPr lang="en-US"/>
        </a:p>
      </dgm:t>
    </dgm:pt>
    <dgm:pt modelId="{425CD1DB-FF25-45F4-B1CF-9A5F2582523F}" type="sibTrans" cxnId="{B4742B4A-5F87-4193-B85C-5617C3347A21}">
      <dgm:prSet/>
      <dgm:spPr/>
      <dgm:t>
        <a:bodyPr/>
        <a:lstStyle/>
        <a:p>
          <a:endParaRPr lang="en-US"/>
        </a:p>
      </dgm:t>
    </dgm:pt>
    <dgm:pt modelId="{F518DF74-2757-4379-BB98-8C0540988041}">
      <dgm:prSet phldrT="[Text]"/>
      <dgm:spPr/>
      <dgm:t>
        <a:bodyPr/>
        <a:lstStyle/>
        <a:p>
          <a:r>
            <a:rPr lang="en-US" b="1" dirty="0"/>
            <a:t>STEM ED</a:t>
          </a:r>
        </a:p>
        <a:p>
          <a:r>
            <a:rPr lang="en-US" b="1" dirty="0"/>
            <a:t>Policy Researcher</a:t>
          </a:r>
        </a:p>
      </dgm:t>
    </dgm:pt>
    <dgm:pt modelId="{DA2DA631-3AFB-40B0-AE44-E7FB77FEEFBA}" type="parTrans" cxnId="{441790B9-71CC-4EBC-BCDB-0F44AC2252A2}">
      <dgm:prSet/>
      <dgm:spPr/>
      <dgm:t>
        <a:bodyPr/>
        <a:lstStyle/>
        <a:p>
          <a:endParaRPr lang="en-US"/>
        </a:p>
      </dgm:t>
    </dgm:pt>
    <dgm:pt modelId="{D3015318-6129-40F9-9BB0-B8FB75753713}" type="sibTrans" cxnId="{441790B9-71CC-4EBC-BCDB-0F44AC2252A2}">
      <dgm:prSet/>
      <dgm:spPr/>
      <dgm:t>
        <a:bodyPr/>
        <a:lstStyle/>
        <a:p>
          <a:endParaRPr lang="en-US"/>
        </a:p>
      </dgm:t>
    </dgm:pt>
    <dgm:pt modelId="{5D3806E8-849D-4149-9261-4F78D05B4683}">
      <dgm:prSet phldrT="[Text]"/>
      <dgm:spPr/>
      <dgm:t>
        <a:bodyPr/>
        <a:lstStyle/>
        <a:p>
          <a:r>
            <a:rPr lang="en-US" b="1" dirty="0"/>
            <a:t>Education </a:t>
          </a:r>
        </a:p>
        <a:p>
          <a:r>
            <a:rPr lang="en-US" b="1" dirty="0"/>
            <a:t>Data Scientist</a:t>
          </a:r>
        </a:p>
      </dgm:t>
    </dgm:pt>
    <dgm:pt modelId="{4EC1BF43-658E-441E-BC8A-916AD5089A2D}" type="parTrans" cxnId="{567E77A1-59B7-4545-B066-0C36DA4501FC}">
      <dgm:prSet/>
      <dgm:spPr/>
      <dgm:t>
        <a:bodyPr/>
        <a:lstStyle/>
        <a:p>
          <a:endParaRPr lang="en-US"/>
        </a:p>
      </dgm:t>
    </dgm:pt>
    <dgm:pt modelId="{BBCAA46F-CAA1-4421-BE7D-3A3D01CEA7FD}" type="sibTrans" cxnId="{567E77A1-59B7-4545-B066-0C36DA4501FC}">
      <dgm:prSet/>
      <dgm:spPr/>
      <dgm:t>
        <a:bodyPr/>
        <a:lstStyle/>
        <a:p>
          <a:endParaRPr lang="en-US"/>
        </a:p>
      </dgm:t>
    </dgm:pt>
    <dgm:pt modelId="{72C0DF76-2A92-4D1E-A33F-50835100B80B}" type="pres">
      <dgm:prSet presAssocID="{63C23F7B-962D-4F96-9073-39D543F7D02F}" presName="Name0" presStyleCnt="0">
        <dgm:presLayoutVars>
          <dgm:dir/>
          <dgm:resizeHandles val="exact"/>
        </dgm:presLayoutVars>
      </dgm:prSet>
      <dgm:spPr/>
    </dgm:pt>
    <dgm:pt modelId="{6DA6BCEC-6649-47AB-B09C-5E4BF83F386F}" type="pres">
      <dgm:prSet presAssocID="{63C23F7B-962D-4F96-9073-39D543F7D02F}" presName="arrow" presStyleLbl="bgShp" presStyleIdx="0" presStyleCnt="1" custLinFactNeighborY="20427"/>
      <dgm:spPr/>
    </dgm:pt>
    <dgm:pt modelId="{42A05BB3-6CDB-4320-A69A-98A4C4F66BD4}" type="pres">
      <dgm:prSet presAssocID="{63C23F7B-962D-4F96-9073-39D543F7D02F}" presName="points" presStyleCnt="0"/>
      <dgm:spPr/>
    </dgm:pt>
    <dgm:pt modelId="{1AA563B0-C4D2-4E35-82D3-E181328F33CB}" type="pres">
      <dgm:prSet presAssocID="{C8C85D42-9C02-4324-AF6E-142C10873054}" presName="compositeA" presStyleCnt="0"/>
      <dgm:spPr/>
    </dgm:pt>
    <dgm:pt modelId="{DD57DD4E-B57D-42CA-A26F-5CB70835D8C8}" type="pres">
      <dgm:prSet presAssocID="{C8C85D42-9C02-4324-AF6E-142C10873054}" presName="textA" presStyleLbl="revTx" presStyleIdx="0" presStyleCnt="3" custLinFactNeighborX="7194" custLinFactNeighborY="72219">
        <dgm:presLayoutVars>
          <dgm:bulletEnabled val="1"/>
        </dgm:presLayoutVars>
      </dgm:prSet>
      <dgm:spPr/>
    </dgm:pt>
    <dgm:pt modelId="{38D90E33-A219-4FD9-A265-206C76BDC94F}" type="pres">
      <dgm:prSet presAssocID="{C8C85D42-9C02-4324-AF6E-142C10873054}" presName="circleA" presStyleLbl="node1" presStyleIdx="0" presStyleCnt="3"/>
      <dgm:spPr/>
    </dgm:pt>
    <dgm:pt modelId="{514369CA-8D5B-4252-B6FE-B72E7EF9F120}" type="pres">
      <dgm:prSet presAssocID="{C8C85D42-9C02-4324-AF6E-142C10873054}" presName="spaceA" presStyleCnt="0"/>
      <dgm:spPr/>
    </dgm:pt>
    <dgm:pt modelId="{5EFC7DF8-B31E-4444-AE7D-91765EF9937D}" type="pres">
      <dgm:prSet presAssocID="{425CD1DB-FF25-45F4-B1CF-9A5F2582523F}" presName="space" presStyleCnt="0"/>
      <dgm:spPr/>
    </dgm:pt>
    <dgm:pt modelId="{31A2DA4F-B460-4CFC-B841-DDD116D8CA8F}" type="pres">
      <dgm:prSet presAssocID="{F518DF74-2757-4379-BB98-8C0540988041}" presName="compositeB" presStyleCnt="0"/>
      <dgm:spPr/>
    </dgm:pt>
    <dgm:pt modelId="{3106D80E-E3DA-4774-9950-5D31247E3DFA}" type="pres">
      <dgm:prSet presAssocID="{F518DF74-2757-4379-BB98-8C0540988041}" presName="textB" presStyleLbl="revTx" presStyleIdx="1" presStyleCnt="3" custLinFactNeighborX="1110" custLinFactNeighborY="-15363">
        <dgm:presLayoutVars>
          <dgm:bulletEnabled val="1"/>
        </dgm:presLayoutVars>
      </dgm:prSet>
      <dgm:spPr/>
    </dgm:pt>
    <dgm:pt modelId="{88D80CC1-9CB8-4D06-A880-A01885FB26B6}" type="pres">
      <dgm:prSet presAssocID="{F518DF74-2757-4379-BB98-8C0540988041}" presName="circleB" presStyleLbl="node1" presStyleIdx="1" presStyleCnt="3"/>
      <dgm:spPr/>
    </dgm:pt>
    <dgm:pt modelId="{46665FF6-6CCA-4274-9E41-E5A8DE2D29C4}" type="pres">
      <dgm:prSet presAssocID="{F518DF74-2757-4379-BB98-8C0540988041}" presName="spaceB" presStyleCnt="0"/>
      <dgm:spPr/>
    </dgm:pt>
    <dgm:pt modelId="{09CA3C48-32F8-4697-9883-81D9799B9857}" type="pres">
      <dgm:prSet presAssocID="{D3015318-6129-40F9-9BB0-B8FB75753713}" presName="space" presStyleCnt="0"/>
      <dgm:spPr/>
    </dgm:pt>
    <dgm:pt modelId="{6D550F4B-15F6-4B05-9634-EB515F3D4A91}" type="pres">
      <dgm:prSet presAssocID="{5D3806E8-849D-4149-9261-4F78D05B4683}" presName="compositeA" presStyleCnt="0"/>
      <dgm:spPr/>
    </dgm:pt>
    <dgm:pt modelId="{833E99DA-B040-4643-A8C2-5B0F499CE3AB}" type="pres">
      <dgm:prSet presAssocID="{5D3806E8-849D-4149-9261-4F78D05B4683}" presName="textA" presStyleLbl="revTx" presStyleIdx="2" presStyleCnt="3" custLinFactNeighborX="116" custLinFactNeighborY="73773">
        <dgm:presLayoutVars>
          <dgm:bulletEnabled val="1"/>
        </dgm:presLayoutVars>
      </dgm:prSet>
      <dgm:spPr/>
    </dgm:pt>
    <dgm:pt modelId="{446D6DE6-21C7-4C31-8CDA-87FC269EFE01}" type="pres">
      <dgm:prSet presAssocID="{5D3806E8-849D-4149-9261-4F78D05B4683}" presName="circleA" presStyleLbl="node1" presStyleIdx="2" presStyleCnt="3"/>
      <dgm:spPr/>
    </dgm:pt>
    <dgm:pt modelId="{063C7CD4-885C-48C1-939E-4F71353D419B}" type="pres">
      <dgm:prSet presAssocID="{5D3806E8-849D-4149-9261-4F78D05B4683}" presName="spaceA" presStyleCnt="0"/>
      <dgm:spPr/>
    </dgm:pt>
  </dgm:ptLst>
  <dgm:cxnLst>
    <dgm:cxn modelId="{4A1BDC05-04BC-4836-8D1B-242FF9117143}" type="presOf" srcId="{C8C85D42-9C02-4324-AF6E-142C10873054}" destId="{DD57DD4E-B57D-42CA-A26F-5CB70835D8C8}" srcOrd="0" destOrd="0" presId="urn:microsoft.com/office/officeart/2005/8/layout/hProcess11"/>
    <dgm:cxn modelId="{B4742B4A-5F87-4193-B85C-5617C3347A21}" srcId="{63C23F7B-962D-4F96-9073-39D543F7D02F}" destId="{C8C85D42-9C02-4324-AF6E-142C10873054}" srcOrd="0" destOrd="0" parTransId="{B099DDB9-61D9-4B21-B355-AF994E32D1EC}" sibTransId="{425CD1DB-FF25-45F4-B1CF-9A5F2582523F}"/>
    <dgm:cxn modelId="{672FAB71-CA65-4318-A8C3-FF582FE50F28}" type="presOf" srcId="{5D3806E8-849D-4149-9261-4F78D05B4683}" destId="{833E99DA-B040-4643-A8C2-5B0F499CE3AB}" srcOrd="0" destOrd="0" presId="urn:microsoft.com/office/officeart/2005/8/layout/hProcess11"/>
    <dgm:cxn modelId="{567E77A1-59B7-4545-B066-0C36DA4501FC}" srcId="{63C23F7B-962D-4F96-9073-39D543F7D02F}" destId="{5D3806E8-849D-4149-9261-4F78D05B4683}" srcOrd="2" destOrd="0" parTransId="{4EC1BF43-658E-441E-BC8A-916AD5089A2D}" sibTransId="{BBCAA46F-CAA1-4421-BE7D-3A3D01CEA7FD}"/>
    <dgm:cxn modelId="{441790B9-71CC-4EBC-BCDB-0F44AC2252A2}" srcId="{63C23F7B-962D-4F96-9073-39D543F7D02F}" destId="{F518DF74-2757-4379-BB98-8C0540988041}" srcOrd="1" destOrd="0" parTransId="{DA2DA631-3AFB-40B0-AE44-E7FB77FEEFBA}" sibTransId="{D3015318-6129-40F9-9BB0-B8FB75753713}"/>
    <dgm:cxn modelId="{A644B6BF-15BB-4C33-8B2E-195001D26BF4}" type="presOf" srcId="{F518DF74-2757-4379-BB98-8C0540988041}" destId="{3106D80E-E3DA-4774-9950-5D31247E3DFA}" srcOrd="0" destOrd="0" presId="urn:microsoft.com/office/officeart/2005/8/layout/hProcess11"/>
    <dgm:cxn modelId="{6414A3EB-ADD1-4349-BF04-1A618808975D}" type="presOf" srcId="{63C23F7B-962D-4F96-9073-39D543F7D02F}" destId="{72C0DF76-2A92-4D1E-A33F-50835100B80B}" srcOrd="0" destOrd="0" presId="urn:microsoft.com/office/officeart/2005/8/layout/hProcess11"/>
    <dgm:cxn modelId="{B507143F-1F15-4E9C-A21D-7F9DA0288FE3}" type="presParOf" srcId="{72C0DF76-2A92-4D1E-A33F-50835100B80B}" destId="{6DA6BCEC-6649-47AB-B09C-5E4BF83F386F}" srcOrd="0" destOrd="0" presId="urn:microsoft.com/office/officeart/2005/8/layout/hProcess11"/>
    <dgm:cxn modelId="{EC21E0E1-EA07-43A9-8B68-FA1AB47EC0A9}" type="presParOf" srcId="{72C0DF76-2A92-4D1E-A33F-50835100B80B}" destId="{42A05BB3-6CDB-4320-A69A-98A4C4F66BD4}" srcOrd="1" destOrd="0" presId="urn:microsoft.com/office/officeart/2005/8/layout/hProcess11"/>
    <dgm:cxn modelId="{A1C76268-7A7F-40CB-99E7-ADDC925609FE}" type="presParOf" srcId="{42A05BB3-6CDB-4320-A69A-98A4C4F66BD4}" destId="{1AA563B0-C4D2-4E35-82D3-E181328F33CB}" srcOrd="0" destOrd="0" presId="urn:microsoft.com/office/officeart/2005/8/layout/hProcess11"/>
    <dgm:cxn modelId="{B73AF056-2559-4FA7-98C5-5598F6E72459}" type="presParOf" srcId="{1AA563B0-C4D2-4E35-82D3-E181328F33CB}" destId="{DD57DD4E-B57D-42CA-A26F-5CB70835D8C8}" srcOrd="0" destOrd="0" presId="urn:microsoft.com/office/officeart/2005/8/layout/hProcess11"/>
    <dgm:cxn modelId="{AB3F141F-E249-4DCC-84C9-CA6DBAEAB799}" type="presParOf" srcId="{1AA563B0-C4D2-4E35-82D3-E181328F33CB}" destId="{38D90E33-A219-4FD9-A265-206C76BDC94F}" srcOrd="1" destOrd="0" presId="urn:microsoft.com/office/officeart/2005/8/layout/hProcess11"/>
    <dgm:cxn modelId="{E9041D32-175D-4E22-8EB6-90C0AD4D3703}" type="presParOf" srcId="{1AA563B0-C4D2-4E35-82D3-E181328F33CB}" destId="{514369CA-8D5B-4252-B6FE-B72E7EF9F120}" srcOrd="2" destOrd="0" presId="urn:microsoft.com/office/officeart/2005/8/layout/hProcess11"/>
    <dgm:cxn modelId="{108A484F-250D-4BF3-B7C4-27B4655B34CB}" type="presParOf" srcId="{42A05BB3-6CDB-4320-A69A-98A4C4F66BD4}" destId="{5EFC7DF8-B31E-4444-AE7D-91765EF9937D}" srcOrd="1" destOrd="0" presId="urn:microsoft.com/office/officeart/2005/8/layout/hProcess11"/>
    <dgm:cxn modelId="{6821EBCD-33B1-4EE3-9CFE-EC0EB658EB62}" type="presParOf" srcId="{42A05BB3-6CDB-4320-A69A-98A4C4F66BD4}" destId="{31A2DA4F-B460-4CFC-B841-DDD116D8CA8F}" srcOrd="2" destOrd="0" presId="urn:microsoft.com/office/officeart/2005/8/layout/hProcess11"/>
    <dgm:cxn modelId="{407090FA-676A-4D40-8D85-9B74B48A3DD7}" type="presParOf" srcId="{31A2DA4F-B460-4CFC-B841-DDD116D8CA8F}" destId="{3106D80E-E3DA-4774-9950-5D31247E3DFA}" srcOrd="0" destOrd="0" presId="urn:microsoft.com/office/officeart/2005/8/layout/hProcess11"/>
    <dgm:cxn modelId="{94A9C420-2823-4EF0-BB47-B29D19DFFD6B}" type="presParOf" srcId="{31A2DA4F-B460-4CFC-B841-DDD116D8CA8F}" destId="{88D80CC1-9CB8-4D06-A880-A01885FB26B6}" srcOrd="1" destOrd="0" presId="urn:microsoft.com/office/officeart/2005/8/layout/hProcess11"/>
    <dgm:cxn modelId="{681355DC-6C55-4F05-AC51-2FA9C02E6412}" type="presParOf" srcId="{31A2DA4F-B460-4CFC-B841-DDD116D8CA8F}" destId="{46665FF6-6CCA-4274-9E41-E5A8DE2D29C4}" srcOrd="2" destOrd="0" presId="urn:microsoft.com/office/officeart/2005/8/layout/hProcess11"/>
    <dgm:cxn modelId="{802A4B6B-6177-4B8A-A7EB-03917A00E476}" type="presParOf" srcId="{42A05BB3-6CDB-4320-A69A-98A4C4F66BD4}" destId="{09CA3C48-32F8-4697-9883-81D9799B9857}" srcOrd="3" destOrd="0" presId="urn:microsoft.com/office/officeart/2005/8/layout/hProcess11"/>
    <dgm:cxn modelId="{C556B30B-E066-496E-A20C-857DB966C14F}" type="presParOf" srcId="{42A05BB3-6CDB-4320-A69A-98A4C4F66BD4}" destId="{6D550F4B-15F6-4B05-9634-EB515F3D4A91}" srcOrd="4" destOrd="0" presId="urn:microsoft.com/office/officeart/2005/8/layout/hProcess11"/>
    <dgm:cxn modelId="{1FC7A423-EB99-4506-AB47-4BFDF6DF3C62}" type="presParOf" srcId="{6D550F4B-15F6-4B05-9634-EB515F3D4A91}" destId="{833E99DA-B040-4643-A8C2-5B0F499CE3AB}" srcOrd="0" destOrd="0" presId="urn:microsoft.com/office/officeart/2005/8/layout/hProcess11"/>
    <dgm:cxn modelId="{10462EA5-7BA9-4211-96C2-1CF1934CDD1E}" type="presParOf" srcId="{6D550F4B-15F6-4B05-9634-EB515F3D4A91}" destId="{446D6DE6-21C7-4C31-8CDA-87FC269EFE01}" srcOrd="1" destOrd="0" presId="urn:microsoft.com/office/officeart/2005/8/layout/hProcess11"/>
    <dgm:cxn modelId="{3DB7D670-7980-4E53-8B38-6BA731255BDF}" type="presParOf" srcId="{6D550F4B-15F6-4B05-9634-EB515F3D4A91}" destId="{063C7CD4-885C-48C1-939E-4F71353D419B}" srcOrd="2" destOrd="0" presId="urn:microsoft.com/office/officeart/2005/8/layout/hProcess1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C23F7B-962D-4F96-9073-39D543F7D02F}" type="doc">
      <dgm:prSet loTypeId="urn:microsoft.com/office/officeart/2005/8/layout/hProcess11" loCatId="process" qsTypeId="urn:microsoft.com/office/officeart/2005/8/quickstyle/simple1" qsCatId="simple" csTypeId="urn:microsoft.com/office/officeart/2005/8/colors/accent1_2" csCatId="accent1" phldr="1"/>
      <dgm:spPr/>
    </dgm:pt>
    <dgm:pt modelId="{C8C85D42-9C02-4324-AF6E-142C10873054}">
      <dgm:prSet phldrT="[Text]" custT="1"/>
      <dgm:spPr/>
      <dgm:t>
        <a:bodyPr/>
        <a:lstStyle/>
        <a:p>
          <a:r>
            <a:rPr lang="en-US" sz="2000" b="1" dirty="0"/>
            <a:t>Teacher</a:t>
          </a:r>
        </a:p>
      </dgm:t>
    </dgm:pt>
    <dgm:pt modelId="{B099DDB9-61D9-4B21-B355-AF994E32D1EC}" type="parTrans" cxnId="{B4742B4A-5F87-4193-B85C-5617C3347A21}">
      <dgm:prSet/>
      <dgm:spPr/>
      <dgm:t>
        <a:bodyPr/>
        <a:lstStyle/>
        <a:p>
          <a:endParaRPr lang="en-US"/>
        </a:p>
      </dgm:t>
    </dgm:pt>
    <dgm:pt modelId="{425CD1DB-FF25-45F4-B1CF-9A5F2582523F}" type="sibTrans" cxnId="{B4742B4A-5F87-4193-B85C-5617C3347A21}">
      <dgm:prSet/>
      <dgm:spPr/>
      <dgm:t>
        <a:bodyPr/>
        <a:lstStyle/>
        <a:p>
          <a:endParaRPr lang="en-US"/>
        </a:p>
      </dgm:t>
    </dgm:pt>
    <dgm:pt modelId="{F518DF74-2757-4379-BB98-8C0540988041}">
      <dgm:prSet phldrT="[Text]" custT="1"/>
      <dgm:spPr/>
      <dgm:t>
        <a:bodyPr/>
        <a:lstStyle/>
        <a:p>
          <a:r>
            <a:rPr lang="en-US" sz="2000" b="1" dirty="0"/>
            <a:t>Technical Trainer</a:t>
          </a:r>
        </a:p>
      </dgm:t>
    </dgm:pt>
    <dgm:pt modelId="{DA2DA631-3AFB-40B0-AE44-E7FB77FEEFBA}" type="parTrans" cxnId="{441790B9-71CC-4EBC-BCDB-0F44AC2252A2}">
      <dgm:prSet/>
      <dgm:spPr/>
      <dgm:t>
        <a:bodyPr/>
        <a:lstStyle/>
        <a:p>
          <a:endParaRPr lang="en-US"/>
        </a:p>
      </dgm:t>
    </dgm:pt>
    <dgm:pt modelId="{D3015318-6129-40F9-9BB0-B8FB75753713}" type="sibTrans" cxnId="{441790B9-71CC-4EBC-BCDB-0F44AC2252A2}">
      <dgm:prSet/>
      <dgm:spPr/>
      <dgm:t>
        <a:bodyPr/>
        <a:lstStyle/>
        <a:p>
          <a:endParaRPr lang="en-US"/>
        </a:p>
      </dgm:t>
    </dgm:pt>
    <dgm:pt modelId="{5D3806E8-849D-4149-9261-4F78D05B4683}">
      <dgm:prSet phldrT="[Text]" custT="1"/>
      <dgm:spPr/>
      <dgm:t>
        <a:bodyPr/>
        <a:lstStyle/>
        <a:p>
          <a:r>
            <a:rPr lang="en-US" sz="2000" b="1" dirty="0"/>
            <a:t>Associate Professor</a:t>
          </a:r>
        </a:p>
      </dgm:t>
    </dgm:pt>
    <dgm:pt modelId="{4EC1BF43-658E-441E-BC8A-916AD5089A2D}" type="parTrans" cxnId="{567E77A1-59B7-4545-B066-0C36DA4501FC}">
      <dgm:prSet/>
      <dgm:spPr/>
      <dgm:t>
        <a:bodyPr/>
        <a:lstStyle/>
        <a:p>
          <a:endParaRPr lang="en-US"/>
        </a:p>
      </dgm:t>
    </dgm:pt>
    <dgm:pt modelId="{BBCAA46F-CAA1-4421-BE7D-3A3D01CEA7FD}" type="sibTrans" cxnId="{567E77A1-59B7-4545-B066-0C36DA4501FC}">
      <dgm:prSet/>
      <dgm:spPr/>
      <dgm:t>
        <a:bodyPr/>
        <a:lstStyle/>
        <a:p>
          <a:endParaRPr lang="en-US"/>
        </a:p>
      </dgm:t>
    </dgm:pt>
    <dgm:pt modelId="{72C0DF76-2A92-4D1E-A33F-50835100B80B}" type="pres">
      <dgm:prSet presAssocID="{63C23F7B-962D-4F96-9073-39D543F7D02F}" presName="Name0" presStyleCnt="0">
        <dgm:presLayoutVars>
          <dgm:dir/>
          <dgm:resizeHandles val="exact"/>
        </dgm:presLayoutVars>
      </dgm:prSet>
      <dgm:spPr/>
    </dgm:pt>
    <dgm:pt modelId="{6DA6BCEC-6649-47AB-B09C-5E4BF83F386F}" type="pres">
      <dgm:prSet presAssocID="{63C23F7B-962D-4F96-9073-39D543F7D02F}" presName="arrow" presStyleLbl="bgShp" presStyleIdx="0" presStyleCnt="1" custLinFactNeighborY="20427"/>
      <dgm:spPr/>
    </dgm:pt>
    <dgm:pt modelId="{42A05BB3-6CDB-4320-A69A-98A4C4F66BD4}" type="pres">
      <dgm:prSet presAssocID="{63C23F7B-962D-4F96-9073-39D543F7D02F}" presName="points" presStyleCnt="0"/>
      <dgm:spPr/>
    </dgm:pt>
    <dgm:pt modelId="{1AA563B0-C4D2-4E35-82D3-E181328F33CB}" type="pres">
      <dgm:prSet presAssocID="{C8C85D42-9C02-4324-AF6E-142C10873054}" presName="compositeA" presStyleCnt="0"/>
      <dgm:spPr/>
    </dgm:pt>
    <dgm:pt modelId="{DD57DD4E-B57D-42CA-A26F-5CB70835D8C8}" type="pres">
      <dgm:prSet presAssocID="{C8C85D42-9C02-4324-AF6E-142C10873054}" presName="textA" presStyleLbl="revTx" presStyleIdx="0" presStyleCnt="3" custLinFactNeighborX="7194" custLinFactNeighborY="72219">
        <dgm:presLayoutVars>
          <dgm:bulletEnabled val="1"/>
        </dgm:presLayoutVars>
      </dgm:prSet>
      <dgm:spPr/>
    </dgm:pt>
    <dgm:pt modelId="{38D90E33-A219-4FD9-A265-206C76BDC94F}" type="pres">
      <dgm:prSet presAssocID="{C8C85D42-9C02-4324-AF6E-142C10873054}" presName="circleA" presStyleLbl="node1" presStyleIdx="0" presStyleCnt="3"/>
      <dgm:spPr/>
    </dgm:pt>
    <dgm:pt modelId="{514369CA-8D5B-4252-B6FE-B72E7EF9F120}" type="pres">
      <dgm:prSet presAssocID="{C8C85D42-9C02-4324-AF6E-142C10873054}" presName="spaceA" presStyleCnt="0"/>
      <dgm:spPr/>
    </dgm:pt>
    <dgm:pt modelId="{5EFC7DF8-B31E-4444-AE7D-91765EF9937D}" type="pres">
      <dgm:prSet presAssocID="{425CD1DB-FF25-45F4-B1CF-9A5F2582523F}" presName="space" presStyleCnt="0"/>
      <dgm:spPr/>
    </dgm:pt>
    <dgm:pt modelId="{31A2DA4F-B460-4CFC-B841-DDD116D8CA8F}" type="pres">
      <dgm:prSet presAssocID="{F518DF74-2757-4379-BB98-8C0540988041}" presName="compositeB" presStyleCnt="0"/>
      <dgm:spPr/>
    </dgm:pt>
    <dgm:pt modelId="{3106D80E-E3DA-4774-9950-5D31247E3DFA}" type="pres">
      <dgm:prSet presAssocID="{F518DF74-2757-4379-BB98-8C0540988041}" presName="textB" presStyleLbl="revTx" presStyleIdx="1" presStyleCnt="3" custLinFactNeighborX="1110" custLinFactNeighborY="-15363">
        <dgm:presLayoutVars>
          <dgm:bulletEnabled val="1"/>
        </dgm:presLayoutVars>
      </dgm:prSet>
      <dgm:spPr/>
    </dgm:pt>
    <dgm:pt modelId="{88D80CC1-9CB8-4D06-A880-A01885FB26B6}" type="pres">
      <dgm:prSet presAssocID="{F518DF74-2757-4379-BB98-8C0540988041}" presName="circleB" presStyleLbl="node1" presStyleIdx="1" presStyleCnt="3"/>
      <dgm:spPr/>
    </dgm:pt>
    <dgm:pt modelId="{46665FF6-6CCA-4274-9E41-E5A8DE2D29C4}" type="pres">
      <dgm:prSet presAssocID="{F518DF74-2757-4379-BB98-8C0540988041}" presName="spaceB" presStyleCnt="0"/>
      <dgm:spPr/>
    </dgm:pt>
    <dgm:pt modelId="{09CA3C48-32F8-4697-9883-81D9799B9857}" type="pres">
      <dgm:prSet presAssocID="{D3015318-6129-40F9-9BB0-B8FB75753713}" presName="space" presStyleCnt="0"/>
      <dgm:spPr/>
    </dgm:pt>
    <dgm:pt modelId="{6D550F4B-15F6-4B05-9634-EB515F3D4A91}" type="pres">
      <dgm:prSet presAssocID="{5D3806E8-849D-4149-9261-4F78D05B4683}" presName="compositeA" presStyleCnt="0"/>
      <dgm:spPr/>
    </dgm:pt>
    <dgm:pt modelId="{833E99DA-B040-4643-A8C2-5B0F499CE3AB}" type="pres">
      <dgm:prSet presAssocID="{5D3806E8-849D-4149-9261-4F78D05B4683}" presName="textA" presStyleLbl="revTx" presStyleIdx="2" presStyleCnt="3" custLinFactNeighborX="116" custLinFactNeighborY="73773">
        <dgm:presLayoutVars>
          <dgm:bulletEnabled val="1"/>
        </dgm:presLayoutVars>
      </dgm:prSet>
      <dgm:spPr/>
    </dgm:pt>
    <dgm:pt modelId="{446D6DE6-21C7-4C31-8CDA-87FC269EFE01}" type="pres">
      <dgm:prSet presAssocID="{5D3806E8-849D-4149-9261-4F78D05B4683}" presName="circleA" presStyleLbl="node1" presStyleIdx="2" presStyleCnt="3"/>
      <dgm:spPr/>
    </dgm:pt>
    <dgm:pt modelId="{063C7CD4-885C-48C1-939E-4F71353D419B}" type="pres">
      <dgm:prSet presAssocID="{5D3806E8-849D-4149-9261-4F78D05B4683}" presName="spaceA" presStyleCnt="0"/>
      <dgm:spPr/>
    </dgm:pt>
  </dgm:ptLst>
  <dgm:cxnLst>
    <dgm:cxn modelId="{4A1BDC05-04BC-4836-8D1B-242FF9117143}" type="presOf" srcId="{C8C85D42-9C02-4324-AF6E-142C10873054}" destId="{DD57DD4E-B57D-42CA-A26F-5CB70835D8C8}" srcOrd="0" destOrd="0" presId="urn:microsoft.com/office/officeart/2005/8/layout/hProcess11"/>
    <dgm:cxn modelId="{B4742B4A-5F87-4193-B85C-5617C3347A21}" srcId="{63C23F7B-962D-4F96-9073-39D543F7D02F}" destId="{C8C85D42-9C02-4324-AF6E-142C10873054}" srcOrd="0" destOrd="0" parTransId="{B099DDB9-61D9-4B21-B355-AF994E32D1EC}" sibTransId="{425CD1DB-FF25-45F4-B1CF-9A5F2582523F}"/>
    <dgm:cxn modelId="{672FAB71-CA65-4318-A8C3-FF582FE50F28}" type="presOf" srcId="{5D3806E8-849D-4149-9261-4F78D05B4683}" destId="{833E99DA-B040-4643-A8C2-5B0F499CE3AB}" srcOrd="0" destOrd="0" presId="urn:microsoft.com/office/officeart/2005/8/layout/hProcess11"/>
    <dgm:cxn modelId="{567E77A1-59B7-4545-B066-0C36DA4501FC}" srcId="{63C23F7B-962D-4F96-9073-39D543F7D02F}" destId="{5D3806E8-849D-4149-9261-4F78D05B4683}" srcOrd="2" destOrd="0" parTransId="{4EC1BF43-658E-441E-BC8A-916AD5089A2D}" sibTransId="{BBCAA46F-CAA1-4421-BE7D-3A3D01CEA7FD}"/>
    <dgm:cxn modelId="{441790B9-71CC-4EBC-BCDB-0F44AC2252A2}" srcId="{63C23F7B-962D-4F96-9073-39D543F7D02F}" destId="{F518DF74-2757-4379-BB98-8C0540988041}" srcOrd="1" destOrd="0" parTransId="{DA2DA631-3AFB-40B0-AE44-E7FB77FEEFBA}" sibTransId="{D3015318-6129-40F9-9BB0-B8FB75753713}"/>
    <dgm:cxn modelId="{A644B6BF-15BB-4C33-8B2E-195001D26BF4}" type="presOf" srcId="{F518DF74-2757-4379-BB98-8C0540988041}" destId="{3106D80E-E3DA-4774-9950-5D31247E3DFA}" srcOrd="0" destOrd="0" presId="urn:microsoft.com/office/officeart/2005/8/layout/hProcess11"/>
    <dgm:cxn modelId="{6414A3EB-ADD1-4349-BF04-1A618808975D}" type="presOf" srcId="{63C23F7B-962D-4F96-9073-39D543F7D02F}" destId="{72C0DF76-2A92-4D1E-A33F-50835100B80B}" srcOrd="0" destOrd="0" presId="urn:microsoft.com/office/officeart/2005/8/layout/hProcess11"/>
    <dgm:cxn modelId="{B507143F-1F15-4E9C-A21D-7F9DA0288FE3}" type="presParOf" srcId="{72C0DF76-2A92-4D1E-A33F-50835100B80B}" destId="{6DA6BCEC-6649-47AB-B09C-5E4BF83F386F}" srcOrd="0" destOrd="0" presId="urn:microsoft.com/office/officeart/2005/8/layout/hProcess11"/>
    <dgm:cxn modelId="{EC21E0E1-EA07-43A9-8B68-FA1AB47EC0A9}" type="presParOf" srcId="{72C0DF76-2A92-4D1E-A33F-50835100B80B}" destId="{42A05BB3-6CDB-4320-A69A-98A4C4F66BD4}" srcOrd="1" destOrd="0" presId="urn:microsoft.com/office/officeart/2005/8/layout/hProcess11"/>
    <dgm:cxn modelId="{A1C76268-7A7F-40CB-99E7-ADDC925609FE}" type="presParOf" srcId="{42A05BB3-6CDB-4320-A69A-98A4C4F66BD4}" destId="{1AA563B0-C4D2-4E35-82D3-E181328F33CB}" srcOrd="0" destOrd="0" presId="urn:microsoft.com/office/officeart/2005/8/layout/hProcess11"/>
    <dgm:cxn modelId="{B73AF056-2559-4FA7-98C5-5598F6E72459}" type="presParOf" srcId="{1AA563B0-C4D2-4E35-82D3-E181328F33CB}" destId="{DD57DD4E-B57D-42CA-A26F-5CB70835D8C8}" srcOrd="0" destOrd="0" presId="urn:microsoft.com/office/officeart/2005/8/layout/hProcess11"/>
    <dgm:cxn modelId="{AB3F141F-E249-4DCC-84C9-CA6DBAEAB799}" type="presParOf" srcId="{1AA563B0-C4D2-4E35-82D3-E181328F33CB}" destId="{38D90E33-A219-4FD9-A265-206C76BDC94F}" srcOrd="1" destOrd="0" presId="urn:microsoft.com/office/officeart/2005/8/layout/hProcess11"/>
    <dgm:cxn modelId="{E9041D32-175D-4E22-8EB6-90C0AD4D3703}" type="presParOf" srcId="{1AA563B0-C4D2-4E35-82D3-E181328F33CB}" destId="{514369CA-8D5B-4252-B6FE-B72E7EF9F120}" srcOrd="2" destOrd="0" presId="urn:microsoft.com/office/officeart/2005/8/layout/hProcess11"/>
    <dgm:cxn modelId="{108A484F-250D-4BF3-B7C4-27B4655B34CB}" type="presParOf" srcId="{42A05BB3-6CDB-4320-A69A-98A4C4F66BD4}" destId="{5EFC7DF8-B31E-4444-AE7D-91765EF9937D}" srcOrd="1" destOrd="0" presId="urn:microsoft.com/office/officeart/2005/8/layout/hProcess11"/>
    <dgm:cxn modelId="{6821EBCD-33B1-4EE3-9CFE-EC0EB658EB62}" type="presParOf" srcId="{42A05BB3-6CDB-4320-A69A-98A4C4F66BD4}" destId="{31A2DA4F-B460-4CFC-B841-DDD116D8CA8F}" srcOrd="2" destOrd="0" presId="urn:microsoft.com/office/officeart/2005/8/layout/hProcess11"/>
    <dgm:cxn modelId="{407090FA-676A-4D40-8D85-9B74B48A3DD7}" type="presParOf" srcId="{31A2DA4F-B460-4CFC-B841-DDD116D8CA8F}" destId="{3106D80E-E3DA-4774-9950-5D31247E3DFA}" srcOrd="0" destOrd="0" presId="urn:microsoft.com/office/officeart/2005/8/layout/hProcess11"/>
    <dgm:cxn modelId="{94A9C420-2823-4EF0-BB47-B29D19DFFD6B}" type="presParOf" srcId="{31A2DA4F-B460-4CFC-B841-DDD116D8CA8F}" destId="{88D80CC1-9CB8-4D06-A880-A01885FB26B6}" srcOrd="1" destOrd="0" presId="urn:microsoft.com/office/officeart/2005/8/layout/hProcess11"/>
    <dgm:cxn modelId="{681355DC-6C55-4F05-AC51-2FA9C02E6412}" type="presParOf" srcId="{31A2DA4F-B460-4CFC-B841-DDD116D8CA8F}" destId="{46665FF6-6CCA-4274-9E41-E5A8DE2D29C4}" srcOrd="2" destOrd="0" presId="urn:microsoft.com/office/officeart/2005/8/layout/hProcess11"/>
    <dgm:cxn modelId="{802A4B6B-6177-4B8A-A7EB-03917A00E476}" type="presParOf" srcId="{42A05BB3-6CDB-4320-A69A-98A4C4F66BD4}" destId="{09CA3C48-32F8-4697-9883-81D9799B9857}" srcOrd="3" destOrd="0" presId="urn:microsoft.com/office/officeart/2005/8/layout/hProcess11"/>
    <dgm:cxn modelId="{C556B30B-E066-496E-A20C-857DB966C14F}" type="presParOf" srcId="{42A05BB3-6CDB-4320-A69A-98A4C4F66BD4}" destId="{6D550F4B-15F6-4B05-9634-EB515F3D4A91}" srcOrd="4" destOrd="0" presId="urn:microsoft.com/office/officeart/2005/8/layout/hProcess11"/>
    <dgm:cxn modelId="{1FC7A423-EB99-4506-AB47-4BFDF6DF3C62}" type="presParOf" srcId="{6D550F4B-15F6-4B05-9634-EB515F3D4A91}" destId="{833E99DA-B040-4643-A8C2-5B0F499CE3AB}" srcOrd="0" destOrd="0" presId="urn:microsoft.com/office/officeart/2005/8/layout/hProcess11"/>
    <dgm:cxn modelId="{10462EA5-7BA9-4211-96C2-1CF1934CDD1E}" type="presParOf" srcId="{6D550F4B-15F6-4B05-9634-EB515F3D4A91}" destId="{446D6DE6-21C7-4C31-8CDA-87FC269EFE01}" srcOrd="1" destOrd="0" presId="urn:microsoft.com/office/officeart/2005/8/layout/hProcess11"/>
    <dgm:cxn modelId="{3DB7D670-7980-4E53-8B38-6BA731255BDF}" type="presParOf" srcId="{6D550F4B-15F6-4B05-9634-EB515F3D4A91}" destId="{063C7CD4-885C-48C1-939E-4F71353D419B}" srcOrd="2" destOrd="0" presId="urn:microsoft.com/office/officeart/2005/8/layout/hProcess1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6BCEC-6649-47AB-B09C-5E4BF83F386F}">
      <dsp:nvSpPr>
        <dsp:cNvPr id="0" name=""/>
        <dsp:cNvSpPr/>
      </dsp:nvSpPr>
      <dsp:spPr>
        <a:xfrm>
          <a:off x="0" y="1903331"/>
          <a:ext cx="7586864" cy="1994542"/>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57DD4E-B57D-42CA-A26F-5CB70835D8C8}">
      <dsp:nvSpPr>
        <dsp:cNvPr id="0" name=""/>
        <dsp:cNvSpPr/>
      </dsp:nvSpPr>
      <dsp:spPr>
        <a:xfrm>
          <a:off x="161637" y="1440438"/>
          <a:ext cx="2200486" cy="199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a:lnSpc>
              <a:spcPct val="90000"/>
            </a:lnSpc>
            <a:spcBef>
              <a:spcPct val="0"/>
            </a:spcBef>
            <a:spcAft>
              <a:spcPct val="35000"/>
            </a:spcAft>
            <a:buNone/>
          </a:pPr>
          <a:r>
            <a:rPr lang="en-US" sz="1700" b="1" kern="1200" dirty="0"/>
            <a:t>Physicist/Engineer</a:t>
          </a:r>
        </a:p>
      </dsp:txBody>
      <dsp:txXfrm>
        <a:off x="161637" y="1440438"/>
        <a:ext cx="2200486" cy="1994542"/>
      </dsp:txXfrm>
    </dsp:sp>
    <dsp:sp modelId="{38D90E33-A219-4FD9-A265-206C76BDC94F}">
      <dsp:nvSpPr>
        <dsp:cNvPr id="0" name=""/>
        <dsp:cNvSpPr/>
      </dsp:nvSpPr>
      <dsp:spPr>
        <a:xfrm>
          <a:off x="854259" y="2243859"/>
          <a:ext cx="498635" cy="4986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06D80E-E3DA-4774-9950-5D31247E3DFA}">
      <dsp:nvSpPr>
        <dsp:cNvPr id="0" name=""/>
        <dsp:cNvSpPr/>
      </dsp:nvSpPr>
      <dsp:spPr>
        <a:xfrm>
          <a:off x="2338270" y="2685391"/>
          <a:ext cx="2200486" cy="199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b="1" kern="1200" dirty="0"/>
            <a:t>STEM ED</a:t>
          </a:r>
        </a:p>
        <a:p>
          <a:pPr marL="0" lvl="0" indent="0" algn="ctr" defTabSz="755650">
            <a:lnSpc>
              <a:spcPct val="90000"/>
            </a:lnSpc>
            <a:spcBef>
              <a:spcPct val="0"/>
            </a:spcBef>
            <a:spcAft>
              <a:spcPct val="35000"/>
            </a:spcAft>
            <a:buNone/>
          </a:pPr>
          <a:r>
            <a:rPr lang="en-US" sz="1700" b="1" kern="1200" dirty="0"/>
            <a:t>Policy Researcher</a:t>
          </a:r>
        </a:p>
      </dsp:txBody>
      <dsp:txXfrm>
        <a:off x="2338270" y="2685391"/>
        <a:ext cx="2200486" cy="1994542"/>
      </dsp:txXfrm>
    </dsp:sp>
    <dsp:sp modelId="{88D80CC1-9CB8-4D06-A880-A01885FB26B6}">
      <dsp:nvSpPr>
        <dsp:cNvPr id="0" name=""/>
        <dsp:cNvSpPr/>
      </dsp:nvSpPr>
      <dsp:spPr>
        <a:xfrm>
          <a:off x="3164771" y="2243859"/>
          <a:ext cx="498635" cy="4986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3E99DA-B040-4643-A8C2-5B0F499CE3AB}">
      <dsp:nvSpPr>
        <dsp:cNvPr id="0" name=""/>
        <dsp:cNvSpPr/>
      </dsp:nvSpPr>
      <dsp:spPr>
        <a:xfrm>
          <a:off x="4626909" y="1471433"/>
          <a:ext cx="2200486" cy="199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a:lnSpc>
              <a:spcPct val="90000"/>
            </a:lnSpc>
            <a:spcBef>
              <a:spcPct val="0"/>
            </a:spcBef>
            <a:spcAft>
              <a:spcPct val="35000"/>
            </a:spcAft>
            <a:buNone/>
          </a:pPr>
          <a:r>
            <a:rPr lang="en-US" sz="1700" b="1" kern="1200" dirty="0"/>
            <a:t>Education </a:t>
          </a:r>
        </a:p>
        <a:p>
          <a:pPr marL="0" lvl="0" indent="0" algn="ctr" defTabSz="755650">
            <a:lnSpc>
              <a:spcPct val="90000"/>
            </a:lnSpc>
            <a:spcBef>
              <a:spcPct val="0"/>
            </a:spcBef>
            <a:spcAft>
              <a:spcPct val="35000"/>
            </a:spcAft>
            <a:buNone/>
          </a:pPr>
          <a:r>
            <a:rPr lang="en-US" sz="1700" b="1" kern="1200" dirty="0"/>
            <a:t>Data Scientist</a:t>
          </a:r>
        </a:p>
      </dsp:txBody>
      <dsp:txXfrm>
        <a:off x="4626909" y="1471433"/>
        <a:ext cx="2200486" cy="1994542"/>
      </dsp:txXfrm>
    </dsp:sp>
    <dsp:sp modelId="{446D6DE6-21C7-4C31-8CDA-87FC269EFE01}">
      <dsp:nvSpPr>
        <dsp:cNvPr id="0" name=""/>
        <dsp:cNvSpPr/>
      </dsp:nvSpPr>
      <dsp:spPr>
        <a:xfrm>
          <a:off x="5475282" y="2243859"/>
          <a:ext cx="498635" cy="4986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6BCEC-6649-47AB-B09C-5E4BF83F386F}">
      <dsp:nvSpPr>
        <dsp:cNvPr id="0" name=""/>
        <dsp:cNvSpPr/>
      </dsp:nvSpPr>
      <dsp:spPr>
        <a:xfrm>
          <a:off x="0" y="1862994"/>
          <a:ext cx="7197360" cy="195227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57DD4E-B57D-42CA-A26F-5CB70835D8C8}">
      <dsp:nvSpPr>
        <dsp:cNvPr id="0" name=""/>
        <dsp:cNvSpPr/>
      </dsp:nvSpPr>
      <dsp:spPr>
        <a:xfrm>
          <a:off x="153338" y="1409911"/>
          <a:ext cx="2087515" cy="1952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b="1" kern="1200" dirty="0"/>
            <a:t>Teacher</a:t>
          </a:r>
        </a:p>
      </dsp:txBody>
      <dsp:txXfrm>
        <a:off x="153338" y="1409911"/>
        <a:ext cx="2087515" cy="1952271"/>
      </dsp:txXfrm>
    </dsp:sp>
    <dsp:sp modelId="{38D90E33-A219-4FD9-A265-206C76BDC94F}">
      <dsp:nvSpPr>
        <dsp:cNvPr id="0" name=""/>
        <dsp:cNvSpPr/>
      </dsp:nvSpPr>
      <dsp:spPr>
        <a:xfrm>
          <a:off x="802886" y="2196305"/>
          <a:ext cx="488067" cy="4880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06D80E-E3DA-4774-9950-5D31247E3DFA}">
      <dsp:nvSpPr>
        <dsp:cNvPr id="0" name=""/>
        <dsp:cNvSpPr/>
      </dsp:nvSpPr>
      <dsp:spPr>
        <a:xfrm>
          <a:off x="2218225" y="2628479"/>
          <a:ext cx="2087515" cy="1952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b="1" kern="1200" dirty="0"/>
            <a:t>Technical Trainer</a:t>
          </a:r>
        </a:p>
      </dsp:txBody>
      <dsp:txXfrm>
        <a:off x="2218225" y="2628479"/>
        <a:ext cx="2087515" cy="1952271"/>
      </dsp:txXfrm>
    </dsp:sp>
    <dsp:sp modelId="{88D80CC1-9CB8-4D06-A880-A01885FB26B6}">
      <dsp:nvSpPr>
        <dsp:cNvPr id="0" name=""/>
        <dsp:cNvSpPr/>
      </dsp:nvSpPr>
      <dsp:spPr>
        <a:xfrm>
          <a:off x="2994778" y="2196305"/>
          <a:ext cx="488067" cy="4880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3E99DA-B040-4643-A8C2-5B0F499CE3AB}">
      <dsp:nvSpPr>
        <dsp:cNvPr id="0" name=""/>
        <dsp:cNvSpPr/>
      </dsp:nvSpPr>
      <dsp:spPr>
        <a:xfrm>
          <a:off x="4389367" y="1440249"/>
          <a:ext cx="2087515" cy="1952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b="1" kern="1200" dirty="0"/>
            <a:t>Associate Professor</a:t>
          </a:r>
        </a:p>
      </dsp:txBody>
      <dsp:txXfrm>
        <a:off x="4389367" y="1440249"/>
        <a:ext cx="2087515" cy="1952271"/>
      </dsp:txXfrm>
    </dsp:sp>
    <dsp:sp modelId="{446D6DE6-21C7-4C31-8CDA-87FC269EFE01}">
      <dsp:nvSpPr>
        <dsp:cNvPr id="0" name=""/>
        <dsp:cNvSpPr/>
      </dsp:nvSpPr>
      <dsp:spPr>
        <a:xfrm>
          <a:off x="5186669" y="2196305"/>
          <a:ext cx="488067" cy="4880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3170238" cy="479425"/>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4143375" y="0"/>
            <a:ext cx="3170238" cy="479425"/>
          </a:xfrm>
          <a:prstGeom prst="rect">
            <a:avLst/>
          </a:prstGeom>
          <a:noFill/>
          <a:ln>
            <a:noFill/>
          </a:ln>
        </p:spPr>
        <p:txBody>
          <a:bodyPr lIns="91425" tIns="91425" rIns="91425" bIns="91425" anchor="t" anchorCtr="0"/>
          <a:lstStyle>
            <a:lvl1pPr marL="0" marR="0" lvl="0" indent="0" algn="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258887"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731837" y="4560887"/>
            <a:ext cx="5851525" cy="4319587"/>
          </a:xfrm>
          <a:prstGeom prst="rect">
            <a:avLst/>
          </a:prstGeom>
          <a:noFill/>
          <a:ln>
            <a:noFill/>
          </a:ln>
        </p:spPr>
        <p:txBody>
          <a:bodyPr lIns="91425" tIns="91425" rIns="91425" bIns="91425" anchor="t" anchorCtr="0"/>
          <a:lstStyle>
            <a:lvl1pPr marL="0" marR="0" lvl="0" indent="0" algn="l" rtl="0">
              <a:spcBef>
                <a:spcPts val="360"/>
              </a:spcBef>
              <a:spcAft>
                <a:spcPts val="0"/>
              </a:spcAft>
              <a:buNone/>
              <a:defRPr sz="1200" b="0" i="0" u="none" strike="noStrike" cap="none">
                <a:solidFill>
                  <a:schemeClr val="dk1"/>
                </a:solidFill>
                <a:latin typeface="Arial"/>
                <a:ea typeface="Arial"/>
                <a:cs typeface="Arial"/>
                <a:sym typeface="Arial"/>
              </a:defRPr>
            </a:lvl1pPr>
            <a:lvl2pPr marL="457200" marR="0" lvl="1" indent="0" algn="l" rtl="0">
              <a:spcBef>
                <a:spcPts val="360"/>
              </a:spcBef>
              <a:spcAft>
                <a:spcPts val="0"/>
              </a:spcAft>
              <a:buNone/>
              <a:defRPr sz="1200" b="0" i="0" u="none" strike="noStrike" cap="none">
                <a:solidFill>
                  <a:schemeClr val="dk1"/>
                </a:solidFill>
                <a:latin typeface="Arial"/>
                <a:ea typeface="Arial"/>
                <a:cs typeface="Arial"/>
                <a:sym typeface="Arial"/>
              </a:defRPr>
            </a:lvl2pPr>
            <a:lvl3pPr marL="914400" marR="0" lvl="2" indent="0" algn="l" rtl="0">
              <a:spcBef>
                <a:spcPts val="360"/>
              </a:spcBef>
              <a:spcAft>
                <a:spcPts val="0"/>
              </a:spcAft>
              <a:buNone/>
              <a:defRPr sz="1200" b="0" i="0" u="none" strike="noStrike" cap="none">
                <a:solidFill>
                  <a:schemeClr val="dk1"/>
                </a:solidFill>
                <a:latin typeface="Arial"/>
                <a:ea typeface="Arial"/>
                <a:cs typeface="Arial"/>
                <a:sym typeface="Arial"/>
              </a:defRPr>
            </a:lvl3pPr>
            <a:lvl4pPr marL="1371600" marR="0" lvl="3" indent="0" algn="l" rtl="0">
              <a:spcBef>
                <a:spcPts val="360"/>
              </a:spcBef>
              <a:spcAft>
                <a:spcPts val="0"/>
              </a:spcAft>
              <a:buNone/>
              <a:defRPr sz="1200" b="0" i="0" u="none" strike="noStrike" cap="none">
                <a:solidFill>
                  <a:schemeClr val="dk1"/>
                </a:solidFill>
                <a:latin typeface="Arial"/>
                <a:ea typeface="Arial"/>
                <a:cs typeface="Arial"/>
                <a:sym typeface="Arial"/>
              </a:defRPr>
            </a:lvl4pPr>
            <a:lvl5pPr marL="1828800" marR="0" lvl="4" indent="0" algn="l" rtl="0">
              <a:spcBef>
                <a:spcPts val="360"/>
              </a:spcBef>
              <a:spcAft>
                <a:spcPts val="0"/>
              </a:spcAft>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9120188"/>
            <a:ext cx="3170238" cy="479425"/>
          </a:xfrm>
          <a:prstGeom prst="rect">
            <a:avLst/>
          </a:prstGeom>
          <a:noFill/>
          <a:ln>
            <a:noFill/>
          </a:ln>
        </p:spPr>
        <p:txBody>
          <a:bodyPr lIns="91425" tIns="91425" rIns="91425" bIns="91425" anchor="b"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a:t>
            </a:fld>
            <a:endParaRPr lang="en-US"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2033872"/>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research.microsoft.com/apps/mobile/showpage.aspx?page=/en-us/collaboration/awards/fellows-women.aspx"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googleblog.blogspot.com/2007/01/uncfgoogle-scholarship.html" TargetMode="External"/><Relationship Id="rId5" Type="http://schemas.openxmlformats.org/officeDocument/2006/relationships/hyperlink" Target="http://scholarships.hispanicfund.org/applications/subsectionID.1,pageID.123/default.asp" TargetMode="External"/><Relationship Id="rId4" Type="http://schemas.openxmlformats.org/officeDocument/2006/relationships/hyperlink" Target="http://www.google.com/anitabor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1</a:t>
            </a:fld>
            <a:endParaRPr lang="en-US" sz="1400" b="0" i="0" u="none" strike="noStrike" cap="none">
              <a:solidFill>
                <a:schemeClr val="dk1"/>
              </a:solidFill>
              <a:latin typeface="Arial"/>
              <a:ea typeface="Arial"/>
              <a:cs typeface="Arial"/>
              <a:sym typeface="Arial"/>
            </a:endParaRPr>
          </a:p>
        </p:txBody>
      </p:sp>
      <p:sp>
        <p:nvSpPr>
          <p:cNvPr id="298" name="Shape 298"/>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99" name="Shape 299"/>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Patti</a:t>
            </a:r>
          </a:p>
          <a:p>
            <a:pPr marL="228600" marR="0" lvl="0" indent="-228600" algn="l" rtl="0">
              <a:spcBef>
                <a:spcPts val="360"/>
              </a:spcBef>
              <a:spcAft>
                <a:spcPts val="0"/>
              </a:spcAft>
              <a:buSzPct val="25000"/>
              <a:buNone/>
            </a:pPr>
            <a:endParaRPr sz="1200" b="0" i="0" u="none" strike="noStrike" cap="none" dirty="0">
              <a:solidFill>
                <a:schemeClr val="dk1"/>
              </a:solidFill>
              <a:latin typeface="Arial"/>
              <a:ea typeface="Arial"/>
              <a:cs typeface="Arial"/>
              <a:sym typeface="Arial"/>
            </a:endParaRPr>
          </a:p>
          <a:p>
            <a:pPr marL="228600" marR="0" lvl="0" indent="-228600" algn="l" rtl="0">
              <a:spcBef>
                <a:spcPts val="360"/>
              </a:spcBef>
              <a:spcAft>
                <a:spcPts val="0"/>
              </a:spcAft>
              <a:buSzPct val="25000"/>
              <a:buNone/>
            </a:pPr>
            <a:r>
              <a:rPr lang="en-US" sz="1200" b="0" i="0" u="none" strike="noStrike" cap="none" dirty="0">
                <a:solidFill>
                  <a:schemeClr val="dk1"/>
                </a:solidFill>
                <a:latin typeface="Arial"/>
                <a:ea typeface="Arial"/>
                <a:cs typeface="Arial"/>
                <a:sym typeface="Arial"/>
              </a:rPr>
              <a:t>Hello and welcome.  On behalf of the Graduate Research Fellowship Operations Center, we would like to present to you the National Science Foundation’s Graduate Research Fellowship Program, or the NSF GRFP for short.  We’d like to inform you about the award details and some things to keep in mind as you construct a competitive application.</a:t>
            </a:r>
          </a:p>
        </p:txBody>
      </p:sp>
    </p:spTree>
    <p:extLst>
      <p:ext uri="{BB962C8B-B14F-4D97-AF65-F5344CB8AC3E}">
        <p14:creationId xmlns:p14="http://schemas.microsoft.com/office/powerpoint/2010/main" val="453816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Shape 347"/>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11</a:t>
            </a:fld>
            <a:endParaRPr lang="en-US" sz="1400">
              <a:solidFill>
                <a:schemeClr val="dk1"/>
              </a:solidFill>
              <a:latin typeface="Arial"/>
              <a:ea typeface="Arial"/>
              <a:cs typeface="Arial"/>
              <a:sym typeface="Arial"/>
            </a:endParaRPr>
          </a:p>
        </p:txBody>
      </p:sp>
      <p:sp>
        <p:nvSpPr>
          <p:cNvPr id="348" name="Shape 348"/>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49" name="Shape 349"/>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NCSU – Soros Fellowship and NRC Research Associate Programs with opportunities for foreign nationals; MUST Review each to see if eligible</a:t>
            </a: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HHMI – Support outstanding mid-career international students (2</a:t>
            </a:r>
            <a:r>
              <a:rPr lang="en-US" sz="1200" b="0" i="0" u="none" strike="noStrike" cap="none" baseline="30000">
                <a:solidFill>
                  <a:schemeClr val="dk1"/>
                </a:solidFill>
                <a:latin typeface="Arial"/>
                <a:ea typeface="Arial"/>
                <a:cs typeface="Arial"/>
                <a:sym typeface="Arial"/>
              </a:rPr>
              <a:t>nd</a:t>
            </a:r>
            <a:r>
              <a:rPr lang="en-US" sz="1200" b="0" i="0" u="none" strike="noStrike" cap="none">
                <a:solidFill>
                  <a:schemeClr val="dk1"/>
                </a:solidFill>
                <a:latin typeface="Arial"/>
                <a:ea typeface="Arial"/>
                <a:cs typeface="Arial"/>
                <a:sym typeface="Arial"/>
              </a:rPr>
              <a:t> or 3</a:t>
            </a:r>
            <a:r>
              <a:rPr lang="en-US" sz="1200" b="0" i="0" u="none" strike="noStrike" cap="none" baseline="30000">
                <a:solidFill>
                  <a:schemeClr val="dk1"/>
                </a:solidFill>
                <a:latin typeface="Arial"/>
                <a:ea typeface="Arial"/>
                <a:cs typeface="Arial"/>
                <a:sym typeface="Arial"/>
              </a:rPr>
              <a:t>rd</a:t>
            </a:r>
            <a:r>
              <a:rPr lang="en-US" sz="1200" b="0" i="0" u="none" strike="noStrike" cap="none">
                <a:solidFill>
                  <a:schemeClr val="dk1"/>
                </a:solidFill>
                <a:latin typeface="Arial"/>
                <a:ea typeface="Arial"/>
                <a:cs typeface="Arial"/>
                <a:sym typeface="Arial"/>
              </a:rPr>
              <a:t> year graduate students) </a:t>
            </a: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GEM – permanent residents </a:t>
            </a: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Marie Curie – for studying in Europe </a:t>
            </a: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Echoing Green – Business Innovation Fellowship to </a:t>
            </a: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Conacyt – Organization to support scientific innovation in Mexico. Offers scholarships to study domestically and abroad for Mexican citizens/professionals</a:t>
            </a: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ISO – International Student Org in the USA – list of scholarships for international students</a:t>
            </a:r>
          </a:p>
        </p:txBody>
      </p:sp>
    </p:spTree>
    <p:extLst>
      <p:ext uri="{BB962C8B-B14F-4D97-AF65-F5344CB8AC3E}">
        <p14:creationId xmlns:p14="http://schemas.microsoft.com/office/powerpoint/2010/main" val="1540696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Shape 355"/>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6" name="Shape 356"/>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p:txBody>
      </p:sp>
      <p:sp>
        <p:nvSpPr>
          <p:cNvPr id="357" name="Shape 357"/>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12</a:t>
            </a:fld>
            <a:endParaRPr lang="en-US"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2129829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Shape 365"/>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66" name="Shape 366"/>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p:txBody>
      </p:sp>
      <p:sp>
        <p:nvSpPr>
          <p:cNvPr id="367" name="Shape 367"/>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13</a:t>
            </a:fld>
            <a:endParaRPr lang="en-US"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3840069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Shape 382"/>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83" name="Shape 383"/>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a:p>
            <a:pPr marL="0" marR="0" lvl="0" indent="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p:txBody>
      </p:sp>
      <p:sp>
        <p:nvSpPr>
          <p:cNvPr id="384" name="Shape 384"/>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14</a:t>
            </a:fld>
            <a:endParaRPr lang="en-US"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1271185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Shape 397"/>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98" name="Shape 398"/>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a:p>
            <a:pPr marL="0" marR="0" lvl="0" indent="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p:txBody>
      </p:sp>
      <p:sp>
        <p:nvSpPr>
          <p:cNvPr id="399" name="Shape 399"/>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15</a:t>
            </a:fld>
            <a:endParaRPr lang="en-US"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4136342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Shape 407"/>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408" name="Shape 408"/>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p:txBody>
      </p:sp>
      <p:sp>
        <p:nvSpPr>
          <p:cNvPr id="409" name="Shape 409"/>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16</a:t>
            </a:fld>
            <a:endParaRPr lang="en-US"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1221856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Shape 417"/>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418" name="Shape 418"/>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p:txBody>
      </p:sp>
      <p:sp>
        <p:nvSpPr>
          <p:cNvPr id="419" name="Shape 419"/>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17</a:t>
            </a:fld>
            <a:endParaRPr lang="en-US"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3940163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Shape 426"/>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427" name="Shape 427"/>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a:p>
            <a:pPr marL="0" marR="0" lvl="0" indent="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p:txBody>
      </p:sp>
      <p:sp>
        <p:nvSpPr>
          <p:cNvPr id="428" name="Shape 428"/>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18</a:t>
            </a:fld>
            <a:endParaRPr lang="en-US"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902794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Shape 438"/>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439" name="Shape 439"/>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p:txBody>
      </p:sp>
      <p:sp>
        <p:nvSpPr>
          <p:cNvPr id="440" name="Shape 440"/>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19</a:t>
            </a:fld>
            <a:endParaRPr lang="en-US"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886278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Shape 782"/>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20</a:t>
            </a:fld>
            <a:endParaRPr lang="en-US" sz="1400">
              <a:solidFill>
                <a:srgbClr val="000000"/>
              </a:solidFill>
              <a:latin typeface="Arial"/>
              <a:ea typeface="Arial"/>
              <a:cs typeface="Arial"/>
              <a:sym typeface="Arial"/>
            </a:endParaRPr>
          </a:p>
        </p:txBody>
      </p:sp>
      <p:sp>
        <p:nvSpPr>
          <p:cNvPr id="783" name="Shape 783"/>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84" name="Shape 784"/>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p:txBody>
      </p:sp>
    </p:spTree>
    <p:extLst>
      <p:ext uri="{BB962C8B-B14F-4D97-AF65-F5344CB8AC3E}">
        <p14:creationId xmlns:p14="http://schemas.microsoft.com/office/powerpoint/2010/main" val="4180301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4800600" cy="3600450"/>
          </a:xfrm>
        </p:spPr>
      </p:sp>
      <p:sp>
        <p:nvSpPr>
          <p:cNvPr id="3" name="Notes Placeholder 2"/>
          <p:cNvSpPr>
            <a:spLocks noGrp="1"/>
          </p:cNvSpPr>
          <p:nvPr>
            <p:ph type="body" idx="1"/>
          </p:nvPr>
        </p:nvSpPr>
        <p:spPr/>
        <p:txBody>
          <a:bodyPr/>
          <a:lstStyle/>
          <a:p>
            <a:r>
              <a:rPr lang="en-US" dirty="0"/>
              <a:t>HBCUs a part of my family educational legacies with </a:t>
            </a:r>
          </a:p>
        </p:txBody>
      </p:sp>
      <p:sp>
        <p:nvSpPr>
          <p:cNvPr id="4" name="Slide Number Placeholder 3"/>
          <p:cNvSpPr>
            <a:spLocks noGrp="1"/>
          </p:cNvSpPr>
          <p:nvPr>
            <p:ph type="sldNum" sz="quarter" idx="10"/>
          </p:nvPr>
        </p:nvSpPr>
        <p:spPr/>
        <p:txBody>
          <a:bodyPr/>
          <a:lstStyle/>
          <a:p>
            <a:fld id="{9B74349A-219E-45A4-A6E4-E9799664F31B}" type="slidenum">
              <a:rPr lang="en-US" smtClean="0"/>
              <a:t>2</a:t>
            </a:fld>
            <a:endParaRPr lang="en-US" dirty="0"/>
          </a:p>
        </p:txBody>
      </p:sp>
    </p:spTree>
    <p:extLst>
      <p:ext uri="{BB962C8B-B14F-4D97-AF65-F5344CB8AC3E}">
        <p14:creationId xmlns:p14="http://schemas.microsoft.com/office/powerpoint/2010/main" val="26715334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Shape 499"/>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21</a:t>
            </a:fld>
            <a:endParaRPr lang="en-US" sz="1400">
              <a:solidFill>
                <a:schemeClr val="dk1"/>
              </a:solidFill>
              <a:latin typeface="Arial"/>
              <a:ea typeface="Arial"/>
              <a:cs typeface="Arial"/>
              <a:sym typeface="Arial"/>
            </a:endParaRPr>
          </a:p>
        </p:txBody>
      </p:sp>
      <p:sp>
        <p:nvSpPr>
          <p:cNvPr id="500" name="Shape 500"/>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01" name="Shape 501"/>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 – </a:t>
            </a: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Alternately, can show 60</a:t>
            </a:r>
            <a:r>
              <a:rPr lang="en-US" sz="1200" b="0" i="0" u="none" strike="noStrike" cap="none" baseline="30000">
                <a:solidFill>
                  <a:schemeClr val="dk1"/>
                </a:solidFill>
                <a:latin typeface="Arial"/>
                <a:ea typeface="Arial"/>
                <a:cs typeface="Arial"/>
                <a:sym typeface="Arial"/>
              </a:rPr>
              <a:t>th</a:t>
            </a:r>
            <a:r>
              <a:rPr lang="en-US" sz="1200" b="0" i="0" u="none" strike="noStrike" cap="none">
                <a:solidFill>
                  <a:schemeClr val="dk1"/>
                </a:solidFill>
                <a:latin typeface="Arial"/>
                <a:ea typeface="Arial"/>
                <a:cs typeface="Arial"/>
                <a:sym typeface="Arial"/>
              </a:rPr>
              <a:t> anniversary video about the program…. http://www.nsf.gov/news/news_videos.jsp?cntn_id=126221&amp;media_id=73501&amp;org=NSF</a:t>
            </a:r>
          </a:p>
        </p:txBody>
      </p:sp>
    </p:spTree>
    <p:extLst>
      <p:ext uri="{BB962C8B-B14F-4D97-AF65-F5344CB8AC3E}">
        <p14:creationId xmlns:p14="http://schemas.microsoft.com/office/powerpoint/2010/main" val="27374230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Shape 614"/>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22</a:t>
            </a:fld>
            <a:endParaRPr lang="en-US" sz="1400">
              <a:solidFill>
                <a:schemeClr val="dk1"/>
              </a:solidFill>
              <a:latin typeface="Arial"/>
              <a:ea typeface="Arial"/>
              <a:cs typeface="Arial"/>
              <a:sym typeface="Arial"/>
            </a:endParaRPr>
          </a:p>
        </p:txBody>
      </p:sp>
      <p:sp>
        <p:nvSpPr>
          <p:cNvPr id="615" name="Shape 615"/>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16" name="Shape 616"/>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7013" marR="0" lvl="0" indent="-227013"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p:txBody>
      </p:sp>
    </p:spTree>
    <p:extLst>
      <p:ext uri="{BB962C8B-B14F-4D97-AF65-F5344CB8AC3E}">
        <p14:creationId xmlns:p14="http://schemas.microsoft.com/office/powerpoint/2010/main" val="13269143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Shape 537"/>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23</a:t>
            </a:fld>
            <a:endParaRPr lang="en-US" sz="1400">
              <a:solidFill>
                <a:schemeClr val="dk1"/>
              </a:solidFill>
              <a:latin typeface="Arial"/>
              <a:ea typeface="Arial"/>
              <a:cs typeface="Arial"/>
              <a:sym typeface="Arial"/>
            </a:endParaRPr>
          </a:p>
        </p:txBody>
      </p:sp>
      <p:sp>
        <p:nvSpPr>
          <p:cNvPr id="538" name="Shape 538"/>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39" name="Shape 539"/>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Patti</a:t>
            </a:r>
          </a:p>
          <a:p>
            <a:pPr marL="228600" marR="0" lvl="0" indent="-228600" algn="l" rtl="0">
              <a:spcBef>
                <a:spcPts val="0"/>
              </a:spcBef>
              <a:spcAft>
                <a:spcPts val="0"/>
              </a:spcAft>
              <a:buSzPct val="25000"/>
              <a:buNone/>
            </a:pPr>
            <a:endParaRPr lang="en-US" sz="1200" b="0" i="0" u="none" strike="noStrike" cap="none" dirty="0">
              <a:solidFill>
                <a:schemeClr val="dk1"/>
              </a:solidFill>
              <a:latin typeface="Arial"/>
              <a:ea typeface="Arial"/>
              <a:cs typeface="Arial"/>
              <a:sym typeface="Arial"/>
            </a:endParaRPr>
          </a:p>
          <a:p>
            <a:pPr marL="228600" marR="0" lvl="0" indent="-228600" algn="l" rtl="0">
              <a:spcBef>
                <a:spcPts val="0"/>
              </a:spcBef>
              <a:spcAft>
                <a:spcPts val="0"/>
              </a:spcAft>
              <a:buSzPct val="25000"/>
              <a:buNone/>
            </a:pPr>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489478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Shape 537"/>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24</a:t>
            </a:fld>
            <a:endParaRPr lang="en-US" sz="1400">
              <a:solidFill>
                <a:schemeClr val="dk1"/>
              </a:solidFill>
              <a:latin typeface="Arial"/>
              <a:ea typeface="Arial"/>
              <a:cs typeface="Arial"/>
              <a:sym typeface="Arial"/>
            </a:endParaRPr>
          </a:p>
        </p:txBody>
      </p:sp>
      <p:sp>
        <p:nvSpPr>
          <p:cNvPr id="538" name="Shape 538"/>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39" name="Shape 539"/>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Patti</a:t>
            </a:r>
          </a:p>
          <a:p>
            <a:pPr marL="228600" marR="0" lvl="0" indent="-228600" algn="l" rtl="0">
              <a:spcBef>
                <a:spcPts val="0"/>
              </a:spcBef>
              <a:spcAft>
                <a:spcPts val="0"/>
              </a:spcAft>
              <a:buSzPct val="25000"/>
              <a:buNone/>
            </a:pPr>
            <a:endParaRPr lang="en-US" sz="1200" b="0" i="0" u="none" strike="noStrike" cap="none" dirty="0">
              <a:solidFill>
                <a:schemeClr val="dk1"/>
              </a:solidFill>
              <a:latin typeface="Arial"/>
              <a:ea typeface="Arial"/>
              <a:cs typeface="Arial"/>
              <a:sym typeface="Arial"/>
            </a:endParaRPr>
          </a:p>
          <a:p>
            <a:pPr marL="228600" marR="0" lvl="0" indent="-228600" algn="l" rtl="0">
              <a:spcBef>
                <a:spcPts val="0"/>
              </a:spcBef>
              <a:spcAft>
                <a:spcPts val="0"/>
              </a:spcAft>
              <a:buSzPct val="25000"/>
              <a:buNone/>
            </a:pPr>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5863333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Shape 573"/>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25</a:t>
            </a:fld>
            <a:endParaRPr lang="en-US" sz="1400">
              <a:solidFill>
                <a:schemeClr val="dk1"/>
              </a:solidFill>
              <a:latin typeface="Arial"/>
              <a:ea typeface="Arial"/>
              <a:cs typeface="Arial"/>
              <a:sym typeface="Arial"/>
            </a:endParaRPr>
          </a:p>
        </p:txBody>
      </p:sp>
      <p:sp>
        <p:nvSpPr>
          <p:cNvPr id="574" name="Shape 574"/>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75" name="Shape 575"/>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p:txBody>
      </p:sp>
    </p:spTree>
    <p:extLst>
      <p:ext uri="{BB962C8B-B14F-4D97-AF65-F5344CB8AC3E}">
        <p14:creationId xmlns:p14="http://schemas.microsoft.com/office/powerpoint/2010/main" val="144090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48006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SzPct val="25000"/>
              <a:buNone/>
            </a:pPr>
            <a:fld id="{00000000-1234-1234-1234-123412341234}" type="slidenum">
              <a:rPr lang="en-US" sz="1400" b="0" i="0" u="none" strike="noStrike" cap="none" smtClean="0">
                <a:solidFill>
                  <a:schemeClr val="dk1"/>
                </a:solidFill>
                <a:latin typeface="Arial"/>
                <a:ea typeface="Arial"/>
                <a:cs typeface="Arial"/>
                <a:sym typeface="Arial"/>
              </a:rPr>
              <a:t>26</a:t>
            </a:fld>
            <a:endParaRPr lang="en-US"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802870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Shape 586"/>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27</a:t>
            </a:fld>
            <a:endParaRPr lang="en-US" sz="1400">
              <a:solidFill>
                <a:schemeClr val="dk1"/>
              </a:solidFill>
              <a:latin typeface="Arial"/>
              <a:ea typeface="Arial"/>
              <a:cs typeface="Arial"/>
              <a:sym typeface="Arial"/>
            </a:endParaRPr>
          </a:p>
        </p:txBody>
      </p:sp>
      <p:sp>
        <p:nvSpPr>
          <p:cNvPr id="587" name="Shape 587"/>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88" name="Shape 588"/>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7013" marR="0" lvl="0" indent="-227013"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Patti</a:t>
            </a:r>
          </a:p>
        </p:txBody>
      </p:sp>
    </p:spTree>
    <p:extLst>
      <p:ext uri="{BB962C8B-B14F-4D97-AF65-F5344CB8AC3E}">
        <p14:creationId xmlns:p14="http://schemas.microsoft.com/office/powerpoint/2010/main" val="3262098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Shape 599"/>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28</a:t>
            </a:fld>
            <a:endParaRPr lang="en-US" sz="1400">
              <a:solidFill>
                <a:schemeClr val="dk1"/>
              </a:solidFill>
              <a:latin typeface="Arial"/>
              <a:ea typeface="Arial"/>
              <a:cs typeface="Arial"/>
              <a:sym typeface="Arial"/>
            </a:endParaRPr>
          </a:p>
        </p:txBody>
      </p:sp>
      <p:sp>
        <p:nvSpPr>
          <p:cNvPr id="600" name="Shape 600"/>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01" name="Shape 601"/>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lnSpc>
                <a:spcPct val="100000"/>
              </a:lnSpc>
              <a:spcBef>
                <a:spcPts val="0"/>
              </a:spcBef>
              <a:spcAft>
                <a:spcPts val="0"/>
              </a:spcAft>
              <a:buClr>
                <a:schemeClr val="dk1"/>
              </a:buClr>
              <a:buSzPct val="25000"/>
              <a:buFont typeface="Arial"/>
              <a:buNone/>
            </a:pPr>
            <a:r>
              <a:rPr lang="en-US" sz="1200" b="0" i="0" u="none" strike="noStrike" cap="none" dirty="0">
                <a:solidFill>
                  <a:schemeClr val="dk1"/>
                </a:solidFill>
                <a:latin typeface="Arial"/>
                <a:ea typeface="Arial"/>
                <a:cs typeface="Arial"/>
                <a:sym typeface="Arial"/>
              </a:rPr>
              <a:t>Patti</a:t>
            </a:r>
          </a:p>
          <a:p>
            <a:pPr marL="228600" marR="0" lvl="0" indent="-228600" algn="l" rtl="0">
              <a:lnSpc>
                <a:spcPct val="100000"/>
              </a:lnSpc>
              <a:spcBef>
                <a:spcPts val="0"/>
              </a:spcBef>
              <a:spcAft>
                <a:spcPts val="0"/>
              </a:spcAft>
              <a:buClr>
                <a:schemeClr val="dk1"/>
              </a:buClr>
              <a:buSzPct val="25000"/>
              <a:buFont typeface="Arial"/>
              <a:buNone/>
            </a:pPr>
            <a:endParaRPr lang="en-US" sz="1200" b="0" i="0" u="none" strike="noStrike" cap="none" dirty="0">
              <a:solidFill>
                <a:schemeClr val="dk1"/>
              </a:solidFill>
              <a:latin typeface="Arial"/>
              <a:ea typeface="Arial"/>
              <a:cs typeface="Arial"/>
              <a:sym typeface="Arial"/>
            </a:endParaRPr>
          </a:p>
          <a:p>
            <a:pPr marL="228600" marR="0" lvl="0" indent="-228600" algn="l" rtl="0">
              <a:spcBef>
                <a:spcPts val="360"/>
              </a:spcBef>
              <a:spcAft>
                <a:spcPts val="0"/>
              </a:spcAft>
              <a:buSzPct val="25000"/>
              <a:buNone/>
            </a:pPr>
            <a:endParaRPr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5664706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Shape 537"/>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29</a:t>
            </a:fld>
            <a:endParaRPr lang="en-US" sz="1400">
              <a:solidFill>
                <a:schemeClr val="dk1"/>
              </a:solidFill>
              <a:latin typeface="Arial"/>
              <a:ea typeface="Arial"/>
              <a:cs typeface="Arial"/>
              <a:sym typeface="Arial"/>
            </a:endParaRPr>
          </a:p>
        </p:txBody>
      </p:sp>
      <p:sp>
        <p:nvSpPr>
          <p:cNvPr id="538" name="Shape 538"/>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39" name="Shape 539"/>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Patti</a:t>
            </a:r>
          </a:p>
          <a:p>
            <a:pPr marL="228600" marR="0" lvl="0" indent="-228600" algn="l" rtl="0">
              <a:spcBef>
                <a:spcPts val="0"/>
              </a:spcBef>
              <a:spcAft>
                <a:spcPts val="0"/>
              </a:spcAft>
              <a:buSzPct val="25000"/>
              <a:buNone/>
            </a:pPr>
            <a:endParaRPr lang="en-US" sz="1200" b="0" i="0" u="none" strike="noStrike" cap="none" dirty="0">
              <a:solidFill>
                <a:schemeClr val="dk1"/>
              </a:solidFill>
              <a:latin typeface="Arial"/>
              <a:ea typeface="Arial"/>
              <a:cs typeface="Arial"/>
              <a:sym typeface="Arial"/>
            </a:endParaRPr>
          </a:p>
          <a:p>
            <a:pPr marL="228600" marR="0" lvl="0" indent="-228600" algn="l" rtl="0">
              <a:spcBef>
                <a:spcPts val="0"/>
              </a:spcBef>
              <a:spcAft>
                <a:spcPts val="0"/>
              </a:spcAft>
              <a:buSzPct val="25000"/>
              <a:buNone/>
            </a:pPr>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6185431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Shape 508"/>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30</a:t>
            </a:fld>
            <a:endParaRPr lang="en-US" sz="1400">
              <a:solidFill>
                <a:schemeClr val="dk1"/>
              </a:solidFill>
              <a:latin typeface="Arial"/>
              <a:ea typeface="Arial"/>
              <a:cs typeface="Arial"/>
              <a:sym typeface="Arial"/>
            </a:endParaRPr>
          </a:p>
        </p:txBody>
      </p:sp>
      <p:sp>
        <p:nvSpPr>
          <p:cNvPr id="509" name="Shape 509"/>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10" name="Shape 510"/>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p:txBody>
      </p:sp>
    </p:spTree>
    <p:extLst>
      <p:ext uri="{BB962C8B-B14F-4D97-AF65-F5344CB8AC3E}">
        <p14:creationId xmlns:p14="http://schemas.microsoft.com/office/powerpoint/2010/main" val="333200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48006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74349A-219E-45A4-A6E4-E9799664F31B}" type="slidenum">
              <a:rPr lang="en-US" smtClean="0"/>
              <a:t>3</a:t>
            </a:fld>
            <a:endParaRPr lang="en-US" dirty="0"/>
          </a:p>
        </p:txBody>
      </p:sp>
    </p:spTree>
    <p:extLst>
      <p:ext uri="{BB962C8B-B14F-4D97-AF65-F5344CB8AC3E}">
        <p14:creationId xmlns:p14="http://schemas.microsoft.com/office/powerpoint/2010/main" val="40683710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Shape 546"/>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31</a:t>
            </a:fld>
            <a:endParaRPr lang="en-US" sz="1400">
              <a:solidFill>
                <a:schemeClr val="dk1"/>
              </a:solidFill>
              <a:latin typeface="Arial"/>
              <a:ea typeface="Arial"/>
              <a:cs typeface="Arial"/>
              <a:sym typeface="Arial"/>
            </a:endParaRPr>
          </a:p>
        </p:txBody>
      </p:sp>
      <p:sp>
        <p:nvSpPr>
          <p:cNvPr id="547" name="Shape 547"/>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48" name="Shape 548"/>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 Patti</a:t>
            </a:r>
          </a:p>
          <a:p>
            <a:pPr marL="228600" marR="0" lvl="0" indent="-228600" algn="l" rtl="0">
              <a:spcBef>
                <a:spcPts val="360"/>
              </a:spcBef>
              <a:spcAft>
                <a:spcPts val="0"/>
              </a:spcAft>
              <a:buSzPct val="25000"/>
              <a:buNone/>
            </a:pPr>
            <a:r>
              <a:rPr lang="en-US" sz="1200" b="0" i="0" u="none" strike="noStrike" cap="none" dirty="0">
                <a:solidFill>
                  <a:schemeClr val="dk1"/>
                </a:solidFill>
                <a:latin typeface="Arial"/>
                <a:ea typeface="Arial"/>
                <a:cs typeface="Arial"/>
                <a:sym typeface="Arial"/>
              </a:rPr>
              <a:t>Find out list of countries for GROW = Graduate Research Opportunities Worldwide</a:t>
            </a:r>
          </a:p>
          <a:p>
            <a:pPr marL="228600" marR="0" lvl="0" indent="-228600" algn="l" rtl="0">
              <a:spcBef>
                <a:spcPts val="360"/>
              </a:spcBef>
              <a:spcAft>
                <a:spcPts val="0"/>
              </a:spcAft>
              <a:buSzPct val="25000"/>
              <a:buNone/>
            </a:pPr>
            <a:r>
              <a:rPr lang="en-US" sz="1200" b="0" i="0" u="none" strike="noStrike" cap="none" dirty="0">
                <a:solidFill>
                  <a:schemeClr val="dk1"/>
                </a:solidFill>
                <a:latin typeface="Arial"/>
                <a:ea typeface="Arial"/>
                <a:cs typeface="Arial"/>
                <a:sym typeface="Arial"/>
              </a:rPr>
              <a:t>Co-Author of </a:t>
            </a:r>
            <a:r>
              <a:rPr lang="en-US" sz="1200" b="0" i="0" u="none" strike="noStrike" cap="none" dirty="0" err="1">
                <a:solidFill>
                  <a:schemeClr val="dk1"/>
                </a:solidFill>
                <a:latin typeface="Arial"/>
                <a:ea typeface="Arial"/>
                <a:cs typeface="Arial"/>
                <a:sym typeface="Arial"/>
              </a:rPr>
              <a:t>Freakanomics</a:t>
            </a:r>
            <a:r>
              <a:rPr lang="en-US" sz="1200" b="0" i="0" u="none" strike="noStrike" cap="none" dirty="0">
                <a:solidFill>
                  <a:schemeClr val="dk1"/>
                </a:solidFill>
                <a:latin typeface="Arial"/>
                <a:ea typeface="Arial"/>
                <a:cs typeface="Arial"/>
                <a:sym typeface="Arial"/>
              </a:rPr>
              <a:t> – Steven Levitt</a:t>
            </a:r>
          </a:p>
          <a:p>
            <a:pPr marL="228600" marR="0" lvl="0" indent="-228600" algn="l" rtl="0">
              <a:spcBef>
                <a:spcPts val="360"/>
              </a:spcBef>
              <a:spcAft>
                <a:spcPts val="0"/>
              </a:spcAft>
              <a:buSzPct val="25000"/>
              <a:buNone/>
            </a:pPr>
            <a:endParaRPr sz="1200" b="0" i="0" u="none" strike="noStrike" cap="none" dirty="0">
              <a:solidFill>
                <a:schemeClr val="dk1"/>
              </a:solidFill>
              <a:latin typeface="Arial"/>
              <a:ea typeface="Arial"/>
              <a:cs typeface="Arial"/>
              <a:sym typeface="Arial"/>
            </a:endParaRPr>
          </a:p>
          <a:p>
            <a:pPr marL="228600" marR="0" lvl="0" indent="-228600" algn="l" rtl="0">
              <a:spcBef>
                <a:spcPts val="360"/>
              </a:spcBef>
              <a:spcAft>
                <a:spcPts val="0"/>
              </a:spcAft>
              <a:buSzPct val="25000"/>
              <a:buNone/>
            </a:pPr>
            <a:r>
              <a:rPr lang="en-US" sz="1200" b="0" i="0" u="none" strike="noStrike" cap="none" dirty="0">
                <a:solidFill>
                  <a:schemeClr val="dk1"/>
                </a:solidFill>
                <a:latin typeface="Arial"/>
                <a:ea typeface="Arial"/>
                <a:cs typeface="Arial"/>
                <a:sym typeface="Arial"/>
              </a:rPr>
              <a:t>Find out number of universities on the XSEDE grid = </a:t>
            </a:r>
            <a:r>
              <a:rPr lang="en-US" sz="1200" b="0" i="0" u="none" strike="noStrike" cap="none" dirty="0" err="1">
                <a:solidFill>
                  <a:schemeClr val="dk1"/>
                </a:solidFill>
                <a:latin typeface="Arial"/>
                <a:ea typeface="Arial"/>
                <a:cs typeface="Arial"/>
                <a:sym typeface="Arial"/>
              </a:rPr>
              <a:t>acceso</a:t>
            </a:r>
            <a:r>
              <a:rPr lang="en-US" sz="1200" b="0" i="0" u="none" strike="noStrike" cap="none" dirty="0">
                <a:solidFill>
                  <a:schemeClr val="dk1"/>
                </a:solidFill>
                <a:latin typeface="Arial"/>
                <a:ea typeface="Arial"/>
                <a:cs typeface="Arial"/>
                <a:sym typeface="Arial"/>
              </a:rPr>
              <a:t> a rede de </a:t>
            </a:r>
            <a:r>
              <a:rPr lang="en-US" sz="1200" b="0" i="0" u="none" strike="noStrike" cap="none" dirty="0" err="1">
                <a:solidFill>
                  <a:schemeClr val="dk1"/>
                </a:solidFill>
                <a:latin typeface="Arial"/>
                <a:ea typeface="Arial"/>
                <a:cs typeface="Arial"/>
                <a:sym typeface="Arial"/>
              </a:rPr>
              <a:t>supercomputadoras</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avanzadas</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en</a:t>
            </a:r>
            <a:r>
              <a:rPr lang="en-US" sz="1200" b="0" i="0" u="none" strike="noStrike" cap="none" dirty="0">
                <a:solidFill>
                  <a:schemeClr val="dk1"/>
                </a:solidFill>
                <a:latin typeface="Arial"/>
                <a:ea typeface="Arial"/>
                <a:cs typeface="Arial"/>
                <a:sym typeface="Arial"/>
              </a:rPr>
              <a:t> 19 </a:t>
            </a:r>
            <a:r>
              <a:rPr lang="en-US" sz="1200" b="0" i="0" u="none" strike="noStrike" cap="none" dirty="0" err="1">
                <a:solidFill>
                  <a:schemeClr val="dk1"/>
                </a:solidFill>
                <a:latin typeface="Arial"/>
                <a:ea typeface="Arial"/>
                <a:cs typeface="Arial"/>
                <a:sym typeface="Arial"/>
              </a:rPr>
              <a:t>universidades</a:t>
            </a:r>
            <a:r>
              <a:rPr lang="en-US" sz="1200" b="0" i="0" u="none" strike="noStrike" cap="none" dirty="0">
                <a:solidFill>
                  <a:schemeClr val="dk1"/>
                </a:solidFill>
                <a:latin typeface="Arial"/>
                <a:ea typeface="Arial"/>
                <a:cs typeface="Arial"/>
                <a:sym typeface="Arial"/>
              </a:rPr>
              <a:t> e </a:t>
            </a:r>
            <a:r>
              <a:rPr lang="en-US" sz="1200" b="0" i="0" u="none" strike="noStrike" cap="none" dirty="0" err="1">
                <a:solidFill>
                  <a:schemeClr val="dk1"/>
                </a:solidFill>
                <a:latin typeface="Arial"/>
                <a:ea typeface="Arial"/>
                <a:cs typeface="Arial"/>
                <a:sym typeface="Arial"/>
              </a:rPr>
              <a:t>instutitos</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en</a:t>
            </a:r>
            <a:r>
              <a:rPr lang="en-US" sz="1200" b="0" i="0" u="none" strike="noStrike" cap="none" dirty="0">
                <a:solidFill>
                  <a:schemeClr val="dk1"/>
                </a:solidFill>
                <a:latin typeface="Arial"/>
                <a:ea typeface="Arial"/>
                <a:cs typeface="Arial"/>
                <a:sym typeface="Arial"/>
              </a:rPr>
              <a:t> la </a:t>
            </a:r>
            <a:r>
              <a:rPr lang="en-US" sz="1200" b="0" i="0" u="none" strike="noStrike" cap="none" dirty="0" err="1">
                <a:solidFill>
                  <a:schemeClr val="dk1"/>
                </a:solidFill>
                <a:latin typeface="Arial"/>
                <a:ea typeface="Arial"/>
                <a:cs typeface="Arial"/>
                <a:sym typeface="Arial"/>
              </a:rPr>
              <a:t>nación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americana</a:t>
            </a:r>
            <a:endParaRPr lang="en-US" sz="1200" b="0" i="0" u="none" strike="noStrike" cap="none" dirty="0">
              <a:solidFill>
                <a:schemeClr val="dk1"/>
              </a:solidFill>
              <a:latin typeface="Arial"/>
              <a:ea typeface="Arial"/>
              <a:cs typeface="Arial"/>
              <a:sym typeface="Arial"/>
            </a:endParaRPr>
          </a:p>
          <a:p>
            <a:pPr marL="228600" marR="0" lvl="0" indent="-228600" algn="l" rtl="0">
              <a:spcBef>
                <a:spcPts val="360"/>
              </a:spcBef>
              <a:spcAft>
                <a:spcPts val="0"/>
              </a:spcAft>
              <a:buSzPct val="25000"/>
              <a:buNone/>
            </a:pPr>
            <a:endParaRPr sz="1200" b="0" i="0" u="none" strike="noStrike" cap="none" dirty="0">
              <a:solidFill>
                <a:schemeClr val="dk1"/>
              </a:solidFill>
              <a:latin typeface="Arial"/>
              <a:ea typeface="Arial"/>
              <a:cs typeface="Arial"/>
              <a:sym typeface="Arial"/>
            </a:endParaRPr>
          </a:p>
          <a:p>
            <a:pPr marL="0" marR="0" lvl="0" indent="0" algn="l" rtl="0">
              <a:spcBef>
                <a:spcPts val="840"/>
              </a:spcBef>
              <a:spcAft>
                <a:spcPts val="0"/>
              </a:spcAft>
              <a:buSzPct val="25000"/>
              <a:buNone/>
            </a:pPr>
            <a:r>
              <a:rPr lang="en-US" sz="2800" b="0" i="0" u="none" strike="noStrike" cap="none" dirty="0">
                <a:solidFill>
                  <a:schemeClr val="accent2"/>
                </a:solidFill>
                <a:latin typeface="Arial"/>
                <a:ea typeface="Arial"/>
                <a:cs typeface="Arial"/>
                <a:sym typeface="Arial"/>
              </a:rPr>
              <a:t>Flexible: choice of project, advisor &amp; program</a:t>
            </a:r>
          </a:p>
          <a:p>
            <a:pPr marL="0" marR="0" lvl="0" indent="0" algn="l" rtl="0">
              <a:spcBef>
                <a:spcPts val="840"/>
              </a:spcBef>
              <a:spcAft>
                <a:spcPts val="0"/>
              </a:spcAft>
              <a:buSzPct val="25000"/>
              <a:buNone/>
            </a:pPr>
            <a:r>
              <a:rPr lang="en-US" sz="2800" b="0" i="0" u="none" strike="noStrike" cap="none" dirty="0">
                <a:solidFill>
                  <a:schemeClr val="accent2"/>
                </a:solidFill>
                <a:latin typeface="Arial"/>
                <a:ea typeface="Arial"/>
                <a:cs typeface="Arial"/>
                <a:sym typeface="Arial"/>
              </a:rPr>
              <a:t>Unrestrictive: No service requirement</a:t>
            </a:r>
          </a:p>
          <a:p>
            <a:pPr marL="0" marR="0" lvl="0" indent="0" algn="l" rtl="0">
              <a:spcBef>
                <a:spcPts val="840"/>
              </a:spcBef>
              <a:spcAft>
                <a:spcPts val="0"/>
              </a:spcAft>
              <a:buSzPct val="25000"/>
              <a:buNone/>
            </a:pPr>
            <a:r>
              <a:rPr lang="en-US" sz="2800" b="0" i="0" u="none" strike="noStrike" cap="none" dirty="0">
                <a:solidFill>
                  <a:schemeClr val="accent2"/>
                </a:solidFill>
                <a:latin typeface="Arial"/>
                <a:ea typeface="Arial"/>
                <a:cs typeface="Arial"/>
                <a:sym typeface="Arial"/>
              </a:rPr>
              <a:t>Portable: Any accredited U.S. institution</a:t>
            </a:r>
          </a:p>
          <a:p>
            <a:pPr marL="400050" marR="0" lvl="2" indent="-6350" algn="l" rtl="0">
              <a:spcBef>
                <a:spcPts val="360"/>
              </a:spcBef>
              <a:spcAft>
                <a:spcPts val="0"/>
              </a:spcAft>
              <a:buClr>
                <a:schemeClr val="accent2"/>
              </a:buClr>
              <a:buSzPct val="25000"/>
              <a:buFont typeface="Arial"/>
              <a:buNone/>
            </a:pPr>
            <a:r>
              <a:rPr lang="en-US" sz="1200" b="0" i="0" u="none" strike="noStrike" cap="none" dirty="0">
                <a:solidFill>
                  <a:schemeClr val="accent2"/>
                </a:solidFill>
                <a:latin typeface="Arial"/>
                <a:ea typeface="Arial"/>
                <a:cs typeface="Arial"/>
                <a:sym typeface="Arial"/>
              </a:rPr>
              <a:t>MS		      PhD</a:t>
            </a:r>
          </a:p>
          <a:p>
            <a:pPr marL="0" marR="0" lvl="0" indent="0" algn="l" rtl="0">
              <a:spcBef>
                <a:spcPts val="840"/>
              </a:spcBef>
              <a:spcAft>
                <a:spcPts val="0"/>
              </a:spcAft>
              <a:buSzPct val="25000"/>
              <a:buNone/>
            </a:pPr>
            <a:endParaRPr sz="2800" b="0" i="0" u="none" strike="noStrike" cap="none" dirty="0">
              <a:solidFill>
                <a:schemeClr val="accent2"/>
              </a:solidFill>
              <a:latin typeface="Arial"/>
              <a:ea typeface="Arial"/>
              <a:cs typeface="Arial"/>
              <a:sym typeface="Arial"/>
            </a:endParaRPr>
          </a:p>
          <a:p>
            <a:pPr marL="0" marR="0" lvl="0" indent="0" algn="l" rtl="0">
              <a:spcBef>
                <a:spcPts val="840"/>
              </a:spcBef>
              <a:spcAft>
                <a:spcPts val="0"/>
              </a:spcAft>
              <a:buSzPct val="25000"/>
              <a:buNone/>
            </a:pPr>
            <a:r>
              <a:rPr lang="en-US" sz="2800" b="0" i="0" u="none" strike="noStrike" cap="none" dirty="0">
                <a:solidFill>
                  <a:schemeClr val="accent2"/>
                </a:solidFill>
                <a:latin typeface="Arial"/>
                <a:ea typeface="Arial"/>
                <a:cs typeface="Arial"/>
                <a:sym typeface="Arial"/>
              </a:rPr>
              <a:t>2,000 Fellowships offered annually, 2010 - 2013 </a:t>
            </a:r>
          </a:p>
          <a:p>
            <a:pPr marL="457200" marR="0" lvl="1" indent="0" algn="l" rtl="0">
              <a:spcBef>
                <a:spcPts val="360"/>
              </a:spcBef>
              <a:spcAft>
                <a:spcPts val="0"/>
              </a:spcAft>
              <a:buClr>
                <a:schemeClr val="accent2"/>
              </a:buClr>
              <a:buSzPct val="25000"/>
              <a:buFont typeface="Arial"/>
              <a:buNone/>
            </a:pPr>
            <a:r>
              <a:rPr lang="en-US" sz="1200" b="0" i="0" u="none" strike="noStrike" cap="none" dirty="0">
                <a:solidFill>
                  <a:schemeClr val="accent2"/>
                </a:solidFill>
                <a:latin typeface="Arial"/>
                <a:ea typeface="Arial"/>
                <a:cs typeface="Arial"/>
                <a:sym typeface="Arial"/>
              </a:rPr>
              <a:t>~17% success rate</a:t>
            </a:r>
          </a:p>
          <a:p>
            <a:pPr marL="228600" marR="0" lvl="0" indent="-228600" algn="l" rtl="0">
              <a:spcBef>
                <a:spcPts val="360"/>
              </a:spcBef>
              <a:spcAft>
                <a:spcPts val="0"/>
              </a:spcAft>
              <a:buSzPct val="25000"/>
              <a:buNone/>
            </a:pPr>
            <a:endParaRPr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636520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Shape 517"/>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518" name="Shape 518"/>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p:txBody>
      </p:sp>
      <p:sp>
        <p:nvSpPr>
          <p:cNvPr id="519" name="Shape 519"/>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32</a:t>
            </a:fld>
            <a:endParaRPr lang="en-US"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11527611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Shape 457"/>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458" name="Shape 458"/>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p:txBody>
      </p:sp>
      <p:sp>
        <p:nvSpPr>
          <p:cNvPr id="459" name="Shape 459"/>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33</a:t>
            </a:fld>
            <a:endParaRPr lang="en-US"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7854479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Shape 483"/>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34</a:t>
            </a:fld>
            <a:endParaRPr lang="en-US" sz="1400">
              <a:solidFill>
                <a:schemeClr val="dk1"/>
              </a:solidFill>
              <a:latin typeface="Arial"/>
              <a:ea typeface="Arial"/>
              <a:cs typeface="Arial"/>
              <a:sym typeface="Arial"/>
            </a:endParaRPr>
          </a:p>
        </p:txBody>
      </p:sp>
      <p:sp>
        <p:nvSpPr>
          <p:cNvPr id="484" name="Shape 484"/>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85" name="Shape 485"/>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p:txBody>
      </p:sp>
    </p:spTree>
    <p:extLst>
      <p:ext uri="{BB962C8B-B14F-4D97-AF65-F5344CB8AC3E}">
        <p14:creationId xmlns:p14="http://schemas.microsoft.com/office/powerpoint/2010/main" val="34780149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Shape 491"/>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35</a:t>
            </a:fld>
            <a:endParaRPr lang="en-US" sz="1400">
              <a:solidFill>
                <a:schemeClr val="dk1"/>
              </a:solidFill>
              <a:latin typeface="Arial"/>
              <a:ea typeface="Arial"/>
              <a:cs typeface="Arial"/>
              <a:sym typeface="Arial"/>
            </a:endParaRPr>
          </a:p>
        </p:txBody>
      </p:sp>
      <p:sp>
        <p:nvSpPr>
          <p:cNvPr id="492" name="Shape 492"/>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93" name="Shape 493"/>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Frances</a:t>
            </a:r>
          </a:p>
        </p:txBody>
      </p:sp>
    </p:spTree>
    <p:extLst>
      <p:ext uri="{BB962C8B-B14F-4D97-AF65-F5344CB8AC3E}">
        <p14:creationId xmlns:p14="http://schemas.microsoft.com/office/powerpoint/2010/main" val="6064346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Shape 474"/>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36</a:t>
            </a:fld>
            <a:endParaRPr lang="en-US" sz="1400">
              <a:solidFill>
                <a:schemeClr val="dk1"/>
              </a:solidFill>
              <a:latin typeface="Arial"/>
              <a:ea typeface="Arial"/>
              <a:cs typeface="Arial"/>
              <a:sym typeface="Arial"/>
            </a:endParaRPr>
          </a:p>
        </p:txBody>
      </p:sp>
      <p:sp>
        <p:nvSpPr>
          <p:cNvPr id="475" name="Shape 475"/>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76" name="Shape 476"/>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lnSpc>
                <a:spcPct val="100000"/>
              </a:lnSpc>
              <a:spcBef>
                <a:spcPts val="0"/>
              </a:spcBef>
              <a:spcAft>
                <a:spcPts val="0"/>
              </a:spcAft>
              <a:buClr>
                <a:schemeClr val="dk1"/>
              </a:buClr>
              <a:buSzPct val="25000"/>
              <a:buFont typeface="Arial"/>
              <a:buNone/>
            </a:pPr>
            <a:r>
              <a:rPr lang="en-US" sz="1200" b="0" i="0" u="none" strike="noStrike" cap="none">
                <a:solidFill>
                  <a:schemeClr val="dk1"/>
                </a:solidFill>
                <a:latin typeface="Arial"/>
                <a:ea typeface="Arial"/>
                <a:cs typeface="Arial"/>
                <a:sym typeface="Arial"/>
              </a:rPr>
              <a:t>Patti</a:t>
            </a:r>
          </a:p>
          <a:p>
            <a:pPr marL="228600" marR="0" lvl="0" indent="-22860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150859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Shape 465"/>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37</a:t>
            </a:fld>
            <a:endParaRPr lang="en-US" sz="1400">
              <a:solidFill>
                <a:schemeClr val="dk1"/>
              </a:solidFill>
              <a:latin typeface="Arial"/>
              <a:ea typeface="Arial"/>
              <a:cs typeface="Arial"/>
              <a:sym typeface="Arial"/>
            </a:endParaRPr>
          </a:p>
        </p:txBody>
      </p:sp>
      <p:sp>
        <p:nvSpPr>
          <p:cNvPr id="466" name="Shape 466"/>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67" name="Shape 467"/>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lnSpc>
                <a:spcPct val="100000"/>
              </a:lnSpc>
              <a:spcBef>
                <a:spcPts val="0"/>
              </a:spcBef>
              <a:spcAft>
                <a:spcPts val="0"/>
              </a:spcAft>
              <a:buClr>
                <a:schemeClr val="dk1"/>
              </a:buClr>
              <a:buSzPct val="25000"/>
              <a:buFont typeface="Arial"/>
              <a:buNone/>
            </a:pPr>
            <a:r>
              <a:rPr lang="en-US" sz="1200" b="0" i="0" u="none" strike="noStrike" cap="none">
                <a:solidFill>
                  <a:schemeClr val="dk1"/>
                </a:solidFill>
                <a:latin typeface="Arial"/>
                <a:ea typeface="Arial"/>
                <a:cs typeface="Arial"/>
                <a:sym typeface="Arial"/>
              </a:rPr>
              <a:t>Patti</a:t>
            </a:r>
          </a:p>
          <a:p>
            <a:pPr marL="228600" marR="0" lvl="0" indent="-22860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462903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Shape 679"/>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38</a:t>
            </a:fld>
            <a:endParaRPr lang="en-US" sz="1400">
              <a:solidFill>
                <a:schemeClr val="dk1"/>
              </a:solidFill>
              <a:latin typeface="Arial"/>
              <a:ea typeface="Arial"/>
              <a:cs typeface="Arial"/>
              <a:sym typeface="Arial"/>
            </a:endParaRPr>
          </a:p>
        </p:txBody>
      </p:sp>
      <p:sp>
        <p:nvSpPr>
          <p:cNvPr id="680" name="Shape 680"/>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81" name="Shape 681"/>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p:txBody>
      </p:sp>
    </p:spTree>
    <p:extLst>
      <p:ext uri="{BB962C8B-B14F-4D97-AF65-F5344CB8AC3E}">
        <p14:creationId xmlns:p14="http://schemas.microsoft.com/office/powerpoint/2010/main" val="23447670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Shape 687"/>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39</a:t>
            </a:fld>
            <a:endParaRPr lang="en-US" sz="1400">
              <a:solidFill>
                <a:schemeClr val="dk1"/>
              </a:solidFill>
              <a:latin typeface="Arial"/>
              <a:ea typeface="Arial"/>
              <a:cs typeface="Arial"/>
              <a:sym typeface="Arial"/>
            </a:endParaRPr>
          </a:p>
        </p:txBody>
      </p:sp>
      <p:sp>
        <p:nvSpPr>
          <p:cNvPr id="688" name="Shape 688"/>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89" name="Shape 689"/>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7013" marR="0" lvl="0" indent="-227013"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p:txBody>
      </p:sp>
    </p:spTree>
    <p:extLst>
      <p:ext uri="{BB962C8B-B14F-4D97-AF65-F5344CB8AC3E}">
        <p14:creationId xmlns:p14="http://schemas.microsoft.com/office/powerpoint/2010/main" val="3409204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Shape 694"/>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40</a:t>
            </a:fld>
            <a:endParaRPr lang="en-US" sz="1400">
              <a:solidFill>
                <a:schemeClr val="dk1"/>
              </a:solidFill>
              <a:latin typeface="Arial"/>
              <a:ea typeface="Arial"/>
              <a:cs typeface="Arial"/>
              <a:sym typeface="Arial"/>
            </a:endParaRPr>
          </a:p>
        </p:txBody>
      </p:sp>
      <p:sp>
        <p:nvSpPr>
          <p:cNvPr id="695" name="Shape 695"/>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96" name="Shape 696"/>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p:txBody>
      </p:sp>
    </p:spTree>
    <p:extLst>
      <p:ext uri="{BB962C8B-B14F-4D97-AF65-F5344CB8AC3E}">
        <p14:creationId xmlns:p14="http://schemas.microsoft.com/office/powerpoint/2010/main" val="4232492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Shape 750"/>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751" name="Shape 751"/>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p:txBody>
      </p:sp>
      <p:sp>
        <p:nvSpPr>
          <p:cNvPr id="752" name="Shape 752"/>
          <p:cNvSpPr txBox="1">
            <a:spLocks noGrp="1"/>
          </p:cNvSpPr>
          <p:nvPr>
            <p:ph type="sldNum" idx="12"/>
          </p:nvPr>
        </p:nvSpPr>
        <p:spPr>
          <a:xfrm>
            <a:off x="4143587" y="9119474"/>
            <a:ext cx="3169920" cy="480059"/>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2300" b="1">
                <a:solidFill>
                  <a:srgbClr val="8F6B34"/>
                </a:solidFill>
                <a:latin typeface="Arial"/>
                <a:ea typeface="Arial"/>
                <a:cs typeface="Arial"/>
                <a:sym typeface="Arial"/>
              </a:rPr>
              <a:t>4</a:t>
            </a:fld>
            <a:endParaRPr lang="en-US" sz="2300" b="1">
              <a:solidFill>
                <a:srgbClr val="8F6B34"/>
              </a:solidFill>
              <a:latin typeface="Arial"/>
              <a:ea typeface="Arial"/>
              <a:cs typeface="Arial"/>
              <a:sym typeface="Arial"/>
            </a:endParaRPr>
          </a:p>
        </p:txBody>
      </p:sp>
    </p:spTree>
    <p:extLst>
      <p:ext uri="{BB962C8B-B14F-4D97-AF65-F5344CB8AC3E}">
        <p14:creationId xmlns:p14="http://schemas.microsoft.com/office/powerpoint/2010/main" val="2114694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Shape 702"/>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41</a:t>
            </a:fld>
            <a:endParaRPr lang="en-US" sz="1400">
              <a:solidFill>
                <a:schemeClr val="dk1"/>
              </a:solidFill>
              <a:latin typeface="Arial"/>
              <a:ea typeface="Arial"/>
              <a:cs typeface="Arial"/>
              <a:sym typeface="Arial"/>
            </a:endParaRPr>
          </a:p>
        </p:txBody>
      </p:sp>
      <p:sp>
        <p:nvSpPr>
          <p:cNvPr id="703" name="Shape 703"/>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04" name="Shape 704"/>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a:t>
            </a:r>
          </a:p>
          <a:p>
            <a:pPr marL="228600" marR="0" lvl="0" indent="-22860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a:p>
            <a:pPr marL="0" marR="0" lvl="0" indent="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Aquí les ponemos algunas razones por las que panelistas de la beca rechazan una solicitud:</a:t>
            </a:r>
          </a:p>
          <a:p>
            <a:pPr marL="0" marR="0" lvl="0" indent="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 </a:t>
            </a:r>
          </a:p>
          <a:p>
            <a:pPr marL="0" marR="0" lvl="0" indent="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Broader Impacts pobres. </a:t>
            </a:r>
          </a:p>
          <a:p>
            <a:pPr marL="0" marR="0" lvl="0" indent="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 Muchos estudiantes no hablan bien sobre sus broader impacts o dicen muy poco sobre ellos.</a:t>
            </a:r>
          </a:p>
          <a:p>
            <a:pPr marL="0" marR="0" lvl="0" indent="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 </a:t>
            </a:r>
          </a:p>
          <a:p>
            <a:pPr marL="0" marR="0" lvl="0" indent="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Estudiantes que prefieren escoger universidades prestigiosas versus universidades que tengan los recursos para el tema de investigación.</a:t>
            </a:r>
          </a:p>
          <a:p>
            <a:pPr marL="0" marR="0" lvl="0" indent="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 </a:t>
            </a:r>
          </a:p>
          <a:p>
            <a:pPr marL="0" marR="0" lvl="0" indent="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Estudiantes que escogen cartas de recomendaciones de profesores inapropiadas que no pueden hablar mucho sobre sus habilidades personales y de investigación. Esto pasa cuando los estudiantes escogen como referencia al profesor con el que harán su investigación a nivel graduado y este profesor todavía no sabe mucho sobre los estudiantes.</a:t>
            </a:r>
          </a:p>
          <a:p>
            <a:pPr marL="0" marR="0" lvl="0" indent="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 </a:t>
            </a:r>
          </a:p>
          <a:p>
            <a:pPr marL="0" marR="0" lvl="0" indent="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Ensayo personal débil y poco convincente que no habla bien sobre sus virtudes. </a:t>
            </a:r>
          </a:p>
          <a:p>
            <a:pPr marL="228600" marR="0" lvl="0" indent="-22860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a:p>
            <a:pPr marL="228600" marR="0" lvl="0" indent="-22860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a:p>
            <a:pPr marL="228600" marR="0" lvl="0" indent="-22860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Maria - pull out the Tips for Applying PDF</a:t>
            </a:r>
          </a:p>
          <a:p>
            <a:pPr marL="228600" marR="0" lvl="0" indent="-22860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a:p>
            <a:pPr marL="228600" marR="0" lvl="0" indent="-22860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Here are some reasons an experienced panelist cited they commonly see as “deal breakers” for applicants.  Many do not address broader impacts very well and say very little on that entire area.  Some believe that choosing a well-known institution for proposed study will score them points with the reviewers, when often it is not a good match for their research.  Some will choose references that cannot speak much to their research or personal abilities, and so these letters of support come across weak.  If applicants asked their proposed mentor to write a letter, sometimes their support is not very strong.  Oftentimes, applicants will put together an unconvincing personal statement that does not fully portray their strengths.  Really try to keep these points in mind when you are putting together the application, and your chances of winning an award will be greater.</a:t>
            </a:r>
          </a:p>
        </p:txBody>
      </p:sp>
    </p:spTree>
    <p:extLst>
      <p:ext uri="{BB962C8B-B14F-4D97-AF65-F5344CB8AC3E}">
        <p14:creationId xmlns:p14="http://schemas.microsoft.com/office/powerpoint/2010/main" val="17631573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Shape 621"/>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42</a:t>
            </a:fld>
            <a:endParaRPr lang="en-US" sz="1400">
              <a:solidFill>
                <a:schemeClr val="dk1"/>
              </a:solidFill>
              <a:latin typeface="Arial"/>
              <a:ea typeface="Arial"/>
              <a:cs typeface="Arial"/>
              <a:sym typeface="Arial"/>
            </a:endParaRPr>
          </a:p>
        </p:txBody>
      </p:sp>
      <p:sp>
        <p:nvSpPr>
          <p:cNvPr id="622" name="Shape 622"/>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23" name="Shape 623"/>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p:txBody>
      </p:sp>
    </p:spTree>
    <p:extLst>
      <p:ext uri="{BB962C8B-B14F-4D97-AF65-F5344CB8AC3E}">
        <p14:creationId xmlns:p14="http://schemas.microsoft.com/office/powerpoint/2010/main" val="10691496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Shape 621"/>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43</a:t>
            </a:fld>
            <a:endParaRPr lang="en-US" sz="1400">
              <a:solidFill>
                <a:schemeClr val="dk1"/>
              </a:solidFill>
              <a:latin typeface="Arial"/>
              <a:ea typeface="Arial"/>
              <a:cs typeface="Arial"/>
              <a:sym typeface="Arial"/>
            </a:endParaRPr>
          </a:p>
        </p:txBody>
      </p:sp>
      <p:sp>
        <p:nvSpPr>
          <p:cNvPr id="622" name="Shape 622"/>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23" name="Shape 623"/>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p:txBody>
      </p:sp>
    </p:spTree>
    <p:extLst>
      <p:ext uri="{BB962C8B-B14F-4D97-AF65-F5344CB8AC3E}">
        <p14:creationId xmlns:p14="http://schemas.microsoft.com/office/powerpoint/2010/main" val="5826470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Shape 631"/>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44</a:t>
            </a:fld>
            <a:endParaRPr lang="en-US" sz="1400">
              <a:solidFill>
                <a:schemeClr val="dk1"/>
              </a:solidFill>
              <a:latin typeface="Arial"/>
              <a:ea typeface="Arial"/>
              <a:cs typeface="Arial"/>
              <a:sym typeface="Arial"/>
            </a:endParaRPr>
          </a:p>
        </p:txBody>
      </p:sp>
      <p:sp>
        <p:nvSpPr>
          <p:cNvPr id="632" name="Shape 632"/>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33" name="Shape 633"/>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p:txBody>
      </p:sp>
    </p:spTree>
    <p:extLst>
      <p:ext uri="{BB962C8B-B14F-4D97-AF65-F5344CB8AC3E}">
        <p14:creationId xmlns:p14="http://schemas.microsoft.com/office/powerpoint/2010/main" val="34465880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48006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SzPct val="25000"/>
              <a:buNone/>
            </a:pPr>
            <a:fld id="{00000000-1234-1234-1234-123412341234}" type="slidenum">
              <a:rPr lang="en-US" sz="1400" b="0" i="0" u="none" strike="noStrike" cap="none" smtClean="0">
                <a:solidFill>
                  <a:schemeClr val="dk1"/>
                </a:solidFill>
                <a:latin typeface="Arial"/>
                <a:ea typeface="Arial"/>
                <a:cs typeface="Arial"/>
                <a:sym typeface="Arial"/>
              </a:rPr>
              <a:t>45</a:t>
            </a:fld>
            <a:endParaRPr lang="en-US"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861734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Shape 728"/>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46</a:t>
            </a:fld>
            <a:endParaRPr lang="en-US" sz="1400">
              <a:solidFill>
                <a:schemeClr val="dk1"/>
              </a:solidFill>
              <a:latin typeface="Arial"/>
              <a:ea typeface="Arial"/>
              <a:cs typeface="Arial"/>
              <a:sym typeface="Arial"/>
            </a:endParaRPr>
          </a:p>
        </p:txBody>
      </p:sp>
      <p:sp>
        <p:nvSpPr>
          <p:cNvPr id="729" name="Shape 729"/>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30" name="Shape 730"/>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Frances/Patti</a:t>
            </a:r>
          </a:p>
          <a:p>
            <a:pPr marL="228600" marR="0" lvl="0" indent="-228600" algn="l" rtl="0">
              <a:spcBef>
                <a:spcPts val="360"/>
              </a:spcBef>
              <a:spcAft>
                <a:spcPts val="0"/>
              </a:spcAft>
              <a:buSzPct val="25000"/>
              <a:buNone/>
            </a:pPr>
            <a:endParaRPr sz="1200" b="0" i="0" u="none" strike="noStrike" cap="none" dirty="0">
              <a:solidFill>
                <a:schemeClr val="dk1"/>
              </a:solidFill>
              <a:latin typeface="Arial"/>
              <a:ea typeface="Arial"/>
              <a:cs typeface="Arial"/>
              <a:sym typeface="Arial"/>
            </a:endParaRPr>
          </a:p>
          <a:p>
            <a:pPr marL="228600" marR="0" lvl="0" indent="-228600" algn="l" rtl="0">
              <a:spcBef>
                <a:spcPts val="360"/>
              </a:spcBef>
              <a:spcAft>
                <a:spcPts val="0"/>
              </a:spcAft>
              <a:buSzPct val="25000"/>
              <a:buNone/>
            </a:pPr>
            <a:r>
              <a:rPr lang="en-US" sz="1200" b="0" i="0" u="none" strike="noStrike" cap="none" dirty="0">
                <a:solidFill>
                  <a:schemeClr val="dk1"/>
                </a:solidFill>
                <a:latin typeface="Arial"/>
                <a:ea typeface="Arial"/>
                <a:cs typeface="Arial"/>
                <a:sym typeface="Arial"/>
              </a:rPr>
              <a:t>A big issue a lot of applicants run into is they believe they can’t possibly be good enough to win an award that has a 10% success rate.  You might invent a lot of things in your mind to tell yourself that you can’t possibly be qualified enough, that what you’ve done is not that great, your experience is not enough, and you just can’t say things the way you want them to come out.  A lot of people think like this collectively, and these are all things that are usually untrue.  Think of this application process as a community project.  Talk to those people around you for advice and thoughts about what you might talk about.  It is important to be confident about your abilities because that will come across in your application.  If you have seen “March of the Penguins”, you know that they have to have a ton of belief in themselves and their community to produce just one baby in super harsh conditions.  Humans have things much better, so by comparison this should be a piece of cake.</a:t>
            </a:r>
          </a:p>
        </p:txBody>
      </p:sp>
    </p:spTree>
    <p:extLst>
      <p:ext uri="{BB962C8B-B14F-4D97-AF65-F5344CB8AC3E}">
        <p14:creationId xmlns:p14="http://schemas.microsoft.com/office/powerpoint/2010/main" val="13398363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Shape 740"/>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47</a:t>
            </a:fld>
            <a:endParaRPr lang="en-US" sz="1400">
              <a:solidFill>
                <a:schemeClr val="dk1"/>
              </a:solidFill>
              <a:latin typeface="Arial"/>
              <a:ea typeface="Arial"/>
              <a:cs typeface="Arial"/>
              <a:sym typeface="Arial"/>
            </a:endParaRPr>
          </a:p>
        </p:txBody>
      </p:sp>
      <p:sp>
        <p:nvSpPr>
          <p:cNvPr id="741" name="Shape 741"/>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42" name="Shape 742"/>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Frances/Patti</a:t>
            </a:r>
          </a:p>
          <a:p>
            <a:pPr marL="228600" marR="0" lvl="0" indent="-228600" algn="l" rtl="0">
              <a:spcBef>
                <a:spcPts val="360"/>
              </a:spcBef>
              <a:spcAft>
                <a:spcPts val="0"/>
              </a:spcAft>
              <a:buSzPct val="25000"/>
              <a:buNone/>
            </a:pPr>
            <a:endParaRPr sz="1200" b="0" i="0" u="none" strike="noStrike" cap="none" dirty="0">
              <a:solidFill>
                <a:schemeClr val="dk1"/>
              </a:solidFill>
              <a:latin typeface="Arial"/>
              <a:ea typeface="Arial"/>
              <a:cs typeface="Arial"/>
              <a:sym typeface="Arial"/>
            </a:endParaRPr>
          </a:p>
          <a:p>
            <a:pPr marL="228600" marR="0" lvl="0" indent="-228600" algn="l" rtl="0">
              <a:spcBef>
                <a:spcPts val="360"/>
              </a:spcBef>
              <a:spcAft>
                <a:spcPts val="0"/>
              </a:spcAft>
              <a:buSzPct val="25000"/>
              <a:buNone/>
            </a:pPr>
            <a:r>
              <a:rPr lang="en-US" sz="1200" b="0" i="0" u="none" strike="noStrike" cap="none" dirty="0">
                <a:solidFill>
                  <a:schemeClr val="dk1"/>
                </a:solidFill>
                <a:latin typeface="Arial"/>
                <a:ea typeface="Arial"/>
                <a:cs typeface="Arial"/>
                <a:sym typeface="Arial"/>
              </a:rPr>
              <a:t>If you go through this application process, you will always win.  You are getting feedback from professionals in the field essentially for investing your time.  To put things in perspective, this award is worth $122,500 in total benefits.  Even if you spend 3 full time weeks on putting an application and get an award, you have worked for over $1,000 per hour.  That is a nice hourly rate.  The whole process is also great preparation for other awards you may want to apply, graduate school applications, job applications, publications, and professional connections.  Of course if that’s not good enough, you might also win the fellowship.  We wish you all the best and look forward to reviewing your application.</a:t>
            </a:r>
          </a:p>
        </p:txBody>
      </p:sp>
    </p:spTree>
    <p:extLst>
      <p:ext uri="{BB962C8B-B14F-4D97-AF65-F5344CB8AC3E}">
        <p14:creationId xmlns:p14="http://schemas.microsoft.com/office/powerpoint/2010/main" val="42819761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Shape 313"/>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48</a:t>
            </a:fld>
            <a:endParaRPr lang="en-US" sz="1400">
              <a:solidFill>
                <a:schemeClr val="dk1"/>
              </a:solidFill>
              <a:latin typeface="Arial"/>
              <a:ea typeface="Arial"/>
              <a:cs typeface="Arial"/>
              <a:sym typeface="Arial"/>
            </a:endParaRPr>
          </a:p>
        </p:txBody>
      </p:sp>
      <p:sp>
        <p:nvSpPr>
          <p:cNvPr id="314" name="Shape 314"/>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15" name="Shape 315"/>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Patti/ Frances</a:t>
            </a:r>
          </a:p>
        </p:txBody>
      </p:sp>
    </p:spTree>
    <p:extLst>
      <p:ext uri="{BB962C8B-B14F-4D97-AF65-F5344CB8AC3E}">
        <p14:creationId xmlns:p14="http://schemas.microsoft.com/office/powerpoint/2010/main" val="12017999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Shape 711"/>
          <p:cNvSpPr txBox="1">
            <a:spLocks noGrp="1"/>
          </p:cNvSpPr>
          <p:nvPr>
            <p:ph type="body" idx="1"/>
          </p:nvPr>
        </p:nvSpPr>
        <p:spPr>
          <a:xfrm>
            <a:off x="731837" y="4560887"/>
            <a:ext cx="5851525" cy="4319587"/>
          </a:xfrm>
          <a:prstGeom prst="rect">
            <a:avLst/>
          </a:prstGeom>
        </p:spPr>
        <p:txBody>
          <a:bodyPr lIns="91425" tIns="91425" rIns="91425" bIns="91425" anchor="t" anchorCtr="0">
            <a:noAutofit/>
          </a:bodyPr>
          <a:lstStyle/>
          <a:p>
            <a:pPr lvl="0">
              <a:spcBef>
                <a:spcPts val="0"/>
              </a:spcBef>
              <a:buNone/>
            </a:pPr>
            <a:endParaRPr/>
          </a:p>
        </p:txBody>
      </p:sp>
      <p:sp>
        <p:nvSpPr>
          <p:cNvPr id="712" name="Shape 712"/>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8454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Shape 717"/>
          <p:cNvSpPr txBox="1">
            <a:spLocks noGrp="1"/>
          </p:cNvSpPr>
          <p:nvPr>
            <p:ph type="body" idx="1"/>
          </p:nvPr>
        </p:nvSpPr>
        <p:spPr>
          <a:xfrm>
            <a:off x="731837" y="4560887"/>
            <a:ext cx="5851525" cy="4319587"/>
          </a:xfrm>
          <a:prstGeom prst="rect">
            <a:avLst/>
          </a:prstGeom>
        </p:spPr>
        <p:txBody>
          <a:bodyPr lIns="91425" tIns="91425" rIns="91425" bIns="91425" anchor="t" anchorCtr="0">
            <a:noAutofit/>
          </a:bodyPr>
          <a:lstStyle/>
          <a:p>
            <a:pPr lvl="0">
              <a:spcBef>
                <a:spcPts val="0"/>
              </a:spcBef>
              <a:buNone/>
            </a:pPr>
            <a:endParaRPr/>
          </a:p>
        </p:txBody>
      </p:sp>
      <p:sp>
        <p:nvSpPr>
          <p:cNvPr id="718" name="Shape 718"/>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4885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4800600" cy="3600450"/>
          </a:xfrm>
        </p:spPr>
      </p:sp>
      <p:sp>
        <p:nvSpPr>
          <p:cNvPr id="3" name="Notes Placeholder 2"/>
          <p:cNvSpPr>
            <a:spLocks noGrp="1"/>
          </p:cNvSpPr>
          <p:nvPr>
            <p:ph type="body" idx="1"/>
          </p:nvPr>
        </p:nvSpPr>
        <p:spPr/>
        <p:txBody>
          <a:bodyPr/>
          <a:lstStyle/>
          <a:p>
            <a:pPr eaLnBrk="1">
              <a:defRPr/>
            </a:pPr>
            <a:r>
              <a:rPr lang="en-US" dirty="0">
                <a:ea typeface="ＭＳ Ｐゴシック" charset="0"/>
              </a:rPr>
              <a:t>Frances</a:t>
            </a:r>
          </a:p>
        </p:txBody>
      </p:sp>
      <p:sp>
        <p:nvSpPr>
          <p:cNvPr id="33796" name="Slide Number Placeholder 3"/>
          <p:cNvSpPr>
            <a:spLocks noGrp="1"/>
          </p:cNvSpPr>
          <p:nvPr>
            <p:ph type="sldNum" sz="quarter" idx="4294967295"/>
          </p:nvPr>
        </p:nvSpPr>
        <p:spPr bwMode="auto">
          <a:xfrm>
            <a:off x="4143587" y="9119474"/>
            <a:ext cx="3169920" cy="4800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a:defRPr sz="2300" b="1">
                <a:solidFill>
                  <a:srgbClr val="8F6B34"/>
                </a:solidFill>
                <a:latin typeface="Arial" pitchFamily="34" charset="0"/>
                <a:ea typeface="MS PGothic" pitchFamily="34" charset="-128"/>
                <a:sym typeface="Arial" pitchFamily="34" charset="0"/>
              </a:defRPr>
            </a:lvl1pPr>
            <a:lvl2pPr marL="785372" indent="-302066" eaLnBrk="0">
              <a:defRPr sz="2300" b="1">
                <a:solidFill>
                  <a:srgbClr val="8F6B34"/>
                </a:solidFill>
                <a:latin typeface="Arial" pitchFamily="34" charset="0"/>
                <a:ea typeface="MS PGothic" pitchFamily="34" charset="-128"/>
                <a:sym typeface="Arial" pitchFamily="34" charset="0"/>
              </a:defRPr>
            </a:lvl2pPr>
            <a:lvl3pPr marL="1208265" indent="-241653" eaLnBrk="0">
              <a:defRPr sz="2300" b="1">
                <a:solidFill>
                  <a:srgbClr val="8F6B34"/>
                </a:solidFill>
                <a:latin typeface="Arial" pitchFamily="34" charset="0"/>
                <a:ea typeface="MS PGothic" pitchFamily="34" charset="-128"/>
                <a:sym typeface="Arial" pitchFamily="34" charset="0"/>
              </a:defRPr>
            </a:lvl3pPr>
            <a:lvl4pPr marL="1691571" indent="-241653" eaLnBrk="0">
              <a:defRPr sz="2300" b="1">
                <a:solidFill>
                  <a:srgbClr val="8F6B34"/>
                </a:solidFill>
                <a:latin typeface="Arial" pitchFamily="34" charset="0"/>
                <a:ea typeface="MS PGothic" pitchFamily="34" charset="-128"/>
                <a:sym typeface="Arial" pitchFamily="34" charset="0"/>
              </a:defRPr>
            </a:lvl4pPr>
            <a:lvl5pPr marL="2174878" indent="-241653" eaLnBrk="0">
              <a:defRPr sz="2300" b="1">
                <a:solidFill>
                  <a:srgbClr val="8F6B34"/>
                </a:solidFill>
                <a:latin typeface="Arial" pitchFamily="34" charset="0"/>
                <a:ea typeface="MS PGothic" pitchFamily="34" charset="-128"/>
                <a:sym typeface="Arial" pitchFamily="34" charset="0"/>
              </a:defRPr>
            </a:lvl5pPr>
            <a:lvl6pPr marL="2658184" indent="-241653" eaLnBrk="0" fontAlgn="base" hangingPunct="0">
              <a:spcBef>
                <a:spcPct val="0"/>
              </a:spcBef>
              <a:spcAft>
                <a:spcPct val="0"/>
              </a:spcAft>
              <a:defRPr sz="2300" b="1">
                <a:solidFill>
                  <a:srgbClr val="8F6B34"/>
                </a:solidFill>
                <a:latin typeface="Arial" pitchFamily="34" charset="0"/>
                <a:ea typeface="MS PGothic" pitchFamily="34" charset="-128"/>
                <a:sym typeface="Arial" pitchFamily="34" charset="0"/>
              </a:defRPr>
            </a:lvl6pPr>
            <a:lvl7pPr marL="3141490" indent="-241653" eaLnBrk="0" fontAlgn="base" hangingPunct="0">
              <a:spcBef>
                <a:spcPct val="0"/>
              </a:spcBef>
              <a:spcAft>
                <a:spcPct val="0"/>
              </a:spcAft>
              <a:defRPr sz="2300" b="1">
                <a:solidFill>
                  <a:srgbClr val="8F6B34"/>
                </a:solidFill>
                <a:latin typeface="Arial" pitchFamily="34" charset="0"/>
                <a:ea typeface="MS PGothic" pitchFamily="34" charset="-128"/>
                <a:sym typeface="Arial" pitchFamily="34" charset="0"/>
              </a:defRPr>
            </a:lvl7pPr>
            <a:lvl8pPr marL="3624796" indent="-241653" eaLnBrk="0" fontAlgn="base" hangingPunct="0">
              <a:spcBef>
                <a:spcPct val="0"/>
              </a:spcBef>
              <a:spcAft>
                <a:spcPct val="0"/>
              </a:spcAft>
              <a:defRPr sz="2300" b="1">
                <a:solidFill>
                  <a:srgbClr val="8F6B34"/>
                </a:solidFill>
                <a:latin typeface="Arial" pitchFamily="34" charset="0"/>
                <a:ea typeface="MS PGothic" pitchFamily="34" charset="-128"/>
                <a:sym typeface="Arial" pitchFamily="34" charset="0"/>
              </a:defRPr>
            </a:lvl8pPr>
            <a:lvl9pPr marL="4108102" indent="-241653" eaLnBrk="0" fontAlgn="base" hangingPunct="0">
              <a:spcBef>
                <a:spcPct val="0"/>
              </a:spcBef>
              <a:spcAft>
                <a:spcPct val="0"/>
              </a:spcAft>
              <a:defRPr sz="2300" b="1">
                <a:solidFill>
                  <a:srgbClr val="8F6B34"/>
                </a:solidFill>
                <a:latin typeface="Arial" pitchFamily="34" charset="0"/>
                <a:ea typeface="MS PGothic" pitchFamily="34" charset="-128"/>
                <a:sym typeface="Arial" pitchFamily="34" charset="0"/>
              </a:defRPr>
            </a:lvl9pPr>
          </a:lstStyle>
          <a:p>
            <a:pPr eaLnBrk="1"/>
            <a:fld id="{C53A4F16-7CD3-4428-8FCD-F9ED4BBB18B5}" type="slidenum">
              <a:rPr lang="en-US" altLang="en-US"/>
              <a:pPr eaLnBrk="1"/>
              <a:t>5</a:t>
            </a:fld>
            <a:endParaRPr lang="en-US" altLang="en-US"/>
          </a:p>
        </p:txBody>
      </p:sp>
    </p:spTree>
    <p:extLst>
      <p:ext uri="{BB962C8B-B14F-4D97-AF65-F5344CB8AC3E}">
        <p14:creationId xmlns:p14="http://schemas.microsoft.com/office/powerpoint/2010/main" val="3235562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4800600" cy="3600450"/>
          </a:xfrm>
        </p:spPr>
      </p:sp>
      <p:sp>
        <p:nvSpPr>
          <p:cNvPr id="3" name="Notes Placeholder 2"/>
          <p:cNvSpPr>
            <a:spLocks noGrp="1"/>
          </p:cNvSpPr>
          <p:nvPr>
            <p:ph type="body" idx="1"/>
          </p:nvPr>
        </p:nvSpPr>
        <p:spPr/>
        <p:txBody>
          <a:bodyPr/>
          <a:lstStyle/>
          <a:p>
            <a:r>
              <a:rPr lang="en-US" dirty="0"/>
              <a:t>Break</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SzPct val="25000"/>
              <a:buNone/>
            </a:pPr>
            <a:fld id="{00000000-1234-1234-1234-123412341234}" type="slidenum">
              <a:rPr lang="en-US" sz="1400" b="0" i="0" u="none" strike="noStrike" cap="none" smtClean="0">
                <a:solidFill>
                  <a:schemeClr val="dk1"/>
                </a:solidFill>
                <a:latin typeface="Arial"/>
                <a:ea typeface="Arial"/>
                <a:cs typeface="Arial"/>
                <a:sym typeface="Arial"/>
              </a:rPr>
              <a:t>51</a:t>
            </a:fld>
            <a:endParaRPr lang="en-US"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4952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Shape 305"/>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6</a:t>
            </a:fld>
            <a:endParaRPr lang="en-US" sz="1400">
              <a:solidFill>
                <a:schemeClr val="dk1"/>
              </a:solidFill>
              <a:latin typeface="Arial"/>
              <a:ea typeface="Arial"/>
              <a:cs typeface="Arial"/>
              <a:sym typeface="Arial"/>
            </a:endParaRPr>
          </a:p>
        </p:txBody>
      </p:sp>
      <p:sp>
        <p:nvSpPr>
          <p:cNvPr id="306" name="Shape 306"/>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07" name="Shape 307"/>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Patti </a:t>
            </a:r>
          </a:p>
        </p:txBody>
      </p:sp>
    </p:spTree>
    <p:extLst>
      <p:ext uri="{BB962C8B-B14F-4D97-AF65-F5344CB8AC3E}">
        <p14:creationId xmlns:p14="http://schemas.microsoft.com/office/powerpoint/2010/main" val="2243026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Shape 322"/>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7</a:t>
            </a:fld>
            <a:endParaRPr lang="en-US" sz="1400">
              <a:solidFill>
                <a:schemeClr val="dk1"/>
              </a:solidFill>
              <a:latin typeface="Arial"/>
              <a:ea typeface="Arial"/>
              <a:cs typeface="Arial"/>
              <a:sym typeface="Arial"/>
            </a:endParaRPr>
          </a:p>
        </p:txBody>
      </p:sp>
      <p:sp>
        <p:nvSpPr>
          <p:cNvPr id="323" name="Shape 323"/>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24" name="Shape 324"/>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Resource from Megan Palsa of Texas A &amp; M University</a:t>
            </a:r>
          </a:p>
        </p:txBody>
      </p:sp>
    </p:spTree>
    <p:extLst>
      <p:ext uri="{BB962C8B-B14F-4D97-AF65-F5344CB8AC3E}">
        <p14:creationId xmlns:p14="http://schemas.microsoft.com/office/powerpoint/2010/main" val="2614186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Shape 331"/>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8</a:t>
            </a:fld>
            <a:endParaRPr lang="en-US" sz="1400">
              <a:solidFill>
                <a:schemeClr val="dk1"/>
              </a:solidFill>
              <a:latin typeface="Arial"/>
              <a:ea typeface="Arial"/>
              <a:cs typeface="Arial"/>
              <a:sym typeface="Arial"/>
            </a:endParaRPr>
          </a:p>
        </p:txBody>
      </p:sp>
      <p:sp>
        <p:nvSpPr>
          <p:cNvPr id="332" name="Shape 332"/>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33" name="Shape 333"/>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a:p>
            <a:pPr marL="228600" marR="0" lvl="0" indent="-22860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GAAAN and Jacob Javits combined in FY 2012 for awards in 2013 and 2014. </a:t>
            </a:r>
          </a:p>
        </p:txBody>
      </p:sp>
    </p:spTree>
    <p:extLst>
      <p:ext uri="{BB962C8B-B14F-4D97-AF65-F5344CB8AC3E}">
        <p14:creationId xmlns:p14="http://schemas.microsoft.com/office/powerpoint/2010/main" val="1134095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10</a:t>
            </a:fld>
            <a:endParaRPr lang="en-US" sz="1400">
              <a:solidFill>
                <a:schemeClr val="dk1"/>
              </a:solidFill>
              <a:latin typeface="Arial"/>
              <a:ea typeface="Arial"/>
              <a:cs typeface="Arial"/>
              <a:sym typeface="Arial"/>
            </a:endParaRPr>
          </a:p>
        </p:txBody>
      </p:sp>
      <p:sp>
        <p:nvSpPr>
          <p:cNvPr id="340" name="Shape 340"/>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41" name="Shape 341"/>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a:p>
            <a:pPr marL="228600" marR="0" lvl="0" indent="-22860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Robin Walker at Missouri</a:t>
            </a:r>
          </a:p>
          <a:p>
            <a:pPr marL="228600" marR="0" lvl="0" indent="-228600" algn="l" rtl="0">
              <a:spcBef>
                <a:spcPts val="360"/>
              </a:spcBef>
              <a:spcAft>
                <a:spcPts val="0"/>
              </a:spcAft>
              <a:buSzPct val="25000"/>
              <a:buNone/>
            </a:pPr>
            <a:r>
              <a:rPr lang="en-US" sz="1200" b="0" i="0" u="none" strike="noStrike" cap="none">
                <a:solidFill>
                  <a:schemeClr val="dk1"/>
                </a:solidFill>
                <a:latin typeface="Arial"/>
                <a:ea typeface="Arial"/>
                <a:cs typeface="Arial"/>
                <a:sym typeface="Arial"/>
              </a:rPr>
              <a:t>For computer science</a:t>
            </a:r>
          </a:p>
          <a:p>
            <a:pPr marL="822960" marR="0" lvl="1" indent="-264160" algn="l" rtl="0">
              <a:spcBef>
                <a:spcPts val="570"/>
              </a:spcBef>
              <a:spcAft>
                <a:spcPts val="0"/>
              </a:spcAft>
              <a:buClr>
                <a:schemeClr val="accent2"/>
              </a:buClr>
              <a:buSzPct val="100000"/>
              <a:buFont typeface="Noto Sans Symbols"/>
              <a:buChar char="▪"/>
            </a:pPr>
            <a:r>
              <a:rPr lang="en-US" sz="1900" b="0" i="0" u="sng" strike="noStrike" cap="none">
                <a:solidFill>
                  <a:schemeClr val="hlink"/>
                </a:solidFill>
                <a:latin typeface="Arial"/>
                <a:ea typeface="Arial"/>
                <a:cs typeface="Arial"/>
                <a:sym typeface="Arial"/>
                <a:hlinkClick r:id="rId3"/>
              </a:rPr>
              <a:t>http://research.microsoft.com/apps/mobile/showpage.aspx?page=/en-us/collaboration/awards/fellows-women.aspx</a:t>
            </a:r>
          </a:p>
          <a:p>
            <a:pPr marL="822960" marR="0" lvl="1" indent="-264160" algn="l" rtl="0">
              <a:spcBef>
                <a:spcPts val="570"/>
              </a:spcBef>
              <a:spcAft>
                <a:spcPts val="0"/>
              </a:spcAft>
              <a:buClr>
                <a:schemeClr val="accent2"/>
              </a:buClr>
              <a:buSzPct val="100000"/>
              <a:buFont typeface="Noto Sans Symbols"/>
              <a:buChar char="▪"/>
            </a:pPr>
            <a:r>
              <a:rPr lang="en-US" sz="1900" b="0" i="0" u="sng" strike="noStrike" cap="none">
                <a:solidFill>
                  <a:schemeClr val="hlink"/>
                </a:solidFill>
                <a:latin typeface="Arial"/>
                <a:ea typeface="Arial"/>
                <a:cs typeface="Arial"/>
                <a:sym typeface="Arial"/>
                <a:hlinkClick r:id="rId4"/>
              </a:rPr>
              <a:t>http://www.google.com/anitaborg/</a:t>
            </a:r>
          </a:p>
          <a:p>
            <a:pPr marL="822960" marR="0" lvl="1" indent="-264160" algn="l" rtl="0">
              <a:spcBef>
                <a:spcPts val="570"/>
              </a:spcBef>
              <a:spcAft>
                <a:spcPts val="0"/>
              </a:spcAft>
              <a:buClr>
                <a:schemeClr val="accent2"/>
              </a:buClr>
              <a:buSzPct val="100000"/>
              <a:buFont typeface="Noto Sans Symbols"/>
              <a:buChar char="▪"/>
            </a:pPr>
            <a:r>
              <a:rPr lang="en-US" sz="1900" b="0" i="0" u="sng" strike="noStrike" cap="none">
                <a:solidFill>
                  <a:schemeClr val="hlink"/>
                </a:solidFill>
                <a:latin typeface="Arial"/>
                <a:ea typeface="Arial"/>
                <a:cs typeface="Arial"/>
                <a:sym typeface="Arial"/>
                <a:hlinkClick r:id="rId5"/>
              </a:rPr>
              <a:t>http://scholarships.hispanicfund.org/applications/subsectionID.1,pageID.123/default.asp</a:t>
            </a:r>
          </a:p>
          <a:p>
            <a:pPr marL="822960" marR="0" lvl="1" indent="-264160" algn="l" rtl="0">
              <a:spcBef>
                <a:spcPts val="570"/>
              </a:spcBef>
              <a:spcAft>
                <a:spcPts val="0"/>
              </a:spcAft>
              <a:buClr>
                <a:schemeClr val="accent2"/>
              </a:buClr>
              <a:buSzPct val="100000"/>
              <a:buFont typeface="Noto Sans Symbols"/>
              <a:buChar char="▪"/>
            </a:pPr>
            <a:r>
              <a:rPr lang="en-US" sz="1900" b="0" i="0" u="sng" strike="noStrike" cap="none">
                <a:solidFill>
                  <a:schemeClr val="hlink"/>
                </a:solidFill>
                <a:latin typeface="Arial"/>
                <a:ea typeface="Arial"/>
                <a:cs typeface="Arial"/>
                <a:sym typeface="Arial"/>
                <a:hlinkClick r:id="rId6"/>
              </a:rPr>
              <a:t>http://googleblog.blogspot.com/2007/01/uncfgoogle-scholarship.html</a:t>
            </a:r>
          </a:p>
          <a:p>
            <a:pPr marL="228600" marR="0" lvl="0" indent="-228600" algn="l" rtl="0">
              <a:spcBef>
                <a:spcPts val="360"/>
              </a:spcBef>
              <a:spcAft>
                <a:spcPts val="0"/>
              </a:spcAft>
              <a:buSzPct val="25000"/>
              <a:buNone/>
            </a:pPr>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2904701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12.png"/><Relationship Id="rId7" Type="http://schemas.openxmlformats.org/officeDocument/2006/relationships/image" Target="../media/image6.jp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9.png"/><Relationship Id="rId10" Type="http://schemas.openxmlformats.org/officeDocument/2006/relationships/image" Target="../media/image13.jpg"/><Relationship Id="rId4" Type="http://schemas.openxmlformats.org/officeDocument/2006/relationships/image" Target="../media/image4.png"/><Relationship Id="rId9" Type="http://schemas.openxmlformats.org/officeDocument/2006/relationships/image" Target="../media/image8.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5.png"/><Relationship Id="rId7" Type="http://schemas.openxmlformats.org/officeDocument/2006/relationships/image" Target="../media/image6.jp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9.pn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37"/>
        <p:cNvGrpSpPr/>
        <p:nvPr/>
      </p:nvGrpSpPr>
      <p:grpSpPr>
        <a:xfrm>
          <a:off x="0" y="0"/>
          <a:ext cx="0" cy="0"/>
          <a:chOff x="0" y="0"/>
          <a:chExt cx="0" cy="0"/>
        </a:xfrm>
      </p:grpSpPr>
      <p:grpSp>
        <p:nvGrpSpPr>
          <p:cNvPr id="38" name="Shape 38"/>
          <p:cNvGrpSpPr/>
          <p:nvPr/>
        </p:nvGrpSpPr>
        <p:grpSpPr>
          <a:xfrm>
            <a:off x="-1587" y="0"/>
            <a:ext cx="9145587" cy="6858000"/>
            <a:chOff x="0" y="0"/>
            <a:chExt cx="5760" cy="4320"/>
          </a:xfrm>
        </p:grpSpPr>
        <p:pic>
          <p:nvPicPr>
            <p:cNvPr id="39" name="Shape 39" descr="untitled"/>
            <p:cNvPicPr preferRelativeResize="0"/>
            <p:nvPr/>
          </p:nvPicPr>
          <p:blipFill rotWithShape="1">
            <a:blip r:embed="rId2">
              <a:alphaModFix/>
            </a:blip>
            <a:srcRect l="57142"/>
            <a:stretch/>
          </p:blipFill>
          <p:spPr>
            <a:xfrm rot="10800000">
              <a:off x="4991" y="0"/>
              <a:ext cx="767" cy="4320"/>
            </a:xfrm>
            <a:prstGeom prst="rect">
              <a:avLst/>
            </a:prstGeom>
            <a:noFill/>
            <a:ln>
              <a:noFill/>
            </a:ln>
          </p:spPr>
        </p:pic>
        <p:pic>
          <p:nvPicPr>
            <p:cNvPr id="40" name="Shape 40"/>
            <p:cNvPicPr preferRelativeResize="0"/>
            <p:nvPr/>
          </p:nvPicPr>
          <p:blipFill rotWithShape="1">
            <a:blip r:embed="rId3">
              <a:alphaModFix/>
            </a:blip>
            <a:srcRect/>
            <a:stretch/>
          </p:blipFill>
          <p:spPr>
            <a:xfrm rot="10800000">
              <a:off x="3311" y="0"/>
              <a:ext cx="1680" cy="4320"/>
            </a:xfrm>
            <a:prstGeom prst="rect">
              <a:avLst/>
            </a:prstGeom>
            <a:noFill/>
            <a:ln>
              <a:noFill/>
            </a:ln>
          </p:spPr>
        </p:pic>
        <p:pic>
          <p:nvPicPr>
            <p:cNvPr id="41" name="Shape 41" descr="untitled"/>
            <p:cNvPicPr preferRelativeResize="0"/>
            <p:nvPr/>
          </p:nvPicPr>
          <p:blipFill rotWithShape="1">
            <a:blip r:embed="rId2">
              <a:alphaModFix/>
            </a:blip>
            <a:srcRect/>
            <a:stretch/>
          </p:blipFill>
          <p:spPr>
            <a:xfrm rot="10800000">
              <a:off x="1678" y="0"/>
              <a:ext cx="1680" cy="4320"/>
            </a:xfrm>
            <a:prstGeom prst="rect">
              <a:avLst/>
            </a:prstGeom>
            <a:noFill/>
            <a:ln>
              <a:noFill/>
            </a:ln>
          </p:spPr>
        </p:pic>
        <p:pic>
          <p:nvPicPr>
            <p:cNvPr id="42" name="Shape 42"/>
            <p:cNvPicPr preferRelativeResize="0"/>
            <p:nvPr/>
          </p:nvPicPr>
          <p:blipFill rotWithShape="1">
            <a:blip r:embed="rId3">
              <a:alphaModFix/>
            </a:blip>
            <a:srcRect/>
            <a:stretch/>
          </p:blipFill>
          <p:spPr>
            <a:xfrm rot="10800000">
              <a:off x="0" y="0"/>
              <a:ext cx="1680" cy="4320"/>
            </a:xfrm>
            <a:prstGeom prst="rect">
              <a:avLst/>
            </a:prstGeom>
            <a:noFill/>
            <a:ln>
              <a:noFill/>
            </a:ln>
          </p:spPr>
        </p:pic>
      </p:grpSp>
      <p:pic>
        <p:nvPicPr>
          <p:cNvPr id="43" name="Shape 43"/>
          <p:cNvPicPr preferRelativeResize="0"/>
          <p:nvPr/>
        </p:nvPicPr>
        <p:blipFill rotWithShape="1">
          <a:blip r:embed="rId4">
            <a:alphaModFix/>
          </a:blip>
          <a:srcRect/>
          <a:stretch/>
        </p:blipFill>
        <p:spPr>
          <a:xfrm>
            <a:off x="0" y="6019800"/>
            <a:ext cx="9144000" cy="838199"/>
          </a:xfrm>
          <a:prstGeom prst="rect">
            <a:avLst/>
          </a:prstGeom>
          <a:noFill/>
          <a:ln>
            <a:noFill/>
          </a:ln>
        </p:spPr>
      </p:pic>
      <p:sp>
        <p:nvSpPr>
          <p:cNvPr id="44" name="Shape 44"/>
          <p:cNvSpPr/>
          <p:nvPr/>
        </p:nvSpPr>
        <p:spPr>
          <a:xfrm>
            <a:off x="76200" y="6140450"/>
            <a:ext cx="714374" cy="685799"/>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nvGrpSpPr>
          <p:cNvPr id="45" name="Shape 45"/>
          <p:cNvGrpSpPr/>
          <p:nvPr/>
        </p:nvGrpSpPr>
        <p:grpSpPr>
          <a:xfrm>
            <a:off x="8000999" y="5943600"/>
            <a:ext cx="1142999" cy="914400"/>
            <a:chOff x="5186" y="3827"/>
            <a:chExt cx="524" cy="439"/>
          </a:xfrm>
        </p:grpSpPr>
        <p:sp>
          <p:nvSpPr>
            <p:cNvPr id="46" name="Shape 46"/>
            <p:cNvSpPr/>
            <p:nvPr/>
          </p:nvSpPr>
          <p:spPr>
            <a:xfrm>
              <a:off x="5202" y="3858"/>
              <a:ext cx="485" cy="408"/>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47" name="Shape 47" descr="GRF_logo2"/>
            <p:cNvPicPr preferRelativeResize="0"/>
            <p:nvPr/>
          </p:nvPicPr>
          <p:blipFill rotWithShape="1">
            <a:blip r:embed="rId5">
              <a:alphaModFix/>
            </a:blip>
            <a:srcRect/>
            <a:stretch/>
          </p:blipFill>
          <p:spPr>
            <a:xfrm>
              <a:off x="5186" y="3827"/>
              <a:ext cx="524" cy="438"/>
            </a:xfrm>
            <a:prstGeom prst="rect">
              <a:avLst/>
            </a:prstGeom>
            <a:noFill/>
            <a:ln>
              <a:noFill/>
            </a:ln>
          </p:spPr>
        </p:pic>
      </p:grpSp>
      <p:cxnSp>
        <p:nvCxnSpPr>
          <p:cNvPr id="48" name="Shape 48"/>
          <p:cNvCxnSpPr/>
          <p:nvPr/>
        </p:nvCxnSpPr>
        <p:spPr>
          <a:xfrm>
            <a:off x="0" y="6019800"/>
            <a:ext cx="9144000" cy="0"/>
          </a:xfrm>
          <a:prstGeom prst="straightConnector1">
            <a:avLst/>
          </a:prstGeom>
          <a:noFill/>
          <a:ln w="19050" cap="flat" cmpd="sng">
            <a:solidFill>
              <a:schemeClr val="dk1"/>
            </a:solidFill>
            <a:prstDash val="solid"/>
            <a:round/>
            <a:headEnd type="none" w="med" len="med"/>
            <a:tailEnd type="none" w="med" len="med"/>
          </a:ln>
        </p:spPr>
      </p:cxnSp>
      <p:grpSp>
        <p:nvGrpSpPr>
          <p:cNvPr id="49" name="Shape 49"/>
          <p:cNvGrpSpPr/>
          <p:nvPr/>
        </p:nvGrpSpPr>
        <p:grpSpPr>
          <a:xfrm>
            <a:off x="0" y="0"/>
            <a:ext cx="9143999" cy="1295400"/>
            <a:chOff x="0" y="0"/>
            <a:chExt cx="5759" cy="816"/>
          </a:xfrm>
        </p:grpSpPr>
        <p:pic>
          <p:nvPicPr>
            <p:cNvPr id="50" name="Shape 50" descr="untitled"/>
            <p:cNvPicPr preferRelativeResize="0"/>
            <p:nvPr/>
          </p:nvPicPr>
          <p:blipFill rotWithShape="1">
            <a:blip r:embed="rId6">
              <a:alphaModFix/>
            </a:blip>
            <a:srcRect/>
            <a:stretch/>
          </p:blipFill>
          <p:spPr>
            <a:xfrm>
              <a:off x="4079" y="0"/>
              <a:ext cx="1152" cy="816"/>
            </a:xfrm>
            <a:prstGeom prst="rect">
              <a:avLst/>
            </a:prstGeom>
            <a:noFill/>
            <a:ln>
              <a:noFill/>
            </a:ln>
          </p:spPr>
        </p:pic>
        <p:pic>
          <p:nvPicPr>
            <p:cNvPr id="51" name="Shape 51" descr="untitled1"/>
            <p:cNvPicPr preferRelativeResize="0"/>
            <p:nvPr/>
          </p:nvPicPr>
          <p:blipFill rotWithShape="1">
            <a:blip r:embed="rId7">
              <a:alphaModFix/>
            </a:blip>
            <a:srcRect/>
            <a:stretch/>
          </p:blipFill>
          <p:spPr>
            <a:xfrm>
              <a:off x="2910" y="0"/>
              <a:ext cx="1170" cy="816"/>
            </a:xfrm>
            <a:prstGeom prst="rect">
              <a:avLst/>
            </a:prstGeom>
            <a:noFill/>
            <a:ln>
              <a:noFill/>
            </a:ln>
          </p:spPr>
        </p:pic>
        <p:pic>
          <p:nvPicPr>
            <p:cNvPr id="52" name="Shape 52" descr="untitled"/>
            <p:cNvPicPr preferRelativeResize="0"/>
            <p:nvPr/>
          </p:nvPicPr>
          <p:blipFill rotWithShape="1">
            <a:blip r:embed="rId6">
              <a:alphaModFix/>
            </a:blip>
            <a:srcRect/>
            <a:stretch/>
          </p:blipFill>
          <p:spPr>
            <a:xfrm>
              <a:off x="1710" y="0"/>
              <a:ext cx="1218" cy="816"/>
            </a:xfrm>
            <a:prstGeom prst="rect">
              <a:avLst/>
            </a:prstGeom>
            <a:noFill/>
            <a:ln>
              <a:noFill/>
            </a:ln>
          </p:spPr>
        </p:pic>
        <p:pic>
          <p:nvPicPr>
            <p:cNvPr id="53" name="Shape 53" descr="untitled1"/>
            <p:cNvPicPr preferRelativeResize="0"/>
            <p:nvPr/>
          </p:nvPicPr>
          <p:blipFill rotWithShape="1">
            <a:blip r:embed="rId7">
              <a:alphaModFix/>
            </a:blip>
            <a:srcRect/>
            <a:stretch/>
          </p:blipFill>
          <p:spPr>
            <a:xfrm>
              <a:off x="528" y="0"/>
              <a:ext cx="1199" cy="816"/>
            </a:xfrm>
            <a:prstGeom prst="rect">
              <a:avLst/>
            </a:prstGeom>
            <a:noFill/>
            <a:ln>
              <a:noFill/>
            </a:ln>
          </p:spPr>
        </p:pic>
        <p:pic>
          <p:nvPicPr>
            <p:cNvPr id="54" name="Shape 54" descr="untitled1"/>
            <p:cNvPicPr preferRelativeResize="0"/>
            <p:nvPr/>
          </p:nvPicPr>
          <p:blipFill rotWithShape="1">
            <a:blip r:embed="rId8">
              <a:alphaModFix/>
            </a:blip>
            <a:srcRect/>
            <a:stretch/>
          </p:blipFill>
          <p:spPr>
            <a:xfrm>
              <a:off x="5231" y="0"/>
              <a:ext cx="528" cy="816"/>
            </a:xfrm>
            <a:prstGeom prst="rect">
              <a:avLst/>
            </a:prstGeom>
            <a:noFill/>
            <a:ln>
              <a:noFill/>
            </a:ln>
          </p:spPr>
        </p:pic>
        <p:pic>
          <p:nvPicPr>
            <p:cNvPr id="55" name="Shape 55" descr="untitled"/>
            <p:cNvPicPr preferRelativeResize="0"/>
            <p:nvPr/>
          </p:nvPicPr>
          <p:blipFill rotWithShape="1">
            <a:blip r:embed="rId9">
              <a:alphaModFix/>
            </a:blip>
            <a:srcRect/>
            <a:stretch/>
          </p:blipFill>
          <p:spPr>
            <a:xfrm>
              <a:off x="0" y="0"/>
              <a:ext cx="528" cy="816"/>
            </a:xfrm>
            <a:prstGeom prst="rect">
              <a:avLst/>
            </a:prstGeom>
            <a:noFill/>
            <a:ln>
              <a:noFill/>
            </a:ln>
          </p:spPr>
        </p:pic>
      </p:grpSp>
      <p:cxnSp>
        <p:nvCxnSpPr>
          <p:cNvPr id="56" name="Shape 56"/>
          <p:cNvCxnSpPr/>
          <p:nvPr/>
        </p:nvCxnSpPr>
        <p:spPr>
          <a:xfrm>
            <a:off x="0" y="1295400"/>
            <a:ext cx="9144000" cy="0"/>
          </a:xfrm>
          <a:prstGeom prst="straightConnector1">
            <a:avLst/>
          </a:prstGeom>
          <a:noFill/>
          <a:ln w="19050" cap="flat" cmpd="sng">
            <a:solidFill>
              <a:schemeClr val="dk1"/>
            </a:solidFill>
            <a:prstDash val="solid"/>
            <a:round/>
            <a:headEnd type="none" w="med" len="med"/>
            <a:tailEnd type="none" w="med" len="med"/>
          </a:ln>
        </p:spPr>
      </p:cxnSp>
      <p:pic>
        <p:nvPicPr>
          <p:cNvPr id="57" name="Shape 57" descr="nsflogo.jpg"/>
          <p:cNvPicPr preferRelativeResize="0"/>
          <p:nvPr/>
        </p:nvPicPr>
        <p:blipFill rotWithShape="1">
          <a:blip r:embed="rId10">
            <a:alphaModFix/>
          </a:blip>
          <a:srcRect/>
          <a:stretch/>
        </p:blipFill>
        <p:spPr>
          <a:xfrm>
            <a:off x="0" y="6019800"/>
            <a:ext cx="914400" cy="842963"/>
          </a:xfrm>
          <a:prstGeom prst="rect">
            <a:avLst/>
          </a:prstGeom>
          <a:noFill/>
          <a:ln>
            <a:noFill/>
          </a:ln>
        </p:spPr>
      </p:pic>
      <p:sp>
        <p:nvSpPr>
          <p:cNvPr id="58" name="Shape 58"/>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spcAft>
                <a:spcPts val="0"/>
              </a:spcAft>
              <a:buClr>
                <a:schemeClr val="dk1"/>
              </a:buClr>
              <a:buFont typeface="Tahoma"/>
              <a:buNone/>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59" name="Shape 59"/>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60" name="Shape 60"/>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1" name="Shape 61"/>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2" name="Shape 62"/>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a:t>
            </a:fld>
            <a:endParaRPr lang="en-US"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27" name="Shape 127"/>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128" name="Shape 128"/>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Tahoma"/>
              <a:buNone/>
              <a:defRPr sz="1400" b="0" i="0" u="none" strike="noStrike" cap="none">
                <a:solidFill>
                  <a:schemeClr val="dk1"/>
                </a:solidFill>
                <a:latin typeface="Tahoma"/>
                <a:ea typeface="Tahoma"/>
                <a:cs typeface="Tahoma"/>
                <a:sym typeface="Tahoma"/>
              </a:defRPr>
            </a:lvl1pPr>
            <a:lvl2pPr marL="457200" marR="0" lvl="1" indent="0" algn="l" rtl="0">
              <a:spcBef>
                <a:spcPts val="240"/>
              </a:spcBef>
              <a:spcAft>
                <a:spcPts val="0"/>
              </a:spcAft>
              <a:buClr>
                <a:schemeClr val="dk1"/>
              </a:buClr>
              <a:buFont typeface="Tahoma"/>
              <a:buNone/>
              <a:defRPr sz="1200" b="0" i="0" u="none" strike="noStrike" cap="none">
                <a:solidFill>
                  <a:schemeClr val="dk1"/>
                </a:solidFill>
                <a:latin typeface="Tahoma"/>
                <a:ea typeface="Tahoma"/>
                <a:cs typeface="Tahoma"/>
                <a:sym typeface="Tahoma"/>
              </a:defRPr>
            </a:lvl2pPr>
            <a:lvl3pPr marL="914400" marR="0" lvl="2" indent="0" algn="l" rtl="0">
              <a:spcBef>
                <a:spcPts val="200"/>
              </a:spcBef>
              <a:spcAft>
                <a:spcPts val="0"/>
              </a:spcAft>
              <a:buClr>
                <a:schemeClr val="dk1"/>
              </a:buClr>
              <a:buFont typeface="Tahoma"/>
              <a:buNone/>
              <a:defRPr sz="1000" b="0" i="0" u="none" strike="noStrike" cap="none">
                <a:solidFill>
                  <a:schemeClr val="dk1"/>
                </a:solidFill>
                <a:latin typeface="Tahoma"/>
                <a:ea typeface="Tahoma"/>
                <a:cs typeface="Tahoma"/>
                <a:sym typeface="Tahoma"/>
              </a:defRPr>
            </a:lvl3pPr>
            <a:lvl4pPr marL="1371600" marR="0" lvl="3"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4pPr>
            <a:lvl5pPr marL="1828800" marR="0" lvl="4"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5pPr>
            <a:lvl6pPr marL="2286000" marR="0" lvl="5"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6pPr>
            <a:lvl7pPr marL="2743200" marR="0" lvl="6"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7pPr>
            <a:lvl8pPr marL="3200400" marR="0" lvl="7"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8pPr>
            <a:lvl9pPr marL="3657600" marR="0" lvl="8"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9pPr>
          </a:lstStyle>
          <a:p>
            <a:endParaRPr/>
          </a:p>
        </p:txBody>
      </p:sp>
      <p:sp>
        <p:nvSpPr>
          <p:cNvPr id="129" name="Shape 12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0" name="Shape 13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1" name="Shape 13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34" name="Shape 134"/>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lvl="0" indent="0" algn="l" rtl="0">
              <a:spcBef>
                <a:spcPts val="640"/>
              </a:spcBef>
              <a:spcAft>
                <a:spcPts val="0"/>
              </a:spcAft>
              <a:buClr>
                <a:schemeClr val="dk1"/>
              </a:buClr>
              <a:buFont typeface="Tahoma"/>
              <a:buNone/>
              <a:defRPr sz="3200" b="0" i="0" u="none" strike="noStrike" cap="none">
                <a:solidFill>
                  <a:schemeClr val="dk1"/>
                </a:solidFill>
                <a:latin typeface="Tahoma"/>
                <a:ea typeface="Tahoma"/>
                <a:cs typeface="Tahoma"/>
                <a:sym typeface="Tahoma"/>
              </a:defRPr>
            </a:lvl1pPr>
            <a:lvl2pPr marL="457200" marR="0" lvl="1" indent="0" algn="l" rtl="0">
              <a:spcBef>
                <a:spcPts val="560"/>
              </a:spcBef>
              <a:spcAft>
                <a:spcPts val="0"/>
              </a:spcAft>
              <a:buClr>
                <a:schemeClr val="dk1"/>
              </a:buClr>
              <a:buFont typeface="Tahoma"/>
              <a:buNone/>
              <a:defRPr sz="2800" b="0" i="0" u="none" strike="noStrike" cap="none">
                <a:solidFill>
                  <a:schemeClr val="dk1"/>
                </a:solidFill>
                <a:latin typeface="Tahoma"/>
                <a:ea typeface="Tahoma"/>
                <a:cs typeface="Tahoma"/>
                <a:sym typeface="Tahoma"/>
              </a:defRPr>
            </a:lvl2pPr>
            <a:lvl3pPr marL="914400" marR="0" lvl="2" indent="0" algn="l" rtl="0">
              <a:spcBef>
                <a:spcPts val="480"/>
              </a:spcBef>
              <a:spcAft>
                <a:spcPts val="0"/>
              </a:spcAft>
              <a:buClr>
                <a:schemeClr val="dk1"/>
              </a:buClr>
              <a:buFont typeface="Tahoma"/>
              <a:buNone/>
              <a:defRPr sz="2400" b="0" i="0" u="none" strike="noStrike" cap="none">
                <a:solidFill>
                  <a:schemeClr val="dk1"/>
                </a:solidFill>
                <a:latin typeface="Tahoma"/>
                <a:ea typeface="Tahoma"/>
                <a:cs typeface="Tahoma"/>
                <a:sym typeface="Tahoma"/>
              </a:defRPr>
            </a:lvl3pPr>
            <a:lvl4pPr marL="1371600" marR="0" lvl="3" indent="0" algn="l" rtl="0">
              <a:spcBef>
                <a:spcPts val="400"/>
              </a:spcBef>
              <a:spcAft>
                <a:spcPts val="0"/>
              </a:spcAft>
              <a:buClr>
                <a:schemeClr val="dk1"/>
              </a:buClr>
              <a:buFont typeface="Tahoma"/>
              <a:buNone/>
              <a:defRPr sz="2000" b="0" i="0" u="none" strike="noStrike" cap="none">
                <a:solidFill>
                  <a:schemeClr val="dk1"/>
                </a:solidFill>
                <a:latin typeface="Tahoma"/>
                <a:ea typeface="Tahoma"/>
                <a:cs typeface="Tahoma"/>
                <a:sym typeface="Tahoma"/>
              </a:defRPr>
            </a:lvl4pPr>
            <a:lvl5pPr marL="1828800" marR="0" lvl="4" indent="0" algn="l" rtl="0">
              <a:spcBef>
                <a:spcPts val="400"/>
              </a:spcBef>
              <a:spcAft>
                <a:spcPts val="0"/>
              </a:spcAft>
              <a:buClr>
                <a:schemeClr val="dk1"/>
              </a:buClr>
              <a:buFont typeface="Tahoma"/>
              <a:buNone/>
              <a:defRPr sz="2000" b="0" i="0" u="none" strike="noStrike" cap="none">
                <a:solidFill>
                  <a:schemeClr val="dk1"/>
                </a:solidFill>
                <a:latin typeface="Tahoma"/>
                <a:ea typeface="Tahoma"/>
                <a:cs typeface="Tahoma"/>
                <a:sym typeface="Tahoma"/>
              </a:defRPr>
            </a:lvl5pPr>
            <a:lvl6pPr marL="2286000" marR="0" lvl="5" indent="0" algn="l" rtl="0">
              <a:spcBef>
                <a:spcPts val="400"/>
              </a:spcBef>
              <a:spcAft>
                <a:spcPts val="0"/>
              </a:spcAft>
              <a:buClr>
                <a:schemeClr val="dk1"/>
              </a:buClr>
              <a:buFont typeface="Tahoma"/>
              <a:buNone/>
              <a:defRPr sz="2000" b="0" i="0" u="none" strike="noStrike" cap="none">
                <a:solidFill>
                  <a:schemeClr val="dk1"/>
                </a:solidFill>
                <a:latin typeface="Tahoma"/>
                <a:ea typeface="Tahoma"/>
                <a:cs typeface="Tahoma"/>
                <a:sym typeface="Tahoma"/>
              </a:defRPr>
            </a:lvl6pPr>
            <a:lvl7pPr marL="2743200" marR="0" lvl="6" indent="0" algn="l" rtl="0">
              <a:spcBef>
                <a:spcPts val="400"/>
              </a:spcBef>
              <a:spcAft>
                <a:spcPts val="0"/>
              </a:spcAft>
              <a:buClr>
                <a:schemeClr val="dk1"/>
              </a:buClr>
              <a:buFont typeface="Tahoma"/>
              <a:buNone/>
              <a:defRPr sz="2000" b="0" i="0" u="none" strike="noStrike" cap="none">
                <a:solidFill>
                  <a:schemeClr val="dk1"/>
                </a:solidFill>
                <a:latin typeface="Tahoma"/>
                <a:ea typeface="Tahoma"/>
                <a:cs typeface="Tahoma"/>
                <a:sym typeface="Tahoma"/>
              </a:defRPr>
            </a:lvl7pPr>
            <a:lvl8pPr marL="3200400" marR="0" lvl="7" indent="0" algn="l" rtl="0">
              <a:spcBef>
                <a:spcPts val="400"/>
              </a:spcBef>
              <a:spcAft>
                <a:spcPts val="0"/>
              </a:spcAft>
              <a:buClr>
                <a:schemeClr val="dk1"/>
              </a:buClr>
              <a:buFont typeface="Tahoma"/>
              <a:buNone/>
              <a:defRPr sz="2000" b="0" i="0" u="none" strike="noStrike" cap="none">
                <a:solidFill>
                  <a:schemeClr val="dk1"/>
                </a:solidFill>
                <a:latin typeface="Tahoma"/>
                <a:ea typeface="Tahoma"/>
                <a:cs typeface="Tahoma"/>
                <a:sym typeface="Tahoma"/>
              </a:defRPr>
            </a:lvl8pPr>
            <a:lvl9pPr marL="3657600" marR="0" lvl="8" indent="0" algn="l" rtl="0">
              <a:spcBef>
                <a:spcPts val="400"/>
              </a:spcBef>
              <a:spcAft>
                <a:spcPts val="0"/>
              </a:spcAft>
              <a:buClr>
                <a:schemeClr val="dk1"/>
              </a:buClr>
              <a:buFont typeface="Tahoma"/>
              <a:buNone/>
              <a:defRPr sz="2000" b="0" i="0" u="none" strike="noStrike" cap="none">
                <a:solidFill>
                  <a:schemeClr val="dk1"/>
                </a:solidFill>
                <a:latin typeface="Tahoma"/>
                <a:ea typeface="Tahoma"/>
                <a:cs typeface="Tahoma"/>
                <a:sym typeface="Tahoma"/>
              </a:defRPr>
            </a:lvl9pPr>
          </a:lstStyle>
          <a:p>
            <a:endParaRPr/>
          </a:p>
        </p:txBody>
      </p:sp>
      <p:sp>
        <p:nvSpPr>
          <p:cNvPr id="135" name="Shape 135"/>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Tahoma"/>
              <a:buNone/>
              <a:defRPr sz="1400" b="0" i="0" u="none" strike="noStrike" cap="none">
                <a:solidFill>
                  <a:schemeClr val="dk1"/>
                </a:solidFill>
                <a:latin typeface="Tahoma"/>
                <a:ea typeface="Tahoma"/>
                <a:cs typeface="Tahoma"/>
                <a:sym typeface="Tahoma"/>
              </a:defRPr>
            </a:lvl1pPr>
            <a:lvl2pPr marL="457200" marR="0" lvl="1" indent="0" algn="l" rtl="0">
              <a:spcBef>
                <a:spcPts val="240"/>
              </a:spcBef>
              <a:spcAft>
                <a:spcPts val="0"/>
              </a:spcAft>
              <a:buClr>
                <a:schemeClr val="dk1"/>
              </a:buClr>
              <a:buFont typeface="Tahoma"/>
              <a:buNone/>
              <a:defRPr sz="1200" b="0" i="0" u="none" strike="noStrike" cap="none">
                <a:solidFill>
                  <a:schemeClr val="dk1"/>
                </a:solidFill>
                <a:latin typeface="Tahoma"/>
                <a:ea typeface="Tahoma"/>
                <a:cs typeface="Tahoma"/>
                <a:sym typeface="Tahoma"/>
              </a:defRPr>
            </a:lvl2pPr>
            <a:lvl3pPr marL="914400" marR="0" lvl="2" indent="0" algn="l" rtl="0">
              <a:spcBef>
                <a:spcPts val="200"/>
              </a:spcBef>
              <a:spcAft>
                <a:spcPts val="0"/>
              </a:spcAft>
              <a:buClr>
                <a:schemeClr val="dk1"/>
              </a:buClr>
              <a:buFont typeface="Tahoma"/>
              <a:buNone/>
              <a:defRPr sz="1000" b="0" i="0" u="none" strike="noStrike" cap="none">
                <a:solidFill>
                  <a:schemeClr val="dk1"/>
                </a:solidFill>
                <a:latin typeface="Tahoma"/>
                <a:ea typeface="Tahoma"/>
                <a:cs typeface="Tahoma"/>
                <a:sym typeface="Tahoma"/>
              </a:defRPr>
            </a:lvl3pPr>
            <a:lvl4pPr marL="1371600" marR="0" lvl="3"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4pPr>
            <a:lvl5pPr marL="1828800" marR="0" lvl="4"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5pPr>
            <a:lvl6pPr marL="2286000" marR="0" lvl="5"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6pPr>
            <a:lvl7pPr marL="2743200" marR="0" lvl="6"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7pPr>
            <a:lvl8pPr marL="3200400" marR="0" lvl="7"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8pPr>
            <a:lvl9pPr marL="3657600" marR="0" lvl="8"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9pPr>
          </a:lstStyle>
          <a:p>
            <a:endParaRPr/>
          </a:p>
        </p:txBody>
      </p:sp>
      <p:sp>
        <p:nvSpPr>
          <p:cNvPr id="136" name="Shape 13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7" name="Shape 13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8" name="Shape 13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41" name="Shape 141"/>
          <p:cNvSpPr txBox="1">
            <a:spLocks noGrp="1"/>
          </p:cNvSpPr>
          <p:nvPr>
            <p:ph type="body" idx="1"/>
          </p:nvPr>
        </p:nvSpPr>
        <p:spPr>
          <a:xfrm rot="5400000">
            <a:off x="2438399" y="-381000"/>
            <a:ext cx="4267199" cy="82296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142" name="Shape 142"/>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3" name="Shape 143"/>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4" name="Shape 144"/>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rot="5400000">
            <a:off x="4829174" y="1933575"/>
            <a:ext cx="5791200" cy="2076449"/>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47" name="Shape 147"/>
          <p:cNvSpPr txBox="1">
            <a:spLocks noGrp="1"/>
          </p:cNvSpPr>
          <p:nvPr>
            <p:ph type="body" idx="1"/>
          </p:nvPr>
        </p:nvSpPr>
        <p:spPr>
          <a:xfrm rot="5400000">
            <a:off x="600074" y="-66675"/>
            <a:ext cx="5791200" cy="607695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148" name="Shape 148"/>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9" name="Shape 14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50" name="Shape 15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000" b="1"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68" name="Shape 68"/>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marR="0" lvl="0" indent="0" algn="l" rtl="0">
              <a:spcBef>
                <a:spcPts val="400"/>
              </a:spcBef>
              <a:spcAft>
                <a:spcPts val="0"/>
              </a:spcAft>
              <a:buClr>
                <a:schemeClr val="dk1"/>
              </a:buClr>
              <a:buFont typeface="Tahoma"/>
              <a:buNone/>
              <a:defRPr sz="2000" b="0" i="0" u="none" strike="noStrike" cap="none">
                <a:solidFill>
                  <a:schemeClr val="dk1"/>
                </a:solidFill>
                <a:latin typeface="Tahoma"/>
                <a:ea typeface="Tahoma"/>
                <a:cs typeface="Tahoma"/>
                <a:sym typeface="Tahoma"/>
              </a:defRPr>
            </a:lvl1pPr>
            <a:lvl2pPr marL="457200" marR="0" lvl="1" indent="0" algn="l" rtl="0">
              <a:spcBef>
                <a:spcPts val="360"/>
              </a:spcBef>
              <a:spcAft>
                <a:spcPts val="0"/>
              </a:spcAft>
              <a:buClr>
                <a:schemeClr val="dk1"/>
              </a:buClr>
              <a:buFont typeface="Tahoma"/>
              <a:buNone/>
              <a:defRPr sz="1800" b="0" i="0" u="none" strike="noStrike" cap="none">
                <a:solidFill>
                  <a:schemeClr val="dk1"/>
                </a:solidFill>
                <a:latin typeface="Tahoma"/>
                <a:ea typeface="Tahoma"/>
                <a:cs typeface="Tahoma"/>
                <a:sym typeface="Tahoma"/>
              </a:defRPr>
            </a:lvl2pPr>
            <a:lvl3pPr marL="914400" marR="0" lvl="2" indent="0" algn="l" rtl="0">
              <a:spcBef>
                <a:spcPts val="320"/>
              </a:spcBef>
              <a:spcAft>
                <a:spcPts val="0"/>
              </a:spcAft>
              <a:buClr>
                <a:schemeClr val="dk1"/>
              </a:buClr>
              <a:buFont typeface="Tahoma"/>
              <a:buNone/>
              <a:defRPr sz="1600" b="0" i="0" u="none" strike="noStrike" cap="none">
                <a:solidFill>
                  <a:schemeClr val="dk1"/>
                </a:solidFill>
                <a:latin typeface="Tahoma"/>
                <a:ea typeface="Tahoma"/>
                <a:cs typeface="Tahoma"/>
                <a:sym typeface="Tahoma"/>
              </a:defRPr>
            </a:lvl3pPr>
            <a:lvl4pPr marL="1371600" marR="0" lvl="3" indent="0" algn="l" rtl="0">
              <a:spcBef>
                <a:spcPts val="280"/>
              </a:spcBef>
              <a:spcAft>
                <a:spcPts val="0"/>
              </a:spcAft>
              <a:buClr>
                <a:schemeClr val="dk1"/>
              </a:buClr>
              <a:buFont typeface="Tahoma"/>
              <a:buNone/>
              <a:defRPr sz="1400" b="0" i="0" u="none" strike="noStrike" cap="none">
                <a:solidFill>
                  <a:schemeClr val="dk1"/>
                </a:solidFill>
                <a:latin typeface="Tahoma"/>
                <a:ea typeface="Tahoma"/>
                <a:cs typeface="Tahoma"/>
                <a:sym typeface="Tahoma"/>
              </a:defRPr>
            </a:lvl4pPr>
            <a:lvl5pPr marL="1828800" marR="0" lvl="4" indent="0" algn="l" rtl="0">
              <a:spcBef>
                <a:spcPts val="280"/>
              </a:spcBef>
              <a:spcAft>
                <a:spcPts val="0"/>
              </a:spcAft>
              <a:buClr>
                <a:schemeClr val="dk1"/>
              </a:buClr>
              <a:buFont typeface="Tahoma"/>
              <a:buNone/>
              <a:defRPr sz="1400" b="0" i="0" u="none" strike="noStrike" cap="none">
                <a:solidFill>
                  <a:schemeClr val="dk1"/>
                </a:solidFill>
                <a:latin typeface="Tahoma"/>
                <a:ea typeface="Tahoma"/>
                <a:cs typeface="Tahoma"/>
                <a:sym typeface="Tahoma"/>
              </a:defRPr>
            </a:lvl5pPr>
            <a:lvl6pPr marL="2286000" marR="0" lvl="5" indent="0" algn="l" rtl="0">
              <a:spcBef>
                <a:spcPts val="280"/>
              </a:spcBef>
              <a:spcAft>
                <a:spcPts val="0"/>
              </a:spcAft>
              <a:buClr>
                <a:schemeClr val="dk1"/>
              </a:buClr>
              <a:buFont typeface="Tahoma"/>
              <a:buNone/>
              <a:defRPr sz="1400" b="0" i="0" u="none" strike="noStrike" cap="none">
                <a:solidFill>
                  <a:schemeClr val="dk1"/>
                </a:solidFill>
                <a:latin typeface="Tahoma"/>
                <a:ea typeface="Tahoma"/>
                <a:cs typeface="Tahoma"/>
                <a:sym typeface="Tahoma"/>
              </a:defRPr>
            </a:lvl6pPr>
            <a:lvl7pPr marL="2743200" marR="0" lvl="6" indent="0" algn="l" rtl="0">
              <a:spcBef>
                <a:spcPts val="280"/>
              </a:spcBef>
              <a:spcAft>
                <a:spcPts val="0"/>
              </a:spcAft>
              <a:buClr>
                <a:schemeClr val="dk1"/>
              </a:buClr>
              <a:buFont typeface="Tahoma"/>
              <a:buNone/>
              <a:defRPr sz="1400" b="0" i="0" u="none" strike="noStrike" cap="none">
                <a:solidFill>
                  <a:schemeClr val="dk1"/>
                </a:solidFill>
                <a:latin typeface="Tahoma"/>
                <a:ea typeface="Tahoma"/>
                <a:cs typeface="Tahoma"/>
                <a:sym typeface="Tahoma"/>
              </a:defRPr>
            </a:lvl7pPr>
            <a:lvl8pPr marL="3200400" marR="0" lvl="7" indent="0" algn="l" rtl="0">
              <a:spcBef>
                <a:spcPts val="280"/>
              </a:spcBef>
              <a:spcAft>
                <a:spcPts val="0"/>
              </a:spcAft>
              <a:buClr>
                <a:schemeClr val="dk1"/>
              </a:buClr>
              <a:buFont typeface="Tahoma"/>
              <a:buNone/>
              <a:defRPr sz="1400" b="0" i="0" u="none" strike="noStrike" cap="none">
                <a:solidFill>
                  <a:schemeClr val="dk1"/>
                </a:solidFill>
                <a:latin typeface="Tahoma"/>
                <a:ea typeface="Tahoma"/>
                <a:cs typeface="Tahoma"/>
                <a:sym typeface="Tahoma"/>
              </a:defRPr>
            </a:lvl8pPr>
            <a:lvl9pPr marL="3657600" marR="0" lvl="8" indent="0" algn="l" rtl="0">
              <a:spcBef>
                <a:spcPts val="280"/>
              </a:spcBef>
              <a:spcAft>
                <a:spcPts val="0"/>
              </a:spcAft>
              <a:buClr>
                <a:schemeClr val="dk1"/>
              </a:buClr>
              <a:buFont typeface="Tahoma"/>
              <a:buNone/>
              <a:defRPr sz="1400" b="0" i="0" u="none" strike="noStrike" cap="none">
                <a:solidFill>
                  <a:schemeClr val="dk1"/>
                </a:solidFill>
                <a:latin typeface="Tahoma"/>
                <a:ea typeface="Tahoma"/>
                <a:cs typeface="Tahoma"/>
                <a:sym typeface="Tahoma"/>
              </a:defRPr>
            </a:lvl9pPr>
          </a:lstStyle>
          <a:p>
            <a:endParaRPr/>
          </a:p>
        </p:txBody>
      </p:sp>
      <p:sp>
        <p:nvSpPr>
          <p:cNvPr id="69" name="Shape 6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0" name="Shape 7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1" name="Shape 7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12568360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00"/>
        <p:cNvGrpSpPr/>
        <p:nvPr/>
      </p:nvGrpSpPr>
      <p:grpSpPr>
        <a:xfrm>
          <a:off x="0" y="0"/>
          <a:ext cx="0" cy="0"/>
          <a:chOff x="0" y="0"/>
          <a:chExt cx="0" cy="0"/>
        </a:xfrm>
      </p:grpSpPr>
      <p:sp>
        <p:nvSpPr>
          <p:cNvPr id="101" name="Shape 101"/>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02" name="Shape 102"/>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03" name="Shape 10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1372643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9"/>
        <p:cNvGrpSpPr/>
        <p:nvPr/>
      </p:nvGrpSpPr>
      <p:grpSpPr>
        <a:xfrm>
          <a:off x="0" y="0"/>
          <a:ext cx="0" cy="0"/>
          <a:chOff x="0" y="0"/>
          <a:chExt cx="0" cy="0"/>
        </a:xfrm>
      </p:grpSpPr>
      <p:grpSp>
        <p:nvGrpSpPr>
          <p:cNvPr id="180" name="Shape 180"/>
          <p:cNvGrpSpPr/>
          <p:nvPr/>
        </p:nvGrpSpPr>
        <p:grpSpPr>
          <a:xfrm>
            <a:off x="-1587" y="0"/>
            <a:ext cx="9145587" cy="6858000"/>
            <a:chOff x="0" y="0"/>
            <a:chExt cx="5760" cy="4320"/>
          </a:xfrm>
        </p:grpSpPr>
        <p:pic>
          <p:nvPicPr>
            <p:cNvPr id="181" name="Shape 181" descr="untitled"/>
            <p:cNvPicPr preferRelativeResize="0"/>
            <p:nvPr/>
          </p:nvPicPr>
          <p:blipFill rotWithShape="1">
            <a:blip r:embed="rId2">
              <a:alphaModFix/>
            </a:blip>
            <a:srcRect l="57142"/>
            <a:stretch/>
          </p:blipFill>
          <p:spPr>
            <a:xfrm rot="10800000">
              <a:off x="4991" y="0"/>
              <a:ext cx="767" cy="4320"/>
            </a:xfrm>
            <a:prstGeom prst="rect">
              <a:avLst/>
            </a:prstGeom>
            <a:noFill/>
            <a:ln>
              <a:noFill/>
            </a:ln>
          </p:spPr>
        </p:pic>
        <p:pic>
          <p:nvPicPr>
            <p:cNvPr id="182" name="Shape 182"/>
            <p:cNvPicPr preferRelativeResize="0"/>
            <p:nvPr/>
          </p:nvPicPr>
          <p:blipFill rotWithShape="1">
            <a:blip r:embed="rId3">
              <a:alphaModFix/>
            </a:blip>
            <a:srcRect/>
            <a:stretch/>
          </p:blipFill>
          <p:spPr>
            <a:xfrm rot="10800000">
              <a:off x="3311" y="0"/>
              <a:ext cx="1680" cy="4320"/>
            </a:xfrm>
            <a:prstGeom prst="rect">
              <a:avLst/>
            </a:prstGeom>
            <a:noFill/>
            <a:ln>
              <a:noFill/>
            </a:ln>
          </p:spPr>
        </p:pic>
        <p:pic>
          <p:nvPicPr>
            <p:cNvPr id="183" name="Shape 183" descr="untitled"/>
            <p:cNvPicPr preferRelativeResize="0"/>
            <p:nvPr/>
          </p:nvPicPr>
          <p:blipFill rotWithShape="1">
            <a:blip r:embed="rId2">
              <a:alphaModFix/>
            </a:blip>
            <a:srcRect/>
            <a:stretch/>
          </p:blipFill>
          <p:spPr>
            <a:xfrm rot="10800000">
              <a:off x="1678" y="0"/>
              <a:ext cx="1680" cy="4320"/>
            </a:xfrm>
            <a:prstGeom prst="rect">
              <a:avLst/>
            </a:prstGeom>
            <a:noFill/>
            <a:ln>
              <a:noFill/>
            </a:ln>
          </p:spPr>
        </p:pic>
        <p:pic>
          <p:nvPicPr>
            <p:cNvPr id="184" name="Shape 184"/>
            <p:cNvPicPr preferRelativeResize="0"/>
            <p:nvPr/>
          </p:nvPicPr>
          <p:blipFill rotWithShape="1">
            <a:blip r:embed="rId3">
              <a:alphaModFix/>
            </a:blip>
            <a:srcRect/>
            <a:stretch/>
          </p:blipFill>
          <p:spPr>
            <a:xfrm rot="10800000">
              <a:off x="0" y="0"/>
              <a:ext cx="1680" cy="4320"/>
            </a:xfrm>
            <a:prstGeom prst="rect">
              <a:avLst/>
            </a:prstGeom>
            <a:noFill/>
            <a:ln>
              <a:noFill/>
            </a:ln>
          </p:spPr>
        </p:pic>
      </p:grpSp>
      <p:sp>
        <p:nvSpPr>
          <p:cNvPr id="185" name="Shape 185"/>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spcAft>
                <a:spcPts val="0"/>
              </a:spcAft>
              <a:buClr>
                <a:schemeClr val="dk1"/>
              </a:buClr>
              <a:buFont typeface="Arial"/>
              <a:buNone/>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86" name="Shape 18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87" name="Shape 18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88" name="Shape 18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pic>
        <p:nvPicPr>
          <p:cNvPr id="189" name="Shape 189"/>
          <p:cNvPicPr preferRelativeResize="0"/>
          <p:nvPr/>
        </p:nvPicPr>
        <p:blipFill rotWithShape="1">
          <a:blip r:embed="rId4">
            <a:alphaModFix/>
          </a:blip>
          <a:srcRect/>
          <a:stretch/>
        </p:blipFill>
        <p:spPr>
          <a:xfrm>
            <a:off x="0" y="6019800"/>
            <a:ext cx="9144000" cy="838199"/>
          </a:xfrm>
          <a:prstGeom prst="rect">
            <a:avLst/>
          </a:prstGeom>
          <a:noFill/>
          <a:ln>
            <a:noFill/>
          </a:ln>
        </p:spPr>
      </p:pic>
      <p:sp>
        <p:nvSpPr>
          <p:cNvPr id="190" name="Shape 190"/>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91" name="Shape 191"/>
          <p:cNvSpPr/>
          <p:nvPr/>
        </p:nvSpPr>
        <p:spPr>
          <a:xfrm>
            <a:off x="76200" y="6140450"/>
            <a:ext cx="714374" cy="685799"/>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nvGrpSpPr>
          <p:cNvPr id="192" name="Shape 192"/>
          <p:cNvGrpSpPr/>
          <p:nvPr/>
        </p:nvGrpSpPr>
        <p:grpSpPr>
          <a:xfrm>
            <a:off x="8229600" y="6105525"/>
            <a:ext cx="809624" cy="676275"/>
            <a:chOff x="5202" y="3840"/>
            <a:chExt cx="509" cy="426"/>
          </a:xfrm>
        </p:grpSpPr>
        <p:sp>
          <p:nvSpPr>
            <p:cNvPr id="193" name="Shape 193"/>
            <p:cNvSpPr/>
            <p:nvPr/>
          </p:nvSpPr>
          <p:spPr>
            <a:xfrm>
              <a:off x="5202" y="3858"/>
              <a:ext cx="485" cy="408"/>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pic>
          <p:nvPicPr>
            <p:cNvPr id="194" name="Shape 194" descr="GRF_logo2"/>
            <p:cNvPicPr preferRelativeResize="0"/>
            <p:nvPr/>
          </p:nvPicPr>
          <p:blipFill rotWithShape="1">
            <a:blip r:embed="rId5">
              <a:alphaModFix/>
            </a:blip>
            <a:srcRect/>
            <a:stretch/>
          </p:blipFill>
          <p:spPr>
            <a:xfrm>
              <a:off x="5231" y="3840"/>
              <a:ext cx="479" cy="400"/>
            </a:xfrm>
            <a:prstGeom prst="rect">
              <a:avLst/>
            </a:prstGeom>
            <a:noFill/>
            <a:ln>
              <a:noFill/>
            </a:ln>
          </p:spPr>
        </p:pic>
      </p:grpSp>
      <p:cxnSp>
        <p:nvCxnSpPr>
          <p:cNvPr id="195" name="Shape 195"/>
          <p:cNvCxnSpPr/>
          <p:nvPr/>
        </p:nvCxnSpPr>
        <p:spPr>
          <a:xfrm>
            <a:off x="0" y="6019800"/>
            <a:ext cx="9144000" cy="0"/>
          </a:xfrm>
          <a:prstGeom prst="straightConnector1">
            <a:avLst/>
          </a:prstGeom>
          <a:noFill/>
          <a:ln w="19050" cap="flat" cmpd="sng">
            <a:solidFill>
              <a:schemeClr val="dk1"/>
            </a:solidFill>
            <a:prstDash val="solid"/>
            <a:round/>
            <a:headEnd type="none" w="med" len="med"/>
            <a:tailEnd type="none" w="med" len="med"/>
          </a:ln>
        </p:spPr>
      </p:cxnSp>
      <p:grpSp>
        <p:nvGrpSpPr>
          <p:cNvPr id="196" name="Shape 196"/>
          <p:cNvGrpSpPr/>
          <p:nvPr/>
        </p:nvGrpSpPr>
        <p:grpSpPr>
          <a:xfrm>
            <a:off x="0" y="0"/>
            <a:ext cx="9143999" cy="1295400"/>
            <a:chOff x="0" y="0"/>
            <a:chExt cx="5759" cy="816"/>
          </a:xfrm>
        </p:grpSpPr>
        <p:pic>
          <p:nvPicPr>
            <p:cNvPr id="197" name="Shape 197" descr="untitled"/>
            <p:cNvPicPr preferRelativeResize="0"/>
            <p:nvPr/>
          </p:nvPicPr>
          <p:blipFill rotWithShape="1">
            <a:blip r:embed="rId6">
              <a:alphaModFix/>
            </a:blip>
            <a:srcRect/>
            <a:stretch/>
          </p:blipFill>
          <p:spPr>
            <a:xfrm>
              <a:off x="4079" y="0"/>
              <a:ext cx="1152" cy="816"/>
            </a:xfrm>
            <a:prstGeom prst="rect">
              <a:avLst/>
            </a:prstGeom>
            <a:noFill/>
            <a:ln>
              <a:noFill/>
            </a:ln>
          </p:spPr>
        </p:pic>
        <p:pic>
          <p:nvPicPr>
            <p:cNvPr id="198" name="Shape 198" descr="untitled1"/>
            <p:cNvPicPr preferRelativeResize="0"/>
            <p:nvPr/>
          </p:nvPicPr>
          <p:blipFill rotWithShape="1">
            <a:blip r:embed="rId7">
              <a:alphaModFix/>
            </a:blip>
            <a:srcRect/>
            <a:stretch/>
          </p:blipFill>
          <p:spPr>
            <a:xfrm>
              <a:off x="2910" y="0"/>
              <a:ext cx="1170" cy="816"/>
            </a:xfrm>
            <a:prstGeom prst="rect">
              <a:avLst/>
            </a:prstGeom>
            <a:noFill/>
            <a:ln>
              <a:noFill/>
            </a:ln>
          </p:spPr>
        </p:pic>
        <p:pic>
          <p:nvPicPr>
            <p:cNvPr id="199" name="Shape 199" descr="untitled"/>
            <p:cNvPicPr preferRelativeResize="0"/>
            <p:nvPr/>
          </p:nvPicPr>
          <p:blipFill rotWithShape="1">
            <a:blip r:embed="rId6">
              <a:alphaModFix/>
            </a:blip>
            <a:srcRect/>
            <a:stretch/>
          </p:blipFill>
          <p:spPr>
            <a:xfrm>
              <a:off x="1710" y="0"/>
              <a:ext cx="1218" cy="816"/>
            </a:xfrm>
            <a:prstGeom prst="rect">
              <a:avLst/>
            </a:prstGeom>
            <a:noFill/>
            <a:ln>
              <a:noFill/>
            </a:ln>
          </p:spPr>
        </p:pic>
        <p:pic>
          <p:nvPicPr>
            <p:cNvPr id="200" name="Shape 200" descr="untitled1"/>
            <p:cNvPicPr preferRelativeResize="0"/>
            <p:nvPr/>
          </p:nvPicPr>
          <p:blipFill rotWithShape="1">
            <a:blip r:embed="rId7">
              <a:alphaModFix/>
            </a:blip>
            <a:srcRect/>
            <a:stretch/>
          </p:blipFill>
          <p:spPr>
            <a:xfrm>
              <a:off x="528" y="0"/>
              <a:ext cx="1199" cy="816"/>
            </a:xfrm>
            <a:prstGeom prst="rect">
              <a:avLst/>
            </a:prstGeom>
            <a:noFill/>
            <a:ln>
              <a:noFill/>
            </a:ln>
          </p:spPr>
        </p:pic>
        <p:pic>
          <p:nvPicPr>
            <p:cNvPr id="201" name="Shape 201" descr="untitled1"/>
            <p:cNvPicPr preferRelativeResize="0"/>
            <p:nvPr/>
          </p:nvPicPr>
          <p:blipFill rotWithShape="1">
            <a:blip r:embed="rId7">
              <a:alphaModFix/>
            </a:blip>
            <a:srcRect r="54872"/>
            <a:stretch/>
          </p:blipFill>
          <p:spPr>
            <a:xfrm>
              <a:off x="5231" y="0"/>
              <a:ext cx="528" cy="816"/>
            </a:xfrm>
            <a:prstGeom prst="rect">
              <a:avLst/>
            </a:prstGeom>
            <a:noFill/>
            <a:ln>
              <a:noFill/>
            </a:ln>
          </p:spPr>
        </p:pic>
        <p:pic>
          <p:nvPicPr>
            <p:cNvPr id="202" name="Shape 202" descr="untitled"/>
            <p:cNvPicPr preferRelativeResize="0"/>
            <p:nvPr/>
          </p:nvPicPr>
          <p:blipFill rotWithShape="1">
            <a:blip r:embed="rId6">
              <a:alphaModFix/>
            </a:blip>
            <a:srcRect l="56650"/>
            <a:stretch/>
          </p:blipFill>
          <p:spPr>
            <a:xfrm>
              <a:off x="0" y="0"/>
              <a:ext cx="528" cy="816"/>
            </a:xfrm>
            <a:prstGeom prst="rect">
              <a:avLst/>
            </a:prstGeom>
            <a:noFill/>
            <a:ln>
              <a:noFill/>
            </a:ln>
          </p:spPr>
        </p:pic>
      </p:grpSp>
      <p:cxnSp>
        <p:nvCxnSpPr>
          <p:cNvPr id="203" name="Shape 203"/>
          <p:cNvCxnSpPr/>
          <p:nvPr/>
        </p:nvCxnSpPr>
        <p:spPr>
          <a:xfrm>
            <a:off x="0" y="1295400"/>
            <a:ext cx="9144000" cy="0"/>
          </a:xfrm>
          <a:prstGeom prst="straightConnector1">
            <a:avLst/>
          </a:prstGeom>
          <a:noFill/>
          <a:ln w="19050" cap="flat" cmpd="sng">
            <a:solidFill>
              <a:schemeClr val="dk1"/>
            </a:solidFill>
            <a:prstDash val="solid"/>
            <a:round/>
            <a:headEnd type="none" w="med" len="med"/>
            <a:tailEnd type="none" w="med" len="med"/>
          </a:ln>
        </p:spPr>
      </p:cxnSp>
      <p:pic>
        <p:nvPicPr>
          <p:cNvPr id="204" name="Shape 204" descr="untitled"/>
          <p:cNvPicPr preferRelativeResize="0"/>
          <p:nvPr/>
        </p:nvPicPr>
        <p:blipFill rotWithShape="1">
          <a:blip r:embed="rId8">
            <a:alphaModFix/>
          </a:blip>
          <a:srcRect/>
          <a:stretch/>
        </p:blipFill>
        <p:spPr>
          <a:xfrm>
            <a:off x="123825" y="6099175"/>
            <a:ext cx="731838" cy="68262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07" name="Shape 207"/>
          <p:cNvSpPr txBox="1">
            <a:spLocks noGrp="1"/>
          </p:cNvSpPr>
          <p:nvPr>
            <p:ph type="body" idx="1"/>
          </p:nvPr>
        </p:nvSpPr>
        <p:spPr>
          <a:xfrm>
            <a:off x="457200" y="1600200"/>
            <a:ext cx="8229600"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08" name="Shape 208"/>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09" name="Shape 20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10" name="Shape 21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13" name="Shape 213"/>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marR="0" lvl="0"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1pPr>
            <a:lvl2pPr marL="457200" marR="0" lvl="1" indent="0" algn="l" rtl="0">
              <a:spcBef>
                <a:spcPts val="360"/>
              </a:spcBef>
              <a:spcAft>
                <a:spcPts val="0"/>
              </a:spcAft>
              <a:buClr>
                <a:schemeClr val="dk1"/>
              </a:buClr>
              <a:buFont typeface="Arial"/>
              <a:buNone/>
              <a:defRPr sz="1800" b="0" i="0" u="none" strike="noStrike" cap="none">
                <a:solidFill>
                  <a:schemeClr val="dk1"/>
                </a:solidFill>
                <a:latin typeface="Arial"/>
                <a:ea typeface="Arial"/>
                <a:cs typeface="Arial"/>
                <a:sym typeface="Arial"/>
              </a:defRPr>
            </a:lvl2pPr>
            <a:lvl3pPr marL="914400" marR="0" lvl="2" indent="0" algn="l" rtl="0">
              <a:spcBef>
                <a:spcPts val="320"/>
              </a:spcBef>
              <a:spcAft>
                <a:spcPts val="0"/>
              </a:spcAft>
              <a:buClr>
                <a:schemeClr val="dk1"/>
              </a:buClr>
              <a:buFont typeface="Arial"/>
              <a:buNone/>
              <a:defRPr sz="1600" b="0" i="0" u="none" strike="noStrike" cap="none">
                <a:solidFill>
                  <a:schemeClr val="dk1"/>
                </a:solidFill>
                <a:latin typeface="Arial"/>
                <a:ea typeface="Arial"/>
                <a:cs typeface="Arial"/>
                <a:sym typeface="Arial"/>
              </a:defRPr>
            </a:lvl3pPr>
            <a:lvl4pPr marL="1371600" marR="0" lvl="3"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4pPr>
            <a:lvl5pPr marL="1828800" marR="0" lvl="4"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5pPr>
            <a:lvl6pPr marL="2286000" marR="0" lvl="5"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6pPr>
            <a:lvl7pPr marL="2743200" marR="0" lvl="6"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7pPr>
            <a:lvl8pPr marL="3200400" marR="0" lvl="7"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8pPr>
            <a:lvl9pPr marL="3657600" marR="0" lvl="8"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9pPr>
          </a:lstStyle>
          <a:p>
            <a:endParaRPr/>
          </a:p>
        </p:txBody>
      </p:sp>
      <p:sp>
        <p:nvSpPr>
          <p:cNvPr id="214" name="Shape 214"/>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15" name="Shape 215"/>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16" name="Shape 21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17"/>
        <p:cNvGrpSpPr/>
        <p:nvPr/>
      </p:nvGrpSpPr>
      <p:grpSpPr>
        <a:xfrm>
          <a:off x="0" y="0"/>
          <a:ext cx="0" cy="0"/>
          <a:chOff x="0" y="0"/>
          <a:chExt cx="0" cy="0"/>
        </a:xfrm>
      </p:grpSpPr>
      <p:sp>
        <p:nvSpPr>
          <p:cNvPr id="218" name="Shape 218"/>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19" name="Shape 219"/>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1pPr>
            <a:lvl2pPr marL="742950" marR="0" lvl="1" indent="-13335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2pPr>
            <a:lvl3pPr marL="1143000" marR="0" lvl="2"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3pPr>
            <a:lvl4pPr marL="1600200" marR="0" lvl="3"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4pPr>
            <a:lvl5pPr marL="2057400" marR="0" lvl="4"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5pPr>
            <a:lvl6pPr marL="2514600" marR="0" lvl="5"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0" name="Shape 220"/>
          <p:cNvSpPr txBox="1">
            <a:spLocks noGrp="1"/>
          </p:cNvSpPr>
          <p:nvPr>
            <p:ph type="body" idx="2"/>
          </p:nvPr>
        </p:nvSpPr>
        <p:spPr>
          <a:xfrm>
            <a:off x="4648200" y="1600200"/>
            <a:ext cx="4038599" cy="4267199"/>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1pPr>
            <a:lvl2pPr marL="742950" marR="0" lvl="1" indent="-13335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2pPr>
            <a:lvl3pPr marL="1143000" marR="0" lvl="2"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3pPr>
            <a:lvl4pPr marL="1600200" marR="0" lvl="3"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4pPr>
            <a:lvl5pPr marL="2057400" marR="0" lvl="4"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5pPr>
            <a:lvl6pPr marL="2514600" marR="0" lvl="5"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1" name="Shape 221"/>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22" name="Shape 222"/>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23" name="Shape 22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65" name="Shape 65"/>
          <p:cNvSpPr txBox="1">
            <a:spLocks noGrp="1"/>
          </p:cNvSpPr>
          <p:nvPr>
            <p:ph type="body" idx="1"/>
          </p:nvPr>
        </p:nvSpPr>
        <p:spPr>
          <a:xfrm>
            <a:off x="457200" y="1600200"/>
            <a:ext cx="8229600"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224"/>
        <p:cNvGrpSpPr/>
        <p:nvPr/>
      </p:nvGrpSpPr>
      <p:grpSpPr>
        <a:xfrm>
          <a:off x="0" y="0"/>
          <a:ext cx="0" cy="0"/>
          <a:chOff x="0" y="0"/>
          <a:chExt cx="0" cy="0"/>
        </a:xfrm>
      </p:grpSpPr>
      <p:sp>
        <p:nvSpPr>
          <p:cNvPr id="225" name="Shape 22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26" name="Shape 226"/>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Arial"/>
              <a:buNone/>
              <a:defRPr sz="2400" b="1" i="0" u="none" strike="noStrike" cap="none">
                <a:solidFill>
                  <a:schemeClr val="dk1"/>
                </a:solidFill>
                <a:latin typeface="Arial"/>
                <a:ea typeface="Arial"/>
                <a:cs typeface="Arial"/>
                <a:sym typeface="Arial"/>
              </a:defRPr>
            </a:lvl1pPr>
            <a:lvl2pPr marL="457200" marR="0" lvl="1" indent="0" algn="l" rtl="0">
              <a:spcBef>
                <a:spcPts val="400"/>
              </a:spcBef>
              <a:spcAft>
                <a:spcPts val="0"/>
              </a:spcAft>
              <a:buClr>
                <a:schemeClr val="dk1"/>
              </a:buClr>
              <a:buFont typeface="Arial"/>
              <a:buNone/>
              <a:defRPr sz="2000" b="1" i="0" u="none" strike="noStrike" cap="none">
                <a:solidFill>
                  <a:schemeClr val="dk1"/>
                </a:solidFill>
                <a:latin typeface="Arial"/>
                <a:ea typeface="Arial"/>
                <a:cs typeface="Arial"/>
                <a:sym typeface="Arial"/>
              </a:defRPr>
            </a:lvl2pPr>
            <a:lvl3pPr marL="914400" marR="0" lvl="2" indent="0" algn="l" rtl="0">
              <a:spcBef>
                <a:spcPts val="360"/>
              </a:spcBef>
              <a:spcAft>
                <a:spcPts val="0"/>
              </a:spcAft>
              <a:buClr>
                <a:schemeClr val="dk1"/>
              </a:buClr>
              <a:buFont typeface="Arial"/>
              <a:buNone/>
              <a:defRPr sz="1800" b="1" i="0" u="none" strike="noStrike" cap="none">
                <a:solidFill>
                  <a:schemeClr val="dk1"/>
                </a:solidFill>
                <a:latin typeface="Arial"/>
                <a:ea typeface="Arial"/>
                <a:cs typeface="Arial"/>
                <a:sym typeface="Arial"/>
              </a:defRPr>
            </a:lvl3pPr>
            <a:lvl4pPr marL="1371600" marR="0" lvl="3"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4pPr>
            <a:lvl5pPr marL="1828800" marR="0" lvl="4"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5pPr>
            <a:lvl6pPr marL="2286000" marR="0" lvl="5"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6pPr>
            <a:lvl7pPr marL="2743200" marR="0" lvl="6"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7pPr>
            <a:lvl8pPr marL="3200400" marR="0" lvl="7"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8pPr>
            <a:lvl9pPr marL="3657600" marR="0" lvl="8"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9pPr>
          </a:lstStyle>
          <a:p>
            <a:endParaRPr/>
          </a:p>
        </p:txBody>
      </p:sp>
      <p:sp>
        <p:nvSpPr>
          <p:cNvPr id="227" name="Shape 227"/>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1pPr>
            <a:lvl2pPr marL="742950" marR="0" lvl="1" indent="-15875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2pPr>
            <a:lvl3pPr marL="1143000" marR="0" lvl="2"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600200" marR="0" lvl="3"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28" name="Shape 228"/>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Arial"/>
              <a:buNone/>
              <a:defRPr sz="2400" b="1" i="0" u="none" strike="noStrike" cap="none">
                <a:solidFill>
                  <a:schemeClr val="dk1"/>
                </a:solidFill>
                <a:latin typeface="Arial"/>
                <a:ea typeface="Arial"/>
                <a:cs typeface="Arial"/>
                <a:sym typeface="Arial"/>
              </a:defRPr>
            </a:lvl1pPr>
            <a:lvl2pPr marL="457200" marR="0" lvl="1" indent="0" algn="l" rtl="0">
              <a:spcBef>
                <a:spcPts val="400"/>
              </a:spcBef>
              <a:spcAft>
                <a:spcPts val="0"/>
              </a:spcAft>
              <a:buClr>
                <a:schemeClr val="dk1"/>
              </a:buClr>
              <a:buFont typeface="Arial"/>
              <a:buNone/>
              <a:defRPr sz="2000" b="1" i="0" u="none" strike="noStrike" cap="none">
                <a:solidFill>
                  <a:schemeClr val="dk1"/>
                </a:solidFill>
                <a:latin typeface="Arial"/>
                <a:ea typeface="Arial"/>
                <a:cs typeface="Arial"/>
                <a:sym typeface="Arial"/>
              </a:defRPr>
            </a:lvl2pPr>
            <a:lvl3pPr marL="914400" marR="0" lvl="2" indent="0" algn="l" rtl="0">
              <a:spcBef>
                <a:spcPts val="360"/>
              </a:spcBef>
              <a:spcAft>
                <a:spcPts val="0"/>
              </a:spcAft>
              <a:buClr>
                <a:schemeClr val="dk1"/>
              </a:buClr>
              <a:buFont typeface="Arial"/>
              <a:buNone/>
              <a:defRPr sz="1800" b="1" i="0" u="none" strike="noStrike" cap="none">
                <a:solidFill>
                  <a:schemeClr val="dk1"/>
                </a:solidFill>
                <a:latin typeface="Arial"/>
                <a:ea typeface="Arial"/>
                <a:cs typeface="Arial"/>
                <a:sym typeface="Arial"/>
              </a:defRPr>
            </a:lvl3pPr>
            <a:lvl4pPr marL="1371600" marR="0" lvl="3"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4pPr>
            <a:lvl5pPr marL="1828800" marR="0" lvl="4"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5pPr>
            <a:lvl6pPr marL="2286000" marR="0" lvl="5"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6pPr>
            <a:lvl7pPr marL="2743200" marR="0" lvl="6"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7pPr>
            <a:lvl8pPr marL="3200400" marR="0" lvl="7"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8pPr>
            <a:lvl9pPr marL="3657600" marR="0" lvl="8"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9pPr>
          </a:lstStyle>
          <a:p>
            <a:endParaRPr/>
          </a:p>
        </p:txBody>
      </p:sp>
      <p:sp>
        <p:nvSpPr>
          <p:cNvPr id="229" name="Shape 229"/>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1pPr>
            <a:lvl2pPr marL="742950" marR="0" lvl="1" indent="-15875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2pPr>
            <a:lvl3pPr marL="1143000" marR="0" lvl="2"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600200" marR="0" lvl="3"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0" name="Shape 230"/>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1" name="Shape 231"/>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2" name="Shape 232"/>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35" name="Shape 235"/>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6" name="Shape 236"/>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7" name="Shape 23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38"/>
        <p:cNvGrpSpPr/>
        <p:nvPr/>
      </p:nvGrpSpPr>
      <p:grpSpPr>
        <a:xfrm>
          <a:off x="0" y="0"/>
          <a:ext cx="0" cy="0"/>
          <a:chOff x="0" y="0"/>
          <a:chExt cx="0" cy="0"/>
        </a:xfrm>
      </p:grpSpPr>
      <p:sp>
        <p:nvSpPr>
          <p:cNvPr id="239" name="Shape 23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40" name="Shape 24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41" name="Shape 24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242"/>
        <p:cNvGrpSpPr/>
        <p:nvPr/>
      </p:nvGrpSpPr>
      <p:grpSpPr>
        <a:xfrm>
          <a:off x="0" y="0"/>
          <a:ext cx="0" cy="0"/>
          <a:chOff x="0" y="0"/>
          <a:chExt cx="0" cy="0"/>
        </a:xfrm>
      </p:grpSpPr>
      <p:sp>
        <p:nvSpPr>
          <p:cNvPr id="243" name="Shape 243"/>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44" name="Shape 244"/>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45" name="Shape 245"/>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1pPr>
            <a:lvl2pPr marL="457200" marR="0" lvl="1" indent="0" algn="l" rtl="0">
              <a:spcBef>
                <a:spcPts val="240"/>
              </a:spcBef>
              <a:spcAft>
                <a:spcPts val="0"/>
              </a:spcAft>
              <a:buClr>
                <a:schemeClr val="dk1"/>
              </a:buClr>
              <a:buFont typeface="Arial"/>
              <a:buNone/>
              <a:defRPr sz="1200" b="0" i="0" u="none" strike="noStrike" cap="none">
                <a:solidFill>
                  <a:schemeClr val="dk1"/>
                </a:solidFill>
                <a:latin typeface="Arial"/>
                <a:ea typeface="Arial"/>
                <a:cs typeface="Arial"/>
                <a:sym typeface="Arial"/>
              </a:defRPr>
            </a:lvl2pPr>
            <a:lvl3pPr marL="914400" marR="0" lvl="2" indent="0" algn="l" rtl="0">
              <a:spcBef>
                <a:spcPts val="200"/>
              </a:spcBef>
              <a:spcAft>
                <a:spcPts val="0"/>
              </a:spcAft>
              <a:buClr>
                <a:schemeClr val="dk1"/>
              </a:buClr>
              <a:buFont typeface="Arial"/>
              <a:buNone/>
              <a:defRPr sz="1000" b="0" i="0" u="none" strike="noStrike" cap="none">
                <a:solidFill>
                  <a:schemeClr val="dk1"/>
                </a:solidFill>
                <a:latin typeface="Arial"/>
                <a:ea typeface="Arial"/>
                <a:cs typeface="Arial"/>
                <a:sym typeface="Arial"/>
              </a:defRPr>
            </a:lvl3pPr>
            <a:lvl4pPr marL="1371600" marR="0" lvl="3"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4pPr>
            <a:lvl5pPr marL="1828800" marR="0" lvl="4"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5pPr>
            <a:lvl6pPr marL="2286000" marR="0" lvl="5"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6pPr>
            <a:lvl7pPr marL="2743200" marR="0" lvl="6"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7pPr>
            <a:lvl8pPr marL="3200400" marR="0" lvl="7"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8pPr>
            <a:lvl9pPr marL="3657600" marR="0" lvl="8"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9pPr>
          </a:lstStyle>
          <a:p>
            <a:endParaRPr/>
          </a:p>
        </p:txBody>
      </p:sp>
      <p:sp>
        <p:nvSpPr>
          <p:cNvPr id="246" name="Shape 24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47" name="Shape 24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48" name="Shape 24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249"/>
        <p:cNvGrpSpPr/>
        <p:nvPr/>
      </p:nvGrpSpPr>
      <p:grpSpPr>
        <a:xfrm>
          <a:off x="0" y="0"/>
          <a:ext cx="0" cy="0"/>
          <a:chOff x="0" y="0"/>
          <a:chExt cx="0" cy="0"/>
        </a:xfrm>
      </p:grpSpPr>
      <p:sp>
        <p:nvSpPr>
          <p:cNvPr id="250" name="Shape 250"/>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51" name="Shape 251"/>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lvl="0" indent="0" algn="l" rtl="0">
              <a:spcBef>
                <a:spcPts val="640"/>
              </a:spcBef>
              <a:spcAft>
                <a:spcPts val="0"/>
              </a:spcAft>
              <a:buClr>
                <a:schemeClr val="dk1"/>
              </a:buClr>
              <a:buFont typeface="Arial"/>
              <a:buNone/>
              <a:defRPr sz="3200" b="0" i="0" u="none" strike="noStrike" cap="none">
                <a:solidFill>
                  <a:schemeClr val="dk1"/>
                </a:solidFill>
                <a:latin typeface="Arial"/>
                <a:ea typeface="Arial"/>
                <a:cs typeface="Arial"/>
                <a:sym typeface="Arial"/>
              </a:defRPr>
            </a:lvl1pPr>
            <a:lvl2pPr marL="457200" marR="0" lvl="1" indent="0" algn="l" rtl="0">
              <a:spcBef>
                <a:spcPts val="560"/>
              </a:spcBef>
              <a:spcAft>
                <a:spcPts val="0"/>
              </a:spcAft>
              <a:buClr>
                <a:schemeClr val="dk1"/>
              </a:buClr>
              <a:buFont typeface="Arial"/>
              <a:buNone/>
              <a:defRPr sz="2800" b="0" i="0" u="none" strike="noStrike" cap="none">
                <a:solidFill>
                  <a:schemeClr val="dk1"/>
                </a:solidFill>
                <a:latin typeface="Arial"/>
                <a:ea typeface="Arial"/>
                <a:cs typeface="Arial"/>
                <a:sym typeface="Arial"/>
              </a:defRPr>
            </a:lvl2pPr>
            <a:lvl3pPr marL="914400" marR="0" lvl="2" indent="0" algn="l" rtl="0">
              <a:spcBef>
                <a:spcPts val="480"/>
              </a:spcBef>
              <a:spcAft>
                <a:spcPts val="0"/>
              </a:spcAft>
              <a:buClr>
                <a:schemeClr val="dk1"/>
              </a:buClr>
              <a:buFont typeface="Arial"/>
              <a:buNone/>
              <a:defRPr sz="2400" b="0" i="0" u="none" strike="noStrike" cap="none">
                <a:solidFill>
                  <a:schemeClr val="dk1"/>
                </a:solidFill>
                <a:latin typeface="Arial"/>
                <a:ea typeface="Arial"/>
                <a:cs typeface="Arial"/>
                <a:sym typeface="Arial"/>
              </a:defRPr>
            </a:lvl3pPr>
            <a:lvl4pPr marL="1371600" marR="0" lvl="3"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4pPr>
            <a:lvl5pPr marL="1828800" marR="0" lvl="4"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5pPr>
            <a:lvl6pPr marL="2286000" marR="0" lvl="5"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6pPr>
            <a:lvl7pPr marL="2743200" marR="0" lvl="6"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7pPr>
            <a:lvl8pPr marL="3200400" marR="0" lvl="7"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8pPr>
            <a:lvl9pPr marL="3657600" marR="0" lvl="8"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9pPr>
          </a:lstStyle>
          <a:p>
            <a:endParaRPr/>
          </a:p>
        </p:txBody>
      </p:sp>
      <p:sp>
        <p:nvSpPr>
          <p:cNvPr id="252" name="Shape 252"/>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1pPr>
            <a:lvl2pPr marL="457200" marR="0" lvl="1" indent="0" algn="l" rtl="0">
              <a:spcBef>
                <a:spcPts val="240"/>
              </a:spcBef>
              <a:spcAft>
                <a:spcPts val="0"/>
              </a:spcAft>
              <a:buClr>
                <a:schemeClr val="dk1"/>
              </a:buClr>
              <a:buFont typeface="Arial"/>
              <a:buNone/>
              <a:defRPr sz="1200" b="0" i="0" u="none" strike="noStrike" cap="none">
                <a:solidFill>
                  <a:schemeClr val="dk1"/>
                </a:solidFill>
                <a:latin typeface="Arial"/>
                <a:ea typeface="Arial"/>
                <a:cs typeface="Arial"/>
                <a:sym typeface="Arial"/>
              </a:defRPr>
            </a:lvl2pPr>
            <a:lvl3pPr marL="914400" marR="0" lvl="2" indent="0" algn="l" rtl="0">
              <a:spcBef>
                <a:spcPts val="200"/>
              </a:spcBef>
              <a:spcAft>
                <a:spcPts val="0"/>
              </a:spcAft>
              <a:buClr>
                <a:schemeClr val="dk1"/>
              </a:buClr>
              <a:buFont typeface="Arial"/>
              <a:buNone/>
              <a:defRPr sz="1000" b="0" i="0" u="none" strike="noStrike" cap="none">
                <a:solidFill>
                  <a:schemeClr val="dk1"/>
                </a:solidFill>
                <a:latin typeface="Arial"/>
                <a:ea typeface="Arial"/>
                <a:cs typeface="Arial"/>
                <a:sym typeface="Arial"/>
              </a:defRPr>
            </a:lvl3pPr>
            <a:lvl4pPr marL="1371600" marR="0" lvl="3"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4pPr>
            <a:lvl5pPr marL="1828800" marR="0" lvl="4"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5pPr>
            <a:lvl6pPr marL="2286000" marR="0" lvl="5"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6pPr>
            <a:lvl7pPr marL="2743200" marR="0" lvl="6"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7pPr>
            <a:lvl8pPr marL="3200400" marR="0" lvl="7"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8pPr>
            <a:lvl9pPr marL="3657600" marR="0" lvl="8"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9pPr>
          </a:lstStyle>
          <a:p>
            <a:endParaRPr/>
          </a:p>
        </p:txBody>
      </p:sp>
      <p:sp>
        <p:nvSpPr>
          <p:cNvPr id="253" name="Shape 253"/>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54" name="Shape 254"/>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55" name="Shape 255"/>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256"/>
        <p:cNvGrpSpPr/>
        <p:nvPr/>
      </p:nvGrpSpPr>
      <p:grpSpPr>
        <a:xfrm>
          <a:off x="0" y="0"/>
          <a:ext cx="0" cy="0"/>
          <a:chOff x="0" y="0"/>
          <a:chExt cx="0" cy="0"/>
        </a:xfrm>
      </p:grpSpPr>
      <p:sp>
        <p:nvSpPr>
          <p:cNvPr id="257" name="Shape 257"/>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58" name="Shape 258"/>
          <p:cNvSpPr txBox="1">
            <a:spLocks noGrp="1"/>
          </p:cNvSpPr>
          <p:nvPr>
            <p:ph type="body" idx="1"/>
          </p:nvPr>
        </p:nvSpPr>
        <p:spPr>
          <a:xfrm rot="5400000">
            <a:off x="2438399" y="-381000"/>
            <a:ext cx="4267199" cy="82296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59" name="Shape 25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60" name="Shape 26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61" name="Shape 26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rot="5400000">
            <a:off x="4829174" y="1933575"/>
            <a:ext cx="5791200" cy="2076449"/>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64" name="Shape 264"/>
          <p:cNvSpPr txBox="1">
            <a:spLocks noGrp="1"/>
          </p:cNvSpPr>
          <p:nvPr>
            <p:ph type="body" idx="1"/>
          </p:nvPr>
        </p:nvSpPr>
        <p:spPr>
          <a:xfrm rot="5400000">
            <a:off x="600074" y="-66675"/>
            <a:ext cx="5791200" cy="607695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65" name="Shape 265"/>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66" name="Shape 266"/>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67" name="Shape 26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Shape 268"/>
        <p:cNvGrpSpPr/>
        <p:nvPr/>
      </p:nvGrpSpPr>
      <p:grpSpPr>
        <a:xfrm>
          <a:off x="0" y="0"/>
          <a:ext cx="0" cy="0"/>
          <a:chOff x="0" y="0"/>
          <a:chExt cx="0" cy="0"/>
        </a:xfrm>
      </p:grpSpPr>
      <p:sp>
        <p:nvSpPr>
          <p:cNvPr id="269" name="Shape 269"/>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70" name="Shape 270"/>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71" name="Shape 271"/>
          <p:cNvSpPr txBox="1">
            <a:spLocks noGrp="1"/>
          </p:cNvSpPr>
          <p:nvPr>
            <p:ph type="body" idx="2"/>
          </p:nvPr>
        </p:nvSpPr>
        <p:spPr>
          <a:xfrm>
            <a:off x="4648200" y="1600200"/>
            <a:ext cx="4038599" cy="20574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72" name="Shape 272"/>
          <p:cNvSpPr txBox="1">
            <a:spLocks noGrp="1"/>
          </p:cNvSpPr>
          <p:nvPr>
            <p:ph type="body" idx="3"/>
          </p:nvPr>
        </p:nvSpPr>
        <p:spPr>
          <a:xfrm>
            <a:off x="4648200" y="3810000"/>
            <a:ext cx="4038599" cy="20574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73" name="Shape 273"/>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74" name="Shape 274"/>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75" name="Shape 275"/>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Shape 276"/>
        <p:cNvGrpSpPr/>
        <p:nvPr/>
      </p:nvGrpSpPr>
      <p:grpSpPr>
        <a:xfrm>
          <a:off x="0" y="0"/>
          <a:ext cx="0" cy="0"/>
          <a:chOff x="0" y="0"/>
          <a:chExt cx="0" cy="0"/>
        </a:xfrm>
      </p:grpSpPr>
      <p:sp>
        <p:nvSpPr>
          <p:cNvPr id="277" name="Shape 277"/>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78" name="Shape 278"/>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79" name="Shape 279"/>
          <p:cNvSpPr txBox="1">
            <a:spLocks noGrp="1"/>
          </p:cNvSpPr>
          <p:nvPr>
            <p:ph type="body" idx="2"/>
          </p:nvPr>
        </p:nvSpPr>
        <p:spPr>
          <a:xfrm>
            <a:off x="4648200" y="1600200"/>
            <a:ext cx="4038599" cy="20574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80" name="Shape 280"/>
          <p:cNvSpPr txBox="1">
            <a:spLocks noGrp="1"/>
          </p:cNvSpPr>
          <p:nvPr>
            <p:ph type="body" idx="3"/>
          </p:nvPr>
        </p:nvSpPr>
        <p:spPr>
          <a:xfrm>
            <a:off x="4648200" y="3810000"/>
            <a:ext cx="4038599" cy="20574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81" name="Shape 281"/>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82" name="Shape 282"/>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83" name="Shape 28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Shape 284"/>
        <p:cNvGrpSpPr/>
        <p:nvPr/>
      </p:nvGrpSpPr>
      <p:grpSpPr>
        <a:xfrm>
          <a:off x="0" y="0"/>
          <a:ext cx="0" cy="0"/>
          <a:chOff x="0" y="0"/>
          <a:chExt cx="0" cy="0"/>
        </a:xfrm>
      </p:grpSpPr>
      <p:sp>
        <p:nvSpPr>
          <p:cNvPr id="285" name="Shape 285"/>
          <p:cNvSpPr txBox="1">
            <a:spLocks noGrp="1"/>
          </p:cNvSpPr>
          <p:nvPr>
            <p:ph type="body" idx="1"/>
          </p:nvPr>
        </p:nvSpPr>
        <p:spPr>
          <a:xfrm>
            <a:off x="457200" y="76200"/>
            <a:ext cx="8305799" cy="57912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86" name="Shape 28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87" name="Shape 28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88" name="Shape 28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74" name="Shape 74"/>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75" name="Shape 75"/>
          <p:cNvSpPr txBox="1">
            <a:spLocks noGrp="1"/>
          </p:cNvSpPr>
          <p:nvPr>
            <p:ph type="body" idx="2"/>
          </p:nvPr>
        </p:nvSpPr>
        <p:spPr>
          <a:xfrm>
            <a:off x="4648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76" name="Shape 7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Shape 289"/>
        <p:cNvGrpSpPr/>
        <p:nvPr/>
      </p:nvGrpSpPr>
      <p:grpSpPr>
        <a:xfrm>
          <a:off x="0" y="0"/>
          <a:ext cx="0" cy="0"/>
          <a:chOff x="0" y="0"/>
          <a:chExt cx="0" cy="0"/>
        </a:xfrm>
      </p:grpSpPr>
      <p:sp>
        <p:nvSpPr>
          <p:cNvPr id="290" name="Shape 290"/>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91" name="Shape 291"/>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92" name="Shape 292"/>
          <p:cNvSpPr txBox="1">
            <a:spLocks noGrp="1"/>
          </p:cNvSpPr>
          <p:nvPr>
            <p:ph type="body" idx="2"/>
          </p:nvPr>
        </p:nvSpPr>
        <p:spPr>
          <a:xfrm>
            <a:off x="4648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93" name="Shape 293"/>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94" name="Shape 294"/>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95" name="Shape 295"/>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81" name="Shape 81"/>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82" name="Shape 82"/>
          <p:cNvSpPr txBox="1">
            <a:spLocks noGrp="1"/>
          </p:cNvSpPr>
          <p:nvPr>
            <p:ph type="body" idx="2"/>
          </p:nvPr>
        </p:nvSpPr>
        <p:spPr>
          <a:xfrm>
            <a:off x="4648200" y="1600200"/>
            <a:ext cx="4038599" cy="20574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83" name="Shape 83"/>
          <p:cNvSpPr txBox="1">
            <a:spLocks noGrp="1"/>
          </p:cNvSpPr>
          <p:nvPr>
            <p:ph type="body" idx="3"/>
          </p:nvPr>
        </p:nvSpPr>
        <p:spPr>
          <a:xfrm>
            <a:off x="4648200" y="3810000"/>
            <a:ext cx="4038599" cy="20574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84" name="Shape 84"/>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5" name="Shape 85"/>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6" name="Shape 8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Shape 87"/>
        <p:cNvGrpSpPr/>
        <p:nvPr/>
      </p:nvGrpSpPr>
      <p:grpSpPr>
        <a:xfrm>
          <a:off x="0" y="0"/>
          <a:ext cx="0" cy="0"/>
          <a:chOff x="0" y="0"/>
          <a:chExt cx="0" cy="0"/>
        </a:xfrm>
      </p:grpSpPr>
      <p:sp>
        <p:nvSpPr>
          <p:cNvPr id="88" name="Shape 88"/>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89" name="Shape 89"/>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90" name="Shape 90"/>
          <p:cNvSpPr txBox="1">
            <a:spLocks noGrp="1"/>
          </p:cNvSpPr>
          <p:nvPr>
            <p:ph type="body" idx="2"/>
          </p:nvPr>
        </p:nvSpPr>
        <p:spPr>
          <a:xfrm>
            <a:off x="4648200" y="1600200"/>
            <a:ext cx="4038599" cy="20574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91" name="Shape 91"/>
          <p:cNvSpPr txBox="1">
            <a:spLocks noGrp="1"/>
          </p:cNvSpPr>
          <p:nvPr>
            <p:ph type="body" idx="3"/>
          </p:nvPr>
        </p:nvSpPr>
        <p:spPr>
          <a:xfrm>
            <a:off x="4648200" y="3810000"/>
            <a:ext cx="4038599" cy="20574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92" name="Shape 92"/>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3" name="Shape 93"/>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4" name="Shape 94"/>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457200" y="76200"/>
            <a:ext cx="8305799" cy="57912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97" name="Shape 97"/>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8" name="Shape 98"/>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9" name="Shape 9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06" name="Shape 106"/>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1pPr>
            <a:lvl2pPr marL="742950" marR="0" lvl="1" indent="-13335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2pPr>
            <a:lvl3pPr marL="1143000" marR="0" lvl="2"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3pPr>
            <a:lvl4pPr marL="1600200" marR="0" lvl="3"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4pPr>
            <a:lvl5pPr marL="2057400" marR="0" lvl="4"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5pPr>
            <a:lvl6pPr marL="2514600" marR="0" lvl="5"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6pPr>
            <a:lvl7pPr marL="2971800" marR="0" lvl="6"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7pPr>
            <a:lvl8pPr marL="3429000" marR="0" lvl="7"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8pPr>
            <a:lvl9pPr marL="3886200" marR="0" lvl="8"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9pPr>
          </a:lstStyle>
          <a:p>
            <a:endParaRPr/>
          </a:p>
        </p:txBody>
      </p:sp>
      <p:sp>
        <p:nvSpPr>
          <p:cNvPr id="107" name="Shape 107"/>
          <p:cNvSpPr txBox="1">
            <a:spLocks noGrp="1"/>
          </p:cNvSpPr>
          <p:nvPr>
            <p:ph type="body" idx="2"/>
          </p:nvPr>
        </p:nvSpPr>
        <p:spPr>
          <a:xfrm>
            <a:off x="4648200" y="1600200"/>
            <a:ext cx="4038599" cy="4267199"/>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1pPr>
            <a:lvl2pPr marL="742950" marR="0" lvl="1" indent="-13335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2pPr>
            <a:lvl3pPr marL="1143000" marR="0" lvl="2"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3pPr>
            <a:lvl4pPr marL="1600200" marR="0" lvl="3"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4pPr>
            <a:lvl5pPr marL="2057400" marR="0" lvl="4"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5pPr>
            <a:lvl6pPr marL="2514600" marR="0" lvl="5"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6pPr>
            <a:lvl7pPr marL="2971800" marR="0" lvl="6"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7pPr>
            <a:lvl8pPr marL="3429000" marR="0" lvl="7"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8pPr>
            <a:lvl9pPr marL="3886200" marR="0" lvl="8"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9pPr>
          </a:lstStyle>
          <a:p>
            <a:endParaRPr/>
          </a:p>
        </p:txBody>
      </p:sp>
      <p:sp>
        <p:nvSpPr>
          <p:cNvPr id="108" name="Shape 108"/>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09" name="Shape 10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10" name="Shape 11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13" name="Shape 113"/>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Tahoma"/>
              <a:buNone/>
              <a:defRPr sz="2400" b="1" i="0" u="none" strike="noStrike" cap="none">
                <a:solidFill>
                  <a:schemeClr val="dk1"/>
                </a:solidFill>
                <a:latin typeface="Tahoma"/>
                <a:ea typeface="Tahoma"/>
                <a:cs typeface="Tahoma"/>
                <a:sym typeface="Tahoma"/>
              </a:defRPr>
            </a:lvl1pPr>
            <a:lvl2pPr marL="457200" marR="0" lvl="1" indent="0" algn="l" rtl="0">
              <a:spcBef>
                <a:spcPts val="400"/>
              </a:spcBef>
              <a:spcAft>
                <a:spcPts val="0"/>
              </a:spcAft>
              <a:buClr>
                <a:schemeClr val="dk1"/>
              </a:buClr>
              <a:buFont typeface="Tahoma"/>
              <a:buNone/>
              <a:defRPr sz="2000" b="1" i="0" u="none" strike="noStrike" cap="none">
                <a:solidFill>
                  <a:schemeClr val="dk1"/>
                </a:solidFill>
                <a:latin typeface="Tahoma"/>
                <a:ea typeface="Tahoma"/>
                <a:cs typeface="Tahoma"/>
                <a:sym typeface="Tahoma"/>
              </a:defRPr>
            </a:lvl2pPr>
            <a:lvl3pPr marL="914400" marR="0" lvl="2" indent="0" algn="l" rtl="0">
              <a:spcBef>
                <a:spcPts val="360"/>
              </a:spcBef>
              <a:spcAft>
                <a:spcPts val="0"/>
              </a:spcAft>
              <a:buClr>
                <a:schemeClr val="dk1"/>
              </a:buClr>
              <a:buFont typeface="Tahoma"/>
              <a:buNone/>
              <a:defRPr sz="1800" b="1" i="0" u="none" strike="noStrike" cap="none">
                <a:solidFill>
                  <a:schemeClr val="dk1"/>
                </a:solidFill>
                <a:latin typeface="Tahoma"/>
                <a:ea typeface="Tahoma"/>
                <a:cs typeface="Tahoma"/>
                <a:sym typeface="Tahoma"/>
              </a:defRPr>
            </a:lvl3pPr>
            <a:lvl4pPr marL="1371600" marR="0" lvl="3"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4pPr>
            <a:lvl5pPr marL="1828800" marR="0" lvl="4"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5pPr>
            <a:lvl6pPr marL="2286000" marR="0" lvl="5"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6pPr>
            <a:lvl7pPr marL="2743200" marR="0" lvl="6"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7pPr>
            <a:lvl8pPr marL="3200400" marR="0" lvl="7"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8pPr>
            <a:lvl9pPr marL="3657600" marR="0" lvl="8"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9pPr>
          </a:lstStyle>
          <a:p>
            <a:endParaRPr/>
          </a:p>
        </p:txBody>
      </p:sp>
      <p:sp>
        <p:nvSpPr>
          <p:cNvPr id="114" name="Shape 114"/>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1pPr>
            <a:lvl2pPr marL="742950" marR="0" lvl="1" indent="-15875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2pPr>
            <a:lvl3pPr marL="1143000" marR="0" lvl="2"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3pPr>
            <a:lvl4pPr marL="1600200" marR="0" lvl="3"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4pPr>
            <a:lvl5pPr marL="2057400" marR="0" lvl="4"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5pPr>
            <a:lvl6pPr marL="2514600" marR="0" lvl="5"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6pPr>
            <a:lvl7pPr marL="2971800" marR="0" lvl="6"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7pPr>
            <a:lvl8pPr marL="3429000" marR="0" lvl="7"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8pPr>
            <a:lvl9pPr marL="3886200" marR="0" lvl="8"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9pPr>
          </a:lstStyle>
          <a:p>
            <a:endParaRPr/>
          </a:p>
        </p:txBody>
      </p:sp>
      <p:sp>
        <p:nvSpPr>
          <p:cNvPr id="115" name="Shape 115"/>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Tahoma"/>
              <a:buNone/>
              <a:defRPr sz="2400" b="1" i="0" u="none" strike="noStrike" cap="none">
                <a:solidFill>
                  <a:schemeClr val="dk1"/>
                </a:solidFill>
                <a:latin typeface="Tahoma"/>
                <a:ea typeface="Tahoma"/>
                <a:cs typeface="Tahoma"/>
                <a:sym typeface="Tahoma"/>
              </a:defRPr>
            </a:lvl1pPr>
            <a:lvl2pPr marL="457200" marR="0" lvl="1" indent="0" algn="l" rtl="0">
              <a:spcBef>
                <a:spcPts val="400"/>
              </a:spcBef>
              <a:spcAft>
                <a:spcPts val="0"/>
              </a:spcAft>
              <a:buClr>
                <a:schemeClr val="dk1"/>
              </a:buClr>
              <a:buFont typeface="Tahoma"/>
              <a:buNone/>
              <a:defRPr sz="2000" b="1" i="0" u="none" strike="noStrike" cap="none">
                <a:solidFill>
                  <a:schemeClr val="dk1"/>
                </a:solidFill>
                <a:latin typeface="Tahoma"/>
                <a:ea typeface="Tahoma"/>
                <a:cs typeface="Tahoma"/>
                <a:sym typeface="Tahoma"/>
              </a:defRPr>
            </a:lvl2pPr>
            <a:lvl3pPr marL="914400" marR="0" lvl="2" indent="0" algn="l" rtl="0">
              <a:spcBef>
                <a:spcPts val="360"/>
              </a:spcBef>
              <a:spcAft>
                <a:spcPts val="0"/>
              </a:spcAft>
              <a:buClr>
                <a:schemeClr val="dk1"/>
              </a:buClr>
              <a:buFont typeface="Tahoma"/>
              <a:buNone/>
              <a:defRPr sz="1800" b="1" i="0" u="none" strike="noStrike" cap="none">
                <a:solidFill>
                  <a:schemeClr val="dk1"/>
                </a:solidFill>
                <a:latin typeface="Tahoma"/>
                <a:ea typeface="Tahoma"/>
                <a:cs typeface="Tahoma"/>
                <a:sym typeface="Tahoma"/>
              </a:defRPr>
            </a:lvl3pPr>
            <a:lvl4pPr marL="1371600" marR="0" lvl="3"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4pPr>
            <a:lvl5pPr marL="1828800" marR="0" lvl="4"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5pPr>
            <a:lvl6pPr marL="2286000" marR="0" lvl="5"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6pPr>
            <a:lvl7pPr marL="2743200" marR="0" lvl="6"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7pPr>
            <a:lvl8pPr marL="3200400" marR="0" lvl="7"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8pPr>
            <a:lvl9pPr marL="3657600" marR="0" lvl="8"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9pPr>
          </a:lstStyle>
          <a:p>
            <a:endParaRPr/>
          </a:p>
        </p:txBody>
      </p:sp>
      <p:sp>
        <p:nvSpPr>
          <p:cNvPr id="116" name="Shape 116"/>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1pPr>
            <a:lvl2pPr marL="742950" marR="0" lvl="1" indent="-15875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2pPr>
            <a:lvl3pPr marL="1143000" marR="0" lvl="2"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3pPr>
            <a:lvl4pPr marL="1600200" marR="0" lvl="3"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4pPr>
            <a:lvl5pPr marL="2057400" marR="0" lvl="4"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5pPr>
            <a:lvl6pPr marL="2514600" marR="0" lvl="5"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6pPr>
            <a:lvl7pPr marL="2971800" marR="0" lvl="6"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7pPr>
            <a:lvl8pPr marL="3429000" marR="0" lvl="7"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8pPr>
            <a:lvl9pPr marL="3886200" marR="0" lvl="8"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9pPr>
          </a:lstStyle>
          <a:p>
            <a:endParaRPr/>
          </a:p>
        </p:txBody>
      </p:sp>
      <p:sp>
        <p:nvSpPr>
          <p:cNvPr id="117" name="Shape 117"/>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18" name="Shape 118"/>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19" name="Shape 11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20"/>
        <p:cNvGrpSpPr/>
        <p:nvPr/>
      </p:nvGrpSpPr>
      <p:grpSpPr>
        <a:xfrm>
          <a:off x="0" y="0"/>
          <a:ext cx="0" cy="0"/>
          <a:chOff x="0" y="0"/>
          <a:chExt cx="0" cy="0"/>
        </a:xfrm>
      </p:grpSpPr>
      <p:sp>
        <p:nvSpPr>
          <p:cNvPr id="121" name="Shape 121"/>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22" name="Shape 122"/>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23" name="Shape 123"/>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24" name="Shape 124"/>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26" Type="http://schemas.openxmlformats.org/officeDocument/2006/relationships/image" Target="../media/image10.jpg"/><Relationship Id="rId3" Type="http://schemas.openxmlformats.org/officeDocument/2006/relationships/slideLayout" Target="../slideLayouts/slideLayout3.xml"/><Relationship Id="rId21" Type="http://schemas.openxmlformats.org/officeDocument/2006/relationships/image" Target="../media/image5.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5" Type="http://schemas.openxmlformats.org/officeDocument/2006/relationships/image" Target="../media/image9.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8.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7.jpg"/><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6.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2.png"/><Relationship Id="rId3" Type="http://schemas.openxmlformats.org/officeDocument/2006/relationships/slideLayout" Target="../slideLayouts/slideLayout18.xml"/><Relationship Id="rId21" Type="http://schemas.openxmlformats.org/officeDocument/2006/relationships/image" Target="../media/image6.jpg"/><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3.jpg"/><Relationship Id="rId2" Type="http://schemas.openxmlformats.org/officeDocument/2006/relationships/slideLayout" Target="../slideLayouts/slideLayout17.xml"/><Relationship Id="rId16" Type="http://schemas.openxmlformats.org/officeDocument/2006/relationships/theme" Target="../theme/theme2.xml"/><Relationship Id="rId20" Type="http://schemas.openxmlformats.org/officeDocument/2006/relationships/image" Target="../media/image5.jp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image" Target="../media/image14.png"/><Relationship Id="rId10" Type="http://schemas.openxmlformats.org/officeDocument/2006/relationships/slideLayout" Target="../slideLayouts/slideLayout25.xml"/><Relationship Id="rId19" Type="http://schemas.openxmlformats.org/officeDocument/2006/relationships/image" Target="../media/image4.pn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Shape 10" descr="untitled"/>
          <p:cNvPicPr preferRelativeResize="0"/>
          <p:nvPr/>
        </p:nvPicPr>
        <p:blipFill rotWithShape="1">
          <a:blip r:embed="rId17">
            <a:alphaModFix/>
          </a:blip>
          <a:srcRect/>
          <a:stretch/>
        </p:blipFill>
        <p:spPr>
          <a:xfrm>
            <a:off x="7848600" y="0"/>
            <a:ext cx="1295400" cy="6858000"/>
          </a:xfrm>
          <a:prstGeom prst="rect">
            <a:avLst/>
          </a:prstGeom>
          <a:noFill/>
          <a:ln>
            <a:noFill/>
          </a:ln>
        </p:spPr>
      </p:pic>
      <p:pic>
        <p:nvPicPr>
          <p:cNvPr id="11" name="Shape 11"/>
          <p:cNvPicPr preferRelativeResize="0"/>
          <p:nvPr/>
        </p:nvPicPr>
        <p:blipFill rotWithShape="1">
          <a:blip r:embed="rId18">
            <a:alphaModFix/>
          </a:blip>
          <a:srcRect/>
          <a:stretch/>
        </p:blipFill>
        <p:spPr>
          <a:xfrm>
            <a:off x="5257800" y="0"/>
            <a:ext cx="2666999" cy="6858000"/>
          </a:xfrm>
          <a:prstGeom prst="rect">
            <a:avLst/>
          </a:prstGeom>
          <a:noFill/>
          <a:ln>
            <a:noFill/>
          </a:ln>
        </p:spPr>
      </p:pic>
      <p:pic>
        <p:nvPicPr>
          <p:cNvPr id="12" name="Shape 12" descr="untitled"/>
          <p:cNvPicPr preferRelativeResize="0"/>
          <p:nvPr/>
        </p:nvPicPr>
        <p:blipFill rotWithShape="1">
          <a:blip r:embed="rId19">
            <a:alphaModFix/>
          </a:blip>
          <a:srcRect/>
          <a:stretch/>
        </p:blipFill>
        <p:spPr>
          <a:xfrm>
            <a:off x="2665413" y="0"/>
            <a:ext cx="2666999" cy="6858000"/>
          </a:xfrm>
          <a:prstGeom prst="rect">
            <a:avLst/>
          </a:prstGeom>
          <a:noFill/>
          <a:ln>
            <a:noFill/>
          </a:ln>
        </p:spPr>
      </p:pic>
      <p:pic>
        <p:nvPicPr>
          <p:cNvPr id="13" name="Shape 13"/>
          <p:cNvPicPr preferRelativeResize="0"/>
          <p:nvPr/>
        </p:nvPicPr>
        <p:blipFill rotWithShape="1">
          <a:blip r:embed="rId18">
            <a:alphaModFix/>
          </a:blip>
          <a:srcRect/>
          <a:stretch/>
        </p:blipFill>
        <p:spPr>
          <a:xfrm>
            <a:off x="-1588" y="0"/>
            <a:ext cx="2667001" cy="6858000"/>
          </a:xfrm>
          <a:prstGeom prst="rect">
            <a:avLst/>
          </a:prstGeom>
          <a:noFill/>
          <a:ln>
            <a:noFill/>
          </a:ln>
        </p:spPr>
      </p:pic>
      <p:sp>
        <p:nvSpPr>
          <p:cNvPr id="14" name="Shape 14"/>
          <p:cNvSpPr txBox="1">
            <a:spLocks noGrp="1"/>
          </p:cNvSpPr>
          <p:nvPr>
            <p:ph type="body" idx="1"/>
          </p:nvPr>
        </p:nvSpPr>
        <p:spPr>
          <a:xfrm>
            <a:off x="457200" y="1600200"/>
            <a:ext cx="8229600"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15" name="Shape 15"/>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6" name="Shape 16"/>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7" name="Shape 1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a:t>
            </a:fld>
            <a:endParaRPr lang="en-US" sz="1400" b="0" i="0" u="none" strike="noStrike" cap="none">
              <a:solidFill>
                <a:schemeClr val="dk1"/>
              </a:solidFill>
              <a:latin typeface="Arial"/>
              <a:ea typeface="Arial"/>
              <a:cs typeface="Arial"/>
              <a:sym typeface="Arial"/>
            </a:endParaRPr>
          </a:p>
        </p:txBody>
      </p:sp>
      <p:pic>
        <p:nvPicPr>
          <p:cNvPr id="18" name="Shape 18"/>
          <p:cNvPicPr preferRelativeResize="0"/>
          <p:nvPr/>
        </p:nvPicPr>
        <p:blipFill rotWithShape="1">
          <a:blip r:embed="rId20">
            <a:alphaModFix/>
          </a:blip>
          <a:srcRect/>
          <a:stretch/>
        </p:blipFill>
        <p:spPr>
          <a:xfrm>
            <a:off x="0" y="6019800"/>
            <a:ext cx="9144000" cy="838199"/>
          </a:xfrm>
          <a:prstGeom prst="rect">
            <a:avLst/>
          </a:prstGeom>
          <a:noFill/>
          <a:ln>
            <a:noFill/>
          </a:ln>
        </p:spPr>
      </p:pic>
      <p:grpSp>
        <p:nvGrpSpPr>
          <p:cNvPr id="19" name="Shape 19"/>
          <p:cNvGrpSpPr/>
          <p:nvPr/>
        </p:nvGrpSpPr>
        <p:grpSpPr>
          <a:xfrm>
            <a:off x="0" y="0"/>
            <a:ext cx="9143999" cy="1295400"/>
            <a:chOff x="0" y="0"/>
            <a:chExt cx="5759" cy="816"/>
          </a:xfrm>
        </p:grpSpPr>
        <p:pic>
          <p:nvPicPr>
            <p:cNvPr id="20" name="Shape 20" descr="untitled"/>
            <p:cNvPicPr preferRelativeResize="0"/>
            <p:nvPr/>
          </p:nvPicPr>
          <p:blipFill rotWithShape="1">
            <a:blip r:embed="rId21">
              <a:alphaModFix/>
            </a:blip>
            <a:srcRect/>
            <a:stretch/>
          </p:blipFill>
          <p:spPr>
            <a:xfrm>
              <a:off x="4079" y="0"/>
              <a:ext cx="1152" cy="816"/>
            </a:xfrm>
            <a:prstGeom prst="rect">
              <a:avLst/>
            </a:prstGeom>
            <a:noFill/>
            <a:ln>
              <a:noFill/>
            </a:ln>
          </p:spPr>
        </p:pic>
        <p:pic>
          <p:nvPicPr>
            <p:cNvPr id="21" name="Shape 21" descr="untitled1"/>
            <p:cNvPicPr preferRelativeResize="0"/>
            <p:nvPr/>
          </p:nvPicPr>
          <p:blipFill rotWithShape="1">
            <a:blip r:embed="rId22">
              <a:alphaModFix/>
            </a:blip>
            <a:srcRect/>
            <a:stretch/>
          </p:blipFill>
          <p:spPr>
            <a:xfrm>
              <a:off x="2910" y="0"/>
              <a:ext cx="1170" cy="816"/>
            </a:xfrm>
            <a:prstGeom prst="rect">
              <a:avLst/>
            </a:prstGeom>
            <a:noFill/>
            <a:ln>
              <a:noFill/>
            </a:ln>
          </p:spPr>
        </p:pic>
        <p:pic>
          <p:nvPicPr>
            <p:cNvPr id="22" name="Shape 22" descr="untitled"/>
            <p:cNvPicPr preferRelativeResize="0"/>
            <p:nvPr/>
          </p:nvPicPr>
          <p:blipFill rotWithShape="1">
            <a:blip r:embed="rId21">
              <a:alphaModFix/>
            </a:blip>
            <a:srcRect/>
            <a:stretch/>
          </p:blipFill>
          <p:spPr>
            <a:xfrm>
              <a:off x="1710" y="0"/>
              <a:ext cx="1218" cy="816"/>
            </a:xfrm>
            <a:prstGeom prst="rect">
              <a:avLst/>
            </a:prstGeom>
            <a:noFill/>
            <a:ln>
              <a:noFill/>
            </a:ln>
          </p:spPr>
        </p:pic>
        <p:pic>
          <p:nvPicPr>
            <p:cNvPr id="23" name="Shape 23" descr="untitled1"/>
            <p:cNvPicPr preferRelativeResize="0"/>
            <p:nvPr/>
          </p:nvPicPr>
          <p:blipFill rotWithShape="1">
            <a:blip r:embed="rId22">
              <a:alphaModFix/>
            </a:blip>
            <a:srcRect/>
            <a:stretch/>
          </p:blipFill>
          <p:spPr>
            <a:xfrm>
              <a:off x="528" y="0"/>
              <a:ext cx="1199" cy="816"/>
            </a:xfrm>
            <a:prstGeom prst="rect">
              <a:avLst/>
            </a:prstGeom>
            <a:noFill/>
            <a:ln>
              <a:noFill/>
            </a:ln>
          </p:spPr>
        </p:pic>
        <p:pic>
          <p:nvPicPr>
            <p:cNvPr id="24" name="Shape 24" descr="untitled1"/>
            <p:cNvPicPr preferRelativeResize="0"/>
            <p:nvPr/>
          </p:nvPicPr>
          <p:blipFill rotWithShape="1">
            <a:blip r:embed="rId23">
              <a:alphaModFix/>
            </a:blip>
            <a:srcRect/>
            <a:stretch/>
          </p:blipFill>
          <p:spPr>
            <a:xfrm>
              <a:off x="5231" y="0"/>
              <a:ext cx="528" cy="816"/>
            </a:xfrm>
            <a:prstGeom prst="rect">
              <a:avLst/>
            </a:prstGeom>
            <a:noFill/>
            <a:ln>
              <a:noFill/>
            </a:ln>
          </p:spPr>
        </p:pic>
        <p:pic>
          <p:nvPicPr>
            <p:cNvPr id="25" name="Shape 25" descr="untitled"/>
            <p:cNvPicPr preferRelativeResize="0"/>
            <p:nvPr/>
          </p:nvPicPr>
          <p:blipFill rotWithShape="1">
            <a:blip r:embed="rId24">
              <a:alphaModFix/>
            </a:blip>
            <a:srcRect/>
            <a:stretch/>
          </p:blipFill>
          <p:spPr>
            <a:xfrm>
              <a:off x="0" y="0"/>
              <a:ext cx="528" cy="816"/>
            </a:xfrm>
            <a:prstGeom prst="rect">
              <a:avLst/>
            </a:prstGeom>
            <a:noFill/>
            <a:ln>
              <a:noFill/>
            </a:ln>
          </p:spPr>
        </p:pic>
      </p:grpSp>
      <p:sp>
        <p:nvSpPr>
          <p:cNvPr id="26" name="Shape 26"/>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cxnSp>
        <p:nvCxnSpPr>
          <p:cNvPr id="27" name="Shape 27"/>
          <p:cNvCxnSpPr/>
          <p:nvPr/>
        </p:nvCxnSpPr>
        <p:spPr>
          <a:xfrm>
            <a:off x="0" y="1295400"/>
            <a:ext cx="9144000" cy="0"/>
          </a:xfrm>
          <a:prstGeom prst="straightConnector1">
            <a:avLst/>
          </a:prstGeom>
          <a:noFill/>
          <a:ln w="19050" cap="flat" cmpd="sng">
            <a:solidFill>
              <a:schemeClr val="dk1"/>
            </a:solidFill>
            <a:prstDash val="solid"/>
            <a:round/>
            <a:headEnd type="none" w="med" len="med"/>
            <a:tailEnd type="none" w="med" len="med"/>
          </a:ln>
        </p:spPr>
      </p:cxnSp>
      <p:grpSp>
        <p:nvGrpSpPr>
          <p:cNvPr id="28" name="Shape 28"/>
          <p:cNvGrpSpPr/>
          <p:nvPr/>
        </p:nvGrpSpPr>
        <p:grpSpPr>
          <a:xfrm>
            <a:off x="8229600" y="6105525"/>
            <a:ext cx="809624" cy="676275"/>
            <a:chOff x="5202" y="3840"/>
            <a:chExt cx="509" cy="426"/>
          </a:xfrm>
        </p:grpSpPr>
        <p:sp>
          <p:nvSpPr>
            <p:cNvPr id="29" name="Shape 29"/>
            <p:cNvSpPr/>
            <p:nvPr/>
          </p:nvSpPr>
          <p:spPr>
            <a:xfrm>
              <a:off x="5202" y="3858"/>
              <a:ext cx="485" cy="408"/>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30" name="Shape 30" descr="GRF_logo2"/>
            <p:cNvPicPr preferRelativeResize="0"/>
            <p:nvPr/>
          </p:nvPicPr>
          <p:blipFill rotWithShape="1">
            <a:blip r:embed="rId25">
              <a:alphaModFix/>
            </a:blip>
            <a:srcRect/>
            <a:stretch/>
          </p:blipFill>
          <p:spPr>
            <a:xfrm>
              <a:off x="5231" y="3840"/>
              <a:ext cx="479" cy="400"/>
            </a:xfrm>
            <a:prstGeom prst="rect">
              <a:avLst/>
            </a:prstGeom>
            <a:noFill/>
            <a:ln>
              <a:noFill/>
            </a:ln>
          </p:spPr>
        </p:pic>
      </p:grpSp>
      <p:sp>
        <p:nvSpPr>
          <p:cNvPr id="31" name="Shape 31"/>
          <p:cNvSpPr/>
          <p:nvPr/>
        </p:nvSpPr>
        <p:spPr>
          <a:xfrm>
            <a:off x="1276350" y="6096000"/>
            <a:ext cx="6524625" cy="733425"/>
          </a:xfrm>
          <a:prstGeom prst="roundRect">
            <a:avLst>
              <a:gd name="adj" fmla="val 16667"/>
            </a:avLst>
          </a:prstGeom>
          <a:solidFill>
            <a:schemeClr val="dk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2" name="Shape 32"/>
          <p:cNvSpPr/>
          <p:nvPr/>
        </p:nvSpPr>
        <p:spPr>
          <a:xfrm>
            <a:off x="1295400" y="6067425"/>
            <a:ext cx="6524625" cy="733425"/>
          </a:xfrm>
          <a:prstGeom prst="roundRect">
            <a:avLst>
              <a:gd name="adj" fmla="val 16667"/>
            </a:avLst>
          </a:prstGeom>
          <a:solidFill>
            <a:srgbClr val="DDDDDD"/>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3" name="Shape 33"/>
          <p:cNvSpPr/>
          <p:nvPr/>
        </p:nvSpPr>
        <p:spPr>
          <a:xfrm>
            <a:off x="1285875" y="6013450"/>
            <a:ext cx="6553200" cy="82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1600" b="0" i="0" u="none" strike="noStrike" cap="none">
                <a:solidFill>
                  <a:schemeClr val="accent2"/>
                </a:solidFill>
                <a:latin typeface="Arial"/>
                <a:ea typeface="Arial"/>
                <a:cs typeface="Arial"/>
                <a:sym typeface="Arial"/>
              </a:rPr>
              <a:t>National Science Foundation Graduate Research Fellowship Program </a:t>
            </a:r>
            <a:r>
              <a:rPr lang="en-US" sz="1600" b="0" i="0" u="none" strike="noStrike" cap="none">
                <a:solidFill>
                  <a:schemeClr val="dk1"/>
                </a:solidFill>
                <a:latin typeface="Arial"/>
                <a:ea typeface="Arial"/>
                <a:cs typeface="Arial"/>
                <a:sym typeface="Arial"/>
              </a:rPr>
              <a:t>Information: </a:t>
            </a:r>
            <a:r>
              <a:rPr lang="en-US" sz="1600" b="1" i="0" u="none" strike="noStrike" cap="none">
                <a:solidFill>
                  <a:schemeClr val="accent2"/>
                </a:solidFill>
                <a:latin typeface="Arial"/>
                <a:ea typeface="Arial"/>
                <a:cs typeface="Arial"/>
                <a:sym typeface="Arial"/>
              </a:rPr>
              <a:t>www.nsf.gov/grfp</a:t>
            </a:r>
            <a:r>
              <a:rPr lang="en-US" sz="1600" b="0" i="0" u="none" strike="noStrike" cap="none">
                <a:solidFill>
                  <a:schemeClr val="accent2"/>
                </a:solidFill>
                <a:latin typeface="Arial"/>
                <a:ea typeface="Arial"/>
                <a:cs typeface="Arial"/>
                <a:sym typeface="Arial"/>
              </a:rPr>
              <a:t> and </a:t>
            </a:r>
            <a:r>
              <a:rPr lang="en-US" sz="1600" b="1" i="0" u="none" strike="noStrike" cap="none">
                <a:solidFill>
                  <a:schemeClr val="accent2"/>
                </a:solidFill>
                <a:latin typeface="Arial"/>
                <a:ea typeface="Arial"/>
                <a:cs typeface="Arial"/>
                <a:sym typeface="Arial"/>
              </a:rPr>
              <a:t>www.nsfgrfp.org</a:t>
            </a:r>
          </a:p>
          <a:p>
            <a:pPr marL="0" marR="0" lvl="0" indent="0" algn="ctr" rtl="0">
              <a:spcBef>
                <a:spcPts val="0"/>
              </a:spcBef>
              <a:spcAft>
                <a:spcPts val="0"/>
              </a:spcAft>
              <a:buSzPct val="25000"/>
              <a:buNone/>
            </a:pPr>
            <a:r>
              <a:rPr lang="en-US" sz="1600" b="0" i="0" u="none" strike="noStrike" cap="none">
                <a:solidFill>
                  <a:schemeClr val="dk1"/>
                </a:solidFill>
                <a:latin typeface="Arial"/>
                <a:ea typeface="Arial"/>
                <a:cs typeface="Arial"/>
                <a:sym typeface="Arial"/>
              </a:rPr>
              <a:t>Apply at: </a:t>
            </a:r>
            <a:r>
              <a:rPr lang="en-US" sz="1600" b="1" i="0" u="none" strike="noStrike" cap="none">
                <a:solidFill>
                  <a:schemeClr val="accent2"/>
                </a:solidFill>
                <a:latin typeface="Arial"/>
                <a:ea typeface="Arial"/>
                <a:cs typeface="Arial"/>
                <a:sym typeface="Arial"/>
              </a:rPr>
              <a:t>www.fastlane.nsf.gov/grfp/</a:t>
            </a:r>
            <a:r>
              <a:rPr lang="en-US" sz="1600" b="0" i="0" u="none" strike="noStrike" cap="none">
                <a:solidFill>
                  <a:schemeClr val="accent2"/>
                </a:solidFill>
                <a:latin typeface="Arial"/>
                <a:ea typeface="Arial"/>
                <a:cs typeface="Arial"/>
                <a:sym typeface="Arial"/>
              </a:rPr>
              <a:t> </a:t>
            </a:r>
            <a:r>
              <a:rPr lang="en-US" sz="1600" b="0" i="0" u="none" strike="noStrike" cap="none">
                <a:solidFill>
                  <a:schemeClr val="accent2"/>
                </a:solidFill>
                <a:latin typeface="Tahoma"/>
                <a:ea typeface="Tahoma"/>
                <a:cs typeface="Tahoma"/>
                <a:sym typeface="Tahoma"/>
              </a:rPr>
              <a:t> </a:t>
            </a:r>
          </a:p>
        </p:txBody>
      </p:sp>
      <p:cxnSp>
        <p:nvCxnSpPr>
          <p:cNvPr id="34" name="Shape 34"/>
          <p:cNvCxnSpPr/>
          <p:nvPr/>
        </p:nvCxnSpPr>
        <p:spPr>
          <a:xfrm>
            <a:off x="0" y="6019800"/>
            <a:ext cx="9144000" cy="0"/>
          </a:xfrm>
          <a:prstGeom prst="straightConnector1">
            <a:avLst/>
          </a:prstGeom>
          <a:noFill/>
          <a:ln w="19050" cap="flat" cmpd="sng">
            <a:solidFill>
              <a:schemeClr val="dk1"/>
            </a:solidFill>
            <a:prstDash val="solid"/>
            <a:round/>
            <a:headEnd type="none" w="med" len="med"/>
            <a:tailEnd type="none" w="med" len="med"/>
          </a:ln>
        </p:spPr>
      </p:cxnSp>
      <p:sp>
        <p:nvSpPr>
          <p:cNvPr id="35" name="Shape 35"/>
          <p:cNvSpPr/>
          <p:nvPr/>
        </p:nvSpPr>
        <p:spPr>
          <a:xfrm>
            <a:off x="76200" y="6140450"/>
            <a:ext cx="714374" cy="685799"/>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36" name="Shape 36" descr="nsflogo.jpg"/>
          <p:cNvPicPr preferRelativeResize="0"/>
          <p:nvPr/>
        </p:nvPicPr>
        <p:blipFill rotWithShape="1">
          <a:blip r:embed="rId26">
            <a:alphaModFix/>
          </a:blip>
          <a:srcRect/>
          <a:stretch/>
        </p:blipFill>
        <p:spPr>
          <a:xfrm>
            <a:off x="76200" y="6096000"/>
            <a:ext cx="685799" cy="69056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 id="2147483662" r:id="rId13"/>
    <p:sldLayoutId id="2147483680" r:id="rId14"/>
    <p:sldLayoutId id="2147483681"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1"/>
        <p:cNvGrpSpPr/>
        <p:nvPr/>
      </p:nvGrpSpPr>
      <p:grpSpPr>
        <a:xfrm>
          <a:off x="0" y="0"/>
          <a:ext cx="0" cy="0"/>
          <a:chOff x="0" y="0"/>
          <a:chExt cx="0" cy="0"/>
        </a:xfrm>
      </p:grpSpPr>
      <p:pic>
        <p:nvPicPr>
          <p:cNvPr id="152" name="Shape 152" descr="untitled"/>
          <p:cNvPicPr preferRelativeResize="0"/>
          <p:nvPr/>
        </p:nvPicPr>
        <p:blipFill rotWithShape="1">
          <a:blip r:embed="rId17">
            <a:alphaModFix/>
          </a:blip>
          <a:srcRect r="54465"/>
          <a:stretch/>
        </p:blipFill>
        <p:spPr>
          <a:xfrm>
            <a:off x="7848600" y="0"/>
            <a:ext cx="1295400" cy="6858000"/>
          </a:xfrm>
          <a:prstGeom prst="rect">
            <a:avLst/>
          </a:prstGeom>
          <a:noFill/>
          <a:ln>
            <a:noFill/>
          </a:ln>
        </p:spPr>
      </p:pic>
      <p:pic>
        <p:nvPicPr>
          <p:cNvPr id="153" name="Shape 153"/>
          <p:cNvPicPr preferRelativeResize="0"/>
          <p:nvPr/>
        </p:nvPicPr>
        <p:blipFill rotWithShape="1">
          <a:blip r:embed="rId18">
            <a:alphaModFix/>
          </a:blip>
          <a:srcRect/>
          <a:stretch/>
        </p:blipFill>
        <p:spPr>
          <a:xfrm>
            <a:off x="5257800" y="0"/>
            <a:ext cx="2666999" cy="6858000"/>
          </a:xfrm>
          <a:prstGeom prst="rect">
            <a:avLst/>
          </a:prstGeom>
          <a:noFill/>
          <a:ln>
            <a:noFill/>
          </a:ln>
        </p:spPr>
      </p:pic>
      <p:pic>
        <p:nvPicPr>
          <p:cNvPr id="154" name="Shape 154" descr="untitled"/>
          <p:cNvPicPr preferRelativeResize="0"/>
          <p:nvPr/>
        </p:nvPicPr>
        <p:blipFill rotWithShape="1">
          <a:blip r:embed="rId17">
            <a:alphaModFix/>
          </a:blip>
          <a:srcRect/>
          <a:stretch/>
        </p:blipFill>
        <p:spPr>
          <a:xfrm>
            <a:off x="2665413" y="0"/>
            <a:ext cx="2666999" cy="6858000"/>
          </a:xfrm>
          <a:prstGeom prst="rect">
            <a:avLst/>
          </a:prstGeom>
          <a:noFill/>
          <a:ln>
            <a:noFill/>
          </a:ln>
        </p:spPr>
      </p:pic>
      <p:pic>
        <p:nvPicPr>
          <p:cNvPr id="155" name="Shape 155"/>
          <p:cNvPicPr preferRelativeResize="0"/>
          <p:nvPr/>
        </p:nvPicPr>
        <p:blipFill rotWithShape="1">
          <a:blip r:embed="rId18">
            <a:alphaModFix/>
          </a:blip>
          <a:srcRect/>
          <a:stretch/>
        </p:blipFill>
        <p:spPr>
          <a:xfrm>
            <a:off x="-1588" y="0"/>
            <a:ext cx="2667001" cy="6858000"/>
          </a:xfrm>
          <a:prstGeom prst="rect">
            <a:avLst/>
          </a:prstGeom>
          <a:noFill/>
          <a:ln>
            <a:noFill/>
          </a:ln>
        </p:spPr>
      </p:pic>
      <p:sp>
        <p:nvSpPr>
          <p:cNvPr id="156" name="Shape 156"/>
          <p:cNvSpPr txBox="1">
            <a:spLocks noGrp="1"/>
          </p:cNvSpPr>
          <p:nvPr>
            <p:ph type="body" idx="1"/>
          </p:nvPr>
        </p:nvSpPr>
        <p:spPr>
          <a:xfrm>
            <a:off x="457200" y="1600200"/>
            <a:ext cx="8229600"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57" name="Shape 157"/>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58" name="Shape 158"/>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59" name="Shape 15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pic>
        <p:nvPicPr>
          <p:cNvPr id="160" name="Shape 160"/>
          <p:cNvPicPr preferRelativeResize="0"/>
          <p:nvPr/>
        </p:nvPicPr>
        <p:blipFill rotWithShape="1">
          <a:blip r:embed="rId19">
            <a:alphaModFix/>
          </a:blip>
          <a:srcRect/>
          <a:stretch/>
        </p:blipFill>
        <p:spPr>
          <a:xfrm>
            <a:off x="0" y="6019800"/>
            <a:ext cx="9144000" cy="838199"/>
          </a:xfrm>
          <a:prstGeom prst="rect">
            <a:avLst/>
          </a:prstGeom>
          <a:noFill/>
          <a:ln>
            <a:noFill/>
          </a:ln>
        </p:spPr>
      </p:pic>
      <p:grpSp>
        <p:nvGrpSpPr>
          <p:cNvPr id="161" name="Shape 161"/>
          <p:cNvGrpSpPr/>
          <p:nvPr/>
        </p:nvGrpSpPr>
        <p:grpSpPr>
          <a:xfrm>
            <a:off x="0" y="0"/>
            <a:ext cx="9143999" cy="1295400"/>
            <a:chOff x="0" y="0"/>
            <a:chExt cx="5759" cy="816"/>
          </a:xfrm>
        </p:grpSpPr>
        <p:pic>
          <p:nvPicPr>
            <p:cNvPr id="162" name="Shape 162" descr="untitled"/>
            <p:cNvPicPr preferRelativeResize="0"/>
            <p:nvPr/>
          </p:nvPicPr>
          <p:blipFill rotWithShape="1">
            <a:blip r:embed="rId20">
              <a:alphaModFix/>
            </a:blip>
            <a:srcRect/>
            <a:stretch/>
          </p:blipFill>
          <p:spPr>
            <a:xfrm>
              <a:off x="4079" y="0"/>
              <a:ext cx="1152" cy="816"/>
            </a:xfrm>
            <a:prstGeom prst="rect">
              <a:avLst/>
            </a:prstGeom>
            <a:noFill/>
            <a:ln>
              <a:noFill/>
            </a:ln>
          </p:spPr>
        </p:pic>
        <p:pic>
          <p:nvPicPr>
            <p:cNvPr id="163" name="Shape 163" descr="untitled1"/>
            <p:cNvPicPr preferRelativeResize="0"/>
            <p:nvPr/>
          </p:nvPicPr>
          <p:blipFill rotWithShape="1">
            <a:blip r:embed="rId21">
              <a:alphaModFix/>
            </a:blip>
            <a:srcRect/>
            <a:stretch/>
          </p:blipFill>
          <p:spPr>
            <a:xfrm>
              <a:off x="2910" y="0"/>
              <a:ext cx="1170" cy="816"/>
            </a:xfrm>
            <a:prstGeom prst="rect">
              <a:avLst/>
            </a:prstGeom>
            <a:noFill/>
            <a:ln>
              <a:noFill/>
            </a:ln>
          </p:spPr>
        </p:pic>
        <p:pic>
          <p:nvPicPr>
            <p:cNvPr id="164" name="Shape 164" descr="untitled"/>
            <p:cNvPicPr preferRelativeResize="0"/>
            <p:nvPr/>
          </p:nvPicPr>
          <p:blipFill rotWithShape="1">
            <a:blip r:embed="rId20">
              <a:alphaModFix/>
            </a:blip>
            <a:srcRect/>
            <a:stretch/>
          </p:blipFill>
          <p:spPr>
            <a:xfrm>
              <a:off x="1710" y="0"/>
              <a:ext cx="1218" cy="816"/>
            </a:xfrm>
            <a:prstGeom prst="rect">
              <a:avLst/>
            </a:prstGeom>
            <a:noFill/>
            <a:ln>
              <a:noFill/>
            </a:ln>
          </p:spPr>
        </p:pic>
        <p:pic>
          <p:nvPicPr>
            <p:cNvPr id="165" name="Shape 165" descr="untitled1"/>
            <p:cNvPicPr preferRelativeResize="0"/>
            <p:nvPr/>
          </p:nvPicPr>
          <p:blipFill rotWithShape="1">
            <a:blip r:embed="rId21">
              <a:alphaModFix/>
            </a:blip>
            <a:srcRect/>
            <a:stretch/>
          </p:blipFill>
          <p:spPr>
            <a:xfrm>
              <a:off x="528" y="0"/>
              <a:ext cx="1199" cy="816"/>
            </a:xfrm>
            <a:prstGeom prst="rect">
              <a:avLst/>
            </a:prstGeom>
            <a:noFill/>
            <a:ln>
              <a:noFill/>
            </a:ln>
          </p:spPr>
        </p:pic>
        <p:pic>
          <p:nvPicPr>
            <p:cNvPr id="166" name="Shape 166" descr="untitled1"/>
            <p:cNvPicPr preferRelativeResize="0"/>
            <p:nvPr/>
          </p:nvPicPr>
          <p:blipFill rotWithShape="1">
            <a:blip r:embed="rId21">
              <a:alphaModFix/>
            </a:blip>
            <a:srcRect r="54872"/>
            <a:stretch/>
          </p:blipFill>
          <p:spPr>
            <a:xfrm>
              <a:off x="5231" y="0"/>
              <a:ext cx="528" cy="816"/>
            </a:xfrm>
            <a:prstGeom prst="rect">
              <a:avLst/>
            </a:prstGeom>
            <a:noFill/>
            <a:ln>
              <a:noFill/>
            </a:ln>
          </p:spPr>
        </p:pic>
        <p:pic>
          <p:nvPicPr>
            <p:cNvPr id="167" name="Shape 167" descr="untitled"/>
            <p:cNvPicPr preferRelativeResize="0"/>
            <p:nvPr/>
          </p:nvPicPr>
          <p:blipFill rotWithShape="1">
            <a:blip r:embed="rId20">
              <a:alphaModFix/>
            </a:blip>
            <a:srcRect l="56650"/>
            <a:stretch/>
          </p:blipFill>
          <p:spPr>
            <a:xfrm>
              <a:off x="0" y="0"/>
              <a:ext cx="528" cy="816"/>
            </a:xfrm>
            <a:prstGeom prst="rect">
              <a:avLst/>
            </a:prstGeom>
            <a:noFill/>
            <a:ln>
              <a:noFill/>
            </a:ln>
          </p:spPr>
        </p:pic>
      </p:grpSp>
      <p:sp>
        <p:nvSpPr>
          <p:cNvPr id="168" name="Shape 168"/>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cxnSp>
        <p:nvCxnSpPr>
          <p:cNvPr id="169" name="Shape 169"/>
          <p:cNvCxnSpPr/>
          <p:nvPr/>
        </p:nvCxnSpPr>
        <p:spPr>
          <a:xfrm>
            <a:off x="0" y="1295400"/>
            <a:ext cx="9144000" cy="0"/>
          </a:xfrm>
          <a:prstGeom prst="straightConnector1">
            <a:avLst/>
          </a:prstGeom>
          <a:noFill/>
          <a:ln w="19050" cap="flat" cmpd="sng">
            <a:solidFill>
              <a:schemeClr val="dk1"/>
            </a:solidFill>
            <a:prstDash val="solid"/>
            <a:round/>
            <a:headEnd type="none" w="med" len="med"/>
            <a:tailEnd type="none" w="med" len="med"/>
          </a:ln>
        </p:spPr>
      </p:cxnSp>
      <p:grpSp>
        <p:nvGrpSpPr>
          <p:cNvPr id="170" name="Shape 170"/>
          <p:cNvGrpSpPr/>
          <p:nvPr/>
        </p:nvGrpSpPr>
        <p:grpSpPr>
          <a:xfrm>
            <a:off x="8229600" y="6105525"/>
            <a:ext cx="809624" cy="676275"/>
            <a:chOff x="5202" y="3840"/>
            <a:chExt cx="509" cy="426"/>
          </a:xfrm>
        </p:grpSpPr>
        <p:sp>
          <p:nvSpPr>
            <p:cNvPr id="171" name="Shape 171"/>
            <p:cNvSpPr/>
            <p:nvPr/>
          </p:nvSpPr>
          <p:spPr>
            <a:xfrm>
              <a:off x="5202" y="3858"/>
              <a:ext cx="485" cy="408"/>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pic>
          <p:nvPicPr>
            <p:cNvPr id="172" name="Shape 172" descr="GRF_logo2"/>
            <p:cNvPicPr preferRelativeResize="0"/>
            <p:nvPr/>
          </p:nvPicPr>
          <p:blipFill rotWithShape="1">
            <a:blip r:embed="rId22">
              <a:alphaModFix/>
            </a:blip>
            <a:srcRect/>
            <a:stretch/>
          </p:blipFill>
          <p:spPr>
            <a:xfrm>
              <a:off x="5231" y="3840"/>
              <a:ext cx="479" cy="400"/>
            </a:xfrm>
            <a:prstGeom prst="rect">
              <a:avLst/>
            </a:prstGeom>
            <a:noFill/>
            <a:ln>
              <a:noFill/>
            </a:ln>
          </p:spPr>
        </p:pic>
      </p:grpSp>
      <p:sp>
        <p:nvSpPr>
          <p:cNvPr id="173" name="Shape 173"/>
          <p:cNvSpPr/>
          <p:nvPr/>
        </p:nvSpPr>
        <p:spPr>
          <a:xfrm>
            <a:off x="1276350" y="6096000"/>
            <a:ext cx="6524625" cy="733425"/>
          </a:xfrm>
          <a:prstGeom prst="roundRect">
            <a:avLst>
              <a:gd name="adj" fmla="val 16667"/>
            </a:avLst>
          </a:prstGeom>
          <a:solidFill>
            <a:schemeClr val="dk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74" name="Shape 174"/>
          <p:cNvSpPr/>
          <p:nvPr/>
        </p:nvSpPr>
        <p:spPr>
          <a:xfrm>
            <a:off x="1295400" y="6067425"/>
            <a:ext cx="6524625" cy="733425"/>
          </a:xfrm>
          <a:prstGeom prst="roundRect">
            <a:avLst>
              <a:gd name="adj" fmla="val 16667"/>
            </a:avLst>
          </a:prstGeom>
          <a:solidFill>
            <a:srgbClr val="DDDDDD"/>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75" name="Shape 175"/>
          <p:cNvSpPr/>
          <p:nvPr/>
        </p:nvSpPr>
        <p:spPr>
          <a:xfrm>
            <a:off x="1285875" y="6013450"/>
            <a:ext cx="6553200" cy="82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1600" i="1">
                <a:solidFill>
                  <a:srgbClr val="000000"/>
                </a:solidFill>
                <a:latin typeface="Arial"/>
                <a:ea typeface="Arial"/>
                <a:cs typeface="Arial"/>
                <a:sym typeface="Arial"/>
              </a:rPr>
              <a:t>National Science Foundation Graduate Research Fellowship Program</a:t>
            </a:r>
            <a:r>
              <a:rPr lang="en-US" sz="1600">
                <a:solidFill>
                  <a:srgbClr val="000000"/>
                </a:solidFill>
                <a:latin typeface="Arial"/>
                <a:ea typeface="Arial"/>
                <a:cs typeface="Arial"/>
                <a:sym typeface="Arial"/>
              </a:rPr>
              <a:t> More Info: </a:t>
            </a:r>
            <a:r>
              <a:rPr lang="en-US" sz="1600" b="1" u="sng">
                <a:solidFill>
                  <a:srgbClr val="FF0000"/>
                </a:solidFill>
                <a:latin typeface="Arial"/>
                <a:ea typeface="Arial"/>
                <a:cs typeface="Arial"/>
                <a:sym typeface="Arial"/>
              </a:rPr>
              <a:t>www.nsf.gov/grfp</a:t>
            </a:r>
            <a:r>
              <a:rPr lang="en-US" sz="1600">
                <a:solidFill>
                  <a:srgbClr val="000000"/>
                </a:solidFill>
                <a:latin typeface="Arial"/>
                <a:ea typeface="Arial"/>
                <a:cs typeface="Arial"/>
                <a:sym typeface="Arial"/>
              </a:rPr>
              <a:t> or </a:t>
            </a:r>
            <a:r>
              <a:rPr lang="en-US" sz="1600" b="1" u="sng">
                <a:solidFill>
                  <a:srgbClr val="FF0000"/>
                </a:solidFill>
                <a:latin typeface="Arial"/>
                <a:ea typeface="Arial"/>
                <a:cs typeface="Arial"/>
                <a:sym typeface="Arial"/>
              </a:rPr>
              <a:t>www.nsfgrfp.org</a:t>
            </a:r>
          </a:p>
          <a:p>
            <a:pPr marL="0" marR="0" lvl="0" indent="0" algn="ctr" rtl="0">
              <a:spcBef>
                <a:spcPts val="0"/>
              </a:spcBef>
              <a:spcAft>
                <a:spcPts val="0"/>
              </a:spcAft>
              <a:buSzPct val="25000"/>
              <a:buNone/>
            </a:pPr>
            <a:r>
              <a:rPr lang="en-US" sz="1600">
                <a:solidFill>
                  <a:srgbClr val="000000"/>
                </a:solidFill>
                <a:latin typeface="Arial"/>
                <a:ea typeface="Arial"/>
                <a:cs typeface="Arial"/>
                <a:sym typeface="Arial"/>
              </a:rPr>
              <a:t>Apply at: </a:t>
            </a:r>
            <a:r>
              <a:rPr lang="en-US" sz="1600" b="1" u="sng">
                <a:solidFill>
                  <a:srgbClr val="FF0000"/>
                </a:solidFill>
                <a:latin typeface="Arial"/>
                <a:ea typeface="Arial"/>
                <a:cs typeface="Arial"/>
                <a:sym typeface="Arial"/>
              </a:rPr>
              <a:t>www.fastlane.nsf.gov/grfp/</a:t>
            </a:r>
            <a:r>
              <a:rPr lang="en-US" sz="1600" u="sng">
                <a:solidFill>
                  <a:srgbClr val="000000"/>
                </a:solidFill>
                <a:latin typeface="Arial"/>
                <a:ea typeface="Arial"/>
                <a:cs typeface="Arial"/>
                <a:sym typeface="Arial"/>
              </a:rPr>
              <a:t> </a:t>
            </a:r>
            <a:r>
              <a:rPr lang="en-US" sz="1600">
                <a:solidFill>
                  <a:srgbClr val="000000"/>
                </a:solidFill>
                <a:latin typeface="Tahoma"/>
                <a:ea typeface="Tahoma"/>
                <a:cs typeface="Tahoma"/>
                <a:sym typeface="Tahoma"/>
              </a:rPr>
              <a:t> </a:t>
            </a:r>
          </a:p>
        </p:txBody>
      </p:sp>
      <p:cxnSp>
        <p:nvCxnSpPr>
          <p:cNvPr id="176" name="Shape 176"/>
          <p:cNvCxnSpPr/>
          <p:nvPr/>
        </p:nvCxnSpPr>
        <p:spPr>
          <a:xfrm>
            <a:off x="0" y="6019800"/>
            <a:ext cx="9144000" cy="0"/>
          </a:xfrm>
          <a:prstGeom prst="straightConnector1">
            <a:avLst/>
          </a:prstGeom>
          <a:noFill/>
          <a:ln w="19050" cap="flat" cmpd="sng">
            <a:solidFill>
              <a:schemeClr val="dk1"/>
            </a:solidFill>
            <a:prstDash val="solid"/>
            <a:round/>
            <a:headEnd type="none" w="med" len="med"/>
            <a:tailEnd type="none" w="med" len="med"/>
          </a:ln>
        </p:spPr>
      </p:cxnSp>
      <p:sp>
        <p:nvSpPr>
          <p:cNvPr id="177" name="Shape 177"/>
          <p:cNvSpPr/>
          <p:nvPr/>
        </p:nvSpPr>
        <p:spPr>
          <a:xfrm>
            <a:off x="76200" y="6140450"/>
            <a:ext cx="714374" cy="685799"/>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pic>
        <p:nvPicPr>
          <p:cNvPr id="178" name="Shape 178" descr="untitled"/>
          <p:cNvPicPr preferRelativeResize="0"/>
          <p:nvPr/>
        </p:nvPicPr>
        <p:blipFill rotWithShape="1">
          <a:blip r:embed="rId23">
            <a:alphaModFix/>
          </a:blip>
          <a:srcRect/>
          <a:stretch/>
        </p:blipFill>
        <p:spPr>
          <a:xfrm>
            <a:off x="123825" y="6099175"/>
            <a:ext cx="731838" cy="6826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ites.nationalacademies.org/pga/Fellowships/PGA_046301" TargetMode="External"/><Relationship Id="rId13" Type="http://schemas.openxmlformats.org/officeDocument/2006/relationships/hyperlink" Target="http://ww2.kdp.org/images/PC_Resources/Finding_Funding_for_Grad_School.pdf" TargetMode="External"/><Relationship Id="rId3" Type="http://schemas.openxmlformats.org/officeDocument/2006/relationships/hyperlink" Target="http://www.ncsu.edu/grad/financial-support/fellowships.html" TargetMode="External"/><Relationship Id="rId7" Type="http://schemas.openxmlformats.org/officeDocument/2006/relationships/hyperlink" Target="https://bigfuture.collegeboard.org/scholarship-search" TargetMode="External"/><Relationship Id="rId12" Type="http://schemas.openxmlformats.org/officeDocument/2006/relationships/hyperlink" Target="http://fulbrightonline.org/"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www.fastweb.com/" TargetMode="External"/><Relationship Id="rId11" Type="http://schemas.openxmlformats.org/officeDocument/2006/relationships/hyperlink" Target="http://www.scholarshipexperts.com/" TargetMode="External"/><Relationship Id="rId5" Type="http://schemas.openxmlformats.org/officeDocument/2006/relationships/hyperlink" Target="http://www.finaid.com/" TargetMode="External"/><Relationship Id="rId10" Type="http://schemas.openxmlformats.org/officeDocument/2006/relationships/hyperlink" Target="https://scholarships.uncf.org/" TargetMode="External"/><Relationship Id="rId4" Type="http://schemas.openxmlformats.org/officeDocument/2006/relationships/hyperlink" Target="http://gradschool.umbc.edu/funding/fellowships/" TargetMode="External"/><Relationship Id="rId9" Type="http://schemas.openxmlformats.org/officeDocument/2006/relationships/hyperlink" Target="http://hsf.net/en/scholarships/programs/" TargetMode="External"/><Relationship Id="rId14" Type="http://schemas.openxmlformats.org/officeDocument/2006/relationships/hyperlink" Target="about:blank"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www.scholarshipexperts.com/" TargetMode="External"/><Relationship Id="rId3" Type="http://schemas.openxmlformats.org/officeDocument/2006/relationships/hyperlink" Target="http://www.ncsu.edu/grad/financial-support/fellowships.html" TargetMode="External"/><Relationship Id="rId7" Type="http://schemas.openxmlformats.org/officeDocument/2006/relationships/hyperlink" Target="http://sites.nationalacademies.org/pga/Fellowships/PGA_046301" TargetMode="External"/><Relationship Id="rId12" Type="http://schemas.openxmlformats.org/officeDocument/2006/relationships/comments" Target="../comments/comment1.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hyperlink" Target="http://www.echoinggreen.org/fellowship/echoing-green-fellowship" TargetMode="External"/><Relationship Id="rId11" Type="http://schemas.openxmlformats.org/officeDocument/2006/relationships/hyperlink" Target="http://www.foreignborn.com/study_in_us/8-paying4school.html" TargetMode="External"/><Relationship Id="rId5" Type="http://schemas.openxmlformats.org/officeDocument/2006/relationships/hyperlink" Target="http://www.conacyt.gob.mx/index.php/becas-y-posgrados" TargetMode="External"/><Relationship Id="rId10" Type="http://schemas.openxmlformats.org/officeDocument/2006/relationships/hyperlink" Target="http://foreign.fulbrightonline.org/" TargetMode="External"/><Relationship Id="rId4" Type="http://schemas.openxmlformats.org/officeDocument/2006/relationships/hyperlink" Target="http://www.hhmi.org/programs/international-student-research-fellowships" TargetMode="External"/><Relationship Id="rId9" Type="http://schemas.openxmlformats.org/officeDocument/2006/relationships/hyperlink" Target="http://www.intlstudent.org/scholarships.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1.jpg"/></Relationships>
</file>

<file path=ppt/slides/_rels/slide1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3.jpg"/></Relationships>
</file>

<file path=ppt/slides/_rels/slide1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4.jpg"/></Relationships>
</file>

<file path=ppt/slides/_rels/slide15.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66.png"/></Relationships>
</file>

<file path=ppt/slides/_rels/slide1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66.png"/></Relationships>
</file>

<file path=ppt/slides/_rels/slide1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71.jpg"/><Relationship Id="rId4" Type="http://schemas.openxmlformats.org/officeDocument/2006/relationships/image" Target="../media/image70.png"/></Relationships>
</file>

<file path=ppt/slides/_rels/slide19.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diagramData" Target="../diagrams/data1.xml"/><Relationship Id="rId18" Type="http://schemas.openxmlformats.org/officeDocument/2006/relationships/image" Target="../media/image26.jpe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17" Type="http://schemas.microsoft.com/office/2007/relationships/diagramDrawing" Target="../diagrams/drawing1.xml"/><Relationship Id="rId2" Type="http://schemas.openxmlformats.org/officeDocument/2006/relationships/notesSlide" Target="../notesSlides/notesSlide2.xml"/><Relationship Id="rId16" Type="http://schemas.openxmlformats.org/officeDocument/2006/relationships/diagramColors" Target="../diagrams/colors1.xml"/><Relationship Id="rId1" Type="http://schemas.openxmlformats.org/officeDocument/2006/relationships/slideLayout" Target="../slideLayouts/slideLayout9.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diagramQuickStyle" Target="../diagrams/quickStyle1.xml"/><Relationship Id="rId10" Type="http://schemas.openxmlformats.org/officeDocument/2006/relationships/image" Target="../media/image23.jpg"/><Relationship Id="rId19" Type="http://schemas.openxmlformats.org/officeDocument/2006/relationships/hyperlink" Target="https://www.research.gov/" TargetMode="External"/><Relationship Id="rId4" Type="http://schemas.openxmlformats.org/officeDocument/2006/relationships/image" Target="../media/image17.png"/><Relationship Id="rId9" Type="http://schemas.openxmlformats.org/officeDocument/2006/relationships/image" Target="../media/image22.jpg"/><Relationship Id="rId1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research.gov/"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77.jpg"/><Relationship Id="rId5" Type="http://schemas.openxmlformats.org/officeDocument/2006/relationships/image" Target="../media/image76.png"/><Relationship Id="rId4" Type="http://schemas.openxmlformats.org/officeDocument/2006/relationships/image" Target="../media/image75.jpg"/><Relationship Id="rId9" Type="http://schemas.openxmlformats.org/officeDocument/2006/relationships/hyperlink" Target="https://www.research.gov/"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hyperlink" Target="http://www.purrandbarkvet.com/images/istock_000000668190xsmall.jpg" TargetMode="External"/><Relationship Id="rId7" Type="http://schemas.openxmlformats.org/officeDocument/2006/relationships/image" Target="../media/image83.jp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82.png"/><Relationship Id="rId5" Type="http://schemas.openxmlformats.org/officeDocument/2006/relationships/image" Target="../media/image81.png"/><Relationship Id="rId10" Type="http://schemas.openxmlformats.org/officeDocument/2006/relationships/hyperlink" Target="https://www.research.gov/" TargetMode="External"/><Relationship Id="rId4" Type="http://schemas.openxmlformats.org/officeDocument/2006/relationships/image" Target="../media/image80.jpg"/><Relationship Id="rId9" Type="http://schemas.openxmlformats.org/officeDocument/2006/relationships/image" Target="../media/image85.png"/></Relationships>
</file>

<file path=ppt/slides/_rels/slide28.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research.gov/" TargetMode="External"/><Relationship Id="rId4" Type="http://schemas.openxmlformats.org/officeDocument/2006/relationships/image" Target="../media/image87.jpg"/></Relationships>
</file>

<file path=ppt/slides/_rels/slide29.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20.png"/><Relationship Id="rId7" Type="http://schemas.openxmlformats.org/officeDocument/2006/relationships/diagramQuickStyle" Target="../diagrams/quickStyle2.xml"/><Relationship Id="rId12" Type="http://schemas.openxmlformats.org/officeDocument/2006/relationships/image" Target="../media/image28.png"/><Relationship Id="rId17" Type="http://schemas.openxmlformats.org/officeDocument/2006/relationships/image" Target="../media/image33.jpg"/><Relationship Id="rId2" Type="http://schemas.openxmlformats.org/officeDocument/2006/relationships/notesSlide" Target="../notesSlides/notesSlide3.xml"/><Relationship Id="rId16" Type="http://schemas.openxmlformats.org/officeDocument/2006/relationships/image" Target="../media/image32.jfif"/><Relationship Id="rId1" Type="http://schemas.openxmlformats.org/officeDocument/2006/relationships/slideLayout" Target="../slideLayouts/slideLayout9.xml"/><Relationship Id="rId6" Type="http://schemas.openxmlformats.org/officeDocument/2006/relationships/diagramLayout" Target="../diagrams/layout2.xml"/><Relationship Id="rId11" Type="http://schemas.openxmlformats.org/officeDocument/2006/relationships/image" Target="../media/image27.jpg"/><Relationship Id="rId5" Type="http://schemas.openxmlformats.org/officeDocument/2006/relationships/diagramData" Target="../diagrams/data2.xml"/><Relationship Id="rId15" Type="http://schemas.openxmlformats.org/officeDocument/2006/relationships/image" Target="../media/image31.jfif"/><Relationship Id="rId10" Type="http://schemas.openxmlformats.org/officeDocument/2006/relationships/hyperlink" Target="https://www.research.gov/" TargetMode="External"/><Relationship Id="rId4" Type="http://schemas.openxmlformats.org/officeDocument/2006/relationships/image" Target="../media/image23.jpg"/><Relationship Id="rId9" Type="http://schemas.microsoft.com/office/2007/relationships/diagramDrawing" Target="../diagrams/drawing2.xml"/><Relationship Id="rId14" Type="http://schemas.openxmlformats.org/officeDocument/2006/relationships/image" Target="../media/image30.png"/></Relationships>
</file>

<file path=ppt/slides/_rels/slide30.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s://www.research.gov/" TargetMode="External"/><Relationship Id="rId4" Type="http://schemas.openxmlformats.org/officeDocument/2006/relationships/image" Target="../media/image89.jpg"/></Relationships>
</file>

<file path=ppt/slides/_rels/slide31.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hyperlink" Target="https://www.research.gov/"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hyperlink" Target="https://www.research.gov/"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hyperlink" Target="https://www.research.gov/" TargetMode="External"/><Relationship Id="rId4" Type="http://schemas.openxmlformats.org/officeDocument/2006/relationships/image" Target="../media/image92.jpg"/></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hyperlink" Target="https://www.research.gov/"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nsfgrfp.org/reference_writers/requirements/" TargetMode="External"/><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hyperlink" Target="https://www.research.gov/" TargetMode="External"/><Relationship Id="rId4" Type="http://schemas.openxmlformats.org/officeDocument/2006/relationships/hyperlink" Target="http://renettatull.wordpress.com/2011/03/03/youve-just-asked-for-a-letter-of-recommendation-now-i-need-some-things-from-you/"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43.jpg"/><Relationship Id="rId18" Type="http://schemas.openxmlformats.org/officeDocument/2006/relationships/image" Target="../media/image23.jpg"/><Relationship Id="rId3" Type="http://schemas.openxmlformats.org/officeDocument/2006/relationships/image" Target="../media/image21.png"/><Relationship Id="rId21" Type="http://schemas.openxmlformats.org/officeDocument/2006/relationships/image" Target="../media/image50.png"/><Relationship Id="rId7" Type="http://schemas.openxmlformats.org/officeDocument/2006/relationships/image" Target="../media/image22.jpg"/><Relationship Id="rId12" Type="http://schemas.openxmlformats.org/officeDocument/2006/relationships/image" Target="../media/image42.gif"/><Relationship Id="rId17" Type="http://schemas.openxmlformats.org/officeDocument/2006/relationships/image" Target="../media/image47.png"/><Relationship Id="rId25" Type="http://schemas.openxmlformats.org/officeDocument/2006/relationships/hyperlink" Target="https://www.research.gov/" TargetMode="External"/><Relationship Id="rId2" Type="http://schemas.openxmlformats.org/officeDocument/2006/relationships/notesSlide" Target="../notesSlides/notesSlide4.xml"/><Relationship Id="rId16" Type="http://schemas.openxmlformats.org/officeDocument/2006/relationships/image" Target="../media/image46.jpg"/><Relationship Id="rId20"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1.gif"/><Relationship Id="rId24" Type="http://schemas.openxmlformats.org/officeDocument/2006/relationships/image" Target="../media/image53.png"/><Relationship Id="rId5" Type="http://schemas.openxmlformats.org/officeDocument/2006/relationships/image" Target="../media/image36.jpg"/><Relationship Id="rId15" Type="http://schemas.openxmlformats.org/officeDocument/2006/relationships/image" Target="../media/image45.jpg"/><Relationship Id="rId23" Type="http://schemas.openxmlformats.org/officeDocument/2006/relationships/image" Target="../media/image52.jpg"/><Relationship Id="rId10" Type="http://schemas.openxmlformats.org/officeDocument/2006/relationships/image" Target="../media/image40.jpg"/><Relationship Id="rId19" Type="http://schemas.openxmlformats.org/officeDocument/2006/relationships/image" Target="../media/image48.jpg"/><Relationship Id="rId4" Type="http://schemas.openxmlformats.org/officeDocument/2006/relationships/image" Target="../media/image35.jpg"/><Relationship Id="rId9" Type="http://schemas.openxmlformats.org/officeDocument/2006/relationships/image" Target="../media/image39.gif"/><Relationship Id="rId14" Type="http://schemas.openxmlformats.org/officeDocument/2006/relationships/image" Target="../media/image44.jpg"/><Relationship Id="rId22" Type="http://schemas.openxmlformats.org/officeDocument/2006/relationships/image" Target="../media/image51.jpg"/></Relationships>
</file>

<file path=ppt/slides/_rels/slide40.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s://www.research.gov/"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hyperlink" Target="https://www.research.gov/" TargetMode="External"/><Relationship Id="rId5" Type="http://schemas.openxmlformats.org/officeDocument/2006/relationships/image" Target="../media/image95.jpg"/><Relationship Id="rId4" Type="http://schemas.openxmlformats.org/officeDocument/2006/relationships/image" Target="../media/image94.jpg"/></Relationships>
</file>

<file path=ppt/slides/_rels/slide43.xml.rels><?xml version="1.0" encoding="UTF-8" standalone="yes"?>
<Relationships xmlns="http://schemas.openxmlformats.org/package/2006/relationships"><Relationship Id="rId3" Type="http://schemas.openxmlformats.org/officeDocument/2006/relationships/hyperlink" Target="https://lrc.umbc.edu/tutor/writing-center/"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hyperlink" Target="https://www.research.gov/" TargetMode="External"/><Relationship Id="rId5" Type="http://schemas.openxmlformats.org/officeDocument/2006/relationships/image" Target="../media/image14.png"/><Relationship Id="rId4" Type="http://schemas.openxmlformats.org/officeDocument/2006/relationships/hyperlink" Target="https://gsa.umbc.edu/writing-advisor/"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hyperlink" Target="https://www.research.gov/"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tinyurl.com/NSFGRFPExamples"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hyperlink" Target="https://www.research.gov/" TargetMode="External"/><Relationship Id="rId5" Type="http://schemas.openxmlformats.org/officeDocument/2006/relationships/hyperlink" Target="https://www.research.msstate.edu/rresources/pdf/NSF_fellowship_rubric.pdf" TargetMode="External"/><Relationship Id="rId4" Type="http://schemas.openxmlformats.org/officeDocument/2006/relationships/hyperlink" Target="http://grfpessayinsights.missouri.edu/"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hyperlink" Target="https://www.research.gov/"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hyperlink" Target="https://www.research.gov/"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43.jpg"/><Relationship Id="rId18" Type="http://schemas.openxmlformats.org/officeDocument/2006/relationships/image" Target="../media/image23.jpg"/><Relationship Id="rId3" Type="http://schemas.openxmlformats.org/officeDocument/2006/relationships/image" Target="../media/image54.jpeg"/><Relationship Id="rId21" Type="http://schemas.openxmlformats.org/officeDocument/2006/relationships/image" Target="../media/image58.png"/><Relationship Id="rId7" Type="http://schemas.openxmlformats.org/officeDocument/2006/relationships/image" Target="../media/image22.jpg"/><Relationship Id="rId12" Type="http://schemas.openxmlformats.org/officeDocument/2006/relationships/image" Target="../media/image42.gif"/><Relationship Id="rId17" Type="http://schemas.openxmlformats.org/officeDocument/2006/relationships/image" Target="../media/image47.png"/><Relationship Id="rId2" Type="http://schemas.openxmlformats.org/officeDocument/2006/relationships/notesSlide" Target="../notesSlides/notesSlide5.xml"/><Relationship Id="rId16" Type="http://schemas.openxmlformats.org/officeDocument/2006/relationships/image" Target="../media/image46.jpg"/><Relationship Id="rId20"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41.gif"/><Relationship Id="rId5" Type="http://schemas.openxmlformats.org/officeDocument/2006/relationships/image" Target="../media/image36.jpg"/><Relationship Id="rId15" Type="http://schemas.openxmlformats.org/officeDocument/2006/relationships/image" Target="../media/image45.jpg"/><Relationship Id="rId23" Type="http://schemas.openxmlformats.org/officeDocument/2006/relationships/hyperlink" Target="https://www.research.gov/" TargetMode="External"/><Relationship Id="rId10" Type="http://schemas.openxmlformats.org/officeDocument/2006/relationships/image" Target="../media/image40.jpg"/><Relationship Id="rId19" Type="http://schemas.openxmlformats.org/officeDocument/2006/relationships/image" Target="../media/image48.jpg"/><Relationship Id="rId4" Type="http://schemas.openxmlformats.org/officeDocument/2006/relationships/image" Target="../media/image55.jpeg"/><Relationship Id="rId9" Type="http://schemas.openxmlformats.org/officeDocument/2006/relationships/image" Target="../media/image39.gif"/><Relationship Id="rId14" Type="http://schemas.openxmlformats.org/officeDocument/2006/relationships/image" Target="../media/image44.jpg"/><Relationship Id="rId22" Type="http://schemas.openxmlformats.org/officeDocument/2006/relationships/image" Target="../media/image51.jpg"/></Relationships>
</file>

<file path=ppt/slides/_rels/slide50.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www.research.go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Shape 301"/>
          <p:cNvSpPr txBox="1">
            <a:spLocks noGrp="1"/>
          </p:cNvSpPr>
          <p:nvPr>
            <p:ph type="ctrTitle"/>
          </p:nvPr>
        </p:nvSpPr>
        <p:spPr>
          <a:xfrm>
            <a:off x="-228600" y="914400"/>
            <a:ext cx="9601200" cy="22097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br>
              <a:rPr lang="en-US" sz="5400" b="1" i="0" u="none" strike="noStrike" cap="none" dirty="0">
                <a:solidFill>
                  <a:schemeClr val="lt1"/>
                </a:solidFill>
                <a:latin typeface="Tahoma"/>
                <a:ea typeface="Tahoma"/>
                <a:cs typeface="Tahoma"/>
                <a:sym typeface="Tahoma"/>
              </a:rPr>
            </a:br>
            <a:r>
              <a:rPr lang="en-US" sz="5400" b="1" i="0" u="none" strike="noStrike" cap="none" dirty="0">
                <a:solidFill>
                  <a:schemeClr val="lt1"/>
                </a:solidFill>
                <a:latin typeface="Tahoma"/>
                <a:ea typeface="Tahoma"/>
                <a:cs typeface="Tahoma"/>
                <a:sym typeface="Tahoma"/>
              </a:rPr>
              <a:t>UMBC</a:t>
            </a:r>
            <a:r>
              <a:rPr lang="en-US" sz="5400" b="1" dirty="0">
                <a:solidFill>
                  <a:schemeClr val="lt1"/>
                </a:solidFill>
              </a:rPr>
              <a:t> 2020</a:t>
            </a:r>
            <a:br>
              <a:rPr lang="en-US" sz="5400" b="1" i="0" u="none" strike="noStrike" cap="none" dirty="0">
                <a:solidFill>
                  <a:schemeClr val="accent2"/>
                </a:solidFill>
                <a:latin typeface="Tahoma"/>
                <a:ea typeface="Tahoma"/>
                <a:cs typeface="Tahoma"/>
                <a:sym typeface="Tahoma"/>
              </a:rPr>
            </a:br>
            <a:r>
              <a:rPr lang="en-US" sz="2800" b="1" i="0" u="none" strike="noStrike" cap="none" dirty="0">
                <a:solidFill>
                  <a:schemeClr val="accent2"/>
                </a:solidFill>
                <a:latin typeface="Tahoma"/>
                <a:ea typeface="Tahoma"/>
                <a:cs typeface="Tahoma"/>
                <a:sym typeface="Tahoma"/>
              </a:rPr>
              <a:t> </a:t>
            </a:r>
            <a:br>
              <a:rPr lang="en-US" sz="5400" b="1" i="0" u="none" strike="noStrike" cap="none" dirty="0">
                <a:solidFill>
                  <a:schemeClr val="accent2"/>
                </a:solidFill>
                <a:latin typeface="Tahoma"/>
                <a:ea typeface="Tahoma"/>
                <a:cs typeface="Tahoma"/>
                <a:sym typeface="Tahoma"/>
              </a:rPr>
            </a:br>
            <a:r>
              <a:rPr lang="en-US" sz="5400" b="1" i="0" u="none" strike="noStrike" cap="none" dirty="0">
                <a:solidFill>
                  <a:schemeClr val="accent2"/>
                </a:solidFill>
                <a:latin typeface="Tahoma"/>
                <a:ea typeface="Tahoma"/>
                <a:cs typeface="Tahoma"/>
                <a:sym typeface="Tahoma"/>
              </a:rPr>
              <a:t>How to Fund Your Graduate Education</a:t>
            </a:r>
            <a:br>
              <a:rPr lang="en-US" sz="5400" b="1" i="0" u="none" strike="noStrike" cap="none" dirty="0">
                <a:solidFill>
                  <a:schemeClr val="accent2"/>
                </a:solidFill>
                <a:latin typeface="Tahoma"/>
                <a:ea typeface="Tahoma"/>
                <a:cs typeface="Tahoma"/>
                <a:sym typeface="Tahoma"/>
              </a:rPr>
            </a:br>
            <a:r>
              <a:rPr lang="en-US" sz="5400" b="1" i="0" u="none" strike="noStrike" cap="none" dirty="0">
                <a:solidFill>
                  <a:srgbClr val="FF0000"/>
                </a:solidFill>
                <a:latin typeface="Tahoma"/>
                <a:ea typeface="Tahoma"/>
                <a:cs typeface="Tahoma"/>
                <a:sym typeface="Tahoma"/>
              </a:rPr>
              <a:t>START NOW! </a:t>
            </a:r>
            <a:br>
              <a:rPr lang="en-US" sz="5400" b="0" i="0" u="none" strike="noStrike" cap="none" dirty="0">
                <a:solidFill>
                  <a:schemeClr val="accent2"/>
                </a:solidFill>
                <a:latin typeface="Tahoma"/>
                <a:ea typeface="Tahoma"/>
                <a:cs typeface="Tahoma"/>
                <a:sym typeface="Tahoma"/>
              </a:rPr>
            </a:br>
            <a:endParaRPr lang="en-US" sz="5400" b="0" i="0" u="none" strike="noStrike" cap="none" dirty="0">
              <a:solidFill>
                <a:schemeClr val="accent2"/>
              </a:solidFill>
              <a:latin typeface="Tahoma"/>
              <a:ea typeface="Tahoma"/>
              <a:cs typeface="Tahoma"/>
              <a:sym typeface="Tahoma"/>
            </a:endParaRPr>
          </a:p>
        </p:txBody>
      </p:sp>
      <p:sp>
        <p:nvSpPr>
          <p:cNvPr id="302" name="Shape 302"/>
          <p:cNvSpPr txBox="1"/>
          <p:nvPr/>
        </p:nvSpPr>
        <p:spPr>
          <a:xfrm>
            <a:off x="0" y="4327028"/>
            <a:ext cx="9144000" cy="1692771"/>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000" b="0" i="1" u="none" strike="noStrike" cap="none" dirty="0">
                <a:solidFill>
                  <a:schemeClr val="dk1"/>
                </a:solidFill>
                <a:latin typeface="Tahoma"/>
                <a:ea typeface="Tahoma"/>
                <a:cs typeface="Tahoma"/>
                <a:sym typeface="Tahoma"/>
              </a:rPr>
              <a:t>Presented by </a:t>
            </a:r>
          </a:p>
          <a:p>
            <a:pPr marL="0" marR="0" lvl="0" indent="0" algn="ctr" rtl="0">
              <a:spcBef>
                <a:spcPts val="1400"/>
              </a:spcBef>
              <a:spcAft>
                <a:spcPts val="0"/>
              </a:spcAft>
              <a:buSzPct val="25000"/>
              <a:buNone/>
            </a:pPr>
            <a:r>
              <a:rPr lang="en-US" sz="2800" b="0" i="0" u="none" strike="noStrike" cap="none" dirty="0">
                <a:solidFill>
                  <a:srgbClr val="002060"/>
                </a:solidFill>
                <a:latin typeface="Tahoma"/>
                <a:ea typeface="Tahoma"/>
                <a:cs typeface="Tahoma"/>
                <a:sym typeface="Tahoma"/>
              </a:rPr>
              <a:t>Frances Carter-Johnson, PhD and Patti Ordóñez, PhD</a:t>
            </a:r>
          </a:p>
          <a:p>
            <a:pPr marL="0" marR="0" lvl="0" indent="0" algn="ctr" rtl="0">
              <a:spcBef>
                <a:spcPts val="1400"/>
              </a:spcBef>
              <a:spcAft>
                <a:spcPts val="0"/>
              </a:spcAft>
              <a:buSzPct val="25000"/>
              <a:buNone/>
            </a:pPr>
            <a:r>
              <a:rPr lang="en-US" sz="2800" b="0" i="0" u="none" strike="noStrike" cap="none" dirty="0">
                <a:solidFill>
                  <a:srgbClr val="002060"/>
                </a:solidFill>
                <a:latin typeface="Tahoma"/>
                <a:ea typeface="Tahoma"/>
                <a:cs typeface="Tahoma"/>
                <a:sym typeface="Tahoma"/>
              </a:rPr>
              <a:t>NSF GRFP Recipients</a:t>
            </a:r>
          </a:p>
        </p:txBody>
      </p:sp>
      <p:sp>
        <p:nvSpPr>
          <p:cNvPr id="303" name="Shape 303"/>
          <p:cNvSpPr txBox="1"/>
          <p:nvPr/>
        </p:nvSpPr>
        <p:spPr>
          <a:xfrm>
            <a:off x="990600" y="6172200"/>
            <a:ext cx="7391399" cy="473075"/>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500" b="0" i="1" u="none" strike="noStrike" cap="none">
                <a:solidFill>
                  <a:schemeClr val="lt1"/>
                </a:solidFill>
                <a:latin typeface="Tahoma"/>
                <a:ea typeface="Tahoma"/>
                <a:cs typeface="Tahoma"/>
                <a:sym typeface="Tahoma"/>
              </a:rPr>
              <a:t>Graduate Research Fellowship Operations Center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Shape 343"/>
          <p:cNvSpPr/>
          <p:nvPr/>
        </p:nvSpPr>
        <p:spPr>
          <a:xfrm>
            <a:off x="381000" y="1371600"/>
            <a:ext cx="8458200" cy="4495800"/>
          </a:xfrm>
          <a:prstGeom prst="roundRect">
            <a:avLst>
              <a:gd name="adj" fmla="val 0"/>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 name="Shape 344"/>
          <p:cNvSpPr txBox="1"/>
          <p:nvPr/>
        </p:nvSpPr>
        <p:spPr>
          <a:xfrm>
            <a:off x="228600" y="1752600"/>
            <a:ext cx="8610599" cy="4876799"/>
          </a:xfrm>
          <a:prstGeom prst="rect">
            <a:avLst/>
          </a:prstGeom>
          <a:noFill/>
          <a:ln>
            <a:noFill/>
          </a:ln>
        </p:spPr>
        <p:txBody>
          <a:bodyPr lIns="91425" tIns="45700" rIns="91425" bIns="45700" anchor="t" anchorCtr="0">
            <a:noAutofit/>
          </a:bodyPr>
          <a:lstStyle/>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Arial"/>
                <a:ea typeface="Arial"/>
                <a:cs typeface="Arial"/>
                <a:sym typeface="Arial"/>
                <a:hlinkClick r:id="rId3"/>
              </a:rPr>
              <a:t>http://www.ncsu.edu/grad/financial-support/fellowships.html</a:t>
            </a:r>
            <a:r>
              <a:rPr lang="en-US" sz="2000" b="0" i="0" u="none" strike="noStrike" cap="none">
                <a:solidFill>
                  <a:schemeClr val="dk1"/>
                </a:solidFill>
                <a:latin typeface="Arial"/>
                <a:ea typeface="Arial"/>
                <a:cs typeface="Arial"/>
                <a:sym typeface="Arial"/>
              </a:rPr>
              <a:t> </a:t>
            </a:r>
            <a:r>
              <a:rPr lang="en-US" sz="2000" b="0" i="0" u="none" strike="noStrike" cap="none">
                <a:solidFill>
                  <a:schemeClr val="dk1"/>
                </a:solidFill>
                <a:latin typeface="Tahoma"/>
                <a:ea typeface="Tahoma"/>
                <a:cs typeface="Tahoma"/>
                <a:sym typeface="Tahoma"/>
              </a:rPr>
              <a:t>(fellowships by deadline date)</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Tahoma"/>
                <a:ea typeface="Tahoma"/>
                <a:cs typeface="Tahoma"/>
                <a:sym typeface="Tahoma"/>
                <a:hlinkClick r:id="rId4"/>
              </a:rPr>
              <a:t>http://gradschool.umbc.edu/funding/fellowships/</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Tahoma"/>
                <a:ea typeface="Tahoma"/>
                <a:cs typeface="Tahoma"/>
                <a:sym typeface="Tahoma"/>
                <a:hlinkClick r:id="rId5"/>
              </a:rPr>
              <a:t>http://www.finaid.com/</a:t>
            </a:r>
            <a:r>
              <a:rPr lang="en-US" sz="2000" b="0" i="0" u="none" strike="noStrike" cap="none">
                <a:solidFill>
                  <a:srgbClr val="404040"/>
                </a:solidFill>
                <a:latin typeface="Tahoma"/>
                <a:ea typeface="Tahoma"/>
                <a:cs typeface="Tahoma"/>
                <a:sym typeface="Tahoma"/>
              </a:rPr>
              <a:t> </a:t>
            </a:r>
            <a:r>
              <a:rPr lang="en-US" sz="2000" b="0" i="0" u="none" strike="noStrike" cap="none">
                <a:solidFill>
                  <a:schemeClr val="dk1"/>
                </a:solidFill>
                <a:latin typeface="Tahoma"/>
                <a:ea typeface="Tahoma"/>
                <a:cs typeface="Tahoma"/>
                <a:sym typeface="Tahoma"/>
              </a:rPr>
              <a:t>and </a:t>
            </a:r>
            <a:r>
              <a:rPr lang="en-US" sz="2000" b="0" i="0" u="sng" strike="noStrike" cap="none">
                <a:solidFill>
                  <a:schemeClr val="hlink"/>
                </a:solidFill>
                <a:latin typeface="Tahoma"/>
                <a:ea typeface="Tahoma"/>
                <a:cs typeface="Tahoma"/>
                <a:sym typeface="Tahoma"/>
                <a:hlinkClick r:id="rId6"/>
              </a:rPr>
              <a:t>http://www.fastweb.com/</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Tahoma"/>
                <a:ea typeface="Tahoma"/>
                <a:cs typeface="Tahoma"/>
                <a:sym typeface="Tahoma"/>
                <a:hlinkClick r:id="rId7"/>
              </a:rPr>
              <a:t>https://bigfuture.collegeboard.org/scholarship-search</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Arial"/>
                <a:ea typeface="Arial"/>
                <a:cs typeface="Arial"/>
                <a:sym typeface="Arial"/>
                <a:hlinkClick r:id="rId8"/>
              </a:rPr>
              <a:t>http://sites.nationalacademies.org/pga/Fellowships/PGA_046301</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Arial"/>
                <a:ea typeface="Arial"/>
                <a:cs typeface="Arial"/>
                <a:sym typeface="Arial"/>
                <a:hlinkClick r:id="rId9"/>
              </a:rPr>
              <a:t>http://hsf.net/en/scholarships/programs/</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Tahoma"/>
                <a:ea typeface="Tahoma"/>
                <a:cs typeface="Tahoma"/>
                <a:sym typeface="Tahoma"/>
                <a:hlinkClick r:id="rId10"/>
              </a:rPr>
              <a:t>https://scholarships.uncf.org/</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Arial"/>
                <a:ea typeface="Arial"/>
                <a:cs typeface="Arial"/>
                <a:sym typeface="Arial"/>
                <a:hlinkClick r:id="rId11"/>
              </a:rPr>
              <a:t>http://www.scholarshipexperts.com/</a:t>
            </a:r>
            <a:r>
              <a:rPr lang="en-US" sz="2000" b="0" i="0" u="none" strike="noStrike" cap="none">
                <a:solidFill>
                  <a:schemeClr val="dk1"/>
                </a:solidFill>
                <a:latin typeface="Arial"/>
                <a:ea typeface="Arial"/>
                <a:cs typeface="Arial"/>
                <a:sym typeface="Arial"/>
              </a:rPr>
              <a:t> </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Tahoma"/>
                <a:ea typeface="Tahoma"/>
                <a:cs typeface="Tahoma"/>
                <a:sym typeface="Tahoma"/>
                <a:hlinkClick r:id="rId12"/>
              </a:rPr>
              <a:t>http://fulbrightonline.org/</a:t>
            </a:r>
            <a:r>
              <a:rPr lang="en-US" sz="2000" b="0" i="0" u="none" strike="noStrike" cap="none">
                <a:solidFill>
                  <a:srgbClr val="0070C0"/>
                </a:solidFill>
                <a:latin typeface="Tahoma"/>
                <a:ea typeface="Tahoma"/>
                <a:cs typeface="Tahoma"/>
                <a:sym typeface="Tahoma"/>
              </a:rPr>
              <a:t> </a:t>
            </a:r>
            <a:r>
              <a:rPr lang="en-US" sz="2000" b="0" i="0" u="none" strike="noStrike" cap="none">
                <a:solidFill>
                  <a:schemeClr val="dk1"/>
                </a:solidFill>
                <a:latin typeface="Tahoma"/>
                <a:ea typeface="Tahoma"/>
                <a:cs typeface="Tahoma"/>
                <a:sym typeface="Tahoma"/>
              </a:rPr>
              <a:t>(International)</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Arial"/>
                <a:ea typeface="Arial"/>
                <a:cs typeface="Arial"/>
                <a:sym typeface="Arial"/>
                <a:hlinkClick r:id="rId13"/>
              </a:rPr>
              <a:t>http://ww2.kdp.org/images/PC_Resources/Finding_Funding_for_Grad_School.pdf</a:t>
            </a:r>
          </a:p>
          <a:p>
            <a:pPr marL="566928" marR="0" lvl="1" indent="-8127" algn="l" rtl="0">
              <a:spcBef>
                <a:spcPts val="0"/>
              </a:spcBef>
              <a:spcAft>
                <a:spcPts val="0"/>
              </a:spcAft>
              <a:buNone/>
            </a:pPr>
            <a:endParaRPr sz="2000" b="0" i="0" u="none" strike="noStrike" cap="none">
              <a:solidFill>
                <a:schemeClr val="dk1"/>
              </a:solidFill>
              <a:latin typeface="Arial"/>
              <a:ea typeface="Arial"/>
              <a:cs typeface="Arial"/>
              <a:sym typeface="Arial"/>
            </a:endParaRPr>
          </a:p>
          <a:p>
            <a:pPr marL="822960" marR="0" lvl="1" indent="-264160" algn="l" rtl="0">
              <a:spcBef>
                <a:spcPts val="0"/>
              </a:spcBef>
              <a:spcAft>
                <a:spcPts val="0"/>
              </a:spcAft>
              <a:buClr>
                <a:schemeClr val="accent2"/>
              </a:buClr>
              <a:buFont typeface="Noto Sans Symbols"/>
              <a:buNone/>
            </a:pPr>
            <a:endParaRPr sz="1800" b="0" i="0" u="none" strike="noStrike" cap="none">
              <a:solidFill>
                <a:schemeClr val="dk1"/>
              </a:solidFill>
              <a:latin typeface="Tahoma"/>
              <a:ea typeface="Tahoma"/>
              <a:cs typeface="Tahoma"/>
              <a:sym typeface="Tahoma"/>
            </a:endParaRPr>
          </a:p>
          <a:p>
            <a:pPr marL="822960" marR="0" lvl="1" indent="-264160" algn="l" rtl="0">
              <a:spcBef>
                <a:spcPts val="0"/>
              </a:spcBef>
              <a:spcAft>
                <a:spcPts val="0"/>
              </a:spcAft>
              <a:buClr>
                <a:schemeClr val="accent2"/>
              </a:buClr>
              <a:buFont typeface="Noto Sans Symbols"/>
              <a:buNone/>
            </a:pPr>
            <a:endParaRPr sz="1800" b="0" i="0" u="none" strike="noStrike" cap="none">
              <a:solidFill>
                <a:schemeClr val="dk1"/>
              </a:solidFill>
              <a:latin typeface="Arial"/>
              <a:ea typeface="Arial"/>
              <a:cs typeface="Arial"/>
              <a:sym typeface="Arial"/>
            </a:endParaRPr>
          </a:p>
        </p:txBody>
      </p:sp>
      <p:sp>
        <p:nvSpPr>
          <p:cNvPr id="345" name="Shape 345"/>
          <p:cNvSpPr txBox="1"/>
          <p:nvPr/>
        </p:nvSpPr>
        <p:spPr>
          <a:xfrm>
            <a:off x="495300" y="762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Tahoma"/>
              <a:buNone/>
            </a:pPr>
            <a:r>
              <a:rPr lang="en-US" sz="4800" b="0" i="0" strike="noStrike" cap="none" dirty="0">
                <a:solidFill>
                  <a:schemeClr val="bg1"/>
                </a:solidFill>
                <a:latin typeface="Tahoma"/>
                <a:ea typeface="Tahoma"/>
                <a:cs typeface="Tahoma"/>
                <a:sym typeface="Tahoma"/>
              </a:rPr>
              <a:t>Show me the money…</a:t>
            </a:r>
            <a:endParaRPr lang="en-US" sz="4800" b="0" i="0" strike="noStrike" cap="none" dirty="0">
              <a:solidFill>
                <a:schemeClr val="bg1"/>
              </a:solidFill>
              <a:latin typeface="Tahoma"/>
              <a:ea typeface="Tahoma"/>
              <a:cs typeface="Tahoma"/>
              <a:sym typeface="Tahoma"/>
              <a:hlinkClick r:id="rId1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4"/>
                                        </p:tgtEl>
                                        <p:attrNameLst>
                                          <p:attrName>style.visibility</p:attrName>
                                        </p:attrNameLst>
                                      </p:cBhvr>
                                      <p:to>
                                        <p:strVal val="visible"/>
                                      </p:to>
                                    </p:set>
                                    <p:animEffect transition="in" filter="fade">
                                      <p:cBhvr>
                                        <p:cTn id="7" dur="500"/>
                                        <p:tgtEl>
                                          <p:spTgt spid="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Shape 351"/>
          <p:cNvSpPr/>
          <p:nvPr/>
        </p:nvSpPr>
        <p:spPr>
          <a:xfrm>
            <a:off x="381000" y="1371600"/>
            <a:ext cx="8458200" cy="4495800"/>
          </a:xfrm>
          <a:prstGeom prst="roundRect">
            <a:avLst>
              <a:gd name="adj" fmla="val 0"/>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2" name="Shape 352"/>
          <p:cNvSpPr txBox="1"/>
          <p:nvPr/>
        </p:nvSpPr>
        <p:spPr>
          <a:xfrm>
            <a:off x="457200" y="1447800"/>
            <a:ext cx="8610599" cy="4876799"/>
          </a:xfrm>
          <a:prstGeom prst="rect">
            <a:avLst/>
          </a:prstGeom>
          <a:noFill/>
          <a:ln>
            <a:noFill/>
          </a:ln>
        </p:spPr>
        <p:txBody>
          <a:bodyPr lIns="91425" tIns="45700" rIns="91425" bIns="45700" anchor="t" anchorCtr="0">
            <a:noAutofit/>
          </a:bodyPr>
          <a:lstStyle/>
          <a:p>
            <a:pPr marL="365760" marR="0" lvl="0" indent="-264160" algn="l" rtl="0">
              <a:spcBef>
                <a:spcPts val="0"/>
              </a:spcBef>
              <a:spcAft>
                <a:spcPts val="0"/>
              </a:spcAft>
              <a:buClr>
                <a:schemeClr val="accent2"/>
              </a:buClr>
              <a:buSzPct val="100000"/>
              <a:buFont typeface="Noto Sans Symbols"/>
              <a:buChar char="▪"/>
            </a:pPr>
            <a:r>
              <a:rPr lang="en-US" sz="2000">
                <a:solidFill>
                  <a:schemeClr val="dk1"/>
                </a:solidFill>
                <a:latin typeface="Arial"/>
                <a:ea typeface="Arial"/>
                <a:cs typeface="Arial"/>
                <a:sym typeface="Arial"/>
              </a:rPr>
              <a:t>Websites to help you find the money</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Arial"/>
                <a:ea typeface="Arial"/>
                <a:cs typeface="Arial"/>
                <a:sym typeface="Arial"/>
                <a:hlinkClick r:id="rId3"/>
              </a:rPr>
              <a:t>http://www.ncsu.edu/grad/financial-support/fellowships.html</a:t>
            </a:r>
            <a:r>
              <a:rPr lang="en-US" sz="2000" b="0" i="0" u="none" strike="noStrike" cap="none">
                <a:solidFill>
                  <a:schemeClr val="dk1"/>
                </a:solidFill>
                <a:latin typeface="Arial"/>
                <a:ea typeface="Arial"/>
                <a:cs typeface="Arial"/>
                <a:sym typeface="Arial"/>
              </a:rPr>
              <a:t> </a:t>
            </a:r>
            <a:r>
              <a:rPr lang="en-US" sz="2000" b="0" i="0" u="none" strike="noStrike" cap="none">
                <a:solidFill>
                  <a:schemeClr val="dk1"/>
                </a:solidFill>
                <a:latin typeface="Tahoma"/>
                <a:ea typeface="Tahoma"/>
                <a:cs typeface="Tahoma"/>
                <a:sym typeface="Tahoma"/>
              </a:rPr>
              <a:t>(fellowships by deadline date)</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Tahoma"/>
                <a:ea typeface="Tahoma"/>
                <a:cs typeface="Tahoma"/>
                <a:sym typeface="Tahoma"/>
                <a:hlinkClick r:id="rId4"/>
              </a:rPr>
              <a:t>http://www.hhmi.org/programs/international-student-research-fellowships</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Arial"/>
                <a:ea typeface="Arial"/>
                <a:cs typeface="Arial"/>
                <a:sym typeface="Arial"/>
                <a:hlinkClick r:id="rId5"/>
              </a:rPr>
              <a:t>http://www.conacyt.gob.mx/index.php/becas-y-posgrados</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rgbClr val="0070C0"/>
                </a:solidFill>
                <a:latin typeface="Tahoma"/>
                <a:ea typeface="Tahoma"/>
                <a:cs typeface="Tahoma"/>
                <a:sym typeface="Tahoma"/>
              </a:rPr>
              <a:t>http://www.scholarshipportal.com/</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Tahoma"/>
                <a:ea typeface="Tahoma"/>
                <a:cs typeface="Tahoma"/>
                <a:sym typeface="Tahoma"/>
                <a:hlinkClick r:id="rId6"/>
              </a:rPr>
              <a:t>http://www.echoinggreen.org/fellowship/echoing-green-fellowship</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Arial"/>
                <a:ea typeface="Arial"/>
                <a:cs typeface="Arial"/>
                <a:sym typeface="Arial"/>
                <a:hlinkClick r:id="rId7"/>
              </a:rPr>
              <a:t>http://sites.nationalacademies.org/pga/Fellowships/PGA_046301</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Arial"/>
                <a:ea typeface="Arial"/>
                <a:cs typeface="Arial"/>
                <a:sym typeface="Arial"/>
                <a:hlinkClick r:id="rId8"/>
              </a:rPr>
              <a:t>http://www.scholarshipexperts.com/</a:t>
            </a:r>
            <a:r>
              <a:rPr lang="en-US" sz="2000" b="0" i="0" u="none" strike="noStrike" cap="none">
                <a:solidFill>
                  <a:schemeClr val="dk1"/>
                </a:solidFill>
                <a:latin typeface="Arial"/>
                <a:ea typeface="Arial"/>
                <a:cs typeface="Arial"/>
                <a:sym typeface="Arial"/>
              </a:rPr>
              <a:t> </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Arial"/>
                <a:ea typeface="Arial"/>
                <a:cs typeface="Arial"/>
                <a:sym typeface="Arial"/>
                <a:hlinkClick r:id="rId9"/>
              </a:rPr>
              <a:t>http://www.intlstudent.org/scholarships.html</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Tahoma"/>
                <a:ea typeface="Tahoma"/>
                <a:cs typeface="Tahoma"/>
                <a:sym typeface="Tahoma"/>
                <a:hlinkClick r:id="rId10"/>
              </a:rPr>
              <a:t>http://foreign.fulbrightonline.org/</a:t>
            </a:r>
            <a:r>
              <a:rPr lang="en-US" sz="2000" b="0" i="0" u="none" strike="noStrike" cap="none">
                <a:solidFill>
                  <a:srgbClr val="0070C0"/>
                </a:solidFill>
                <a:latin typeface="Tahoma"/>
                <a:ea typeface="Tahoma"/>
                <a:cs typeface="Tahoma"/>
                <a:sym typeface="Tahoma"/>
              </a:rPr>
              <a:t> </a:t>
            </a:r>
          </a:p>
          <a:p>
            <a:pPr marL="822960" marR="0" lvl="1" indent="-264160" algn="l" rtl="0">
              <a:spcBef>
                <a:spcPts val="0"/>
              </a:spcBef>
              <a:spcAft>
                <a:spcPts val="0"/>
              </a:spcAft>
              <a:buClr>
                <a:schemeClr val="accent2"/>
              </a:buClr>
              <a:buSzPct val="100000"/>
              <a:buFont typeface="Noto Sans Symbols"/>
              <a:buChar char="▪"/>
            </a:pPr>
            <a:r>
              <a:rPr lang="en-US" sz="2000" b="0" i="0" u="sng" strike="noStrike" cap="none">
                <a:solidFill>
                  <a:schemeClr val="hlink"/>
                </a:solidFill>
                <a:latin typeface="Arial"/>
                <a:ea typeface="Arial"/>
                <a:cs typeface="Arial"/>
                <a:sym typeface="Arial"/>
                <a:hlinkClick r:id="rId11"/>
              </a:rPr>
              <a:t>http://www.foreignborn.com/study_in_us/8-paying4school.html</a:t>
            </a:r>
          </a:p>
          <a:p>
            <a:pPr marL="566928" marR="0" lvl="1" indent="-8127" algn="l" rtl="0">
              <a:spcBef>
                <a:spcPts val="0"/>
              </a:spcBef>
              <a:spcAft>
                <a:spcPts val="0"/>
              </a:spcAft>
              <a:buNone/>
            </a:pPr>
            <a:endParaRPr sz="2000" b="0" i="0" u="none" strike="noStrike" cap="none">
              <a:solidFill>
                <a:srgbClr val="0070C0"/>
              </a:solidFill>
              <a:latin typeface="Tahoma"/>
              <a:ea typeface="Tahoma"/>
              <a:cs typeface="Tahoma"/>
              <a:sym typeface="Tahoma"/>
            </a:endParaRPr>
          </a:p>
        </p:txBody>
      </p:sp>
      <p:sp>
        <p:nvSpPr>
          <p:cNvPr id="353" name="Shape 353"/>
          <p:cNvSpPr txBox="1"/>
          <p:nvPr/>
        </p:nvSpPr>
        <p:spPr>
          <a:xfrm>
            <a:off x="533400" y="762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Tahoma"/>
              <a:buNone/>
            </a:pPr>
            <a:r>
              <a:rPr lang="en-US" sz="4800">
                <a:solidFill>
                  <a:schemeClr val="lt1"/>
                </a:solidFill>
                <a:latin typeface="Tahoma"/>
                <a:ea typeface="Tahoma"/>
                <a:cs typeface="Tahoma"/>
                <a:sym typeface="Tahoma"/>
              </a:rPr>
              <a:t>I</a:t>
            </a:r>
            <a:r>
              <a:rPr lang="en-US" sz="4800" b="0" i="0" u="none" strike="noStrike" cap="none">
                <a:solidFill>
                  <a:schemeClr val="lt1"/>
                </a:solidFill>
                <a:latin typeface="Tahoma"/>
                <a:ea typeface="Tahoma"/>
                <a:cs typeface="Tahoma"/>
                <a:sym typeface="Tahoma"/>
              </a:rPr>
              <a:t>nternational style money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pic>
        <p:nvPicPr>
          <p:cNvPr id="359" name="Shape 359" descr="http://2.bp.blogspot.com/-yAGg5NW9aGY/UQkeVsu7cHI/AAAAAAAAACM/2lxQmY99STo/s1600/documentar.jpg"/>
          <p:cNvPicPr preferRelativeResize="0"/>
          <p:nvPr/>
        </p:nvPicPr>
        <p:blipFill rotWithShape="1">
          <a:blip r:embed="rId3">
            <a:alphaModFix/>
          </a:blip>
          <a:srcRect/>
          <a:stretch/>
        </p:blipFill>
        <p:spPr>
          <a:xfrm>
            <a:off x="0" y="1622425"/>
            <a:ext cx="4495800" cy="4133849"/>
          </a:xfrm>
          <a:prstGeom prst="rect">
            <a:avLst/>
          </a:prstGeom>
          <a:noFill/>
          <a:ln>
            <a:noFill/>
          </a:ln>
        </p:spPr>
      </p:pic>
      <p:pic>
        <p:nvPicPr>
          <p:cNvPr id="360" name="Shape 360" descr="http://elmoderador.files.wordpress.com/2011/12/no-tengas-miedo-organizate-el-moderador.jpg?w=349"/>
          <p:cNvPicPr preferRelativeResize="0"/>
          <p:nvPr/>
        </p:nvPicPr>
        <p:blipFill rotWithShape="1">
          <a:blip r:embed="rId4">
            <a:alphaModFix/>
          </a:blip>
          <a:srcRect/>
          <a:stretch/>
        </p:blipFill>
        <p:spPr>
          <a:xfrm>
            <a:off x="4648200" y="1519574"/>
            <a:ext cx="4314824" cy="4339552"/>
          </a:xfrm>
          <a:prstGeom prst="rect">
            <a:avLst/>
          </a:prstGeom>
          <a:noFill/>
          <a:ln>
            <a:noFill/>
          </a:ln>
        </p:spPr>
      </p:pic>
      <p:sp>
        <p:nvSpPr>
          <p:cNvPr id="361" name="Shape 361"/>
          <p:cNvSpPr txBox="1"/>
          <p:nvPr/>
        </p:nvSpPr>
        <p:spPr>
          <a:xfrm>
            <a:off x="609600" y="-99784"/>
            <a:ext cx="7772400" cy="1470024"/>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Tahoma"/>
              <a:buNone/>
            </a:pPr>
            <a:r>
              <a:rPr lang="en-US" sz="4400" b="1">
                <a:solidFill>
                  <a:schemeClr val="lt1"/>
                </a:solidFill>
                <a:latin typeface="Tahoma"/>
                <a:ea typeface="Tahoma"/>
                <a:cs typeface="Tahoma"/>
                <a:sym typeface="Tahoma"/>
              </a:rPr>
              <a:t>Organize Yourself</a:t>
            </a:r>
          </a:p>
        </p:txBody>
      </p:sp>
      <p:sp>
        <p:nvSpPr>
          <p:cNvPr id="362" name="Shape 362"/>
          <p:cNvSpPr txBox="1"/>
          <p:nvPr/>
        </p:nvSpPr>
        <p:spPr>
          <a:xfrm>
            <a:off x="5638800" y="3288267"/>
            <a:ext cx="2133599" cy="369332"/>
          </a:xfrm>
          <a:prstGeom prst="rect">
            <a:avLst/>
          </a:prstGeom>
          <a:solidFill>
            <a:srgbClr val="F7EC97"/>
          </a:solid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1800">
                <a:solidFill>
                  <a:schemeClr val="dk1"/>
                </a:solidFill>
                <a:latin typeface="Arial"/>
                <a:ea typeface="Arial"/>
                <a:cs typeface="Arial"/>
                <a:sym typeface="Arial"/>
              </a:rPr>
              <a:t>Don’t be scared</a:t>
            </a:r>
          </a:p>
        </p:txBody>
      </p:sp>
      <p:sp>
        <p:nvSpPr>
          <p:cNvPr id="363" name="Shape 363"/>
          <p:cNvSpPr txBox="1"/>
          <p:nvPr/>
        </p:nvSpPr>
        <p:spPr>
          <a:xfrm>
            <a:off x="5791200" y="5117067"/>
            <a:ext cx="2133599" cy="369332"/>
          </a:xfrm>
          <a:prstGeom prst="rect">
            <a:avLst/>
          </a:prstGeom>
          <a:solidFill>
            <a:srgbClr val="F7EC97"/>
          </a:solid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1800">
                <a:solidFill>
                  <a:schemeClr val="dk1"/>
                </a:solidFill>
                <a:latin typeface="Arial"/>
                <a:ea typeface="Arial"/>
                <a:cs typeface="Arial"/>
                <a:sym typeface="Arial"/>
              </a:rPr>
              <a:t>Get organized</a:t>
            </a:r>
          </a:p>
        </p:txBody>
      </p:sp>
      <p:cxnSp>
        <p:nvCxnSpPr>
          <p:cNvPr id="7" name="Straight Connector 6"/>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69" name="Shape 369"/>
          <p:cNvPicPr preferRelativeResize="0"/>
          <p:nvPr/>
        </p:nvPicPr>
        <p:blipFill rotWithShape="1">
          <a:blip r:embed="rId3">
            <a:alphaModFix/>
          </a:blip>
          <a:srcRect t="3125" r="63103" b="9375"/>
          <a:stretch/>
        </p:blipFill>
        <p:spPr>
          <a:xfrm>
            <a:off x="0" y="381000"/>
            <a:ext cx="4800600" cy="6400799"/>
          </a:xfrm>
          <a:prstGeom prst="rect">
            <a:avLst/>
          </a:prstGeom>
          <a:noFill/>
          <a:ln>
            <a:noFill/>
          </a:ln>
        </p:spPr>
      </p:pic>
      <p:sp>
        <p:nvSpPr>
          <p:cNvPr id="370" name="Shape 370"/>
          <p:cNvSpPr/>
          <p:nvPr/>
        </p:nvSpPr>
        <p:spPr>
          <a:xfrm rot="10800000">
            <a:off x="2400299" y="1833265"/>
            <a:ext cx="381000" cy="762000"/>
          </a:xfrm>
          <a:prstGeom prst="leftBrace">
            <a:avLst>
              <a:gd name="adj1" fmla="val 8333"/>
              <a:gd name="adj2" fmla="val 48065"/>
            </a:avLst>
          </a:prstGeom>
          <a:noFill/>
          <a:ln w="25400" cap="flat" cmpd="sng">
            <a:solidFill>
              <a:schemeClr val="accent2"/>
            </a:solidFill>
            <a:prstDash val="solid"/>
            <a:round/>
            <a:headEnd type="none" w="med" len="med"/>
            <a:tailEnd type="none" w="med" len="med"/>
          </a:ln>
          <a:effectLst>
            <a:outerShdw blurRad="39999" dist="20000" dir="5400000" rotWithShape="0">
              <a:srgbClr val="000000">
                <a:alpha val="37647"/>
              </a:srgbClr>
            </a:outerShdw>
          </a:effectLst>
        </p:spPr>
        <p:txBody>
          <a:bodyPr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71" name="Shape 371"/>
          <p:cNvSpPr txBox="1"/>
          <p:nvPr/>
        </p:nvSpPr>
        <p:spPr>
          <a:xfrm>
            <a:off x="3048000" y="1983432"/>
            <a:ext cx="2688365" cy="46166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1" dirty="0">
                <a:solidFill>
                  <a:srgbClr val="FF0000"/>
                </a:solidFill>
                <a:latin typeface="Arial"/>
                <a:ea typeface="Arial"/>
                <a:cs typeface="Arial"/>
                <a:sym typeface="Arial"/>
              </a:rPr>
              <a:t>Separate by Folders</a:t>
            </a:r>
          </a:p>
        </p:txBody>
      </p:sp>
      <p:sp>
        <p:nvSpPr>
          <p:cNvPr id="372" name="Shape 372" descr="data:image/jpeg;base64,/9j/4AAQSkZJRgABAQAAAQABAAD/2wCEAAkGBhASEBUUEhAPEBAQEBAUDxUQDxAPEA8QFBUVFRQQFBYXHSYeGBkkGRUUIC8gIycsLC0tFR4xNzAqNSYrLDUBCQoKDgwOGg8PGiwlHyUwLjQsLC0qLCw0LywtLCwsLCksLTQvLCwsLCw0LCwsLCwsLCwsLCksLCwsLCwsLCwsLP/AABEIAOEA4QMBIgACEQEDEQH/xAAcAAABBQEBAQAAAAAAAAAAAAAAAQQFBgcCAwj/xABGEAABAwICBgUIBggFBQAAAAABAAIDBBEFEgYhMVFhcQcTQZGxFCIjMnKBocEzQlJiktEVJFNjgqKy4UNzdMLxJTRE0uL/xAAbAQEAAgMBAQAAAAAAAAAAAAAABAUCAwYBB//EADkRAAIBAwEFBQMLBAMAAAAAAAABAgMEESEFEjFhcTJBUYHBIqGxBhMUIzNCcpHR4fA0Q1KCFSRE/9oADAMBAAIRAxEAPwDcUIQgBCS6YY5jMdLA+aT1WDUBte46msbxJXqTbwjxtJZZIIWe4Z0uwuNp4Hw69TmHrmgcRqI9wKuWGY7TVAvDNHKNzXecObdo7lsqUalPtI1U69Op2WSCEgKLrUbhUIQgBCEIAQhCAEIQgBCEIAQhCAEIQgBCEIAQhCAEIQgBCEIAQhCAQrDekLEXvr5ml7yyORoY0vJa0hjQS1uwa77FuRWNYYQ/Fap5ANpZcpIBt55bce4KfZSUHKbXBepAvYOoo00+LK1SYRUSuDWQyuc71RkIvfidQXNTRT07/SRywPB1FzXRn3O/IrScQx1tKBK65LQ7qxtzyFpyt4Dt9yzhmNVAcXddIXPJMmZ2cPJ23a67SPcrShWqVsvCwVNxQp0GlvPJOYV0i18FgZROwfVnGY24PGtXTCelimfYTsfTu3j0sfeNY7lmwxKB/wBNTNB7X0rvJ38yw3jPcF23CoZPoaqPMdkdUPJn8g/XGe8LCrb0ZdqOOaMqVzWj2ZZ5M3ihr4pmB8UjZGO2OYQ4HhzTlZ10ZGWm62GoY6ISObJC51jE82yvDZASwn1TYFXrEcTigidJK8MjYNZPcAANp4Kkq09ybitfAvaVTfpqctPEdoUThWlNJU/Qzxucfqk5H/hdYqVBWtpxeGbVJSWUxUJLpV4eghCEAIQhACEIQAhCEAIQhACEIQAhCEAIQhACEIQCFYnoe7NU1Dt7z8XvK2mofZrjua49wWK6CjVKd7x4X+amUNKU30IlbWrBdRxp0/0cY3yH4N/uqYSrZp0/6If5h8AqXWy5WE8FcWns0E+pS3q37hroHlgzW2m4AHaSTYBW93R5WBoOaAm2tudwLTuuRYqs9F+ARVlTJJM59qV0MjGNsGyOLnWznbYFoNhtW1dfxXGbY+Ute3rKnb4045Wehd2mx6c471TyM6pMFxalN4mytHaIpGPYebL2PcuMfxLEp2NZPDI2OM3s2nLGuda2d2UWJ+C0nrQlEnH4qrh8rq6alUowb5ZX6kqWxobu7GckjFHXB1gtI2XBaR3qfwnTyup7ZJzIwfUm9K3kCfOHuK0t4adoB5gHxVJ0/wAIYI2zRsa1zHZZcjQLsOxxA3Ht4q9sflPRvq0aFWlu57851/JFdW2RVtoOpTnw8ifwnpehdYVEL4j2ui9Kznl9YfFXPC8fpqgXhnjk4Nd5w5tOsdy+cOuT11HUR2cYp4zqId1cjCOIcAr+tZ0c6S3W/FkWle1l2o5PpK6VYThXSRXwWHXCZo+rUDOeWbU74lXHCumOB1hUQviPa6M9aznbU4dxUKdlVjqlnoTqd7Slo9HzNFQovC9JqSp+hqIpD9kOs/8ACbFSYURpp4ZMTT1QqEIXh6CEIQAhCEAIQhACEIQAhCEAIQhAM8WfanlO6GU9zCsh0Db6F53v8GharpRJaiqDup5v6Csv0Jbamvve7xUyl9jLqiJU+3j0Yw03f6SMboj8XH8lS8XPo3clbNM33qAN0bPjc/NVLFPo3clcQWLddCmqa3L6kz0Lz5X1X+VB8HvWjx1ROtZb0QvtLUj9zH8Hn81okEnm+9cE7enUvp76zovgdcpONBYLBhlSTmBawga7ubc3P1R3fFPS5n7NnuLm+BTXDh6JvG9+d15YlWZG3XM3lzOd1KENEnhLC7tPAm0aWYrI+zxdrHD2ZD8wvCWkp3AgmYA7fo3D332ql1elbgDkILr9vYN6YnSmo3sH8P8AdSqdCvxxH8l6FlT2ZOosxfvLe/RmkD2vAa/K4Os6BjCCNYNxxspTyjis4dpDUH/EtyaF4nG6j9s/3WCyuLStcNOclp1JENjyj3o0mWJjvWYx/tMa7xCj59HqN/rU0J5My/02VIptIqhjw4yyPAPnNc64c3tFlbRjDCA4PblIuDmCjyo3Ns1uTfk2iLc7OUNJpPyPOXQuhJuI3sI2GOZ7SOR12VroscfGxrL9ZkaG5nkl7gNV3EbSqo/G4x/iM/G1N36QxftG+65W+N1fvjUk+uvxI0NnQ4xh+SL4NKR2x9zl23SqLta8dxWcv0li+0TyaV4P0mZ2B59wCmQu75cXnyNn/FZ+6zY6aoa9oc03a4XC9brK8I6SzAwsMBkFyWkyBlr7QdRXVR0tzn1KaJo++97z8LK9p3MXBOXHvIj2PdbzSjp1RqV0XWO1HSdiDvVdDH7MQP8AUSrn0f6Wvq43smc0zxHsAb1kZ2OyjtGsG3BbIV4TeEa7jZdxb0/nJ4xyZcEJEq3lYCEIQAhCEAIQhAV/TyXLhtSf3RH4iG/NZ/oi21K3jmP8yuvSbLlwyb7xib3yN/JU7RoWpI/Zv8VNgvqPP0Ij1r+XqVrSx96p/AMH8oVXxH1HcirDpG69VL7du4AfJV+v9R3slXSWKCXL0KPOa7fP1Pbomd+sVA304PdI381o1Ps9/wA1mnRO79bm40rvhJGtKp/mfFcPH+tl0R2H9hdSz4efRN9/iVXdMqwtiPAKwYefQt/i8SqxpxHeF/slcnCK+nyz/k/iW1twT5FHw4jKXdpcb605MiZ6Nlr3BrgS0yAGxsdY3rRqLRmj2mHNq+vI9w94uupVFzbLme06dtTimnw7ihGYb16wQSP1MjlkP3I3v8ArXj+M9SWx08cEJBeXvjgiDyLjI0Eg21XULLpBVuFnVVRbcJXNHc2ywkoReCXRrV68FUikk/F/t6nEeile/ZSTgb3t6sd7yEjtBqz67qOAfvquEfBtym8krnes5z/be53iV55BuHcEVSK4I9nbV6naml0X7gcP6lzm9ZFMRbz4bmPZsBIF0t0IC0yeXkm04bkVEEiUJF4ZiLkropFkDlTWhc2TEKc75Mh/jaW+JChV70FR1c0T/sTRO7nBZReGmRriG/SlHxTPocJVy0rpXR80BCEIAQhCAEIQgKP0uzWw+32p4h3BzvkoHBo7QRj7rfAKR6Zpf1aFv2pye5h/9k0oxaNvAD4Kbj6iK5siR+3k+SKBi77zyHfI/wASoeu9U+yVJVLrucd7nHvKjq0eaeRV9JfV45HP03mpnmefRUf16Qb6WX+thWmQdvNZh0W/9+7/AE8/+0rToe3mVwv/ALX+H1Oz/seZZcP+hHN3ioHSxt4nj7p8FO4afQjm7xUTpAy7HciuSbxfT/E/iW1v2F0Mq0bltJyfGfjZa02QhnuWO4U60rxuDv5XBa7A68YPAeAXZQ0bNd57UIPqveVTGievdftDSPe0fO6YqRx1vpRxY34EqOVdU7TOxs3m3g+SBCELAkghCEAIQhD0QpCF0VyUPDkhcu2HkuyuVkeM+g8IqOsgif8Abijd3tBTxV/QOoz4dTntEeU82Et+SsCuovMUz5jWhuVJR8G/iCEIWRqBCEIAQhCAzLpkfd1Ize+U/GMLgOszk0nuC8ulh+aupGbmX/FJ/wDKK19oXndE/wDpVhj6umv5xISft1H/ADgZ4Uzq/VPIqWw/Cpp35IY3yv3NF7DeTsA4lS1R0Z1xFs1I19vUdUsEl91tl/erqrVhFNNlFb0pye9FFJ6MTbEucNQP5b/JadGdvMqg6JaN1dFizWVUEkLnRVGXMBleMh1scNTtnYVfmbTzK4aX9d/r6nZL7DzLLhX0I9p3yTDGW3aeSf4R9D/E75JrirdXeuQr6XtT8TLW17C6GLRty1bm7zIO8XWrYNJmgYd7G+Cy3EG5a88ZR8dS0jRh96duvYCO4kLsoPOHyRjca0Fyk/eiM0gb5zT91w7j/dRSmtIR6vtOHwCjY6CVxAEUpLvVtG835alDqp77Oo2bNfRYZf8AMjddRxOcbNa5x+6CT8E8q8Cqom5pKedjRtc6NwA5lXGHCa+OKlgoM0JnAmravJG5rGuGqIZwb2HZbbbZcrKhburLdenUxvtowtaamvay8LDKHJE5ps5rmnc4Fp7iuFctKMAr6uoY5kOSnhiEbZaqaOOWosbmVzdouewgcgo86ETD156FntVTfySVvNPEVk8obVoTpqU5KL8MldSKxu0LkjDnVc0FHCxxbnldfrCNfo2jW5ecGD4fK4MgxaB8rtTGyQyQNc7saHONrpG1rSWVFmc9q2kJbrmveyOoMGqJ79TDJLl2ljbgHcTsTaro3xPLJGOY9u1rhYi6nNM6gUFCKNlTI2tM8c8giEkYEb43MLM49YXAKd01HT4wA+CeZtXT09IycSsaIXAXa94O0kecdvYN6lOwmqKqd/gVkduw+kODxudz1KiVI6OYN5VUtiz5A4OJda5Aa0uNhv1KS/SGGse6KnoKvFHRfSyte9rLjaWBgOrUdZHeprQSKhqKls1IZYXwh7aimnN3sD2lgex3aA46/kvPoNWOJSWneZ1duUJRlGnlPDw8d/d/ME1oHjtCKR7aeaSaOneC90sZiI64ktAHaL3VyglDmgjYViGhUbo6bFWHUY3UjTzbPK0+C17Rp96ZnJWNWnGnLdjwOOlOVSTnLiyVQhC1mIIQhACQpUhQGR9Ij82MQt+zFEPeS9yl67BmPDqYVdKKp8Za2EvvJmy5spHZqUFpe/Njh+42McrR3/3Kxvw+hOL087hUitqYnTRAPZ1A6qLqy06r3LVY1HuqHKOfUhUkpb6fe2VnG5JoXw4TQnq55gw1srSWvdI8Zi3MNYY1oubdlhzhZcMwBkxpn1de6cOyPqWsi8lbLexuD5xbfVfXzU9Cer0qfnNutzCJx7DJTjIR3ZVmpw1zHSMe0iRj3seCPODgbEd62xUptJPis9WKk1QiklpwNI0eqZoKw4VWvErTfyOV13OhkLCY3xuOsNc24tfUdXaVJVtbhdLPJBO+r62CLrJXZYhE/Uw5I/rFxztsOevUoPSOJ/6Vwpg1VDIMNbLfWWvEl/O5AElPNIsLjk0oiZKAY5epeQRcOLYnlrSO0ZowPeosqFOc1Uktd3u5ExTe7gncB0ro5KSed0E1JBTObfO8yPmDxqy8SQBq3qOg0znmb1rMDfJRAm7xITKWg+c5ot51tezvUZpli9RVYO97z9FijmOa0BojiDXCJursBIGvtVgw+Cqknw2Smc/yIUkA8wnqm2FpmyAar21a+0KDO3toJ1vmk3J9TZGc+zvYInR2SgxaSoY+hgp2wBkscsWYTlrX3Jc632Rs4r0wPGsTrc7cKho6Kkhdla6VoLnX1jMcrruIsdTe3amnR9XRMxfEDGAYerq3sDdhYybMAOFk/wBGK7EcYEkpr3UVPHIGNhpGM60AgHWTrAsRrN7kOsBZT5UoQbaSSwuPd5GPzkmsNs9cCxOaornUOJQwGppy2aOWFoaSWZH5XW1Oa5pHYNuxMzpFik2J1dHFVCKMPmtI9rLUlPG7M57bDWcpDRff70x0fghptJBHHO6ZmV7HSSyCRzpHQXfmdvzX8E7ZDbSOtjH+PS1DRzfBG+/eHd69cIxbkl93PA835SSi3ohjU4pV4fLTTsxGTEaKsJB60vcyRrXBsjcrybajqItsUp0mA01VhzYnPjiY6wa17g2zJmEAgHXqNlVMWZ/0GgP7Oqq28rlx+StXTPLeKhl7czz2bXNif8kpNT3Jvi8mVSLhKUO5MfY7huG4his0UrcQE1NG0TvY6GOkjja3OHlxu4XD7bOxUjCtGqSqrJZI88OFUfnTSyuLnPY3iRqc8jUBsHFWTpWxsQF1PA0sfXiOetkGt0jMojZEPu+ZrHu7SmUeP4YaFlG2hxOaJrg+XKGwioltre8scSdewbBYbkp/Oxp5WrfDkjx7jkvAnNLWYfUyUtdW1T4qd0TXRUj4XGWUXLnEhpJAddt9XZt1qsaf19HNTMdSYbLTMZI0GodTimY4EOtGLeubi9z9lS2ktFUiqosShoZZ6dtNB6BzS98BYHARvABItmBBsdYXrpRUYritMWRYbLTwscJXde89bM8XAZGHBu8nVu29iyp+zutv34x5GD1zgc6eSCbCnPcxheymwqUSZR1jutcQ9pdttq2cV7QYlL+hPMdb/ot2gAZszHGOWS+3U0jldEULpMG8lrGx4fUStZT0xncGdcIAHxl32dece/iuNF5aqggLMQdQeQQU8wbkkZJO/Oc3VCx84G5FrblpbShjK0efIzw29ER3R5XYqyhAo6SidCZJLyTTZXPkvY5gHA6gABwsn2A4BWtxkVM8mGwSyB3WwQVB6yRroyLtjNySSA4m/YSovCKd8Je7CcYo46eYhxhq3tZJEdzmyNOsbMwte3bZc0eO0eH1JqZ6tuKYjK5rXOg86GniJAe4P2Odk1AC26wWU6sPakmtfzPY0pt7uGWOfReaEYq7K0sq5YZYA17S4sY8vkJbtFsxVy0Y/wC2ZyCzDDKvC4K2epirXzy1LKkMgbSvZbrTmsXu3LQtB3P8maHdgUaclJ5TyeOEoaSWCxoQhYHgIQhACQpUhQGK4y/NjdQfsuI7mMCkdJ6/qcYwp17AQwtdfZlle6M/1fBRDn5sVqnfvpfg+3yUxpTg4qZKKcVlDB5NG1sgqajqX5mSB4DRY32HdtVpUwpxT/x9CHbv2W+b+I0x6kbiE7445mwYth80kUed3VishjeTE5juyQC3/Fren6SxjOHSYHBNVssBUOpruLhqDy4HLfiDbkqZpRWRT4lVSROD4nzXY4bHWa0FwPMFNKiuqwLNrKsNtYAVU4AG6wdZZwoSdNNYfU0O8hGbhJFwDjQTuq8QmZLi9QHCkp2Oa90TnNLeuly6mgN1AD4nZNT0HX19HiHlNI2KKCn8oEkwZLnYHZwG7/OWMaIwZsUgDiXZpiHEm5Pmu1lahVYRG91iBq4KkqXc43O54ot4QUqe+iV0Xmp5IMRM93ULpZnyANc5xjc9xY9oGsECxv8AkmeAaIU8sRNPjk8dC5zusiJELxY6w8F4AuO3Lr1alO6LUogif1YabmzmuF2vaRra4doVexTCcMa8udhMt7m4iq5GRE+z2DgN60W+0qFOc6M5NNPqeujJpSSPDROSngxOunpwHUFJSTayQWODWxgDMduZzH6+3aoqlfgcx6yN2K0ucZpIYhGWtv8AVa/ba99qbaY49K6l8mp6ZlDRl7TIxhLnzEHUZXnW7YNXALz0FhbdoIBvG4fhd/dTJXu+96m9OBvpWjlGTl3LJMSyYKQ0/o+uZ1AOXJM289jfNJc7b7l6VPSPE6d1TFhYbWOaWtmfVSOygsyA9WBlPm9ilayjZlIsNbT2cFUQwbgola7qLTJabM2bSuVJy7j3wPSGSCk6h9LSVUYkMjG1UZkax7hYkC/PvTs9IOIuJzxUT2XBijfTh7ILNDbR3NwLDtKj0KIrma0yX8tkW8nlokD0hYuST1kF+z9WiJaNwuNi8Xaa4y7/AM17eDYoGgcvMTVC8dxPxPVsm2X3ThmKYj1plNdUiVwALhK4XA2Cw1W1nVZeNVPWSvDpaupe5pu0umk80/d16vcnKFh89PxNy2fbr7ownw90js0skkp3yPdIe9xXBwSO97DuCkkixdST7zarWjHRRGbsNZa1kkeHMHYnhXJKbzNnzMOOCS0Qp2eX0+YCxlDT/EC3xIW708LWizRYLAMJnyVETvszRHueF9BBT7R5i0clt+CVWEl3r4P9zpCEKYc6CEIQAkKVJZAYxHo/Vx1dRI+mqMjppC1wic8OBe4gjLfsso7SfDpJcnoZ7DPfNDI22wDaOC3iyLKYrr2t5xIcrXMHBSwfMzKHJ9UjmCF5z7F9MvpmHaxp5tBTGp0bpJPXpqd3OJl+8BS1tJYxu+8hPZjzne9x8uaJasVp/wDUt8CtaePSFW6v6PcNYDNHSxxzRAvjczM2zxsNrqpy/SLlrlp3sGvB/E6G3i1QkmT2BjzHcx4L3qogb3AK8MC9V3NvgU7mG1cftPS9n5fBFhb9lFA06px1DrAatfxVb0MktIz2pB3i6uWmEV4H8iqNovJaRvCVv8wsui2bLNFdSeo53l4xfwNFqexU14sSNxPirjOdQVSrG2kePvFTblcCRsKWs49DxQhCiHSghCEAJLpUIASFKkQCOXBXZXBWSDAOtr3EHu1r6JpZMzGu+01p7wCvnU7PcVv2jk2akgdvgh/oCm2j1aOW+UEfZpy6+hJISBKp5ygIQhACEIQAhCS6AVC5L1wZUB54kPRP/wAt3gstqD6RadWyXjePuO8CswrQesCqbl4u6fRk2j9lIn8B9V3NvgU9nTDR31X82+CfzLktpv8A7k/L4Il0OyisaRsvG7kVm2EOyycnMPc5ahjTLsdyWYRMs938XwN1d7Ml9W0WlJZmjR3eqqvijbSu9x7wFZonXjHK6r2Mt9LzaPEhXNyvZNexXu3DjyGCEIUA6wEIQgBFkIQAuV0uUAhXJSkpxQ4bNMbRRPkP3W+aObjqCzSb4GE5xgsyeENVuehEmbD6c/uQO4kfJUTB+jB7rGomEY+xFZ7/AHuOoe660rCqBkETIowRHG2zbm5txPaVPtqcottnI7ZvaNeKhTeWn5D5CRKphzgIQhACEJCgAleb3Lty8JHIDmSRN5KledRKo2apQDyWpuCL7QR3qtVGA3N+sb+Ep3LVJrJWLRUt4VJKUuK4GyFWUE0u8cYbD1TXBzmuJcCMoIsLcV3NVtURPXKPqMQ4qG9lW0puc45fNsz+kT7iSrZ43Cxv32VYxSiphG/q4mh9rh13F178Sipr1Fz1l+3bqUqFtSpxahFI2UrmoqkW5PiviWbDH3gb7DfAfkojHG+c07wR3H+6f4DJeBvAEdxITTHNjfaPh/Za62tLJc7P9i+xzZEIQhVx2IXQkCVACAumxEp1DQ323PwC3QoTnwRW3G1LahpKWX4LUZAXNgCTwF0+psGkf6xDBx1u7gpOlpLbABy1KUp6RTIWiXaZz9xt6pLSlHHN6v8AQb4bo9A0gub1h+/rH4dittDqAAsAOwAAD3BR9LSqYpIFKjBR4Ioq1epWeakmySplIRppTsTyMLI0nqEqQJUAIQhACQpUIDhybSp0QvB7EBF1IUXUtU7NCmEtMgIGZpTGa6npqRR9RSICvVDlHTuKnqijKYS0R3ICvzgpjIwqySYcdyZyYadyA9cCqLRkbnu+OsLzxOXM0cHfJeDaeRhOUgZjcgtuLpG08ztTi233WkG/vKiShJw3cF/RuKKuVX3tM5GyVrCdgUjDhvD5p/Dhp3LVC0f3mTrj5QRWlGOeb/QhmUZ/4TqGg4KdhwvgpCDCeClwowhwRQXG0Li47ctPBaIr8GGcFJU2Fncp+nwoblIwYbwW0gkHTYXwUnBh3BS8VCncdKgI2ChT6KmsnTYV6NjQHEbF7tCGtXSAQJUIQAhCEAIQhAC4c1doQDd0a8H06fELksQEXJSplNRKedGvF0CArMuHcE3dhfBWh1IufIuCAqr8I4JrNhPBXM0Y3JvJQ8EBR5MJ4JG4VwVvkoAuW4egK5DhfBSEGF8FNx0ATuOkQETDho3J9DQ8FIspwvZsQQDNlIF7thTgRroNQHm2JdCNdoQAAlQhACEIQAhCEAIQhACEIQAhCEAJChCAQrlCEAIQhAIuShCA5ShCEB21dJEIDoJUIQCoQhAIlQhACEIQAhCEAIQhACEIQH//2Q=="/>
          <p:cNvSpPr/>
          <p:nvPr/>
        </p:nvSpPr>
        <p:spPr>
          <a:xfrm>
            <a:off x="155575" y="-144463"/>
            <a:ext cx="304799" cy="304801"/>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 name="Shape 373" descr="data:image/jpeg;base64,/9j/4AAQSkZJRgABAQAAAQABAAD/2wCEAAkGBhASEBUUEhAPEBAQEBAUDxUQDxAPEA8QFBUVFRQQFBYXHSYeGBkkGRUUIC8gIycsLC0tFR4xNzAqNSYrLDUBCQoKDgwOGg8PGiwlHyUwLjQsLC0qLCw0LywtLCwsLCksLTQvLCwsLCw0LCwsLCwsLCwsLCksLCwsLCwsLCwsLP/AABEIAOEA4QMBIgACEQEDEQH/xAAcAAABBQEBAQAAAAAAAAAAAAAAAQQFBgcCAwj/xABGEAABAwICBgUIBggFBQAAAAABAAIDBBEFEgYhMVFhcQcTQZGxFCIjMnKBocEzQlJiktEVJFNjgqKy4UNzdMLxJTRE0uL/xAAbAQEAAgMBAQAAAAAAAAAAAAAABAUCAwYBB//EADkRAAIBAwEFBQMLBAMAAAAAAAABAgMEESEFEjFhcTJBUYHBIqGxBhMUIzNCcpHR4fA0Q1KCFSRE/9oADAMBAAIRAxEAPwDcUIQgBCS6YY5jMdLA+aT1WDUBte46msbxJXqTbwjxtJZZIIWe4Z0uwuNp4Hw69TmHrmgcRqI9wKuWGY7TVAvDNHKNzXecObdo7lsqUalPtI1U69Op2WSCEgKLrUbhUIQgBCEIAQhCAEIQgBCEIAQhCAEIQgBCEIAQhCAEIQgBCEIAQhCAQrDekLEXvr5ml7yyORoY0vJa0hjQS1uwa77FuRWNYYQ/Fap5ANpZcpIBt55bce4KfZSUHKbXBepAvYOoo00+LK1SYRUSuDWQyuc71RkIvfidQXNTRT07/SRywPB1FzXRn3O/IrScQx1tKBK65LQ7qxtzyFpyt4Dt9yzhmNVAcXddIXPJMmZ2cPJ23a67SPcrShWqVsvCwVNxQp0GlvPJOYV0i18FgZROwfVnGY24PGtXTCelimfYTsfTu3j0sfeNY7lmwxKB/wBNTNB7X0rvJ38yw3jPcF23CoZPoaqPMdkdUPJn8g/XGe8LCrb0ZdqOOaMqVzWj2ZZ5M3ihr4pmB8UjZGO2OYQ4HhzTlZ10ZGWm62GoY6ISObJC51jE82yvDZASwn1TYFXrEcTigidJK8MjYNZPcAANp4Kkq09ybitfAvaVTfpqctPEdoUThWlNJU/Qzxucfqk5H/hdYqVBWtpxeGbVJSWUxUJLpV4eghCEAIQhACEIQAhCEAIQhACEIQAhCEAIQhACEIQCFYnoe7NU1Dt7z8XvK2mofZrjua49wWK6CjVKd7x4X+amUNKU30IlbWrBdRxp0/0cY3yH4N/uqYSrZp0/6If5h8AqXWy5WE8FcWns0E+pS3q37hroHlgzW2m4AHaSTYBW93R5WBoOaAm2tudwLTuuRYqs9F+ARVlTJJM59qV0MjGNsGyOLnWznbYFoNhtW1dfxXGbY+Ute3rKnb4045Wehd2mx6c471TyM6pMFxalN4mytHaIpGPYebL2PcuMfxLEp2NZPDI2OM3s2nLGuda2d2UWJ+C0nrQlEnH4qrh8rq6alUowb5ZX6kqWxobu7GckjFHXB1gtI2XBaR3qfwnTyup7ZJzIwfUm9K3kCfOHuK0t4adoB5gHxVJ0/wAIYI2zRsa1zHZZcjQLsOxxA3Ht4q9sflPRvq0aFWlu57851/JFdW2RVtoOpTnw8ifwnpehdYVEL4j2ui9Kznl9YfFXPC8fpqgXhnjk4Nd5w5tOsdy+cOuT11HUR2cYp4zqId1cjCOIcAr+tZ0c6S3W/FkWle1l2o5PpK6VYThXSRXwWHXCZo+rUDOeWbU74lXHCumOB1hUQviPa6M9aznbU4dxUKdlVjqlnoTqd7Slo9HzNFQovC9JqSp+hqIpD9kOs/8ACbFSYURpp4ZMTT1QqEIXh6CEIQAhCEAIQhACEIQAhCEAIQhAM8WfanlO6GU9zCsh0Db6F53v8GharpRJaiqDup5v6Csv0Jbamvve7xUyl9jLqiJU+3j0Yw03f6SMboj8XH8lS8XPo3clbNM33qAN0bPjc/NVLFPo3clcQWLddCmqa3L6kz0Lz5X1X+VB8HvWjx1ROtZb0QvtLUj9zH8Hn81okEnm+9cE7enUvp76zovgdcpONBYLBhlSTmBawga7ubc3P1R3fFPS5n7NnuLm+BTXDh6JvG9+d15YlWZG3XM3lzOd1KENEnhLC7tPAm0aWYrI+zxdrHD2ZD8wvCWkp3AgmYA7fo3D332ql1elbgDkILr9vYN6YnSmo3sH8P8AdSqdCvxxH8l6FlT2ZOosxfvLe/RmkD2vAa/K4Os6BjCCNYNxxspTyjis4dpDUH/EtyaF4nG6j9s/3WCyuLStcNOclp1JENjyj3o0mWJjvWYx/tMa7xCj59HqN/rU0J5My/02VIptIqhjw4yyPAPnNc64c3tFlbRjDCA4PblIuDmCjyo3Ns1uTfk2iLc7OUNJpPyPOXQuhJuI3sI2GOZ7SOR12VroscfGxrL9ZkaG5nkl7gNV3EbSqo/G4x/iM/G1N36QxftG+65W+N1fvjUk+uvxI0NnQ4xh+SL4NKR2x9zl23SqLta8dxWcv0li+0TyaV4P0mZ2B59wCmQu75cXnyNn/FZ+6zY6aoa9oc03a4XC9brK8I6SzAwsMBkFyWkyBlr7QdRXVR0tzn1KaJo++97z8LK9p3MXBOXHvIj2PdbzSjp1RqV0XWO1HSdiDvVdDH7MQP8AUSrn0f6Wvq43smc0zxHsAb1kZ2OyjtGsG3BbIV4TeEa7jZdxb0/nJ4xyZcEJEq3lYCEIQAhCEAIQhAV/TyXLhtSf3RH4iG/NZ/oi21K3jmP8yuvSbLlwyb7xib3yN/JU7RoWpI/Zv8VNgvqPP0Ij1r+XqVrSx96p/AMH8oVXxH1HcirDpG69VL7du4AfJV+v9R3slXSWKCXL0KPOa7fP1Pbomd+sVA304PdI381o1Ps9/wA1mnRO79bm40rvhJGtKp/mfFcPH+tl0R2H9hdSz4efRN9/iVXdMqwtiPAKwYefQt/i8SqxpxHeF/slcnCK+nyz/k/iW1twT5FHw4jKXdpcb605MiZ6Nlr3BrgS0yAGxsdY3rRqLRmj2mHNq+vI9w94uupVFzbLme06dtTimnw7ihGYb16wQSP1MjlkP3I3v8ArXj+M9SWx08cEJBeXvjgiDyLjI0Eg21XULLpBVuFnVVRbcJXNHc2ywkoReCXRrV68FUikk/F/t6nEeile/ZSTgb3t6sd7yEjtBqz67qOAfvquEfBtym8krnes5z/be53iV55BuHcEVSK4I9nbV6naml0X7gcP6lzm9ZFMRbz4bmPZsBIF0t0IC0yeXkm04bkVEEiUJF4ZiLkropFkDlTWhc2TEKc75Mh/jaW+JChV70FR1c0T/sTRO7nBZReGmRriG/SlHxTPocJVy0rpXR80BCEIAQhCAEIQgKP0uzWw+32p4h3BzvkoHBo7QRj7rfAKR6Zpf1aFv2pye5h/9k0oxaNvAD4Kbj6iK5siR+3k+SKBi77zyHfI/wASoeu9U+yVJVLrucd7nHvKjq0eaeRV9JfV45HP03mpnmefRUf16Qb6WX+thWmQdvNZh0W/9+7/AE8/+0rToe3mVwv/ALX+H1Oz/seZZcP+hHN3ioHSxt4nj7p8FO4afQjm7xUTpAy7HciuSbxfT/E/iW1v2F0Mq0bltJyfGfjZa02QhnuWO4U60rxuDv5XBa7A68YPAeAXZQ0bNd57UIPqveVTGievdftDSPe0fO6YqRx1vpRxY34EqOVdU7TOxs3m3g+SBCELAkghCEAIQhD0QpCF0VyUPDkhcu2HkuyuVkeM+g8IqOsgif8Abijd3tBTxV/QOoz4dTntEeU82Et+SsCuovMUz5jWhuVJR8G/iCEIWRqBCEIAQhCAzLpkfd1Ize+U/GMLgOszk0nuC8ulh+aupGbmX/FJ/wDKK19oXndE/wDpVhj6umv5xISft1H/ADgZ4Uzq/VPIqWw/Cpp35IY3yv3NF7DeTsA4lS1R0Z1xFs1I19vUdUsEl91tl/erqrVhFNNlFb0pye9FFJ6MTbEucNQP5b/JadGdvMqg6JaN1dFizWVUEkLnRVGXMBleMh1scNTtnYVfmbTzK4aX9d/r6nZL7DzLLhX0I9p3yTDGW3aeSf4R9D/E75JrirdXeuQr6XtT8TLW17C6GLRty1bm7zIO8XWrYNJmgYd7G+Cy3EG5a88ZR8dS0jRh96duvYCO4kLsoPOHyRjca0Fyk/eiM0gb5zT91w7j/dRSmtIR6vtOHwCjY6CVxAEUpLvVtG835alDqp77Oo2bNfRYZf8AMjddRxOcbNa5x+6CT8E8q8Cqom5pKedjRtc6NwA5lXGHCa+OKlgoM0JnAmravJG5rGuGqIZwb2HZbbbZcrKhburLdenUxvtowtaamvay8LDKHJE5ps5rmnc4Fp7iuFctKMAr6uoY5kOSnhiEbZaqaOOWosbmVzdouewgcgo86ETD156FntVTfySVvNPEVk8obVoTpqU5KL8MldSKxu0LkjDnVc0FHCxxbnldfrCNfo2jW5ecGD4fK4MgxaB8rtTGyQyQNc7saHONrpG1rSWVFmc9q2kJbrmveyOoMGqJ79TDJLl2ljbgHcTsTaro3xPLJGOY9u1rhYi6nNM6gUFCKNlTI2tM8c8giEkYEb43MLM49YXAKd01HT4wA+CeZtXT09IycSsaIXAXa94O0kecdvYN6lOwmqKqd/gVkduw+kODxudz1KiVI6OYN5VUtiz5A4OJda5Aa0uNhv1KS/SGGse6KnoKvFHRfSyte9rLjaWBgOrUdZHeprQSKhqKls1IZYXwh7aimnN3sD2lgex3aA46/kvPoNWOJSWneZ1duUJRlGnlPDw8d/d/ME1oHjtCKR7aeaSaOneC90sZiI64ktAHaL3VyglDmgjYViGhUbo6bFWHUY3UjTzbPK0+C17Rp96ZnJWNWnGnLdjwOOlOVSTnLiyVQhC1mIIQhACQpUhQGR9Ij82MQt+zFEPeS9yl67BmPDqYVdKKp8Za2EvvJmy5spHZqUFpe/Njh+42McrR3/3Kxvw+hOL087hUitqYnTRAPZ1A6qLqy06r3LVY1HuqHKOfUhUkpb6fe2VnG5JoXw4TQnq55gw1srSWvdI8Zi3MNYY1oubdlhzhZcMwBkxpn1de6cOyPqWsi8lbLexuD5xbfVfXzU9Cer0qfnNutzCJx7DJTjIR3ZVmpw1zHSMe0iRj3seCPODgbEd62xUptJPis9WKk1QiklpwNI0eqZoKw4VWvErTfyOV13OhkLCY3xuOsNc24tfUdXaVJVtbhdLPJBO+r62CLrJXZYhE/Uw5I/rFxztsOevUoPSOJ/6Vwpg1VDIMNbLfWWvEl/O5AElPNIsLjk0oiZKAY5epeQRcOLYnlrSO0ZowPeosqFOc1Uktd3u5ExTe7gncB0ro5KSed0E1JBTObfO8yPmDxqy8SQBq3qOg0znmb1rMDfJRAm7xITKWg+c5ot51tezvUZpli9RVYO97z9FijmOa0BojiDXCJursBIGvtVgw+Cqknw2Smc/yIUkA8wnqm2FpmyAar21a+0KDO3toJ1vmk3J9TZGc+zvYInR2SgxaSoY+hgp2wBkscsWYTlrX3Jc632Rs4r0wPGsTrc7cKho6Kkhdla6VoLnX1jMcrruIsdTe3amnR9XRMxfEDGAYerq3sDdhYybMAOFk/wBGK7EcYEkpr3UVPHIGNhpGM60AgHWTrAsRrN7kOsBZT5UoQbaSSwuPd5GPzkmsNs9cCxOaornUOJQwGppy2aOWFoaSWZH5XW1Oa5pHYNuxMzpFik2J1dHFVCKMPmtI9rLUlPG7M57bDWcpDRff70x0fghptJBHHO6ZmV7HSSyCRzpHQXfmdvzX8E7ZDbSOtjH+PS1DRzfBG+/eHd69cIxbkl93PA835SSi3ohjU4pV4fLTTsxGTEaKsJB60vcyRrXBsjcrybajqItsUp0mA01VhzYnPjiY6wa17g2zJmEAgHXqNlVMWZ/0GgP7Oqq28rlx+StXTPLeKhl7czz2bXNif8kpNT3Jvi8mVSLhKUO5MfY7huG4his0UrcQE1NG0TvY6GOkjja3OHlxu4XD7bOxUjCtGqSqrJZI88OFUfnTSyuLnPY3iRqc8jUBsHFWTpWxsQF1PA0sfXiOetkGt0jMojZEPu+ZrHu7SmUeP4YaFlG2hxOaJrg+XKGwioltre8scSdewbBYbkp/Oxp5WrfDkjx7jkvAnNLWYfUyUtdW1T4qd0TXRUj4XGWUXLnEhpJAddt9XZt1qsaf19HNTMdSYbLTMZI0GodTimY4EOtGLeubi9z9lS2ktFUiqosShoZZ6dtNB6BzS98BYHARvABItmBBsdYXrpRUYritMWRYbLTwscJXde89bM8XAZGHBu8nVu29iyp+zutv34x5GD1zgc6eSCbCnPcxheymwqUSZR1jutcQ9pdttq2cV7QYlL+hPMdb/ot2gAZszHGOWS+3U0jldEULpMG8lrGx4fUStZT0xncGdcIAHxl32dece/iuNF5aqggLMQdQeQQU8wbkkZJO/Oc3VCx84G5FrblpbShjK0efIzw29ER3R5XYqyhAo6SidCZJLyTTZXPkvY5gHA6gABwsn2A4BWtxkVM8mGwSyB3WwQVB6yRroyLtjNySSA4m/YSovCKd8Je7CcYo46eYhxhq3tZJEdzmyNOsbMwte3bZc0eO0eH1JqZ6tuKYjK5rXOg86GniJAe4P2Odk1AC26wWU6sPakmtfzPY0pt7uGWOfReaEYq7K0sq5YZYA17S4sY8vkJbtFsxVy0Y/wC2ZyCzDDKvC4K2epirXzy1LKkMgbSvZbrTmsXu3LQtB3P8maHdgUaclJ5TyeOEoaSWCxoQhYHgIQhACQpUhQGK4y/NjdQfsuI7mMCkdJ6/qcYwp17AQwtdfZlle6M/1fBRDn5sVqnfvpfg+3yUxpTg4qZKKcVlDB5NG1sgqajqX5mSB4DRY32HdtVpUwpxT/x9CHbv2W+b+I0x6kbiE7445mwYth80kUed3VishjeTE5juyQC3/Fren6SxjOHSYHBNVssBUOpruLhqDy4HLfiDbkqZpRWRT4lVSROD4nzXY4bHWa0FwPMFNKiuqwLNrKsNtYAVU4AG6wdZZwoSdNNYfU0O8hGbhJFwDjQTuq8QmZLi9QHCkp2Oa90TnNLeuly6mgN1AD4nZNT0HX19HiHlNI2KKCn8oEkwZLnYHZwG7/OWMaIwZsUgDiXZpiHEm5Pmu1lahVYRG91iBq4KkqXc43O54ot4QUqe+iV0Xmp5IMRM93ULpZnyANc5xjc9xY9oGsECxv8AkmeAaIU8sRNPjk8dC5zusiJELxY6w8F4AuO3Lr1alO6LUogif1YabmzmuF2vaRra4doVexTCcMa8udhMt7m4iq5GRE+z2DgN60W+0qFOc6M5NNPqeujJpSSPDROSngxOunpwHUFJSTayQWODWxgDMduZzH6+3aoqlfgcx6yN2K0ucZpIYhGWtv8AVa/ba99qbaY49K6l8mp6ZlDRl7TIxhLnzEHUZXnW7YNXALz0FhbdoIBvG4fhd/dTJXu+96m9OBvpWjlGTl3LJMSyYKQ0/o+uZ1AOXJM289jfNJc7b7l6VPSPE6d1TFhYbWOaWtmfVSOygsyA9WBlPm9ilayjZlIsNbT2cFUQwbgola7qLTJabM2bSuVJy7j3wPSGSCk6h9LSVUYkMjG1UZkax7hYkC/PvTs9IOIuJzxUT2XBijfTh7ILNDbR3NwLDtKj0KIrma0yX8tkW8nlokD0hYuST1kF+z9WiJaNwuNi8Xaa4y7/AM17eDYoGgcvMTVC8dxPxPVsm2X3ThmKYj1plNdUiVwALhK4XA2Cw1W1nVZeNVPWSvDpaupe5pu0umk80/d16vcnKFh89PxNy2fbr7ownw90js0skkp3yPdIe9xXBwSO97DuCkkixdST7zarWjHRRGbsNZa1kkeHMHYnhXJKbzNnzMOOCS0Qp2eX0+YCxlDT/EC3xIW708LWizRYLAMJnyVETvszRHueF9BBT7R5i0clt+CVWEl3r4P9zpCEKYc6CEIQAkKVJZAYxHo/Vx1dRI+mqMjppC1wic8OBe4gjLfsso7SfDpJcnoZ7DPfNDI22wDaOC3iyLKYrr2t5xIcrXMHBSwfMzKHJ9UjmCF5z7F9MvpmHaxp5tBTGp0bpJPXpqd3OJl+8BS1tJYxu+8hPZjzne9x8uaJasVp/wDUt8CtaePSFW6v6PcNYDNHSxxzRAvjczM2zxsNrqpy/SLlrlp3sGvB/E6G3i1QkmT2BjzHcx4L3qogb3AK8MC9V3NvgU7mG1cftPS9n5fBFhb9lFA06px1DrAatfxVb0MktIz2pB3i6uWmEV4H8iqNovJaRvCVv8wsui2bLNFdSeo53l4xfwNFqexU14sSNxPirjOdQVSrG2kePvFTblcCRsKWs49DxQhCiHSghCEAJLpUIASFKkQCOXBXZXBWSDAOtr3EHu1r6JpZMzGu+01p7wCvnU7PcVv2jk2akgdvgh/oCm2j1aOW+UEfZpy6+hJISBKp5ygIQhACEIQAhCS6AVC5L1wZUB54kPRP/wAt3gstqD6RadWyXjePuO8CswrQesCqbl4u6fRk2j9lIn8B9V3NvgU9nTDR31X82+CfzLktpv8A7k/L4Il0OyisaRsvG7kVm2EOyycnMPc5ahjTLsdyWYRMs938XwN1d7Ml9W0WlJZmjR3eqqvijbSu9x7wFZonXjHK6r2Mt9LzaPEhXNyvZNexXu3DjyGCEIUA6wEIQgBFkIQAuV0uUAhXJSkpxQ4bNMbRRPkP3W+aObjqCzSb4GE5xgsyeENVuehEmbD6c/uQO4kfJUTB+jB7rGomEY+xFZ7/AHuOoe660rCqBkETIowRHG2zbm5txPaVPtqcottnI7ZvaNeKhTeWn5D5CRKphzgIQhACEJCgAleb3Lty8JHIDmSRN5KledRKo2apQDyWpuCL7QR3qtVGA3N+sb+Ep3LVJrJWLRUt4VJKUuK4GyFWUE0u8cYbD1TXBzmuJcCMoIsLcV3NVtURPXKPqMQ4qG9lW0puc45fNsz+kT7iSrZ43Cxv32VYxSiphG/q4mh9rh13F178Sipr1Fz1l+3bqUqFtSpxahFI2UrmoqkW5PiviWbDH3gb7DfAfkojHG+c07wR3H+6f4DJeBvAEdxITTHNjfaPh/Za62tLJc7P9i+xzZEIQhVx2IXQkCVACAumxEp1DQ323PwC3QoTnwRW3G1LahpKWX4LUZAXNgCTwF0+psGkf6xDBx1u7gpOlpLbABy1KUp6RTIWiXaZz9xt6pLSlHHN6v8AQb4bo9A0gub1h+/rH4dittDqAAsAOwAAD3BR9LSqYpIFKjBR4Ioq1epWeakmySplIRppTsTyMLI0nqEqQJUAIQhACQpUIDhybSp0QvB7EBF1IUXUtU7NCmEtMgIGZpTGa6npqRR9RSICvVDlHTuKnqijKYS0R3ICvzgpjIwqySYcdyZyYadyA9cCqLRkbnu+OsLzxOXM0cHfJeDaeRhOUgZjcgtuLpG08ztTi233WkG/vKiShJw3cF/RuKKuVX3tM5GyVrCdgUjDhvD5p/Dhp3LVC0f3mTrj5QRWlGOeb/QhmUZ/4TqGg4KdhwvgpCDCeClwowhwRQXG0Li47ctPBaIr8GGcFJU2Fncp+nwoblIwYbwW0gkHTYXwUnBh3BS8VCncdKgI2ChT6KmsnTYV6NjQHEbF7tCGtXSAQJUIQAhCEAIQhAC4c1doQDd0a8H06fELksQEXJSplNRKedGvF0CArMuHcE3dhfBWh1IufIuCAqr8I4JrNhPBXM0Y3JvJQ8EBR5MJ4JG4VwVvkoAuW4egK5DhfBSEGF8FNx0ATuOkQETDho3J9DQ8FIspwvZsQQDNlIF7thTgRroNQHm2JdCNdoQAAlQhACEIQAhCEAIQhACEIQAhCEAJChCAQrlCEAIQhAIuShCA5ShCEB21dJEIDoJUIQCoQhAIlQhACEIQAhCEAIQhACEIQH//2Q=="/>
          <p:cNvSpPr/>
          <p:nvPr/>
        </p:nvSpPr>
        <p:spPr>
          <a:xfrm>
            <a:off x="155575" y="-144463"/>
            <a:ext cx="304799" cy="304801"/>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74" name="Shape 374" descr="http://www.enteratedeesto.com/uploads/2009/11/organizate1.jpg"/>
          <p:cNvPicPr preferRelativeResize="0"/>
          <p:nvPr/>
        </p:nvPicPr>
        <p:blipFill rotWithShape="1">
          <a:blip r:embed="rId4">
            <a:alphaModFix/>
          </a:blip>
          <a:srcRect/>
          <a:stretch/>
        </p:blipFill>
        <p:spPr>
          <a:xfrm>
            <a:off x="5984488" y="2371724"/>
            <a:ext cx="3038475" cy="3038476"/>
          </a:xfrm>
          <a:prstGeom prst="rect">
            <a:avLst/>
          </a:prstGeom>
          <a:noFill/>
          <a:ln>
            <a:noFill/>
          </a:ln>
        </p:spPr>
      </p:pic>
      <p:sp>
        <p:nvSpPr>
          <p:cNvPr id="375" name="Shape 375"/>
          <p:cNvSpPr txBox="1"/>
          <p:nvPr/>
        </p:nvSpPr>
        <p:spPr>
          <a:xfrm>
            <a:off x="4114800" y="5181600"/>
            <a:ext cx="761999" cy="46166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1">
                <a:solidFill>
                  <a:srgbClr val="FF0000"/>
                </a:solidFill>
                <a:latin typeface="Arial"/>
                <a:ea typeface="Arial"/>
                <a:cs typeface="Arial"/>
                <a:sym typeface="Arial"/>
              </a:rPr>
              <a:t>CV</a:t>
            </a:r>
          </a:p>
        </p:txBody>
      </p:sp>
      <p:sp>
        <p:nvSpPr>
          <p:cNvPr id="376" name="Shape 376"/>
          <p:cNvSpPr txBox="1"/>
          <p:nvPr/>
        </p:nvSpPr>
        <p:spPr>
          <a:xfrm>
            <a:off x="4114800" y="5562600"/>
            <a:ext cx="1869688" cy="46166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1">
                <a:solidFill>
                  <a:srgbClr val="FF0000"/>
                </a:solidFill>
                <a:latin typeface="Arial"/>
                <a:ea typeface="Arial"/>
                <a:cs typeface="Arial"/>
                <a:sym typeface="Arial"/>
              </a:rPr>
              <a:t>Transcript</a:t>
            </a:r>
          </a:p>
        </p:txBody>
      </p:sp>
      <p:cxnSp>
        <p:nvCxnSpPr>
          <p:cNvPr id="377" name="Shape 377"/>
          <p:cNvCxnSpPr/>
          <p:nvPr/>
        </p:nvCxnSpPr>
        <p:spPr>
          <a:xfrm>
            <a:off x="3505200" y="5410200"/>
            <a:ext cx="609599" cy="0"/>
          </a:xfrm>
          <a:prstGeom prst="straightConnector1">
            <a:avLst/>
          </a:prstGeom>
          <a:noFill/>
          <a:ln w="38100" cap="flat" cmpd="sng">
            <a:solidFill>
              <a:schemeClr val="accent2"/>
            </a:solidFill>
            <a:prstDash val="solid"/>
            <a:round/>
            <a:headEnd type="none" w="med" len="med"/>
            <a:tailEnd type="stealth" w="lg" len="lg"/>
          </a:ln>
          <a:effectLst>
            <a:outerShdw blurRad="39999" dist="23000" dir="5400000" rotWithShape="0">
              <a:srgbClr val="000000">
                <a:alpha val="34901"/>
              </a:srgbClr>
            </a:outerShdw>
          </a:effectLst>
        </p:spPr>
      </p:cxnSp>
      <p:cxnSp>
        <p:nvCxnSpPr>
          <p:cNvPr id="378" name="Shape 378"/>
          <p:cNvCxnSpPr/>
          <p:nvPr/>
        </p:nvCxnSpPr>
        <p:spPr>
          <a:xfrm>
            <a:off x="3505200" y="5791200"/>
            <a:ext cx="609599" cy="0"/>
          </a:xfrm>
          <a:prstGeom prst="straightConnector1">
            <a:avLst/>
          </a:prstGeom>
          <a:noFill/>
          <a:ln w="38100" cap="flat" cmpd="sng">
            <a:solidFill>
              <a:schemeClr val="accent2"/>
            </a:solidFill>
            <a:prstDash val="solid"/>
            <a:round/>
            <a:headEnd type="none" w="med" len="med"/>
            <a:tailEnd type="stealth" w="lg" len="lg"/>
          </a:ln>
          <a:effectLst>
            <a:outerShdw blurRad="39999" dist="23000" dir="5400000" rotWithShape="0">
              <a:srgbClr val="000000">
                <a:alpha val="34901"/>
              </a:srgbClr>
            </a:outerShdw>
          </a:effectLst>
        </p:spPr>
      </p:cxnSp>
      <p:cxnSp>
        <p:nvCxnSpPr>
          <p:cNvPr id="379" name="Shape 379"/>
          <p:cNvCxnSpPr/>
          <p:nvPr/>
        </p:nvCxnSpPr>
        <p:spPr>
          <a:xfrm>
            <a:off x="3505200" y="3507432"/>
            <a:ext cx="609599" cy="0"/>
          </a:xfrm>
          <a:prstGeom prst="straightConnector1">
            <a:avLst/>
          </a:prstGeom>
          <a:noFill/>
          <a:ln w="38100" cap="flat" cmpd="sng">
            <a:solidFill>
              <a:schemeClr val="accent2"/>
            </a:solidFill>
            <a:prstDash val="solid"/>
            <a:round/>
            <a:headEnd type="none" w="med" len="med"/>
            <a:tailEnd type="stealth" w="lg" len="lg"/>
          </a:ln>
          <a:effectLst>
            <a:outerShdw blurRad="39999" dist="23000" dir="5400000" rotWithShape="0">
              <a:srgbClr val="000000">
                <a:alpha val="34901"/>
              </a:srgbClr>
            </a:outerShdw>
          </a:effectLst>
        </p:spPr>
      </p:cxnSp>
      <p:sp>
        <p:nvSpPr>
          <p:cNvPr id="380" name="Shape 380"/>
          <p:cNvSpPr txBox="1"/>
          <p:nvPr/>
        </p:nvSpPr>
        <p:spPr>
          <a:xfrm>
            <a:off x="4119819" y="3276600"/>
            <a:ext cx="2124570" cy="46166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1">
                <a:solidFill>
                  <a:srgbClr val="FF0000"/>
                </a:solidFill>
                <a:latin typeface="Arial"/>
                <a:ea typeface="Arial"/>
                <a:cs typeface="Arial"/>
                <a:sym typeface="Arial"/>
              </a:rPr>
              <a:t>GRE Scores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Shape 386"/>
          <p:cNvPicPr preferRelativeResize="0"/>
          <p:nvPr/>
        </p:nvPicPr>
        <p:blipFill rotWithShape="1">
          <a:blip r:embed="rId3">
            <a:alphaModFix/>
          </a:blip>
          <a:srcRect t="3125" r="63103" b="9375"/>
          <a:stretch/>
        </p:blipFill>
        <p:spPr>
          <a:xfrm>
            <a:off x="-16008" y="406923"/>
            <a:ext cx="4800600" cy="6400799"/>
          </a:xfrm>
          <a:prstGeom prst="rect">
            <a:avLst/>
          </a:prstGeom>
          <a:noFill/>
          <a:ln>
            <a:noFill/>
          </a:ln>
        </p:spPr>
      </p:pic>
      <p:sp>
        <p:nvSpPr>
          <p:cNvPr id="387" name="Shape 387"/>
          <p:cNvSpPr txBox="1"/>
          <p:nvPr/>
        </p:nvSpPr>
        <p:spPr>
          <a:xfrm>
            <a:off x="4114799" y="5179368"/>
            <a:ext cx="814040" cy="46166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1">
                <a:solidFill>
                  <a:srgbClr val="FF0000"/>
                </a:solidFill>
                <a:latin typeface="Arial"/>
                <a:ea typeface="Arial"/>
                <a:cs typeface="Arial"/>
                <a:sym typeface="Arial"/>
              </a:rPr>
              <a:t>CV</a:t>
            </a:r>
          </a:p>
        </p:txBody>
      </p:sp>
      <p:sp>
        <p:nvSpPr>
          <p:cNvPr id="388" name="Shape 388"/>
          <p:cNvSpPr txBox="1"/>
          <p:nvPr/>
        </p:nvSpPr>
        <p:spPr>
          <a:xfrm>
            <a:off x="4114799" y="5562600"/>
            <a:ext cx="1847385" cy="46166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1">
                <a:solidFill>
                  <a:srgbClr val="FF0000"/>
                </a:solidFill>
                <a:latin typeface="Arial"/>
                <a:ea typeface="Arial"/>
                <a:cs typeface="Arial"/>
                <a:sym typeface="Arial"/>
              </a:rPr>
              <a:t>Transcript</a:t>
            </a:r>
          </a:p>
        </p:txBody>
      </p:sp>
      <p:cxnSp>
        <p:nvCxnSpPr>
          <p:cNvPr id="389" name="Shape 389"/>
          <p:cNvCxnSpPr/>
          <p:nvPr/>
        </p:nvCxnSpPr>
        <p:spPr>
          <a:xfrm>
            <a:off x="3505200" y="5410200"/>
            <a:ext cx="609599" cy="0"/>
          </a:xfrm>
          <a:prstGeom prst="straightConnector1">
            <a:avLst/>
          </a:prstGeom>
          <a:noFill/>
          <a:ln w="38100" cap="flat" cmpd="sng">
            <a:solidFill>
              <a:schemeClr val="accent2"/>
            </a:solidFill>
            <a:prstDash val="solid"/>
            <a:round/>
            <a:headEnd type="none" w="med" len="med"/>
            <a:tailEnd type="stealth" w="lg" len="lg"/>
          </a:ln>
          <a:effectLst>
            <a:outerShdw blurRad="39999" dist="23000" dir="5400000" rotWithShape="0">
              <a:srgbClr val="000000">
                <a:alpha val="34901"/>
              </a:srgbClr>
            </a:outerShdw>
          </a:effectLst>
        </p:spPr>
      </p:cxnSp>
      <p:cxnSp>
        <p:nvCxnSpPr>
          <p:cNvPr id="390" name="Shape 390"/>
          <p:cNvCxnSpPr/>
          <p:nvPr/>
        </p:nvCxnSpPr>
        <p:spPr>
          <a:xfrm>
            <a:off x="3505200" y="5791200"/>
            <a:ext cx="609599" cy="0"/>
          </a:xfrm>
          <a:prstGeom prst="straightConnector1">
            <a:avLst/>
          </a:prstGeom>
          <a:noFill/>
          <a:ln w="38100" cap="flat" cmpd="sng">
            <a:solidFill>
              <a:schemeClr val="accent2"/>
            </a:solidFill>
            <a:prstDash val="solid"/>
            <a:round/>
            <a:headEnd type="none" w="med" len="med"/>
            <a:tailEnd type="stealth" w="lg" len="lg"/>
          </a:ln>
          <a:effectLst>
            <a:outerShdw blurRad="39999" dist="23000" dir="5400000" rotWithShape="0">
              <a:srgbClr val="000000">
                <a:alpha val="34901"/>
              </a:srgbClr>
            </a:outerShdw>
          </a:effectLst>
        </p:spPr>
      </p:cxnSp>
      <p:cxnSp>
        <p:nvCxnSpPr>
          <p:cNvPr id="391" name="Shape 391"/>
          <p:cNvCxnSpPr/>
          <p:nvPr/>
        </p:nvCxnSpPr>
        <p:spPr>
          <a:xfrm>
            <a:off x="3505200" y="3507432"/>
            <a:ext cx="609599" cy="0"/>
          </a:xfrm>
          <a:prstGeom prst="straightConnector1">
            <a:avLst/>
          </a:prstGeom>
          <a:noFill/>
          <a:ln w="38100" cap="flat" cmpd="sng">
            <a:solidFill>
              <a:schemeClr val="accent2"/>
            </a:solidFill>
            <a:prstDash val="solid"/>
            <a:round/>
            <a:headEnd type="none" w="med" len="med"/>
            <a:tailEnd type="stealth" w="lg" len="lg"/>
          </a:ln>
          <a:effectLst>
            <a:outerShdw blurRad="39999" dist="23000" dir="5400000" rotWithShape="0">
              <a:srgbClr val="000000">
                <a:alpha val="34901"/>
              </a:srgbClr>
            </a:outerShdw>
          </a:effectLst>
        </p:spPr>
      </p:cxnSp>
      <p:sp>
        <p:nvSpPr>
          <p:cNvPr id="392" name="Shape 392" descr="data:image/jpeg;base64,/9j/4AAQSkZJRgABAQAAAQABAAD/2wCEAAkGBhQSERQUEhQWFRQSFxcZFxgYFxgXGhYXHR0XGBgYGxwYHCYgGh8jGRgXIDEgJCcpLC0sFh4xNTAqNSYrLCkBCQoKDgwOFA8PFDUcFxwpLykpLTUtNSkpNSkpKSksKikvLDUwKjEpLCkpKiosKik1KSopKSkpKSkuKSwpLCkpKf/AABEIANcA6gMBIgACEQEDEQH/xAAcAAACAwEBAQEAAAAAAAAAAAAABgQFBwMCAQj/xABNEAACAQMCBAMEBgYHAwoHAAABAgMABBEFIQYSMUETUWEiMnGBBxRCUpGhI2JygrHBFSQzQ1OSojRj8ERUc4OEk6PD0eEWF5Sys9Li/8QAGQEBAQEBAQEAAAAAAAAAAAAAAAEDAgUE/8QAHREBAQEAAgMBAQAAAAAAAAAAAAECAxESITEEYf/aAAwDAQACEQMRAD8A3GiiigKKKKAooooCiiigKKKKAoqFq988UTPHC87gezGhUMx6dWIAHmfyNYPqv036kJnUxxQ8pKmMo3MhB3BJYHP4fCg1rVON0tb9LW5wiTorQybgBslWR87DcZDdN9/Opa6+sEjpO4VAxw7HHLncBie3rX5w4s4xe/8ADaROV4+YZDFgc4P2tx08zXMcQzXDATyM/KqhcnoFAAH4Ab+lVH6CvfpY0+M4EpkP6iMR+JAH4Zr7Y/SNDMf0fK3pz4b8CM/lWBV8q9J2/TVtxHE3UlD+t0/EbVZq2dxWB6Dx2I1VJUOF6OrMx+JDkk/I/KtN0jiwlVbmEsbdCOuPQ/yNRezhRXOCYOoZTkHoa6VFFFFc551RWdyFVQSxJAAA3JJPQAUHSiosmpxgIeYESEchG/NnoRjtuN/WpVAUUUUBRRRQFFFFAUUUUBRRRQFFFFAUUUUBRVbpmvxXDTrESWtpDFICCPbADYGeo36+hqVp934savjGe3XG+KD5qN+kETyyHlSJWZj5KBk1+TuK+IWvruW5cY8Q+yv3UGyL6kKBv51u3066iY9LKKcePLGh/ZHNIR/oFfnOgKt9OgAUHu38PKqirfS3ymPI/wDvXUSplFFFVyKc+CJpY8DHPBKcZU83hyduYdVz0ORjoaTKn6LrL20odenR1+8vl8fI+dRX6C4cBAPKwaM/Io3kR6+nlV5SLompcro6n2Hxn1U9/wA8085qV0DWUfSDrD6i1zaWzEW1lFJLdyDo8iKzJAD39sDPwP3d2PiTiWW4law045n6Tz/YtFOxyR1lxnCjoevSveq6FDp+i3UUIwq202SfedyjAux7sSf4AbCoKjhy7Z4LMk9IrcD0AVBWk1kmlan4VpG0amY28CMwX3ByICed/dXp0yW8gaerPXHlaJAOVjymQjbcDLBRk4GQe52qhhor4K+1AUUUUBRRRQFFFFAUUUUBRRRQFFFFBl78QDTdduVkHLbXiQSO/aKUgxq7eSsylSfMim2w1QQyvG3uFyQfu5/kRiqniCyQ6zbCVVeO9s7iB1YZDcjLKAR8CapNT4fuNLy0Ye6sR296a2X/AM2MD5gfjQdvp/i5tNiYdFuEPyKSD+dfn2tz4muvr2lyxwETKwV48ZYhkIbA8tgwwfOsMIpLPkLKKu9B0a5kBaK3lkTuyqSNvI9/gKnfR7w0l1cZmKiCL2m5mC85+ym579T6D1rdIJowAqMmFGAFK4A7AAHavn5efwvUndbcfD5zu30wVlIJBGCNiDsQfI+VBGOta5xfwct0pdAFnA2PQOB9lv5N2+FcdM4cjutPhS4Qq8asnN0dCrMp3+XQ7Un6s9S9F/Pe7GU12srbxHVOYKWOAT0z2B8snbPrTCOFI47kwTzIEkU+FMGXAZd8OCdsjIwe+MGqLUdPMLlSysAThkYMrAHGQRW+eTOvjG4s+tP4FiLw+BL7EsRaPfzHtKD6FSAD8KZtee7mW3tbeQQPMrmeU5MkcaFEPhj77FsBu25FLPDV40tvFMRh2GC33mQlc5+Iz86buHLnx7u6m7RiGBfiq+NJj96YD9yuqkWXD3DsNlCsNuvKo3J6s7d3durMfOl76XLsjTmhX3ruWG3X99hzf6Vb8adazzjiXx9Y0m1HRHe5cfsAlD+KP+NRV1xqAlpHAowJZIowPJFPO3+iMj50cLxZlZvur+Z/4NReLJee6iT/AAY2Y/tOQo/JT/mq54XgxGW++35Db+OaC6ooooCiiigKKKKAooooCiiigKKKKAorzI+ATgnAJwNyfQDuaSIPpOM0Qkt9Pv5Fb3GEKFTvg7iTsQR8RQdvpAHJPplx/hXqIfRZlaM/ninKsf8ApB44lksmWayuLfDxvHJJEVUSI4kAzzHBIVgM1rtvMHRWHRgCPgRkUCHBCsc11EoCiO4Y4AwMSKko6f8ASEfKs/4s+jSW4u3lgMaJIATzEj2+jbAHrjOfU0/68pj1OUKcCeCKTcZBZGeNvL7JjrrA225yR8O+/b5j5V5fLnk4d65J8r0OO45czF+wu8I8JW8UQhmhhkmjzzsyK5bJyrKWXPKRt6EEdRU/Vv6Lgmit54YhJOFKhbZWADHlXJA8/LOKsLmwSQqWyGX3XUlXXPXDDffuOhxuDXr6hPsBdyYX3SYoC6+fK5j2+OK44eXOrbt3y8dkkwrbjRBDdpBayNAOVnmWPDIFGBGeWQMELMT7oGQG8q9aNp8MsDSXYEkkXiG4MgMnIyZLBUOQoxgqFAyCD3q5stPWIHlySx5ndiWd26czMdyf4dBgVyuNKBk8VHeGXAHPGQCwHQOrAq4HbIyOxFXznfv4njev6rOH4dNvInktYIiImCuGt0QgncY2INVM/DNvO8ypEiBDKOdEVSJCw5RsBnlCHI/Xx54YprFwh8W4laNcsUQRwKfPPgqGJP7VfGsvBtwF28JQWUYwR1cD8WI9QPWu7qXU8L1O3Oc2ZvlO0f6NtPzYXEMvstBO+/l7CNn4EfkaYPo0gxp8UhGGuWknP/WOWX/RyD5Usa1ftDa3Ph+9PGYhju8mIoz6kFh+daRp1mIYo4l92JFQfBQFH8K9N57uazDQJfrXE15J1WzgES+jZUH/AFeLWl3dyI0Z2OFRSxPoBk/kKyr6L2aLTr3UH/tbuWRlJ74JVP8AxXagtDc+LNPL1Dysq/sx/oxj48pPzp+sLfkjRfIDPx7/AJ5rPdBeNJ7e2Oc43OPZHIpfDHoCwVjjyBOwxT1p+piV3C+6mMHzznP8KosKKKKgKKKKAooooCiiigKKKKAooooCk7h8fU9QuLM7RXPNdW3kCSBcRD4OQ4Hk5pqvZmSN2RPEZVYqmcc5AyFyemTtms14h4pe6sra+htZvFt3EyNHyyqpBKTQyYIkUFOZSSmMgb0D1xbpguLK5iwD4kMgGwPtcp5T8Q2DXDgK98bTbN/OCIH4qoU/mDVnpepJcQxzRnmjlUMp8wRn8e1LX0X+xaSQHraXNzD8hIWX/S4oOX0g2/LNZXHYO8D/AAmUFT/3kaD96osKnJI3wCSPNe+Ph1+HNTXxNo/1q1lhBwzLlD92RSHjb5OqmlDR9R/s5cYOxZe6no6H1B5l+Vc7xN5ua6xq41LEsGuGt8RRWqK0vMTIeVERS7u2M8qgfzq9vtD+3Bgqd+Tp13yhOw/ZO3kRVKNQjV+V2RWQnZiAynv1rx7w64te53HqTlzyZ9XqqmLWNRf21so0jPRZZ+WUj4BSqn0NXem6iJlPssjocPG3vI3XBxsQRuGGQR0ok1eFRkyxgftr/DOagPfCV+aL2cDlMvflO+AvXruCw23wDk1pnju/Uz0z1uY92u2pS+I3hj3VIL48+qpt3zhj8F89vnE2hX/1FzbMryMpBRl/ScpG4VgcFsZ6j55pk4f0WJUVweY74ODgHO533Jznc1eV6GeHOcyWd9Pi1y6tt7YHwHrr3s1pZzBvFhuFkZj9qKJXkAbP2hIqD1z6b74KTtJ4bhTWbq5jXBEEavjoZZGZ3PoeRIyf2/WnKtmRR+lbUzDpVzy+/KohUdyZCEx/lLVEXQgsVhpgJURx+LMVIBAjAAO4I9q4cN39w1742i+sX2m2nVRK91IP1YR7GfQu4Fe9L1dA2o6hKf0UbGJD/urcHmx+1M0vxwKCs1m3jW8jghGEtI3dzkktNOQBzE7lvDRjv2de2BTfw1a8sXMernPy6D+Z+dZ1pz3CRieeBw13OrSFyIzzSMFCIpy7eHGB1AGIycmtB0XU3lfAULGi9OvkBv8AjQXdFFFAUUUUBRRRQIVlrGq3gl8EWVv4UskTB/GkdWQ43wAu4IYHyYUTaXrY3E9pL6fpof4ZFWyJ9X1Q42S/h5sf7+DAJ+LQuv8A3NM9Bm8mu6rb7z2czL3aB0uB/lOG/Ku2n/StEzcjuqv9yVWgf4e3gVoVRb7TIpl5Zo0kXydVcfgwNUQLbiiJsc2Vz36j8RVrBcK4ypBHmKz3ifgkWKNdaepURjmmtgSY5Ix7xRTnkdRuMbHGMVBOrXbBTYtEkcsYbxnJPXoFUA4IG/MQQM9DUGhX2shX8KIeLMRnkBwEB6NI2DyL5bEnB5QcHCFDLPp968PMvg6i7SIyryolyP7ZFBJ5Qww2SeqnGKuLDiAWMfJd2r2yk5NwrG5idjt4kkoHOGO3tSKPjVpxPoKX9iUiYZwslvIpBCyLvG4I6jsT5MaBd4T1IWd41oT/AFa6ZntifsS9ZYfQN76jzLCrXh8eBqt/AelysV1H+HhSj/MoP7wpOT+vWmGzFPG2DjZoLmM9R5Ybf4Graz4i8eTT7twEmgmezu1G3KZQAD+yZFRh6MfI0Gl0h8QWf1e5J6RXJLg9AswGZF9OZR4g9RJ6U+VW8Q6DHeW8kEo9mQdR1VuquvkQcGgzLVvpnFpH4UMXisCQHbIT4D7341kGraybieSZwQ0rl2CtgAnc4GNhUviLh6aykmt5x7UbIQ2+JFPModc9QR+GCOoqiqo7+OPJv8//APNOP0f8ULAzpJ7MRHMSfaOeg3wP+DSPUphzBVT5r3Ldz+t/LyoP0nw/xEqrkHxI2xgq2cdc4/LbamOTXYRE8hcBY1LN5hQMnbr0r8m2Orz25/RyOhHbJH5Vq/0WPc6m5a5wba3ZSTy48WQe0ieoBw5+CjoaK1fh20ZYeeQYlnYyyDurNjCfuIET9yrQ18Aqk421w2ljPMvvheWMecrnkjH+Yj8KgTZdcPPqeop7ThlsLIfecHBx5gzvn4RmpNvpIZrXSUPNFZLHNet2d888cR9ZJcyEfdUedL0l4tlHbRY8QaXGshTqZ9RuAfBjx3KqXkPlzCrUWE8ECafE+dR1ItNeTDfwUbaSQn0H6NB5g4xQfNU1u4v7xmtLZri2si0asskcatOR+kcc5AYKvsAjpzMftDErQeKLlJbi3kgSFofDLe2JTlwWAJUAZCgHv71N0UNvpljgDw4LWMk+ZA3J9WY/iWpE4bBdXnlIEl3IZZeU8wTmwFTbPuIFHxBqjR9Hnd4gznJbPbG2cCp1RLG8iYBY2BwMAd8D0O9S6gKKKKAooooFniQ/1/TPPxpx8vq8uf5UzUmcV6vFDqViZScRxXLqqqWd3bwokVFUEsxDPsO2T0BqQmpajcORHDHaIPtTZmk33HsRsEU47czetA10VQro13je+bPpBCF/DBP514YajFuDbXSjsQ9s/wAmBkQn5LQMDLnrWSaDb/V5bqz/AOazHwx/uZP0kePhkj5U/W3F8fMI7hHtZGOAswAVj5JKpMbn0DZ9KTuNlmg1eF7WISS3tu0SAnlUSxsGEj+iIxOBueUUF7qXFZiijtoUE97KCiRfZAGxklP2Y1HU98YFWXBXCgsLcx85d3YySH3U5294RoNo18gBXnhDhBLJGLMZbibBmmYe058h91B2UUxUGb8bad9SuheqMQXJWO6HZJOkU/z9xj8D3pa4vU24e4T3ZVEcy5xkg5hlH6yPj1wTWy39ik0bxSqGjkUqynoVOxFfnf6TIJ7RUspSWWNi0Up/vYcYTP66bqfke9Bv3DmrC6tIJx/fRo5x2JA5h8myPlVlWXfQXxBzWptH96EeJH+tE7HP+WTmH7y1qNAtcb8DQ6lD4cnsyJkxSgZZD/NTtlf4HevzZxRwncafMYrhMfccbpIv3lPf4dR3Ar9cVB1fRYbqMxXEayoezDOD5g9VPqMGg/Hte4JOVlPkQa1vjT6DBCsk9pOqxoCzJOccoG5xIBuP2h8zWQ1RuVvAl1HbqsMU08yjlDoGCgYDyOcZ5F79ySFG5rS+HdBjs7dIYhhVyScAczHdmIG257DYbAbAVnX0Ja9aGLwQWF2R7Rk+2qk4WMjYKuSeXY5ZjvmtYzUBWc/S3qyo9mj+5G0lzIPMQrhB85JFHxrRqxD6QpTe6tNapy5EUUTO2OWCJT9YuJiT0xlB8j6UEbgmQtzaldKXSGVjBGPeub6XA9kd+UBEXy5c9jWr8J6A0CyTXBDXd0eedhuF7JEn6ka+yPPc96o+B9EWYxXPIUtbZSlhGevJ0e6cffk3xnopJ6tVjxvxO8IFtbEfWp1JDdRBF0advh0UHq3oDQR76b+kb8Wy72tkyvcntLOPaig9Qhw7eoUdqv8AUOGLeYlmjAf/ABE/Rv8A50wT8DkUnaHxTb2kS2ljHJe3AyXWHDAMdy0sx9gEnOTk7k1Wa39I15Ef60hsgeiokMsn+Z5Tn4iLvQMl/wAPzQe0hM6DyAEyjzwuFk/dCnyDGu2kcVnAyfETpn7QI6g57juDvSTFx/byf2lzfn15pIh/4MQFNvCtlE5+twJNMJRylnmLhsHGSsgGWGMAnftQOVrdrIvMhBH8Pj5V2rnDEANlC56gAfyrpQFFFFBHfT4zIspRTKilVfA5lU4JUHqASBUiiigKKKKCs1+3lkiKQrES+zeNkqF7nlCkOfIHA7npg5jrltNFfWMNq6T3Fq5f6ugkKxI45XaSRmPhKR9kYHTCjvrV9EzRuqP4bMrBXwDyMRgNg7HB3x6Vj9lFeafObXTbmO9mLlp1NsAFJJy9xOJMhs9iSfTzB7PGcsLlbq1dQPtwt4y4+9yFVkx8Far7StahuVLwSLIBscHdT5Mp3U+hANKd3xPLHiPU7MqP8e2JmjH63LgSIPk1cpuGUuALm0mDH7E8DhZB+qSNmHmjZHpQP9LnHXBsepWxif2XX2opMZKP/NT0I7j1AqosOMp7Y8l+nOg/5RGhBX/pohuv7aZHoKdLS8SVFeNldHGVZSGDDzBGxoPzPoMt1o+pRmaNgYGIkQb80LbOV+8pHtAjbKjoc1+l7K9SWNZI2Do4DKwOQwPQik7j3UbVyLY20d5cgZCMPZgB6PI43jB+6PabsO4hcJ8DXVvFmC7aHnJYxmMSQknf2YmIMY9Q2T3zQaLmomp6rFbxtLPIsca9WY4HoPUnsBuaz3i3jS6s4n57/T/GAPLGkMhkZuwx4zBfiRikGw0PW9UmjuGMg5DzJJNiJE9UTH5qu/nQaJq0L6qD9YEkVp/dwglHk7iWbG6/qx9urb4AQuJPoriAQ2UpZ5JFiWNmDZY9cMvTlXLHPQKTVTx9rEqSG2ku3uXi2lKgRQh+6KibyEd2Y9cjHelfTtbmt3V4ZDGyPzqV29rBXOOh9kkY6EEg1hnHJ5d3TW6x11Mv0vo/0c2kVito8YkA9pn6MZdsyKw9pDtgYOwAFQ2g1HT/AOyJ1G2H2HIW6jHkr+7Nj9bDVw+jr6U4tQURS8sV0BunRZfNo8/mvUeo3p+rdkWdM+kG0uEco/LLH70Eg8OVT5FG3+YyKzfgbSf6Smmc58KeVpb2TGPEHMWhs0P3cAPIR5qvYZ0fjD6PrbUBmUFJlBCTIcOvlnswz2PyIrwXt9Hso4Y1LEezFGuPEnlO5PxJyzN0UemBQSuKeJVso1WNQ88vswQjbmI6k492NRgluwwBuRWbf/Dygvc6tdM6TPvHGGU3L/ZjAX23AGAEXCqPiTUm9v3jlDuv1nUbvZI1OAFGfYUn3IU3yx94gk755ZbX8WnOsswN/qcvsIseyxd/BgGDygZ3IBbu2M4oJ1pot9dII4VXSLIdEjVfrLjzPLtFn483nmqfUeA005i8GoWysxzy3oiDMev9qMP+VM8Gh6jejmvZ/qcTf8ntThyPKSY5PyTavr/Q/YD2okeOT73N4uT5kTh1P4UFNwhxPLcGRI/7WAgSCJxNGQc8rKy5VlOD6jpWjadOzxguvK2+QdvnvWf3GlT6dlvCV4epmtk5GX1kiXfAH2kLfAVfaPxdzKrEiSNhs6kHb5bGqGyiucFwrqGUgg+VdKgKKKKAooooFvj/AFqe0s2ntwjPG8fMHzgoXVW6HbqN+wyagxcaLOFaPMU8JKz20mzxk9mX7S7HDjY5Hwq91tIbiOa0eRA0sLcy8w5gjApz464B7+Ype0/QrfVrG3luE/TonIZY25JEkQmOTlde3OrHByPSgj8b8UXLwRw6fG5nuWKMy4HgoBlmDn2VJ6Bj0wTjIFc9D4Bu441ja6+qxDfw7QBSWPUvLIpeVvNjgHyxXK64Fv4f7G9hlQZP9ajKsAPN4uvxIrO7niq6+uBzdSCBAqSyWckzQpvyq36VOXHMQDsQe1Bqb372TKl5MLq0dgonfkElu5PKom5cAoc48QAEH3uua+6zwwIZDPas8LNuzx/wkBBSQb/aBPqOtLWgaL9TuobW+ZpbScH6p4jgxLI2eaN1X2SzZPITke0QMGmeO5bSj4UuX09to5DlmtR/hyd2iHZuqjY+yMgPdrrbOvLeRB+X++hDHA+80e7p8V5x58oqP/8ADMkR+saXOoEh5mTZ4ZvMlQQOb9dCG881Y6hpJQiWA5XZhynOO4Ix1GP+MV9050lYlSYJz1ZMBZT5uh9lz8RzeRFArJYXMcSW9vbq9yQZbq7lZkhV3ZixbPtyNt0wMADt0n6Zwdc3qeJqN7M8cmCkMJ+roUO45wgzuMHHNkZ3OejHxBHzRxQtgyXDrESoK+xgvNjckDwlcYyd2FXwFBRaLwLY2mDBbRqw+2Rzv/mfLfnU7XtQ+r2s83+DFI+/mqlh+YqwpX+k1iNKu8f4WD8Cyg/lmgxyH6L1YJJcXaxGQBnZ8AAsOZslmGdyaiTcC2hJW2uprxx2trV5B83LBPzrQ4uFo5LpZliillO3LOC8ZwNgM58M7bMAQO6mnzRNYjkzEEMMsQHPAwCsg6Ajl9lkPZ1yPgdhRgVt9EeoMQ0drImDlTJNFG3ocAkg/wAKf7HinVtNjH1+0e4gQbypIjyIB3Yr7wHmwHqxrVBQy561AnJ9J0DxBoobh3cewpiZQ2en6UZjVfNuY4369K42/DM8he5laOad0blwxCAdVhjyMonNjLdT1O+AImu8FSWjtPpyc8THmltMgDPd4CdlbzToe2DivvDXFasC0TZAOJI2BVkbuGU7o3/G9B5t+DLq1t2kiCXGo3TIs0ztyxxJuSFHXw1wByru23bYV+n8M3Wjytc+H/SMbgeK4XF1D15vDBJDISSeUYO+/nWk2GpJKMqdx1B6j/jzqS7AAk7AbmggaDr8F5CJbeQOh222KnurA7qw8jVjSDr1oqoNV0sh5AA0ixbpeRZw4ZV6uoyQ2OYEEb12l4g1O6/2O0FtEekt3jxCPNYVbb94/Kgd6UNe4K9pp7HljlO7xHaKc98gD9G/+8H7wPaKnDGqNu2pureQhgCj4DlJ/OvOoX+q2EfiyGC+hUjmAU28ygnGQRlCNx2FBH0PiAhmADRyRnEsL7Mp8mA2IPZxkHsaeNO1JZlyuxHUdx/x50jNqdrq5HgubXUYAQqyryyAdWjdc/pYj3AOR1GD18aVqrq7KwMVxDgSR5zjPQg/bjbs38CNg0iioWl6msy5GzD3h5f+1TaAooooM94z4Ygm1aye6jEkVxHLBuWUCVczR5KkZyviDFWvC1stpeXVnGoSJhHcwKOiqw8KVR6CSMN/1tWvFWjG5tysZCzRsssLH7M0Z5kJ9CRyn0Y1Qajq4ZLXUkBX6szR3KH3o4nISdW9YpVRz6IT3oOXHvFVzDMtnFbxOt3E3LJLIQuRkSqVA3wpU4B3yaqfo2s1lhnsLrBa3QwunaSJsFJB8sb9cimzj7QGu7TMP+0W7CaA/rrvy/B1yvzHlSHb6uqPbanGDyKOS4UdfAY4fI7tE+T8A1UdLO0I59JvR4ngAmBjsZrbII5T2ki2O24G/RaadF1kqy2N83OXH9XnOwuU6gN92ZR1H2sZHcV0470H6xFHcQNyzQEPFKN+U/ZPqpzgjuG9K52NvFqlkVdOR1bDx5IaCcYLKpG4GcOrDsQR5VB4axnsGxbsPBYkiNwTH68nLvEfQZXuFq30+zS5TnfkWTOSIiw5fLPMNz35sD8s1S2HEElvm31AGSIbC45clR5TqvQj/FUcp6nl6mxfTWTEts/OhGQVIbIPw2cfCg6m7QXcksrqsVjEI+d2AAkk5ZJCWbuI1h/ztXheOllOLS3nuf11URx/HnmK5HqoIqBofDdtJI73PNNM0jyBZfcRmO5jj90EDA5jlgFGDir/AFzWIrGDnK53CxxoPalkbZI1Hdif4E9qCCdc1Dtpyn/tcef/ALKX+L9dup7Se2axMbzIVB+tW7BTtuRzBvyqwg4Hku/0mpzyuz7/AFaKRooIh9z2CGkI7sTvUr/5U6Zj/ZE+PNJn8ebNB9sIIo5FfxgeU59xh+dWWoQW9wFPiKskeTHIrAPGx7qT2PdTkMNiDVBcfQ/Y9YjcQH/dXEg/Jywpeh0R4Lt0jvJp4YvZcShGzIRnlVgAfZGCT5tjsaDRNH1RnLRSgCeLHNy+7Ip92VM/ZbB235WBXJwCbWlK80k28C3SA+Nb5kYD7cXWWHHfKDI/XRD2ppgmDqrKQVYAgjoQRkH8KDpStxRwNHct48TG3u1G0yjPOPuyr0kX47jse1NNfCaDMtM1WRJmhmXwbqHcqDlXXoJIyfeQ/iOhp90jVRMu+zD3h/MelJP0k6zZPCHjuoPrlqS8IEiszEY8SEhc7OuVwe+D2rhoY1G5KyW0QtIiNpbgczsp7rCp8t8uQOlBcX30ZW/M7x3V3aozFykM/hxKx94hcYXJ38qpXtbSM8q65fMV+ylws2PiFjbHzpmt/o9hYh7x5b2TznbMYP6sK4jUfI/GmS3tUjULGqoo6BQFA+Q2oEWwkvSA1petcp2FxbRsD6GSJkYH4j5V1PHwXxINTg8FcmJ5UJltzlRkMcB48hx7wxv1p6pO4y0zw2a5AzEwAuBjOABgTY7gL7Lj7oB+ycgtz8MJcoef25LVgqzxtiQDAaGZWXsyFWyMjPMO1R9aknSKN7llZ4dre+xhT0zbXij3Vfp4g9kEq2xzmbwrpRtL1XhcC2lUpJExOEG7o0Z32Dk+ydh4jEda0SPS0BcYBSQYZCAVPnsfMdulAnaDqBkhS6t84yVdDu0bj343x1HT2h1BB7im2PWoyAckZAPun/0rzovDdvZh1toliWRuZgucFsAdCdhgYwMCrLFB9ooooClLiy1WImSEnx7n9H4HKHS7OMYdCRuEzmUMvKo9rIAFMWqaksETSPnC42AyzMSAqKO7MxCgdyRVfomkNzm5uQPrEgwFBysEeciFD+BZvtMPIKAFXwdqbwkaddkC4hjDRsCSs0HQFS25aP3Gzv7IbvtTa1pYsb3mwPql84JBHsx3J95SPuygf5gR3q2+lDT0NoLnxPBns2ElvIBzHxCQojwN2DnC8o9OuMV3Gt295aGO6UhnQLPCVYNFJgEr0yCDuregYHoaDxoK/VJTp8u8LBms2PeL7duT96LO3mhH3TVZd28lpcmWDBkUBXQnCzxdQpPZhnKv2JIOxNTYT4sa2l4W8VR4lrcDCtKEHMkqHos6D306Hc4KsQKvXb43UUEU/NDI80MTyIeVJomYB/Db7LHoUzzLzHHMNyF9capb3MBuUk8Mw55+b2WjI3KOvUMN8dfTINLSaHeTKJophYO4DLBbxe0wbo8+WCFsbkBfZzgnNM9p9G9jGMJbqmVw3KWHN8TnmYddmJBzuDVFxlxA5l+pWLt4wH6eYsxW2Q9AACAZCOg7fwBo0/Q+RVe5kMsigZZjyjI77YHXt0qm4fT+kL17597e2Z4bMdiwPLNcfEkFFPkDVLqkJttNbEheUhYYA787tLIwjVmyc7Fi2P1a0HQ9JS1t4oI9khRUHrgbk+pOT86CeBRRRQVvEOq/V7d5AAWACoD9qRiFRfgWIz6Zpa4X0wc6qTzBMszHq7E5LH1ZyWNSON5uaa1i7AyzEfsARr/qmz+76VWWvDizOzy31xChwPBilWEHA3JIHOc5PegfZZ0AwzAZ8yKoeBrkDTouYgCISR5J2CRSSRgkntyoKg2/Bulpvyo585J5JCfjzuaWI+CXltkim1BIvDZisEaCSDd3f9IrY8U5b0AwMA4yQY7zjeS4bwtMQSdjcOD4Q8/DGxmPqMJ+saqdG0hLy4uINRmuJp7c58CVvDidD7sqRwkK6E7b5x3rva21ymFMti4AA51FzE2PVVZlP4iumr8OiRI5orki/t8tFIFbkJOSYmU5PhsPZwST386DzecNy6bIb2yhjKcoFzaxAgSIv95ECPZkUdh7wz369IPpailIW1glumODywqzEZ+8zAKnzNMPCPFKX0JbHhzRHkniPvRSDqPUHqG7j51dRwquygAddhjfzoFIf0tc/wDN7CM+n1qb+UY/OvF1wJOyE/0letL1yZRGh9OWFVIB8wcj16FzooMy0rSZpJGjW9vYZULKwacyhJAuRlZAQy7q22OZWBr3pnEmoRxBpDFeLzvFNEVEE0UiHldQRmOQdxkLkEHbNXvGha0K38MRlMQ5ZkDBOeI5w2T0MbNnOPdd/ktaK81xfXDyQm2jufDblZ0k/TKvhsRyfeVU+a0Fjwlo5mhk5UlhSOVlhWZcHwiFZV2JyELMgILAhBvT1ZIyxqH94DB71x0qxMScpbm3JG2Ovb8f41NoCiiigK+E19rhf2SzRvFIMpIrKwBIyrDBGRuNvKgq4uW5uOfIaK1OEwQQZiPbfbY8ityDyLSdwMXdItl9FSW45bS9vbdM55EkQpnzwyfD8KmHh3UkH6LU+cjoJ7aNgfQtGVNBG1mb61rNta9Y7KM3co7GU+xAD+zkv8xTDrHDcdwQxykqjCypgMB15TkEOufssCNyRg70o/RfHNLc6ldXIXxnnWA8oYL+hXB5Q24U5U71olBVf0EslusNxiTlxhlBQgg+y64YsjDbcHIPSoWlaLPbPy86zwt15/ZkXHQnA5ZMeeEPoTTFQaBb474la0twIQGuLhvCgX9c9XP6qLlj8AO9JPDv0YpIx5ri6yfalZZinPIerbDqTk75qXqVybnVJ3JzHYqIIh28VgHnb4+6nyp90C15IV839o/Pp+WKBM1X6G0dV8G8u43RgwZ5TKARnBAyuCCc8wOahf8Ay61GLf65JdAdV+t3Vsx+B5pFz8QK1Kigy+CO3RxHeS6pZu2wM15KYmPksyMUPzKmmlOBou11fH/ts/8A+1MU9srqVdQysMFWAII8iDsaWzw3Lae3p7YQbtaSMfCbz8JjkwN8Mp5qOtAr63w8sd/yLNdHFsrZa4lZt5HGMsScex0pg0LhZJI+ZprrPMR/tEg8vI1Wvfx3mooF5o5mtpEeKQcskbxyI4Vx5FZXIcEqcHBNNXDsTIHRwQVYH8Rjbz6UHMcIoP7+6/8AqZf/AFrw3BcR6y3Z/wC13A/g4pgooF8cD2/drk/G8uj/AObXSHgm0U58It+3JLJ/+RzV5RQKHEXDjQMt7YIFngXDwoAq3UOctEQNg43ZGx123zsw6LrEd1BHPC3Mkq5HYjzBHYg5BHmKnGkvTV+oam8HS31ENNCOyXC48dB5B1xJjzDUDpRRUDWtaitYWlmbCrgAAZZmOyooG7MTsAKCVcxK6MrgFWUhgehUjBB9MZrN9KjdOeE5Z7V2jJ6kquGic/GJkOfPNSY9Pm1OTN17MQ3W3BzHGvYy42lkx2PsjsPtU46Fw5BZqywJyB25m3JycBRjJ2AAGFGAOwoJen3HPEjd2UZ+PepFfAK+0BRRRQFFFFAUUVD1e98GCaX/AAo3f/Kpb+VBVcENz27zf84uLiT93xGRP/DRKYap+ELfw7C0T7sEWfU8ikn8Sai65xtDAxiQNcXA/uYcMyntzsfZjH7RB8gaBiry7gAk9BuaVYzqlyM/1exQ+huZfz5Y1PyNDfR4kv8AtdzdXXmrzGOM/wDVw8i4+OaBP4NBe2WT7Vy8sp7kmR2IPrty/hWtRpgAeQxUew0yKBFSKNUVAAoUAYA6CpVAUUUUBRRRQR30+MyLKUUyICqvgcyqfeAPXB8qkYoooCiiigKKKKApY+kLT2ezM0Q/TWbLcxftRe0y/vJzrj1pnrxLGGUqRkMCCPMHY0FfJxDCloLp3CwmNZOY/dYAr8ScgADqTikizim1G5W4lUqBn6vC39wh2Mj/AO9Ydfug8o7164Y4KuZYYY78BIrJeS3hBDB3XIW4kwcHAwEXtuetPemaasK4G5PvHzP/AKUHWxsViQKvzPcnzqRRRQFFFFAUUUUBRRRQFL/0gZ/oy8C9WgkA+akd/jRRQVp0u+u41DuLODAHhRtmZkxj9JKuydB7Mfn79X2icNwWqBYkAx3x37n4+vU9zXyigtaKKKAooooCiiigKKKKAooooCiiigKKKKAooooCiiigKKKKAooooCiiig//2Q=="/>
          <p:cNvSpPr/>
          <p:nvPr/>
        </p:nvSpPr>
        <p:spPr>
          <a:xfrm>
            <a:off x="155575" y="-144463"/>
            <a:ext cx="304799" cy="304801"/>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3" name="Shape 393" descr="data:image/jpeg;base64,/9j/4AAQSkZJRgABAQAAAQABAAD/2wCEAAkGBhQSERQUEhQWFRQSFxcZFxgYFxgXGhYXHR0XGBgYGxwYHCYgGh8jGRgXIDEgJCcpLC0sFh4xNTAqNSYrLCkBCQoKDgwOFA8PFDUcFxwpLykpLTUtNSkpNSkpKSksKikvLDUwKjEpLCkpKiosKik1KSopKSkpKSkuKSwpLCkpKf/AABEIANcA6gMBIgACEQEDEQH/xAAcAAACAwEBAQEAAAAAAAAAAAAABgQFBwMCAQj/xABNEAACAQMCBAMEBgYHAwoHAAABAgMABBEFIQYSMUETUWEiMnGBBxRCUpGhI2JygrHBFSQzQ1OSojRj8ERUc4OEk6PD0eEWF5Sys9Li/8QAGQEBAQEBAQEAAAAAAAAAAAAAAAEDAgUE/8QAHREBAQEAAgMBAQAAAAAAAAAAAAECAxESITEEYf/aAAwDAQACEQMRAD8A3GiiigKKKKAooooCiiigKKKKAoqFq988UTPHC87gezGhUMx6dWIAHmfyNYPqv036kJnUxxQ8pKmMo3MhB3BJYHP4fCg1rVON0tb9LW5wiTorQybgBslWR87DcZDdN9/Opa6+sEjpO4VAxw7HHLncBie3rX5w4s4xe/8ADaROV4+YZDFgc4P2tx08zXMcQzXDATyM/KqhcnoFAAH4Ab+lVH6CvfpY0+M4EpkP6iMR+JAH4Zr7Y/SNDMf0fK3pz4b8CM/lWBV8q9J2/TVtxHE3UlD+t0/EbVZq2dxWB6Dx2I1VJUOF6OrMx+JDkk/I/KtN0jiwlVbmEsbdCOuPQ/yNRezhRXOCYOoZTkHoa6VFFFFc551RWdyFVQSxJAAA3JJPQAUHSiosmpxgIeYESEchG/NnoRjtuN/WpVAUUUUBRRRQFFFFAUUUUBRRRQFFFFAUUUUBRVbpmvxXDTrESWtpDFICCPbADYGeo36+hqVp934savjGe3XG+KD5qN+kETyyHlSJWZj5KBk1+TuK+IWvruW5cY8Q+yv3UGyL6kKBv51u3066iY9LKKcePLGh/ZHNIR/oFfnOgKt9OgAUHu38PKqirfS3ymPI/wDvXUSplFFFVyKc+CJpY8DHPBKcZU83hyduYdVz0ORjoaTKn6LrL20odenR1+8vl8fI+dRX6C4cBAPKwaM/Io3kR6+nlV5SLompcro6n2Hxn1U9/wA8085qV0DWUfSDrD6i1zaWzEW1lFJLdyDo8iKzJAD39sDPwP3d2PiTiWW4law045n6Tz/YtFOxyR1lxnCjoevSveq6FDp+i3UUIwq202SfedyjAux7sSf4AbCoKjhy7Z4LMk9IrcD0AVBWk1kmlan4VpG0amY28CMwX3ByICed/dXp0yW8gaerPXHlaJAOVjymQjbcDLBRk4GQe52qhhor4K+1AUUUUBRRRQFFFFAUUUUBRRRQFFFFBl78QDTdduVkHLbXiQSO/aKUgxq7eSsylSfMim2w1QQyvG3uFyQfu5/kRiqniCyQ6zbCVVeO9s7iB1YZDcjLKAR8CapNT4fuNLy0Ye6sR296a2X/AM2MD5gfjQdvp/i5tNiYdFuEPyKSD+dfn2tz4muvr2lyxwETKwV48ZYhkIbA8tgwwfOsMIpLPkLKKu9B0a5kBaK3lkTuyqSNvI9/gKnfR7w0l1cZmKiCL2m5mC85+ym579T6D1rdIJowAqMmFGAFK4A7AAHavn5efwvUndbcfD5zu30wVlIJBGCNiDsQfI+VBGOta5xfwct0pdAFnA2PQOB9lv5N2+FcdM4cjutPhS4Qq8asnN0dCrMp3+XQ7Un6s9S9F/Pe7GU12srbxHVOYKWOAT0z2B8snbPrTCOFI47kwTzIEkU+FMGXAZd8OCdsjIwe+MGqLUdPMLlSysAThkYMrAHGQRW+eTOvjG4s+tP4FiLw+BL7EsRaPfzHtKD6FSAD8KZtee7mW3tbeQQPMrmeU5MkcaFEPhj77FsBu25FLPDV40tvFMRh2GC33mQlc5+Iz86buHLnx7u6m7RiGBfiq+NJj96YD9yuqkWXD3DsNlCsNuvKo3J6s7d3durMfOl76XLsjTmhX3ruWG3X99hzf6Vb8adazzjiXx9Y0m1HRHe5cfsAlD+KP+NRV1xqAlpHAowJZIowPJFPO3+iMj50cLxZlZvur+Z/4NReLJee6iT/AAY2Y/tOQo/JT/mq54XgxGW++35Db+OaC6ooooCiiigKKKKAooooCiiigKKKKAorzI+ATgnAJwNyfQDuaSIPpOM0Qkt9Pv5Fb3GEKFTvg7iTsQR8RQdvpAHJPplx/hXqIfRZlaM/ninKsf8ApB44lksmWayuLfDxvHJJEVUSI4kAzzHBIVgM1rtvMHRWHRgCPgRkUCHBCsc11EoCiO4Y4AwMSKko6f8ASEfKs/4s+jSW4u3lgMaJIATzEj2+jbAHrjOfU0/68pj1OUKcCeCKTcZBZGeNvL7JjrrA225yR8O+/b5j5V5fLnk4d65J8r0OO45czF+wu8I8JW8UQhmhhkmjzzsyK5bJyrKWXPKRt6EEdRU/Vv6Lgmit54YhJOFKhbZWADHlXJA8/LOKsLmwSQqWyGX3XUlXXPXDDffuOhxuDXr6hPsBdyYX3SYoC6+fK5j2+OK44eXOrbt3y8dkkwrbjRBDdpBayNAOVnmWPDIFGBGeWQMELMT7oGQG8q9aNp8MsDSXYEkkXiG4MgMnIyZLBUOQoxgqFAyCD3q5stPWIHlySx5ndiWd26czMdyf4dBgVyuNKBk8VHeGXAHPGQCwHQOrAq4HbIyOxFXznfv4njev6rOH4dNvInktYIiImCuGt0QgncY2INVM/DNvO8ypEiBDKOdEVSJCw5RsBnlCHI/Xx54YprFwh8W4laNcsUQRwKfPPgqGJP7VfGsvBtwF28JQWUYwR1cD8WI9QPWu7qXU8L1O3Oc2ZvlO0f6NtPzYXEMvstBO+/l7CNn4EfkaYPo0gxp8UhGGuWknP/WOWX/RyD5Usa1ftDa3Ph+9PGYhju8mIoz6kFh+daRp1mIYo4l92JFQfBQFH8K9N57uazDQJfrXE15J1WzgES+jZUH/AFeLWl3dyI0Z2OFRSxPoBk/kKyr6L2aLTr3UH/tbuWRlJ74JVP8AxXagtDc+LNPL1Dysq/sx/oxj48pPzp+sLfkjRfIDPx7/AJ5rPdBeNJ7e2Oc43OPZHIpfDHoCwVjjyBOwxT1p+piV3C+6mMHzznP8KosKKKKgKKKKAooooCiiigKKKKAooooCk7h8fU9QuLM7RXPNdW3kCSBcRD4OQ4Hk5pqvZmSN2RPEZVYqmcc5AyFyemTtms14h4pe6sra+htZvFt3EyNHyyqpBKTQyYIkUFOZSSmMgb0D1xbpguLK5iwD4kMgGwPtcp5T8Q2DXDgK98bTbN/OCIH4qoU/mDVnpepJcQxzRnmjlUMp8wRn8e1LX0X+xaSQHraXNzD8hIWX/S4oOX0g2/LNZXHYO8D/AAmUFT/3kaD96osKnJI3wCSPNe+Ph1+HNTXxNo/1q1lhBwzLlD92RSHjb5OqmlDR9R/s5cYOxZe6no6H1B5l+Vc7xN5ua6xq41LEsGuGt8RRWqK0vMTIeVERS7u2M8qgfzq9vtD+3Bgqd+Tp13yhOw/ZO3kRVKNQjV+V2RWQnZiAynv1rx7w64te53HqTlzyZ9XqqmLWNRf21so0jPRZZ+WUj4BSqn0NXem6iJlPssjocPG3vI3XBxsQRuGGQR0ok1eFRkyxgftr/DOagPfCV+aL2cDlMvflO+AvXruCw23wDk1pnju/Uz0z1uY92u2pS+I3hj3VIL48+qpt3zhj8F89vnE2hX/1FzbMryMpBRl/ScpG4VgcFsZ6j55pk4f0WJUVweY74ODgHO533Jznc1eV6GeHOcyWd9Pi1y6tt7YHwHrr3s1pZzBvFhuFkZj9qKJXkAbP2hIqD1z6b74KTtJ4bhTWbq5jXBEEavjoZZGZ3PoeRIyf2/WnKtmRR+lbUzDpVzy+/KohUdyZCEx/lLVEXQgsVhpgJURx+LMVIBAjAAO4I9q4cN39w1742i+sX2m2nVRK91IP1YR7GfQu4Fe9L1dA2o6hKf0UbGJD/urcHmx+1M0vxwKCs1m3jW8jghGEtI3dzkktNOQBzE7lvDRjv2de2BTfw1a8sXMernPy6D+Z+dZ1pz3CRieeBw13OrSFyIzzSMFCIpy7eHGB1AGIycmtB0XU3lfAULGi9OvkBv8AjQXdFFFAUUUUBRRRQIVlrGq3gl8EWVv4UskTB/GkdWQ43wAu4IYHyYUTaXrY3E9pL6fpof4ZFWyJ9X1Q42S/h5sf7+DAJ+LQuv8A3NM9Bm8mu6rb7z2czL3aB0uB/lOG/Ku2n/StEzcjuqv9yVWgf4e3gVoVRb7TIpl5Zo0kXydVcfgwNUQLbiiJsc2Vz36j8RVrBcK4ypBHmKz3ifgkWKNdaepURjmmtgSY5Ix7xRTnkdRuMbHGMVBOrXbBTYtEkcsYbxnJPXoFUA4IG/MQQM9DUGhX2shX8KIeLMRnkBwEB6NI2DyL5bEnB5QcHCFDLPp968PMvg6i7SIyryolyP7ZFBJ5Qww2SeqnGKuLDiAWMfJd2r2yk5NwrG5idjt4kkoHOGO3tSKPjVpxPoKX9iUiYZwslvIpBCyLvG4I6jsT5MaBd4T1IWd41oT/AFa6ZntifsS9ZYfQN76jzLCrXh8eBqt/AelysV1H+HhSj/MoP7wpOT+vWmGzFPG2DjZoLmM9R5Ybf4Graz4i8eTT7twEmgmezu1G3KZQAD+yZFRh6MfI0Gl0h8QWf1e5J6RXJLg9AswGZF9OZR4g9RJ6U+VW8Q6DHeW8kEo9mQdR1VuquvkQcGgzLVvpnFpH4UMXisCQHbIT4D7341kGraybieSZwQ0rl2CtgAnc4GNhUviLh6aykmt5x7UbIQ2+JFPModc9QR+GCOoqiqo7+OPJv8//APNOP0f8ULAzpJ7MRHMSfaOeg3wP+DSPUphzBVT5r3Ldz+t/LyoP0nw/xEqrkHxI2xgq2cdc4/LbamOTXYRE8hcBY1LN5hQMnbr0r8m2Orz25/RyOhHbJH5Vq/0WPc6m5a5wba3ZSTy48WQe0ieoBw5+CjoaK1fh20ZYeeQYlnYyyDurNjCfuIET9yrQ18Aqk421w2ljPMvvheWMecrnkjH+Yj8KgTZdcPPqeop7ThlsLIfecHBx5gzvn4RmpNvpIZrXSUPNFZLHNet2d888cR9ZJcyEfdUedL0l4tlHbRY8QaXGshTqZ9RuAfBjx3KqXkPlzCrUWE8ECafE+dR1ItNeTDfwUbaSQn0H6NB5g4xQfNU1u4v7xmtLZri2si0asskcatOR+kcc5AYKvsAjpzMftDErQeKLlJbi3kgSFofDLe2JTlwWAJUAZCgHv71N0UNvpljgDw4LWMk+ZA3J9WY/iWpE4bBdXnlIEl3IZZeU8wTmwFTbPuIFHxBqjR9Hnd4gznJbPbG2cCp1RLG8iYBY2BwMAd8D0O9S6gKKKKAooooFniQ/1/TPPxpx8vq8uf5UzUmcV6vFDqViZScRxXLqqqWd3bwokVFUEsxDPsO2T0BqQmpajcORHDHaIPtTZmk33HsRsEU47czetA10VQro13je+bPpBCF/DBP514YajFuDbXSjsQ9s/wAmBkQn5LQMDLnrWSaDb/V5bqz/AOazHwx/uZP0kePhkj5U/W3F8fMI7hHtZGOAswAVj5JKpMbn0DZ9KTuNlmg1eF7WISS3tu0SAnlUSxsGEj+iIxOBueUUF7qXFZiijtoUE97KCiRfZAGxklP2Y1HU98YFWXBXCgsLcx85d3YySH3U5294RoNo18gBXnhDhBLJGLMZbibBmmYe058h91B2UUxUGb8bad9SuheqMQXJWO6HZJOkU/z9xj8D3pa4vU24e4T3ZVEcy5xkg5hlH6yPj1wTWy39ik0bxSqGjkUqynoVOxFfnf6TIJ7RUspSWWNi0Up/vYcYTP66bqfke9Bv3DmrC6tIJx/fRo5x2JA5h8myPlVlWXfQXxBzWptH96EeJH+tE7HP+WTmH7y1qNAtcb8DQ6lD4cnsyJkxSgZZD/NTtlf4HevzZxRwncafMYrhMfccbpIv3lPf4dR3Ar9cVB1fRYbqMxXEayoezDOD5g9VPqMGg/Hte4JOVlPkQa1vjT6DBCsk9pOqxoCzJOccoG5xIBuP2h8zWQ1RuVvAl1HbqsMU08yjlDoGCgYDyOcZ5F79ySFG5rS+HdBjs7dIYhhVyScAczHdmIG257DYbAbAVnX0Ja9aGLwQWF2R7Rk+2qk4WMjYKuSeXY5ZjvmtYzUBWc/S3qyo9mj+5G0lzIPMQrhB85JFHxrRqxD6QpTe6tNapy5EUUTO2OWCJT9YuJiT0xlB8j6UEbgmQtzaldKXSGVjBGPeub6XA9kd+UBEXy5c9jWr8J6A0CyTXBDXd0eedhuF7JEn6ka+yPPc96o+B9EWYxXPIUtbZSlhGevJ0e6cffk3xnopJ6tVjxvxO8IFtbEfWp1JDdRBF0advh0UHq3oDQR76b+kb8Wy72tkyvcntLOPaig9Qhw7eoUdqv8AUOGLeYlmjAf/ABE/Rv8A50wT8DkUnaHxTb2kS2ljHJe3AyXWHDAMdy0sx9gEnOTk7k1Wa39I15Ef60hsgeiokMsn+Z5Tn4iLvQMl/wAPzQe0hM6DyAEyjzwuFk/dCnyDGu2kcVnAyfETpn7QI6g57juDvSTFx/byf2lzfn15pIh/4MQFNvCtlE5+twJNMJRylnmLhsHGSsgGWGMAnftQOVrdrIvMhBH8Pj5V2rnDEANlC56gAfyrpQFFFFBHfT4zIspRTKilVfA5lU4JUHqASBUiiigKKKKCs1+3lkiKQrES+zeNkqF7nlCkOfIHA7npg5jrltNFfWMNq6T3Fq5f6ugkKxI45XaSRmPhKR9kYHTCjvrV9EzRuqP4bMrBXwDyMRgNg7HB3x6Vj9lFeafObXTbmO9mLlp1NsAFJJy9xOJMhs9iSfTzB7PGcsLlbq1dQPtwt4y4+9yFVkx8Far7StahuVLwSLIBscHdT5Mp3U+hANKd3xPLHiPU7MqP8e2JmjH63LgSIPk1cpuGUuALm0mDH7E8DhZB+qSNmHmjZHpQP9LnHXBsepWxif2XX2opMZKP/NT0I7j1AqosOMp7Y8l+nOg/5RGhBX/pohuv7aZHoKdLS8SVFeNldHGVZSGDDzBGxoPzPoMt1o+pRmaNgYGIkQb80LbOV+8pHtAjbKjoc1+l7K9SWNZI2Do4DKwOQwPQik7j3UbVyLY20d5cgZCMPZgB6PI43jB+6PabsO4hcJ8DXVvFmC7aHnJYxmMSQknf2YmIMY9Q2T3zQaLmomp6rFbxtLPIsca9WY4HoPUnsBuaz3i3jS6s4n57/T/GAPLGkMhkZuwx4zBfiRikGw0PW9UmjuGMg5DzJJNiJE9UTH5qu/nQaJq0L6qD9YEkVp/dwglHk7iWbG6/qx9urb4AQuJPoriAQ2UpZ5JFiWNmDZY9cMvTlXLHPQKTVTx9rEqSG2ku3uXi2lKgRQh+6KibyEd2Y9cjHelfTtbmt3V4ZDGyPzqV29rBXOOh9kkY6EEg1hnHJ5d3TW6x11Mv0vo/0c2kVito8YkA9pn6MZdsyKw9pDtgYOwAFQ2g1HT/AOyJ1G2H2HIW6jHkr+7Nj9bDVw+jr6U4tQURS8sV0BunRZfNo8/mvUeo3p+rdkWdM+kG0uEco/LLH70Eg8OVT5FG3+YyKzfgbSf6Smmc58KeVpb2TGPEHMWhs0P3cAPIR5qvYZ0fjD6PrbUBmUFJlBCTIcOvlnswz2PyIrwXt9Hso4Y1LEezFGuPEnlO5PxJyzN0UemBQSuKeJVso1WNQ88vswQjbmI6k492NRgluwwBuRWbf/Dygvc6tdM6TPvHGGU3L/ZjAX23AGAEXCqPiTUm9v3jlDuv1nUbvZI1OAFGfYUn3IU3yx94gk755ZbX8WnOsswN/qcvsIseyxd/BgGDygZ3IBbu2M4oJ1pot9dII4VXSLIdEjVfrLjzPLtFn483nmqfUeA005i8GoWysxzy3oiDMev9qMP+VM8Gh6jejmvZ/qcTf8ntThyPKSY5PyTavr/Q/YD2okeOT73N4uT5kTh1P4UFNwhxPLcGRI/7WAgSCJxNGQc8rKy5VlOD6jpWjadOzxguvK2+QdvnvWf3GlT6dlvCV4epmtk5GX1kiXfAH2kLfAVfaPxdzKrEiSNhs6kHb5bGqGyiucFwrqGUgg+VdKgKKKKAooooFvj/AFqe0s2ntwjPG8fMHzgoXVW6HbqN+wyagxcaLOFaPMU8JKz20mzxk9mX7S7HDjY5Hwq91tIbiOa0eRA0sLcy8w5gjApz464B7+Ype0/QrfVrG3luE/TonIZY25JEkQmOTlde3OrHByPSgj8b8UXLwRw6fG5nuWKMy4HgoBlmDn2VJ6Bj0wTjIFc9D4Bu441ja6+qxDfw7QBSWPUvLIpeVvNjgHyxXK64Fv4f7G9hlQZP9ajKsAPN4uvxIrO7niq6+uBzdSCBAqSyWckzQpvyq36VOXHMQDsQe1Bqb372TKl5MLq0dgonfkElu5PKom5cAoc48QAEH3uua+6zwwIZDPas8LNuzx/wkBBSQb/aBPqOtLWgaL9TuobW+ZpbScH6p4jgxLI2eaN1X2SzZPITke0QMGmeO5bSj4UuX09to5DlmtR/hyd2iHZuqjY+yMgPdrrbOvLeRB+X++hDHA+80e7p8V5x58oqP/8ADMkR+saXOoEh5mTZ4ZvMlQQOb9dCG881Y6hpJQiWA5XZhynOO4Ix1GP+MV9050lYlSYJz1ZMBZT5uh9lz8RzeRFArJYXMcSW9vbq9yQZbq7lZkhV3ZixbPtyNt0wMADt0n6Zwdc3qeJqN7M8cmCkMJ+roUO45wgzuMHHNkZ3OejHxBHzRxQtgyXDrESoK+xgvNjckDwlcYyd2FXwFBRaLwLY2mDBbRqw+2Rzv/mfLfnU7XtQ+r2s83+DFI+/mqlh+YqwpX+k1iNKu8f4WD8Cyg/lmgxyH6L1YJJcXaxGQBnZ8AAsOZslmGdyaiTcC2hJW2uprxx2trV5B83LBPzrQ4uFo5LpZliillO3LOC8ZwNgM58M7bMAQO6mnzRNYjkzEEMMsQHPAwCsg6Ajl9lkPZ1yPgdhRgVt9EeoMQ0drImDlTJNFG3ocAkg/wAKf7HinVtNjH1+0e4gQbypIjyIB3Yr7wHmwHqxrVBQy561AnJ9J0DxBoobh3cewpiZQ2en6UZjVfNuY4369K42/DM8he5laOad0blwxCAdVhjyMonNjLdT1O+AImu8FSWjtPpyc8THmltMgDPd4CdlbzToe2DivvDXFasC0TZAOJI2BVkbuGU7o3/G9B5t+DLq1t2kiCXGo3TIs0ztyxxJuSFHXw1wByru23bYV+n8M3Wjytc+H/SMbgeK4XF1D15vDBJDISSeUYO+/nWk2GpJKMqdx1B6j/jzqS7AAk7AbmggaDr8F5CJbeQOh222KnurA7qw8jVjSDr1oqoNV0sh5AA0ixbpeRZw4ZV6uoyQ2OYEEb12l4g1O6/2O0FtEekt3jxCPNYVbb94/Kgd6UNe4K9pp7HljlO7xHaKc98gD9G/+8H7wPaKnDGqNu2pureQhgCj4DlJ/OvOoX+q2EfiyGC+hUjmAU28ygnGQRlCNx2FBH0PiAhmADRyRnEsL7Mp8mA2IPZxkHsaeNO1JZlyuxHUdx/x50jNqdrq5HgubXUYAQqyryyAdWjdc/pYj3AOR1GD18aVqrq7KwMVxDgSR5zjPQg/bjbs38CNg0iioWl6msy5GzD3h5f+1TaAooooM94z4Ygm1aye6jEkVxHLBuWUCVczR5KkZyviDFWvC1stpeXVnGoSJhHcwKOiqw8KVR6CSMN/1tWvFWjG5tysZCzRsssLH7M0Z5kJ9CRyn0Y1Qajq4ZLXUkBX6szR3KH3o4nISdW9YpVRz6IT3oOXHvFVzDMtnFbxOt3E3LJLIQuRkSqVA3wpU4B3yaqfo2s1lhnsLrBa3QwunaSJsFJB8sb9cimzj7QGu7TMP+0W7CaA/rrvy/B1yvzHlSHb6uqPbanGDyKOS4UdfAY4fI7tE+T8A1UdLO0I59JvR4ngAmBjsZrbII5T2ki2O24G/RaadF1kqy2N83OXH9XnOwuU6gN92ZR1H2sZHcV0470H6xFHcQNyzQEPFKN+U/ZPqpzgjuG9K52NvFqlkVdOR1bDx5IaCcYLKpG4GcOrDsQR5VB4axnsGxbsPBYkiNwTH68nLvEfQZXuFq30+zS5TnfkWTOSIiw5fLPMNz35sD8s1S2HEElvm31AGSIbC45clR5TqvQj/FUcp6nl6mxfTWTEts/OhGQVIbIPw2cfCg6m7QXcksrqsVjEI+d2AAkk5ZJCWbuI1h/ztXheOllOLS3nuf11URx/HnmK5HqoIqBofDdtJI73PNNM0jyBZfcRmO5jj90EDA5jlgFGDir/AFzWIrGDnK53CxxoPalkbZI1Hdif4E9qCCdc1Dtpyn/tcef/ALKX+L9dup7Se2axMbzIVB+tW7BTtuRzBvyqwg4Hku/0mpzyuz7/AFaKRooIh9z2CGkI7sTvUr/5U6Zj/ZE+PNJn8ebNB9sIIo5FfxgeU59xh+dWWoQW9wFPiKskeTHIrAPGx7qT2PdTkMNiDVBcfQ/Y9YjcQH/dXEg/Jywpeh0R4Lt0jvJp4YvZcShGzIRnlVgAfZGCT5tjsaDRNH1RnLRSgCeLHNy+7Ip92VM/ZbB235WBXJwCbWlK80k28C3SA+Nb5kYD7cXWWHHfKDI/XRD2ppgmDqrKQVYAgjoQRkH8KDpStxRwNHct48TG3u1G0yjPOPuyr0kX47jse1NNfCaDMtM1WRJmhmXwbqHcqDlXXoJIyfeQ/iOhp90jVRMu+zD3h/MelJP0k6zZPCHjuoPrlqS8IEiszEY8SEhc7OuVwe+D2rhoY1G5KyW0QtIiNpbgczsp7rCp8t8uQOlBcX30ZW/M7x3V3aozFykM/hxKx94hcYXJ38qpXtbSM8q65fMV+ylws2PiFjbHzpmt/o9hYh7x5b2TznbMYP6sK4jUfI/GmS3tUjULGqoo6BQFA+Q2oEWwkvSA1petcp2FxbRsD6GSJkYH4j5V1PHwXxINTg8FcmJ5UJltzlRkMcB48hx7wxv1p6pO4y0zw2a5AzEwAuBjOABgTY7gL7Lj7oB+ycgtz8MJcoef25LVgqzxtiQDAaGZWXsyFWyMjPMO1R9aknSKN7llZ4dre+xhT0zbXij3Vfp4g9kEq2xzmbwrpRtL1XhcC2lUpJExOEG7o0Z32Dk+ydh4jEda0SPS0BcYBSQYZCAVPnsfMdulAnaDqBkhS6t84yVdDu0bj343x1HT2h1BB7im2PWoyAckZAPun/0rzovDdvZh1toliWRuZgucFsAdCdhgYwMCrLFB9ooooClLiy1WImSEnx7n9H4HKHS7OMYdCRuEzmUMvKo9rIAFMWqaksETSPnC42AyzMSAqKO7MxCgdyRVfomkNzm5uQPrEgwFBysEeciFD+BZvtMPIKAFXwdqbwkaddkC4hjDRsCSs0HQFS25aP3Gzv7IbvtTa1pYsb3mwPql84JBHsx3J95SPuygf5gR3q2+lDT0NoLnxPBns2ElvIBzHxCQojwN2DnC8o9OuMV3Gt295aGO6UhnQLPCVYNFJgEr0yCDuregYHoaDxoK/VJTp8u8LBms2PeL7duT96LO3mhH3TVZd28lpcmWDBkUBXQnCzxdQpPZhnKv2JIOxNTYT4sa2l4W8VR4lrcDCtKEHMkqHos6D306Hc4KsQKvXb43UUEU/NDI80MTyIeVJomYB/Db7LHoUzzLzHHMNyF9capb3MBuUk8Mw55+b2WjI3KOvUMN8dfTINLSaHeTKJophYO4DLBbxe0wbo8+WCFsbkBfZzgnNM9p9G9jGMJbqmVw3KWHN8TnmYddmJBzuDVFxlxA5l+pWLt4wH6eYsxW2Q9AACAZCOg7fwBo0/Q+RVe5kMsigZZjyjI77YHXt0qm4fT+kL17597e2Z4bMdiwPLNcfEkFFPkDVLqkJttNbEheUhYYA787tLIwjVmyc7Fi2P1a0HQ9JS1t4oI9khRUHrgbk+pOT86CeBRRRQVvEOq/V7d5AAWACoD9qRiFRfgWIz6Zpa4X0wc6qTzBMszHq7E5LH1ZyWNSON5uaa1i7AyzEfsARr/qmz+76VWWvDizOzy31xChwPBilWEHA3JIHOc5PegfZZ0AwzAZ8yKoeBrkDTouYgCISR5J2CRSSRgkntyoKg2/Bulpvyo585J5JCfjzuaWI+CXltkim1BIvDZisEaCSDd3f9IrY8U5b0AwMA4yQY7zjeS4bwtMQSdjcOD4Q8/DGxmPqMJ+saqdG0hLy4uINRmuJp7c58CVvDidD7sqRwkK6E7b5x3rva21ymFMti4AA51FzE2PVVZlP4iumr8OiRI5orki/t8tFIFbkJOSYmU5PhsPZwST386DzecNy6bIb2yhjKcoFzaxAgSIv95ECPZkUdh7wz369IPpailIW1glumODywqzEZ+8zAKnzNMPCPFKX0JbHhzRHkniPvRSDqPUHqG7j51dRwquygAddhjfzoFIf0tc/wDN7CM+n1qb+UY/OvF1wJOyE/0letL1yZRGh9OWFVIB8wcj16FzooMy0rSZpJGjW9vYZULKwacyhJAuRlZAQy7q22OZWBr3pnEmoRxBpDFeLzvFNEVEE0UiHldQRmOQdxkLkEHbNXvGha0K38MRlMQ5ZkDBOeI5w2T0MbNnOPdd/ktaK81xfXDyQm2jufDblZ0k/TKvhsRyfeVU+a0Fjwlo5mhk5UlhSOVlhWZcHwiFZV2JyELMgILAhBvT1ZIyxqH94DB71x0qxMScpbm3JG2Ovb8f41NoCiiigK+E19rhf2SzRvFIMpIrKwBIyrDBGRuNvKgq4uW5uOfIaK1OEwQQZiPbfbY8ityDyLSdwMXdItl9FSW45bS9vbdM55EkQpnzwyfD8KmHh3UkH6LU+cjoJ7aNgfQtGVNBG1mb61rNta9Y7KM3co7GU+xAD+zkv8xTDrHDcdwQxykqjCypgMB15TkEOufssCNyRg70o/RfHNLc6ldXIXxnnWA8oYL+hXB5Q24U5U71olBVf0EslusNxiTlxhlBQgg+y64YsjDbcHIPSoWlaLPbPy86zwt15/ZkXHQnA5ZMeeEPoTTFQaBb474la0twIQGuLhvCgX9c9XP6qLlj8AO9JPDv0YpIx5ri6yfalZZinPIerbDqTk75qXqVybnVJ3JzHYqIIh28VgHnb4+6nyp90C15IV839o/Pp+WKBM1X6G0dV8G8u43RgwZ5TKARnBAyuCCc8wOahf8Ay61GLf65JdAdV+t3Vsx+B5pFz8QK1Kigy+CO3RxHeS6pZu2wM15KYmPksyMUPzKmmlOBou11fH/ts/8A+1MU9srqVdQysMFWAII8iDsaWzw3Lae3p7YQbtaSMfCbz8JjkwN8Mp5qOtAr63w8sd/yLNdHFsrZa4lZt5HGMsScex0pg0LhZJI+ZprrPMR/tEg8vI1Wvfx3mooF5o5mtpEeKQcskbxyI4Vx5FZXIcEqcHBNNXDsTIHRwQVYH8Rjbz6UHMcIoP7+6/8AqZf/AFrw3BcR6y3Z/wC13A/g4pgooF8cD2/drk/G8uj/AObXSHgm0U58It+3JLJ/+RzV5RQKHEXDjQMt7YIFngXDwoAq3UOctEQNg43ZGx123zsw6LrEd1BHPC3Mkq5HYjzBHYg5BHmKnGkvTV+oam8HS31ENNCOyXC48dB5B1xJjzDUDpRRUDWtaitYWlmbCrgAAZZmOyooG7MTsAKCVcxK6MrgFWUhgehUjBB9MZrN9KjdOeE5Z7V2jJ6kquGic/GJkOfPNSY9Pm1OTN17MQ3W3BzHGvYy42lkx2PsjsPtU46Fw5BZqywJyB25m3JycBRjJ2AAGFGAOwoJen3HPEjd2UZ+PepFfAK+0BRRRQFFFFAUUVD1e98GCaX/AAo3f/Kpb+VBVcENz27zf84uLiT93xGRP/DRKYap+ELfw7C0T7sEWfU8ikn8Sai65xtDAxiQNcXA/uYcMyntzsfZjH7RB8gaBiry7gAk9BuaVYzqlyM/1exQ+huZfz5Y1PyNDfR4kv8AtdzdXXmrzGOM/wDVw8i4+OaBP4NBe2WT7Vy8sp7kmR2IPrty/hWtRpgAeQxUew0yKBFSKNUVAAoUAYA6CpVAUUUUBRRRQR30+MyLKUUyICqvgcyqfeAPXB8qkYoooCiiigKKKKApY+kLT2ezM0Q/TWbLcxftRe0y/vJzrj1pnrxLGGUqRkMCCPMHY0FfJxDCloLp3CwmNZOY/dYAr8ScgADqTikizim1G5W4lUqBn6vC39wh2Mj/AO9Ydfug8o7164Y4KuZYYY78BIrJeS3hBDB3XIW4kwcHAwEXtuetPemaasK4G5PvHzP/AKUHWxsViQKvzPcnzqRRRQFFFFAUUUUBRRRQFL/0gZ/oy8C9WgkA+akd/jRRQVp0u+u41DuLODAHhRtmZkxj9JKuydB7Mfn79X2icNwWqBYkAx3x37n4+vU9zXyigtaKKKAooooCiiigKKKKAooooCiiigKKKKAooooCiiigKKKKAooooCiiig//2Q=="/>
          <p:cNvSpPr/>
          <p:nvPr/>
        </p:nvSpPr>
        <p:spPr>
          <a:xfrm>
            <a:off x="155575" y="-144463"/>
            <a:ext cx="304799" cy="304801"/>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4" name="Shape 394"/>
          <p:cNvSpPr txBox="1"/>
          <p:nvPr/>
        </p:nvSpPr>
        <p:spPr>
          <a:xfrm>
            <a:off x="4119819" y="3276600"/>
            <a:ext cx="1595179" cy="46166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1">
                <a:solidFill>
                  <a:srgbClr val="FF0000"/>
                </a:solidFill>
                <a:latin typeface="Arial"/>
                <a:ea typeface="Arial"/>
                <a:cs typeface="Arial"/>
                <a:sym typeface="Arial"/>
              </a:rPr>
              <a:t>GRE Scores</a:t>
            </a:r>
          </a:p>
        </p:txBody>
      </p:sp>
      <p:pic>
        <p:nvPicPr>
          <p:cNvPr id="395" name="Shape 395" descr="https://encrypted-tbn2.gstatic.com/images?q=tbn:ANd9GcQ9v3Z6_p9jJf3o_7WvXmyxCBcv0MKv-RuG9o7_0CxIu1t-kCDRPQ"/>
          <p:cNvPicPr preferRelativeResize="0"/>
          <p:nvPr/>
        </p:nvPicPr>
        <p:blipFill rotWithShape="1">
          <a:blip r:embed="rId4">
            <a:alphaModFix/>
          </a:blip>
          <a:srcRect b="7079"/>
          <a:stretch/>
        </p:blipFill>
        <p:spPr>
          <a:xfrm>
            <a:off x="5107137" y="276223"/>
            <a:ext cx="3960662" cy="30003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Shape 401"/>
          <p:cNvSpPr txBox="1"/>
          <p:nvPr/>
        </p:nvSpPr>
        <p:spPr>
          <a:xfrm>
            <a:off x="1143000" y="1371600"/>
            <a:ext cx="3146939" cy="2862322"/>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b="1">
                <a:solidFill>
                  <a:srgbClr val="002060"/>
                </a:solidFill>
                <a:latin typeface="Arial"/>
                <a:ea typeface="Arial"/>
                <a:cs typeface="Arial"/>
                <a:sym typeface="Arial"/>
              </a:rPr>
              <a:t>-Universities </a:t>
            </a:r>
          </a:p>
          <a:p>
            <a:pPr marL="0" marR="0" lvl="0" indent="0" algn="l" rtl="0">
              <a:spcBef>
                <a:spcPts val="0"/>
              </a:spcBef>
              <a:spcAft>
                <a:spcPts val="0"/>
              </a:spcAft>
              <a:buSzPct val="25000"/>
              <a:buNone/>
            </a:pPr>
            <a:r>
              <a:rPr lang="en-US" sz="1800" b="1">
                <a:solidFill>
                  <a:srgbClr val="002060"/>
                </a:solidFill>
                <a:latin typeface="Arial"/>
                <a:ea typeface="Arial"/>
                <a:cs typeface="Arial"/>
                <a:sym typeface="Arial"/>
              </a:rPr>
              <a:t>-Links</a:t>
            </a:r>
          </a:p>
          <a:p>
            <a:pPr marL="0" marR="0" lvl="0" indent="0" algn="l" rtl="0">
              <a:spcBef>
                <a:spcPts val="0"/>
              </a:spcBef>
              <a:spcAft>
                <a:spcPts val="0"/>
              </a:spcAft>
              <a:buSzPct val="25000"/>
              <a:buNone/>
            </a:pPr>
            <a:r>
              <a:rPr lang="en-US" sz="1800" b="1">
                <a:solidFill>
                  <a:srgbClr val="002060"/>
                </a:solidFill>
                <a:latin typeface="Arial"/>
                <a:ea typeface="Arial"/>
                <a:cs typeface="Arial"/>
                <a:sym typeface="Arial"/>
              </a:rPr>
              <a:t>-Usernames</a:t>
            </a:r>
          </a:p>
          <a:p>
            <a:pPr marL="0" marR="0" lvl="0" indent="0" algn="l" rtl="0">
              <a:spcBef>
                <a:spcPts val="0"/>
              </a:spcBef>
              <a:spcAft>
                <a:spcPts val="0"/>
              </a:spcAft>
              <a:buSzPct val="25000"/>
              <a:buNone/>
            </a:pPr>
            <a:r>
              <a:rPr lang="en-US" sz="1800" b="1">
                <a:solidFill>
                  <a:srgbClr val="002060"/>
                </a:solidFill>
                <a:latin typeface="Arial"/>
                <a:ea typeface="Arial"/>
                <a:cs typeface="Arial"/>
                <a:sym typeface="Arial"/>
              </a:rPr>
              <a:t>-Passwords</a:t>
            </a:r>
          </a:p>
          <a:p>
            <a:pPr marL="0" marR="0" lvl="0" indent="0" algn="l" rtl="0">
              <a:spcBef>
                <a:spcPts val="0"/>
              </a:spcBef>
              <a:spcAft>
                <a:spcPts val="0"/>
              </a:spcAft>
              <a:buSzPct val="25000"/>
              <a:buNone/>
            </a:pPr>
            <a:r>
              <a:rPr lang="en-US" sz="1800" b="1">
                <a:solidFill>
                  <a:srgbClr val="002060"/>
                </a:solidFill>
                <a:latin typeface="Arial"/>
                <a:ea typeface="Arial"/>
                <a:cs typeface="Arial"/>
                <a:sym typeface="Arial"/>
              </a:rPr>
              <a:t>-Essay questions</a:t>
            </a:r>
          </a:p>
          <a:p>
            <a:pPr marL="0" marR="0" lvl="0" indent="0" algn="l" rtl="0">
              <a:spcBef>
                <a:spcPts val="0"/>
              </a:spcBef>
              <a:spcAft>
                <a:spcPts val="0"/>
              </a:spcAft>
              <a:buSzPct val="25000"/>
              <a:buNone/>
            </a:pPr>
            <a:r>
              <a:rPr lang="en-US" sz="1800" b="1">
                <a:solidFill>
                  <a:srgbClr val="002060"/>
                </a:solidFill>
                <a:latin typeface="Arial"/>
                <a:ea typeface="Arial"/>
                <a:cs typeface="Arial"/>
                <a:sym typeface="Arial"/>
              </a:rPr>
              <a:t>-Transcript submission </a:t>
            </a:r>
          </a:p>
          <a:p>
            <a:pPr marL="0" marR="0" lvl="0" indent="0" algn="l" rtl="0">
              <a:spcBef>
                <a:spcPts val="0"/>
              </a:spcBef>
              <a:spcAft>
                <a:spcPts val="0"/>
              </a:spcAft>
              <a:buSzPct val="25000"/>
              <a:buNone/>
            </a:pPr>
            <a:r>
              <a:rPr lang="en-US" sz="1800" b="1">
                <a:solidFill>
                  <a:srgbClr val="002060"/>
                </a:solidFill>
                <a:latin typeface="Arial"/>
                <a:ea typeface="Arial"/>
                <a:cs typeface="Arial"/>
                <a:sym typeface="Arial"/>
              </a:rPr>
              <a:t>  instructions</a:t>
            </a:r>
          </a:p>
          <a:p>
            <a:pPr marL="0" marR="0" lvl="0" indent="0" algn="l" rtl="0">
              <a:spcBef>
                <a:spcPts val="0"/>
              </a:spcBef>
              <a:spcAft>
                <a:spcPts val="0"/>
              </a:spcAft>
              <a:buSzPct val="25000"/>
              <a:buNone/>
            </a:pPr>
            <a:r>
              <a:rPr lang="en-US" sz="1800" b="1">
                <a:solidFill>
                  <a:srgbClr val="002060"/>
                </a:solidFill>
                <a:latin typeface="Arial"/>
                <a:ea typeface="Arial"/>
                <a:cs typeface="Arial"/>
                <a:sym typeface="Arial"/>
              </a:rPr>
              <a:t>-Application submission </a:t>
            </a:r>
          </a:p>
          <a:p>
            <a:pPr marL="0" marR="0" lvl="0" indent="0" algn="l" rtl="0">
              <a:spcBef>
                <a:spcPts val="0"/>
              </a:spcBef>
              <a:spcAft>
                <a:spcPts val="0"/>
              </a:spcAft>
              <a:buSzPct val="25000"/>
              <a:buNone/>
            </a:pPr>
            <a:r>
              <a:rPr lang="en-US" sz="1800" b="1">
                <a:solidFill>
                  <a:srgbClr val="002060"/>
                </a:solidFill>
                <a:latin typeface="Arial"/>
                <a:ea typeface="Arial"/>
                <a:cs typeface="Arial"/>
                <a:sym typeface="Arial"/>
              </a:rPr>
              <a:t>  instruction</a:t>
            </a:r>
          </a:p>
          <a:p>
            <a:pPr marL="0" marR="0" lvl="0" indent="0" algn="l" rtl="0">
              <a:spcBef>
                <a:spcPts val="0"/>
              </a:spcBef>
              <a:spcAft>
                <a:spcPts val="0"/>
              </a:spcAft>
              <a:buSzPct val="25000"/>
              <a:buNone/>
            </a:pPr>
            <a:r>
              <a:rPr lang="en-US" sz="1800" b="1">
                <a:solidFill>
                  <a:srgbClr val="212167"/>
                </a:solidFill>
                <a:latin typeface="Arial"/>
                <a:ea typeface="Arial"/>
                <a:cs typeface="Arial"/>
                <a:sym typeface="Arial"/>
              </a:rPr>
              <a:t>-Color coordinated (helps!)</a:t>
            </a:r>
          </a:p>
        </p:txBody>
      </p:sp>
      <p:pic>
        <p:nvPicPr>
          <p:cNvPr id="402" name="Shape 402" descr="http://www.aritz-urresti.com/wp-content/uploads/2012/01/planificacion-aritz-urresti-aumentar-rentabilidad-SMI1.jpg"/>
          <p:cNvPicPr preferRelativeResize="0"/>
          <p:nvPr/>
        </p:nvPicPr>
        <p:blipFill rotWithShape="1">
          <a:blip r:embed="rId3">
            <a:alphaModFix/>
          </a:blip>
          <a:srcRect/>
          <a:stretch/>
        </p:blipFill>
        <p:spPr>
          <a:xfrm>
            <a:off x="5638800" y="1524000"/>
            <a:ext cx="2226583" cy="2514599"/>
          </a:xfrm>
          <a:prstGeom prst="rect">
            <a:avLst/>
          </a:prstGeom>
          <a:noFill/>
          <a:ln>
            <a:noFill/>
          </a:ln>
        </p:spPr>
      </p:pic>
      <p:pic>
        <p:nvPicPr>
          <p:cNvPr id="403" name="Shape 403"/>
          <p:cNvPicPr preferRelativeResize="0"/>
          <p:nvPr/>
        </p:nvPicPr>
        <p:blipFill rotWithShape="1">
          <a:blip r:embed="rId4">
            <a:alphaModFix/>
          </a:blip>
          <a:srcRect r="71554"/>
          <a:stretch/>
        </p:blipFill>
        <p:spPr>
          <a:xfrm>
            <a:off x="33948" y="4343400"/>
            <a:ext cx="2852533" cy="1219199"/>
          </a:xfrm>
          <a:prstGeom prst="rect">
            <a:avLst/>
          </a:prstGeom>
          <a:noFill/>
          <a:ln>
            <a:noFill/>
          </a:ln>
        </p:spPr>
      </p:pic>
      <p:sp>
        <p:nvSpPr>
          <p:cNvPr id="404" name="Shape 404"/>
          <p:cNvSpPr txBox="1"/>
          <p:nvPr/>
        </p:nvSpPr>
        <p:spPr>
          <a:xfrm>
            <a:off x="398184" y="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1">
                <a:solidFill>
                  <a:schemeClr val="lt1"/>
                </a:solidFill>
                <a:latin typeface="Tahoma"/>
                <a:ea typeface="Tahoma"/>
                <a:cs typeface="Tahoma"/>
                <a:sym typeface="Tahoma"/>
              </a:rPr>
              <a:t>Keep Track</a:t>
            </a:r>
          </a:p>
        </p:txBody>
      </p:sp>
      <p:pic>
        <p:nvPicPr>
          <p:cNvPr id="405" name="Shape 405"/>
          <p:cNvPicPr preferRelativeResize="0"/>
          <p:nvPr/>
        </p:nvPicPr>
        <p:blipFill rotWithShape="1">
          <a:blip r:embed="rId4">
            <a:alphaModFix/>
          </a:blip>
          <a:srcRect l="36448"/>
          <a:stretch/>
        </p:blipFill>
        <p:spPr>
          <a:xfrm>
            <a:off x="2624747" y="4343400"/>
            <a:ext cx="6372948" cy="1219199"/>
          </a:xfrm>
          <a:prstGeom prst="rect">
            <a:avLst/>
          </a:prstGeom>
          <a:noFill/>
          <a:ln>
            <a:noFill/>
          </a:ln>
        </p:spPr>
      </p:pic>
      <p:cxnSp>
        <p:nvCxnSpPr>
          <p:cNvPr id="7" name="Straight Connector 6"/>
          <p:cNvCxnSpPr/>
          <p:nvPr/>
        </p:nvCxnSpPr>
        <p:spPr>
          <a:xfrm>
            <a:off x="1608221" y="1024687"/>
            <a:ext cx="5370095" cy="34092"/>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Shape 411"/>
          <p:cNvSpPr txBox="1">
            <a:spLocks noGrp="1"/>
          </p:cNvSpPr>
          <p:nvPr>
            <p:ph type="subTitle" idx="1"/>
          </p:nvPr>
        </p:nvSpPr>
        <p:spPr>
          <a:xfrm>
            <a:off x="2596896" y="1154112"/>
            <a:ext cx="6400799" cy="17526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chemeClr val="dk1"/>
              </a:buClr>
              <a:buSzPct val="25000"/>
              <a:buFont typeface="Tahoma"/>
              <a:buNone/>
            </a:pPr>
            <a:endParaRPr sz="3200" b="0" i="0" u="none" strike="noStrike" cap="none">
              <a:solidFill>
                <a:schemeClr val="dk1"/>
              </a:solidFill>
              <a:latin typeface="Tahoma"/>
              <a:ea typeface="Tahoma"/>
              <a:cs typeface="Tahoma"/>
              <a:sym typeface="Tahoma"/>
            </a:endParaRPr>
          </a:p>
        </p:txBody>
      </p:sp>
      <p:sp>
        <p:nvSpPr>
          <p:cNvPr id="412" name="Shape 412"/>
          <p:cNvSpPr txBox="1">
            <a:spLocks noGrp="1"/>
          </p:cNvSpPr>
          <p:nvPr>
            <p:ph type="ctrTitle"/>
          </p:nvPr>
        </p:nvSpPr>
        <p:spPr>
          <a:xfrm>
            <a:off x="723899" y="-177260"/>
            <a:ext cx="7772400" cy="1470024"/>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1" i="0" u="none" strike="noStrike" cap="none">
                <a:solidFill>
                  <a:schemeClr val="lt1"/>
                </a:solidFill>
                <a:latin typeface="Tahoma"/>
                <a:ea typeface="Tahoma"/>
                <a:cs typeface="Tahoma"/>
                <a:sym typeface="Tahoma"/>
              </a:rPr>
              <a:t>Sample Charts</a:t>
            </a:r>
          </a:p>
        </p:txBody>
      </p:sp>
      <p:pic>
        <p:nvPicPr>
          <p:cNvPr id="413" name="Shape 413"/>
          <p:cNvPicPr preferRelativeResize="0"/>
          <p:nvPr/>
        </p:nvPicPr>
        <p:blipFill rotWithShape="1">
          <a:blip r:embed="rId3">
            <a:alphaModFix/>
          </a:blip>
          <a:srcRect/>
          <a:stretch/>
        </p:blipFill>
        <p:spPr>
          <a:xfrm>
            <a:off x="1295400" y="2711628"/>
            <a:ext cx="6079401" cy="3886200"/>
          </a:xfrm>
          <a:prstGeom prst="rect">
            <a:avLst/>
          </a:prstGeom>
          <a:noFill/>
          <a:ln>
            <a:noFill/>
          </a:ln>
        </p:spPr>
      </p:pic>
      <p:pic>
        <p:nvPicPr>
          <p:cNvPr id="414" name="Shape 414"/>
          <p:cNvPicPr preferRelativeResize="0"/>
          <p:nvPr/>
        </p:nvPicPr>
        <p:blipFill rotWithShape="1">
          <a:blip r:embed="rId4">
            <a:alphaModFix/>
          </a:blip>
          <a:srcRect r="71554"/>
          <a:stretch/>
        </p:blipFill>
        <p:spPr>
          <a:xfrm>
            <a:off x="0" y="1359319"/>
            <a:ext cx="2852533" cy="1219199"/>
          </a:xfrm>
          <a:prstGeom prst="rect">
            <a:avLst/>
          </a:prstGeom>
          <a:noFill/>
          <a:ln>
            <a:noFill/>
          </a:ln>
        </p:spPr>
      </p:pic>
      <p:pic>
        <p:nvPicPr>
          <p:cNvPr id="415" name="Shape 415"/>
          <p:cNvPicPr preferRelativeResize="0"/>
          <p:nvPr/>
        </p:nvPicPr>
        <p:blipFill rotWithShape="1">
          <a:blip r:embed="rId4">
            <a:alphaModFix/>
          </a:blip>
          <a:srcRect l="36448"/>
          <a:stretch/>
        </p:blipFill>
        <p:spPr>
          <a:xfrm>
            <a:off x="2590799" y="1359319"/>
            <a:ext cx="6372948" cy="1219199"/>
          </a:xfrm>
          <a:prstGeom prst="rect">
            <a:avLst/>
          </a:prstGeom>
          <a:noFill/>
          <a:ln>
            <a:noFill/>
          </a:ln>
        </p:spPr>
      </p:pic>
      <p:cxnSp>
        <p:nvCxnSpPr>
          <p:cNvPr id="7" name="Straight Connector 6"/>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Shape 421"/>
          <p:cNvSpPr txBox="1">
            <a:spLocks noGrp="1"/>
          </p:cNvSpPr>
          <p:nvPr>
            <p:ph type="subTitle" idx="1"/>
          </p:nvPr>
        </p:nvSpPr>
        <p:spPr>
          <a:xfrm>
            <a:off x="1371600" y="3886200"/>
            <a:ext cx="6400799" cy="17526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chemeClr val="dk1"/>
              </a:buClr>
              <a:buSzPct val="25000"/>
              <a:buFont typeface="Tahoma"/>
              <a:buNone/>
            </a:pPr>
            <a:endParaRPr sz="3200" b="0" i="0" u="none" strike="noStrike" cap="none">
              <a:solidFill>
                <a:schemeClr val="dk1"/>
              </a:solidFill>
              <a:latin typeface="Tahoma"/>
              <a:ea typeface="Tahoma"/>
              <a:cs typeface="Tahoma"/>
              <a:sym typeface="Tahoma"/>
            </a:endParaRPr>
          </a:p>
        </p:txBody>
      </p:sp>
      <p:sp>
        <p:nvSpPr>
          <p:cNvPr id="422" name="Shape 422"/>
          <p:cNvSpPr txBox="1">
            <a:spLocks noGrp="1"/>
          </p:cNvSpPr>
          <p:nvPr>
            <p:ph type="ctrTitle"/>
          </p:nvPr>
        </p:nvSpPr>
        <p:spPr>
          <a:xfrm>
            <a:off x="685799" y="-217528"/>
            <a:ext cx="7772400" cy="1470024"/>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1" i="0" u="none" strike="noStrike" cap="none">
                <a:solidFill>
                  <a:schemeClr val="lt1"/>
                </a:solidFill>
                <a:latin typeface="Tahoma"/>
                <a:ea typeface="Tahoma"/>
                <a:cs typeface="Tahoma"/>
                <a:sym typeface="Tahoma"/>
              </a:rPr>
              <a:t>Sample Charts</a:t>
            </a:r>
          </a:p>
        </p:txBody>
      </p:sp>
      <p:pic>
        <p:nvPicPr>
          <p:cNvPr id="423" name="Shape 423"/>
          <p:cNvPicPr preferRelativeResize="0"/>
          <p:nvPr/>
        </p:nvPicPr>
        <p:blipFill rotWithShape="1">
          <a:blip r:embed="rId3">
            <a:alphaModFix/>
          </a:blip>
          <a:srcRect l="28111" t="18749" r="27378" b="8333"/>
          <a:stretch/>
        </p:blipFill>
        <p:spPr>
          <a:xfrm>
            <a:off x="0" y="1252496"/>
            <a:ext cx="7848599" cy="7228973"/>
          </a:xfrm>
          <a:prstGeom prst="rect">
            <a:avLst/>
          </a:prstGeom>
          <a:noFill/>
          <a:ln>
            <a:noFill/>
          </a:ln>
        </p:spPr>
      </p:pic>
      <p:cxnSp>
        <p:nvCxnSpPr>
          <p:cNvPr id="424" name="Shape 424"/>
          <p:cNvCxnSpPr/>
          <p:nvPr/>
        </p:nvCxnSpPr>
        <p:spPr>
          <a:xfrm rot="10800000" flipH="1">
            <a:off x="-533400" y="3124200"/>
            <a:ext cx="1371599" cy="76199"/>
          </a:xfrm>
          <a:prstGeom prst="straightConnector1">
            <a:avLst/>
          </a:prstGeom>
          <a:noFill/>
          <a:ln w="38100" cap="flat" cmpd="sng">
            <a:solidFill>
              <a:schemeClr val="accent2"/>
            </a:solidFill>
            <a:prstDash val="solid"/>
            <a:round/>
            <a:headEnd type="none" w="med" len="med"/>
            <a:tailEnd type="stealth" w="lg" len="lg"/>
          </a:ln>
          <a:effectLst>
            <a:outerShdw blurRad="39999" dist="23000" dir="5400000" rotWithShape="0">
              <a:srgbClr val="000000">
                <a:alpha val="34901"/>
              </a:srgbClr>
            </a:outerShdw>
          </a:effectLst>
        </p:spPr>
      </p:cxnSp>
      <p:cxnSp>
        <p:nvCxnSpPr>
          <p:cNvPr id="6" name="Straight Connector 5"/>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a:spLocks noGrp="1"/>
          </p:cNvSpPr>
          <p:nvPr>
            <p:ph type="subTitle" idx="1"/>
          </p:nvPr>
        </p:nvSpPr>
        <p:spPr>
          <a:xfrm>
            <a:off x="1371600" y="3886200"/>
            <a:ext cx="6400799" cy="17526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chemeClr val="dk1"/>
              </a:buClr>
              <a:buSzPct val="25000"/>
              <a:buFont typeface="Tahoma"/>
              <a:buNone/>
            </a:pPr>
            <a:endParaRPr sz="3200" b="0" i="0" u="none" strike="noStrike" cap="none">
              <a:solidFill>
                <a:schemeClr val="dk1"/>
              </a:solidFill>
              <a:latin typeface="Tahoma"/>
              <a:ea typeface="Tahoma"/>
              <a:cs typeface="Tahoma"/>
              <a:sym typeface="Tahoma"/>
            </a:endParaRPr>
          </a:p>
        </p:txBody>
      </p:sp>
      <p:sp>
        <p:nvSpPr>
          <p:cNvPr id="431" name="Shape 431"/>
          <p:cNvSpPr txBox="1">
            <a:spLocks noGrp="1"/>
          </p:cNvSpPr>
          <p:nvPr>
            <p:ph type="ctrTitle"/>
          </p:nvPr>
        </p:nvSpPr>
        <p:spPr>
          <a:xfrm>
            <a:off x="685800" y="2130425"/>
            <a:ext cx="7772400" cy="1470024"/>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endParaRPr sz="4400" b="0" i="0" u="none" strike="noStrike" cap="none">
              <a:solidFill>
                <a:schemeClr val="dk2"/>
              </a:solidFill>
              <a:latin typeface="Tahoma"/>
              <a:ea typeface="Tahoma"/>
              <a:cs typeface="Tahoma"/>
              <a:sym typeface="Tahoma"/>
            </a:endParaRPr>
          </a:p>
        </p:txBody>
      </p:sp>
      <p:pic>
        <p:nvPicPr>
          <p:cNvPr id="432" name="Shape 432"/>
          <p:cNvPicPr preferRelativeResize="0"/>
          <p:nvPr/>
        </p:nvPicPr>
        <p:blipFill rotWithShape="1">
          <a:blip r:embed="rId3">
            <a:alphaModFix/>
          </a:blip>
          <a:srcRect r="63690" b="56250"/>
          <a:stretch/>
        </p:blipFill>
        <p:spPr>
          <a:xfrm>
            <a:off x="0" y="9350"/>
            <a:ext cx="4724400" cy="3200399"/>
          </a:xfrm>
          <a:prstGeom prst="rect">
            <a:avLst/>
          </a:prstGeom>
          <a:noFill/>
          <a:ln>
            <a:noFill/>
          </a:ln>
        </p:spPr>
      </p:pic>
      <p:pic>
        <p:nvPicPr>
          <p:cNvPr id="433" name="Shape 433"/>
          <p:cNvPicPr preferRelativeResize="0"/>
          <p:nvPr/>
        </p:nvPicPr>
        <p:blipFill rotWithShape="1">
          <a:blip r:embed="rId4">
            <a:alphaModFix/>
          </a:blip>
          <a:srcRect t="3125" r="54100" b="9375"/>
          <a:stretch/>
        </p:blipFill>
        <p:spPr>
          <a:xfrm>
            <a:off x="2918891" y="28272"/>
            <a:ext cx="6225108" cy="6671886"/>
          </a:xfrm>
          <a:prstGeom prst="rect">
            <a:avLst/>
          </a:prstGeom>
          <a:noFill/>
          <a:ln>
            <a:noFill/>
          </a:ln>
        </p:spPr>
      </p:pic>
      <p:sp>
        <p:nvSpPr>
          <p:cNvPr id="434" name="Shape 434"/>
          <p:cNvSpPr txBox="1"/>
          <p:nvPr/>
        </p:nvSpPr>
        <p:spPr>
          <a:xfrm>
            <a:off x="5367626" y="1219200"/>
            <a:ext cx="2404773" cy="46166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1">
                <a:solidFill>
                  <a:srgbClr val="FF0000"/>
                </a:solidFill>
                <a:latin typeface="Arial"/>
                <a:ea typeface="Arial"/>
                <a:cs typeface="Arial"/>
                <a:sym typeface="Arial"/>
              </a:rPr>
              <a:t>Many Drafts!!</a:t>
            </a:r>
          </a:p>
        </p:txBody>
      </p:sp>
      <p:pic>
        <p:nvPicPr>
          <p:cNvPr id="435" name="Shape 435" descr="http://tusfloresparasiempre.com/blog/wp-content/uploads/2011/03/540.jpg"/>
          <p:cNvPicPr preferRelativeResize="0"/>
          <p:nvPr/>
        </p:nvPicPr>
        <p:blipFill rotWithShape="1">
          <a:blip r:embed="rId5">
            <a:alphaModFix/>
          </a:blip>
          <a:srcRect/>
          <a:stretch/>
        </p:blipFill>
        <p:spPr>
          <a:xfrm>
            <a:off x="152400" y="3429000"/>
            <a:ext cx="2783540" cy="2057400"/>
          </a:xfrm>
          <a:prstGeom prst="rect">
            <a:avLst/>
          </a:prstGeom>
          <a:noFill/>
          <a:ln>
            <a:noFill/>
          </a:ln>
        </p:spPr>
      </p:pic>
      <p:sp>
        <p:nvSpPr>
          <p:cNvPr id="436" name="Shape 436"/>
          <p:cNvSpPr txBox="1"/>
          <p:nvPr/>
        </p:nvSpPr>
        <p:spPr>
          <a:xfrm>
            <a:off x="5486400" y="3043534"/>
            <a:ext cx="2459327" cy="46166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1">
                <a:solidFill>
                  <a:srgbClr val="FF0000"/>
                </a:solidFill>
                <a:latin typeface="Arial"/>
                <a:ea typeface="Arial"/>
                <a:cs typeface="Arial"/>
                <a:sym typeface="Arial"/>
              </a:rPr>
              <a:t>Many Mentors!!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3"/>
                                        </p:tgtEl>
                                        <p:attrNameLst>
                                          <p:attrName>style.visibility</p:attrName>
                                        </p:attrNameLst>
                                      </p:cBhvr>
                                      <p:to>
                                        <p:strVal val="visible"/>
                                      </p:to>
                                    </p:set>
                                    <p:animEffect transition="in" filter="fade">
                                      <p:cBhvr>
                                        <p:cTn id="7" dur="2000"/>
                                        <p:tgtEl>
                                          <p:spTgt spid="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Shape 442"/>
          <p:cNvSpPr txBox="1">
            <a:spLocks noGrp="1"/>
          </p:cNvSpPr>
          <p:nvPr>
            <p:ph type="title"/>
          </p:nvPr>
        </p:nvSpPr>
        <p:spPr>
          <a:xfrm>
            <a:off x="533400" y="7620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1" i="0" u="none" strike="noStrike" cap="none">
                <a:solidFill>
                  <a:schemeClr val="lt1"/>
                </a:solidFill>
                <a:latin typeface="Tahoma"/>
                <a:ea typeface="Tahoma"/>
                <a:cs typeface="Tahoma"/>
                <a:sym typeface="Tahoma"/>
              </a:rPr>
              <a:t>Many Mentors</a:t>
            </a:r>
          </a:p>
        </p:txBody>
      </p:sp>
      <p:sp>
        <p:nvSpPr>
          <p:cNvPr id="443" name="Shape 443"/>
          <p:cNvSpPr txBox="1">
            <a:spLocks noGrp="1"/>
          </p:cNvSpPr>
          <p:nvPr>
            <p:ph type="body" idx="1"/>
          </p:nvPr>
        </p:nvSpPr>
        <p:spPr>
          <a:xfrm>
            <a:off x="457200" y="1600200"/>
            <a:ext cx="8229600" cy="4267199"/>
          </a:xfrm>
          <a:prstGeom prst="rect">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t" anchorCtr="0">
            <a:noAutofit/>
          </a:bodyPr>
          <a:lstStyle/>
          <a:p>
            <a:pPr marL="342900" marR="0" lvl="0" indent="-342900" algn="l" rtl="0">
              <a:spcBef>
                <a:spcPts val="0"/>
              </a:spcBef>
              <a:spcAft>
                <a:spcPts val="0"/>
              </a:spcAft>
              <a:buClr>
                <a:schemeClr val="accent2"/>
              </a:buClr>
              <a:buSzPct val="100000"/>
              <a:buFont typeface="Tahoma"/>
              <a:buChar char="•"/>
            </a:pPr>
            <a:r>
              <a:rPr lang="en-US" sz="2800" b="0" i="0" u="none" strike="noStrike" cap="none" dirty="0">
                <a:solidFill>
                  <a:schemeClr val="accent2"/>
                </a:solidFill>
                <a:latin typeface="Tahoma"/>
                <a:ea typeface="Tahoma"/>
                <a:cs typeface="Tahoma"/>
                <a:sym typeface="Tahoma"/>
              </a:rPr>
              <a:t>Identify mentors that are </a:t>
            </a:r>
            <a:r>
              <a:rPr lang="en-US" sz="2800" b="1" i="0" u="none" strike="noStrike" cap="none" dirty="0">
                <a:solidFill>
                  <a:schemeClr val="accent2"/>
                </a:solidFill>
                <a:latin typeface="Tahoma"/>
                <a:ea typeface="Tahoma"/>
                <a:cs typeface="Tahoma"/>
                <a:sym typeface="Tahoma"/>
              </a:rPr>
              <a:t>eager</a:t>
            </a:r>
            <a:r>
              <a:rPr lang="en-US" sz="2800" b="0" i="0" u="none" strike="noStrike" cap="none" dirty="0">
                <a:solidFill>
                  <a:schemeClr val="accent2"/>
                </a:solidFill>
                <a:latin typeface="Tahoma"/>
                <a:ea typeface="Tahoma"/>
                <a:cs typeface="Tahoma"/>
                <a:sym typeface="Tahoma"/>
              </a:rPr>
              <a:t> to be exposed to your </a:t>
            </a:r>
            <a:r>
              <a:rPr lang="en-US" sz="2800" b="1" i="0" u="none" strike="noStrike" cap="none" dirty="0">
                <a:solidFill>
                  <a:schemeClr val="accent2"/>
                </a:solidFill>
                <a:latin typeface="Tahoma"/>
                <a:ea typeface="Tahoma"/>
                <a:cs typeface="Tahoma"/>
                <a:sym typeface="Tahoma"/>
              </a:rPr>
              <a:t>ideas</a:t>
            </a:r>
            <a:r>
              <a:rPr lang="en-US" sz="2800" b="0" i="0" u="none" strike="noStrike" cap="none" dirty="0">
                <a:solidFill>
                  <a:schemeClr val="accent2"/>
                </a:solidFill>
                <a:latin typeface="Tahoma"/>
                <a:ea typeface="Tahoma"/>
                <a:cs typeface="Tahoma"/>
                <a:sym typeface="Tahoma"/>
              </a:rPr>
              <a:t> and </a:t>
            </a:r>
            <a:r>
              <a:rPr lang="en-US" sz="2800" b="1" i="0" u="none" strike="noStrike" cap="none" dirty="0">
                <a:solidFill>
                  <a:schemeClr val="accent2"/>
                </a:solidFill>
                <a:latin typeface="Tahoma"/>
                <a:ea typeface="Tahoma"/>
                <a:cs typeface="Tahoma"/>
                <a:sym typeface="Tahoma"/>
              </a:rPr>
              <a:t>willing to guide</a:t>
            </a:r>
            <a:r>
              <a:rPr lang="en-US" sz="2800" b="0" i="0" u="none" strike="noStrike" cap="none" dirty="0">
                <a:solidFill>
                  <a:schemeClr val="accent2"/>
                </a:solidFill>
                <a:latin typeface="Tahoma"/>
                <a:ea typeface="Tahoma"/>
                <a:cs typeface="Tahoma"/>
                <a:sym typeface="Tahoma"/>
              </a:rPr>
              <a:t> you during the process.</a:t>
            </a:r>
          </a:p>
          <a:p>
            <a:pPr marL="342900" marR="0" lvl="0" indent="-342900" algn="l" rtl="0">
              <a:spcBef>
                <a:spcPts val="560"/>
              </a:spcBef>
              <a:spcAft>
                <a:spcPts val="0"/>
              </a:spcAft>
              <a:buClr>
                <a:schemeClr val="dk1"/>
              </a:buClr>
              <a:buSzPct val="100000"/>
              <a:buFont typeface="Tahoma"/>
              <a:buNone/>
            </a:pPr>
            <a:endParaRPr sz="2800" b="0" i="0" u="none" strike="noStrike" cap="none" dirty="0">
              <a:solidFill>
                <a:schemeClr val="accent2"/>
              </a:solidFill>
              <a:latin typeface="Tahoma"/>
              <a:ea typeface="Tahoma"/>
              <a:cs typeface="Tahoma"/>
              <a:sym typeface="Tahoma"/>
            </a:endParaRPr>
          </a:p>
          <a:p>
            <a:pPr marL="342900" marR="0" lvl="0" indent="-342900" algn="l" rtl="0">
              <a:spcBef>
                <a:spcPts val="560"/>
              </a:spcBef>
              <a:spcAft>
                <a:spcPts val="0"/>
              </a:spcAft>
              <a:buClr>
                <a:schemeClr val="accent2"/>
              </a:buClr>
              <a:buSzPct val="100000"/>
              <a:buFont typeface="Tahoma"/>
              <a:buChar char="•"/>
            </a:pPr>
            <a:r>
              <a:rPr lang="en-US" sz="2800" b="0" i="0" u="none" strike="noStrike" cap="none" dirty="0">
                <a:solidFill>
                  <a:schemeClr val="accent2"/>
                </a:solidFill>
                <a:latin typeface="Tahoma"/>
                <a:ea typeface="Tahoma"/>
                <a:cs typeface="Tahoma"/>
                <a:sym typeface="Tahoma"/>
              </a:rPr>
              <a:t>Choose those mentors that encourage </a:t>
            </a:r>
            <a:r>
              <a:rPr lang="en-US" sz="2800" b="1" i="0" u="none" strike="noStrike" cap="none" dirty="0">
                <a:solidFill>
                  <a:schemeClr val="accent2"/>
                </a:solidFill>
                <a:latin typeface="Tahoma"/>
                <a:ea typeface="Tahoma"/>
                <a:cs typeface="Tahoma"/>
                <a:sym typeface="Tahoma"/>
              </a:rPr>
              <a:t>strategic thinking and creativity </a:t>
            </a:r>
            <a:r>
              <a:rPr lang="en-US" sz="2800" b="0" i="0" u="none" strike="noStrike" cap="none" dirty="0">
                <a:solidFill>
                  <a:schemeClr val="accent2"/>
                </a:solidFill>
                <a:latin typeface="Tahoma"/>
                <a:ea typeface="Tahoma"/>
                <a:cs typeface="Tahoma"/>
                <a:sym typeface="Tahoma"/>
              </a:rPr>
              <a:t>while imparting a </a:t>
            </a:r>
            <a:r>
              <a:rPr lang="en-US" sz="2800" b="1" i="0" u="none" strike="noStrike" cap="none" dirty="0">
                <a:solidFill>
                  <a:schemeClr val="accent2"/>
                </a:solidFill>
                <a:latin typeface="Tahoma"/>
                <a:ea typeface="Tahoma"/>
                <a:cs typeface="Tahoma"/>
                <a:sym typeface="Tahoma"/>
              </a:rPr>
              <a:t>set of skills</a:t>
            </a:r>
            <a:r>
              <a:rPr lang="en-US" sz="2800" b="0" i="0" u="none" strike="noStrike" cap="none" dirty="0">
                <a:solidFill>
                  <a:schemeClr val="accent2"/>
                </a:solidFill>
                <a:latin typeface="Tahoma"/>
                <a:ea typeface="Tahoma"/>
                <a:cs typeface="Tahoma"/>
                <a:sym typeface="Tahoma"/>
              </a:rPr>
              <a:t>.</a:t>
            </a:r>
          </a:p>
          <a:p>
            <a:pPr marL="342900" marR="0" lvl="0" indent="-342900" algn="l" rtl="0">
              <a:spcBef>
                <a:spcPts val="560"/>
              </a:spcBef>
              <a:spcAft>
                <a:spcPts val="0"/>
              </a:spcAft>
              <a:buClr>
                <a:schemeClr val="dk1"/>
              </a:buClr>
              <a:buSzPct val="100000"/>
              <a:buFont typeface="Tahoma"/>
              <a:buNone/>
            </a:pPr>
            <a:endParaRPr sz="2800" b="0" i="0" u="none" strike="noStrike" cap="none" dirty="0">
              <a:solidFill>
                <a:schemeClr val="accent2"/>
              </a:solidFill>
              <a:latin typeface="Tahoma"/>
              <a:ea typeface="Tahoma"/>
              <a:cs typeface="Tahoma"/>
              <a:sym typeface="Tahoma"/>
            </a:endParaRPr>
          </a:p>
          <a:p>
            <a:pPr marL="342900" marR="0" lvl="0" indent="-342900" algn="l" rtl="0">
              <a:spcBef>
                <a:spcPts val="560"/>
              </a:spcBef>
              <a:spcAft>
                <a:spcPts val="0"/>
              </a:spcAft>
              <a:buClr>
                <a:schemeClr val="accent2"/>
              </a:buClr>
              <a:buSzPct val="100000"/>
              <a:buFont typeface="Tahoma"/>
              <a:buChar char="•"/>
            </a:pPr>
            <a:r>
              <a:rPr lang="en-US" sz="2800" b="0" i="0" u="none" strike="noStrike" cap="none" dirty="0">
                <a:solidFill>
                  <a:schemeClr val="accent2"/>
                </a:solidFill>
                <a:latin typeface="Tahoma"/>
                <a:ea typeface="Tahoma"/>
                <a:cs typeface="Tahoma"/>
                <a:sym typeface="Tahoma"/>
              </a:rPr>
              <a:t>Mentors </a:t>
            </a:r>
            <a:r>
              <a:rPr lang="en-US" sz="2800" b="1" i="0" u="none" strike="noStrike" cap="none" dirty="0">
                <a:solidFill>
                  <a:schemeClr val="accent2"/>
                </a:solidFill>
                <a:latin typeface="Tahoma"/>
                <a:ea typeface="Tahoma"/>
                <a:cs typeface="Tahoma"/>
                <a:sym typeface="Tahoma"/>
              </a:rPr>
              <a:t>in and outside </a:t>
            </a:r>
            <a:r>
              <a:rPr lang="en-US" sz="2800" b="0" i="0" u="none" strike="noStrike" cap="none" dirty="0">
                <a:solidFill>
                  <a:schemeClr val="accent2"/>
                </a:solidFill>
                <a:latin typeface="Tahoma"/>
                <a:ea typeface="Tahoma"/>
                <a:cs typeface="Tahoma"/>
                <a:sym typeface="Tahoma"/>
              </a:rPr>
              <a:t>of your field of study.</a:t>
            </a:r>
          </a:p>
          <a:p>
            <a:pPr marL="342900" marR="0" lvl="0" indent="-342900" algn="l" rtl="0">
              <a:spcBef>
                <a:spcPts val="560"/>
              </a:spcBef>
              <a:spcAft>
                <a:spcPts val="0"/>
              </a:spcAft>
              <a:buClr>
                <a:schemeClr val="dk1"/>
              </a:buClr>
              <a:buSzPct val="100000"/>
              <a:buFont typeface="Tahoma"/>
              <a:buNone/>
            </a:pPr>
            <a:endParaRPr sz="2800" b="0" i="0" u="none" strike="noStrike" cap="none" dirty="0">
              <a:solidFill>
                <a:schemeClr val="accent2"/>
              </a:solidFill>
              <a:latin typeface="Tahoma"/>
              <a:ea typeface="Tahoma"/>
              <a:cs typeface="Tahoma"/>
              <a:sym typeface="Tahoma"/>
            </a:endParaRPr>
          </a:p>
          <a:p>
            <a:pPr marL="342900" marR="0" lvl="0" indent="-342900" algn="l" rtl="0">
              <a:spcBef>
                <a:spcPts val="560"/>
              </a:spcBef>
              <a:spcAft>
                <a:spcPts val="0"/>
              </a:spcAft>
              <a:buClr>
                <a:schemeClr val="dk1"/>
              </a:buClr>
              <a:buSzPct val="100000"/>
              <a:buFont typeface="Tahoma"/>
              <a:buNone/>
            </a:pPr>
            <a:endParaRPr sz="2800" b="0" i="0" u="none" strike="noStrike" cap="none" dirty="0">
              <a:solidFill>
                <a:schemeClr val="accent2"/>
              </a:solidFill>
              <a:latin typeface="Tahoma"/>
              <a:ea typeface="Tahoma"/>
              <a:cs typeface="Tahoma"/>
              <a:sym typeface="Tahoma"/>
            </a:endParaRPr>
          </a:p>
          <a:p>
            <a:pPr marL="342900" marR="0" lvl="0" indent="-342900" algn="l" rtl="0">
              <a:spcBef>
                <a:spcPts val="560"/>
              </a:spcBef>
              <a:spcAft>
                <a:spcPts val="0"/>
              </a:spcAft>
              <a:buClr>
                <a:schemeClr val="dk1"/>
              </a:buClr>
              <a:buSzPct val="100000"/>
              <a:buFont typeface="Tahoma"/>
              <a:buNone/>
            </a:pPr>
            <a:endParaRPr sz="2800" b="0" i="0" u="none" strike="noStrike" cap="none" dirty="0">
              <a:solidFill>
                <a:schemeClr val="accent2"/>
              </a:solidFill>
              <a:latin typeface="Tahoma"/>
              <a:ea typeface="Tahoma"/>
              <a:cs typeface="Tahoma"/>
              <a:sym typeface="Tahoma"/>
            </a:endParaRPr>
          </a:p>
        </p:txBody>
      </p:sp>
      <p:sp>
        <p:nvSpPr>
          <p:cNvPr id="2" name="TextBox 1">
            <a:extLst>
              <a:ext uri="{FF2B5EF4-FFF2-40B4-BE49-F238E27FC236}">
                <a16:creationId xmlns:a16="http://schemas.microsoft.com/office/drawing/2014/main" id="{067E8ECC-3355-46C4-847E-A786353A074A}"/>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AE89E4-AD13-477E-88F6-167972DF7AE7}"/>
              </a:ext>
            </a:extLst>
          </p:cNvPr>
          <p:cNvPicPr>
            <a:picLocks noChangeAspect="1"/>
          </p:cNvPicPr>
          <p:nvPr/>
        </p:nvPicPr>
        <p:blipFill>
          <a:blip r:embed="rId3"/>
          <a:stretch>
            <a:fillRect/>
          </a:stretch>
        </p:blipFill>
        <p:spPr>
          <a:xfrm>
            <a:off x="2864429" y="1304444"/>
            <a:ext cx="968279" cy="934412"/>
          </a:xfrm>
          <a:prstGeom prst="rect">
            <a:avLst/>
          </a:prstGeom>
        </p:spPr>
      </p:pic>
      <p:pic>
        <p:nvPicPr>
          <p:cNvPr id="6" name="Picture 5">
            <a:extLst>
              <a:ext uri="{FF2B5EF4-FFF2-40B4-BE49-F238E27FC236}">
                <a16:creationId xmlns:a16="http://schemas.microsoft.com/office/drawing/2014/main" id="{A5C2F967-0A86-4318-AF1A-156123AFFA40}"/>
              </a:ext>
            </a:extLst>
          </p:cNvPr>
          <p:cNvPicPr>
            <a:picLocks noChangeAspect="1"/>
          </p:cNvPicPr>
          <p:nvPr/>
        </p:nvPicPr>
        <p:blipFill>
          <a:blip r:embed="rId4"/>
          <a:stretch>
            <a:fillRect/>
          </a:stretch>
        </p:blipFill>
        <p:spPr>
          <a:xfrm>
            <a:off x="68348" y="1410295"/>
            <a:ext cx="2779986" cy="650870"/>
          </a:xfrm>
          <a:prstGeom prst="rect">
            <a:avLst/>
          </a:prstGeom>
        </p:spPr>
      </p:pic>
      <p:pic>
        <p:nvPicPr>
          <p:cNvPr id="7" name="Picture 6">
            <a:extLst>
              <a:ext uri="{FF2B5EF4-FFF2-40B4-BE49-F238E27FC236}">
                <a16:creationId xmlns:a16="http://schemas.microsoft.com/office/drawing/2014/main" id="{B9A0C3AE-D961-4EB6-8929-BC477C6C84A1}"/>
              </a:ext>
            </a:extLst>
          </p:cNvPr>
          <p:cNvPicPr>
            <a:picLocks noChangeAspect="1"/>
          </p:cNvPicPr>
          <p:nvPr/>
        </p:nvPicPr>
        <p:blipFill>
          <a:blip r:embed="rId5"/>
          <a:stretch>
            <a:fillRect/>
          </a:stretch>
        </p:blipFill>
        <p:spPr>
          <a:xfrm>
            <a:off x="3848803" y="1428683"/>
            <a:ext cx="3042047" cy="722710"/>
          </a:xfrm>
          <a:prstGeom prst="rect">
            <a:avLst/>
          </a:prstGeom>
        </p:spPr>
      </p:pic>
      <p:pic>
        <p:nvPicPr>
          <p:cNvPr id="9" name="Picture 8">
            <a:extLst>
              <a:ext uri="{FF2B5EF4-FFF2-40B4-BE49-F238E27FC236}">
                <a16:creationId xmlns:a16="http://schemas.microsoft.com/office/drawing/2014/main" id="{023BF2BB-BE0F-4B16-AE78-69CC5809950C}"/>
              </a:ext>
            </a:extLst>
          </p:cNvPr>
          <p:cNvPicPr>
            <a:picLocks noChangeAspect="1"/>
          </p:cNvPicPr>
          <p:nvPr/>
        </p:nvPicPr>
        <p:blipFill>
          <a:blip r:embed="rId6"/>
          <a:stretch>
            <a:fillRect/>
          </a:stretch>
        </p:blipFill>
        <p:spPr>
          <a:xfrm>
            <a:off x="6876919" y="1413774"/>
            <a:ext cx="744514" cy="744514"/>
          </a:xfrm>
          <a:prstGeom prst="rect">
            <a:avLst/>
          </a:prstGeom>
        </p:spPr>
      </p:pic>
      <p:pic>
        <p:nvPicPr>
          <p:cNvPr id="10" name="Picture 9">
            <a:extLst>
              <a:ext uri="{FF2B5EF4-FFF2-40B4-BE49-F238E27FC236}">
                <a16:creationId xmlns:a16="http://schemas.microsoft.com/office/drawing/2014/main" id="{090AC149-45CA-4F80-B04D-0058A592B02A}"/>
              </a:ext>
            </a:extLst>
          </p:cNvPr>
          <p:cNvPicPr>
            <a:picLocks noChangeAspect="1"/>
          </p:cNvPicPr>
          <p:nvPr/>
        </p:nvPicPr>
        <p:blipFill>
          <a:blip r:embed="rId7"/>
          <a:stretch>
            <a:fillRect/>
          </a:stretch>
        </p:blipFill>
        <p:spPr>
          <a:xfrm>
            <a:off x="7621433" y="1549652"/>
            <a:ext cx="1454219" cy="472757"/>
          </a:xfrm>
          <a:prstGeom prst="rect">
            <a:avLst/>
          </a:prstGeom>
        </p:spPr>
      </p:pic>
      <p:pic>
        <p:nvPicPr>
          <p:cNvPr id="15" name="Picture 14">
            <a:extLst>
              <a:ext uri="{FF2B5EF4-FFF2-40B4-BE49-F238E27FC236}">
                <a16:creationId xmlns:a16="http://schemas.microsoft.com/office/drawing/2014/main" id="{1039575E-2F44-4DCE-97D9-B002E54F9962}"/>
              </a:ext>
            </a:extLst>
          </p:cNvPr>
          <p:cNvPicPr>
            <a:picLocks noChangeAspect="1"/>
          </p:cNvPicPr>
          <p:nvPr/>
        </p:nvPicPr>
        <p:blipFill>
          <a:blip r:embed="rId8"/>
          <a:stretch>
            <a:fillRect/>
          </a:stretch>
        </p:blipFill>
        <p:spPr>
          <a:xfrm>
            <a:off x="6125733" y="4817039"/>
            <a:ext cx="1013128" cy="759846"/>
          </a:xfrm>
          <a:prstGeom prst="rect">
            <a:avLst/>
          </a:prstGeom>
        </p:spPr>
      </p:pic>
      <p:pic>
        <p:nvPicPr>
          <p:cNvPr id="16" name="Shape 758">
            <a:extLst>
              <a:ext uri="{FF2B5EF4-FFF2-40B4-BE49-F238E27FC236}">
                <a16:creationId xmlns:a16="http://schemas.microsoft.com/office/drawing/2014/main" id="{E4E18BA4-18CF-4038-980F-3BB3377344FA}"/>
              </a:ext>
            </a:extLst>
          </p:cNvPr>
          <p:cNvPicPr preferRelativeResize="0"/>
          <p:nvPr/>
        </p:nvPicPr>
        <p:blipFill rotWithShape="1">
          <a:blip r:embed="rId9">
            <a:alphaModFix/>
          </a:blip>
          <a:srcRect/>
          <a:stretch/>
        </p:blipFill>
        <p:spPr>
          <a:xfrm>
            <a:off x="4202387" y="4844547"/>
            <a:ext cx="1760214" cy="764303"/>
          </a:xfrm>
          <a:prstGeom prst="rect">
            <a:avLst/>
          </a:prstGeom>
          <a:noFill/>
          <a:ln>
            <a:noFill/>
          </a:ln>
        </p:spPr>
      </p:pic>
      <p:pic>
        <p:nvPicPr>
          <p:cNvPr id="19" name="Shape 769">
            <a:extLst>
              <a:ext uri="{FF2B5EF4-FFF2-40B4-BE49-F238E27FC236}">
                <a16:creationId xmlns:a16="http://schemas.microsoft.com/office/drawing/2014/main" id="{33101573-DA63-431C-A957-D420A3EACB09}"/>
              </a:ext>
            </a:extLst>
          </p:cNvPr>
          <p:cNvPicPr preferRelativeResize="0"/>
          <p:nvPr/>
        </p:nvPicPr>
        <p:blipFill rotWithShape="1">
          <a:blip r:embed="rId10">
            <a:alphaModFix/>
          </a:blip>
          <a:srcRect/>
          <a:stretch/>
        </p:blipFill>
        <p:spPr>
          <a:xfrm>
            <a:off x="2935405" y="4890571"/>
            <a:ext cx="1080235" cy="664760"/>
          </a:xfrm>
          <a:prstGeom prst="rect">
            <a:avLst/>
          </a:prstGeom>
          <a:noFill/>
          <a:ln>
            <a:noFill/>
          </a:ln>
        </p:spPr>
      </p:pic>
      <p:pic>
        <p:nvPicPr>
          <p:cNvPr id="21" name="Picture 20">
            <a:extLst>
              <a:ext uri="{FF2B5EF4-FFF2-40B4-BE49-F238E27FC236}">
                <a16:creationId xmlns:a16="http://schemas.microsoft.com/office/drawing/2014/main" id="{3DCA171F-8596-4846-844A-5DB4F3554D20}"/>
              </a:ext>
            </a:extLst>
          </p:cNvPr>
          <p:cNvPicPr>
            <a:picLocks noChangeAspect="1"/>
          </p:cNvPicPr>
          <p:nvPr/>
        </p:nvPicPr>
        <p:blipFill>
          <a:blip r:embed="rId11"/>
          <a:stretch>
            <a:fillRect/>
          </a:stretch>
        </p:blipFill>
        <p:spPr>
          <a:xfrm>
            <a:off x="1872163" y="4720844"/>
            <a:ext cx="842104" cy="842104"/>
          </a:xfrm>
          <a:prstGeom prst="rect">
            <a:avLst/>
          </a:prstGeom>
        </p:spPr>
      </p:pic>
      <p:pic>
        <p:nvPicPr>
          <p:cNvPr id="22" name="Picture 21">
            <a:extLst>
              <a:ext uri="{FF2B5EF4-FFF2-40B4-BE49-F238E27FC236}">
                <a16:creationId xmlns:a16="http://schemas.microsoft.com/office/drawing/2014/main" id="{7BBDFA4B-BAB8-48A2-8308-B330880BE3F8}"/>
              </a:ext>
            </a:extLst>
          </p:cNvPr>
          <p:cNvPicPr>
            <a:picLocks noChangeAspect="1"/>
          </p:cNvPicPr>
          <p:nvPr/>
        </p:nvPicPr>
        <p:blipFill>
          <a:blip r:embed="rId12"/>
          <a:stretch>
            <a:fillRect/>
          </a:stretch>
        </p:blipFill>
        <p:spPr>
          <a:xfrm>
            <a:off x="543701" y="4765337"/>
            <a:ext cx="1008357" cy="807489"/>
          </a:xfrm>
          <a:prstGeom prst="rect">
            <a:avLst/>
          </a:prstGeom>
        </p:spPr>
      </p:pic>
      <p:graphicFrame>
        <p:nvGraphicFramePr>
          <p:cNvPr id="13" name="Diagram 12">
            <a:extLst>
              <a:ext uri="{FF2B5EF4-FFF2-40B4-BE49-F238E27FC236}">
                <a16:creationId xmlns:a16="http://schemas.microsoft.com/office/drawing/2014/main" id="{BF436587-60C8-4F93-B1BF-24D54A4997CE}"/>
              </a:ext>
            </a:extLst>
          </p:cNvPr>
          <p:cNvGraphicFramePr/>
          <p:nvPr/>
        </p:nvGraphicFramePr>
        <p:xfrm>
          <a:off x="778568" y="579096"/>
          <a:ext cx="7586864" cy="498635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23" name="Picture 22">
            <a:extLst>
              <a:ext uri="{FF2B5EF4-FFF2-40B4-BE49-F238E27FC236}">
                <a16:creationId xmlns:a16="http://schemas.microsoft.com/office/drawing/2014/main" id="{E9C7FA6A-8FEF-4A23-9116-BD6F003CD96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450721" y="4807285"/>
            <a:ext cx="1149578" cy="766385"/>
          </a:xfrm>
          <a:prstGeom prst="rect">
            <a:avLst/>
          </a:prstGeom>
        </p:spPr>
      </p:pic>
      <p:sp>
        <p:nvSpPr>
          <p:cNvPr id="3" name="Title 2">
            <a:extLst>
              <a:ext uri="{FF2B5EF4-FFF2-40B4-BE49-F238E27FC236}">
                <a16:creationId xmlns:a16="http://schemas.microsoft.com/office/drawing/2014/main" id="{B7954503-AC5B-4C95-9336-E441211C5B0E}"/>
              </a:ext>
            </a:extLst>
          </p:cNvPr>
          <p:cNvSpPr>
            <a:spLocks noGrp="1"/>
          </p:cNvSpPr>
          <p:nvPr>
            <p:ph type="title"/>
          </p:nvPr>
        </p:nvSpPr>
        <p:spPr/>
        <p:txBody>
          <a:bodyPr/>
          <a:lstStyle/>
          <a:p>
            <a:r>
              <a:rPr lang="en-US" b="1" dirty="0">
                <a:solidFill>
                  <a:schemeClr val="bg1"/>
                </a:solidFill>
              </a:rPr>
              <a:t>Who is Frances? </a:t>
            </a:r>
          </a:p>
        </p:txBody>
      </p:sp>
      <p:sp>
        <p:nvSpPr>
          <p:cNvPr id="4" name="TextBox 3">
            <a:extLst>
              <a:ext uri="{FF2B5EF4-FFF2-40B4-BE49-F238E27FC236}">
                <a16:creationId xmlns:a16="http://schemas.microsoft.com/office/drawing/2014/main" id="{3801F325-9707-419E-8A1B-1ED991E18BBC}"/>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19"/>
              </a:rPr>
              <a:t>https://www.research.gov/</a:t>
            </a:r>
            <a:endParaRPr lang="en-US" dirty="0"/>
          </a:p>
        </p:txBody>
      </p:sp>
    </p:spTree>
    <p:extLst>
      <p:ext uri="{BB962C8B-B14F-4D97-AF65-F5344CB8AC3E}">
        <p14:creationId xmlns:p14="http://schemas.microsoft.com/office/powerpoint/2010/main" val="2124832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Shape 786"/>
          <p:cNvSpPr/>
          <p:nvPr/>
        </p:nvSpPr>
        <p:spPr>
          <a:xfrm>
            <a:off x="381000" y="1371600"/>
            <a:ext cx="8458200" cy="4495800"/>
          </a:xfrm>
          <a:prstGeom prst="roundRect">
            <a:avLst>
              <a:gd name="adj" fmla="val 0"/>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787" name="Shape 787"/>
          <p:cNvSpPr txBox="1"/>
          <p:nvPr/>
        </p:nvSpPr>
        <p:spPr>
          <a:xfrm>
            <a:off x="457200" y="1447800"/>
            <a:ext cx="8229600" cy="4876799"/>
          </a:xfrm>
          <a:prstGeom prst="rect">
            <a:avLst/>
          </a:prstGeom>
          <a:noFill/>
          <a:ln>
            <a:noFill/>
          </a:ln>
        </p:spPr>
        <p:txBody>
          <a:bodyPr lIns="91425" tIns="45700" rIns="91425" bIns="45700" anchor="t" anchorCtr="0">
            <a:noAutofit/>
          </a:bodyPr>
          <a:lstStyle/>
          <a:p>
            <a:pPr marL="273050" marR="0" lvl="0" indent="-273050" algn="l" rtl="0">
              <a:spcBef>
                <a:spcPts val="0"/>
              </a:spcBef>
              <a:spcAft>
                <a:spcPts val="0"/>
              </a:spcAft>
              <a:buClr>
                <a:srgbClr val="333399"/>
              </a:buClr>
              <a:buFont typeface="Noto Sans Symbols"/>
              <a:buNone/>
            </a:pPr>
            <a:endParaRPr sz="2800" b="1" dirty="0">
              <a:solidFill>
                <a:srgbClr val="333399"/>
              </a:solidFill>
              <a:latin typeface="Tahoma"/>
              <a:ea typeface="Tahoma"/>
              <a:cs typeface="Tahoma"/>
              <a:sym typeface="Tahoma"/>
            </a:endParaRPr>
          </a:p>
          <a:p>
            <a:pPr marL="273050" marR="0" lvl="0" indent="-273050" algn="l" rtl="0">
              <a:spcBef>
                <a:spcPts val="560"/>
              </a:spcBef>
              <a:spcAft>
                <a:spcPts val="0"/>
              </a:spcAft>
              <a:buClr>
                <a:srgbClr val="333399"/>
              </a:buClr>
              <a:buSzPct val="90000"/>
              <a:buFont typeface="Noto Sans Symbols"/>
              <a:buChar char="▪"/>
            </a:pPr>
            <a:r>
              <a:rPr lang="en-US" sz="2800" dirty="0">
                <a:solidFill>
                  <a:srgbClr val="333399"/>
                </a:solidFill>
                <a:latin typeface="Tahoma"/>
                <a:ea typeface="Tahoma"/>
                <a:cs typeface="Tahoma"/>
                <a:sym typeface="Tahoma"/>
              </a:rPr>
              <a:t>With what you know now, how are you better prepared to fund your graduate education?</a:t>
            </a:r>
          </a:p>
          <a:p>
            <a:pPr marL="273050" marR="0" lvl="0" indent="-273050" algn="l" rtl="0">
              <a:spcBef>
                <a:spcPts val="560"/>
              </a:spcBef>
              <a:spcAft>
                <a:spcPts val="0"/>
              </a:spcAft>
              <a:buClr>
                <a:srgbClr val="333399"/>
              </a:buClr>
              <a:buSzPct val="90000"/>
              <a:buFont typeface="Noto Sans Symbols"/>
              <a:buChar char="▪"/>
            </a:pPr>
            <a:endParaRPr lang="en-US" sz="2800" dirty="0">
              <a:solidFill>
                <a:srgbClr val="333399"/>
              </a:solidFill>
              <a:latin typeface="Tahoma"/>
              <a:ea typeface="Tahoma"/>
              <a:cs typeface="Tahoma"/>
              <a:sym typeface="Tahoma"/>
            </a:endParaRPr>
          </a:p>
          <a:p>
            <a:pPr marL="273050" marR="0" lvl="0" indent="-273050" algn="l" rtl="0">
              <a:spcBef>
                <a:spcPts val="560"/>
              </a:spcBef>
              <a:spcAft>
                <a:spcPts val="0"/>
              </a:spcAft>
              <a:buClr>
                <a:srgbClr val="333399"/>
              </a:buClr>
              <a:buSzPct val="90000"/>
              <a:buFont typeface="Noto Sans Symbols"/>
              <a:buChar char="▪"/>
            </a:pPr>
            <a:endParaRPr lang="en-US" sz="2800" dirty="0">
              <a:solidFill>
                <a:srgbClr val="333399"/>
              </a:solidFill>
              <a:latin typeface="Tahoma"/>
              <a:ea typeface="Tahoma"/>
              <a:cs typeface="Tahoma"/>
              <a:sym typeface="Tahoma"/>
            </a:endParaRPr>
          </a:p>
          <a:p>
            <a:pPr marL="0" marR="0" lvl="0" indent="0" algn="l" rtl="0">
              <a:spcBef>
                <a:spcPts val="560"/>
              </a:spcBef>
              <a:spcAft>
                <a:spcPts val="0"/>
              </a:spcAft>
              <a:buNone/>
            </a:pPr>
            <a:endParaRPr sz="2800" dirty="0">
              <a:solidFill>
                <a:srgbClr val="333399"/>
              </a:solidFill>
              <a:latin typeface="Tahoma"/>
              <a:ea typeface="Tahoma"/>
              <a:cs typeface="Tahoma"/>
              <a:sym typeface="Tahoma"/>
            </a:endParaRPr>
          </a:p>
          <a:p>
            <a:pPr marL="0" marR="0" lvl="0" indent="0" algn="l" rtl="0">
              <a:spcBef>
                <a:spcPts val="560"/>
              </a:spcBef>
              <a:spcAft>
                <a:spcPts val="0"/>
              </a:spcAft>
              <a:buNone/>
            </a:pPr>
            <a:endParaRPr sz="2800" dirty="0">
              <a:solidFill>
                <a:srgbClr val="333399"/>
              </a:solidFill>
              <a:latin typeface="Tahoma"/>
              <a:ea typeface="Tahoma"/>
              <a:cs typeface="Tahoma"/>
              <a:sym typeface="Tahoma"/>
            </a:endParaRPr>
          </a:p>
          <a:p>
            <a:pPr marL="273050" marR="0" lvl="0" indent="-273050" algn="l" rtl="0">
              <a:spcBef>
                <a:spcPts val="560"/>
              </a:spcBef>
              <a:spcAft>
                <a:spcPts val="0"/>
              </a:spcAft>
              <a:buClr>
                <a:srgbClr val="333399"/>
              </a:buClr>
              <a:buFont typeface="Noto Sans Symbols"/>
              <a:buNone/>
            </a:pPr>
            <a:endParaRPr sz="2800" dirty="0">
              <a:solidFill>
                <a:srgbClr val="333399"/>
              </a:solidFill>
              <a:latin typeface="Tahoma"/>
              <a:ea typeface="Tahoma"/>
              <a:cs typeface="Tahoma"/>
              <a:sym typeface="Tahoma"/>
            </a:endParaRPr>
          </a:p>
        </p:txBody>
      </p:sp>
      <p:sp>
        <p:nvSpPr>
          <p:cNvPr id="788" name="Shape 788"/>
          <p:cNvSpPr txBox="1"/>
          <p:nvPr/>
        </p:nvSpPr>
        <p:spPr>
          <a:xfrm>
            <a:off x="228600" y="228600"/>
            <a:ext cx="8686800" cy="781049"/>
          </a:xfrm>
          <a:prstGeom prst="rect">
            <a:avLst/>
          </a:prstGeom>
          <a:noFill/>
          <a:ln>
            <a:noFill/>
          </a:ln>
          <a:effectLst>
            <a:outerShdw blurRad="50799" dist="50800" dir="54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800">
                <a:solidFill>
                  <a:srgbClr val="FFFFFF"/>
                </a:solidFill>
                <a:latin typeface="Tahoma"/>
                <a:ea typeface="Tahoma"/>
                <a:cs typeface="Tahoma"/>
                <a:sym typeface="Tahoma"/>
              </a:rPr>
              <a:t>Reflection</a:t>
            </a:r>
          </a:p>
        </p:txBody>
      </p:sp>
    </p:spTree>
    <p:extLst>
      <p:ext uri="{BB962C8B-B14F-4D97-AF65-F5344CB8AC3E}">
        <p14:creationId xmlns:p14="http://schemas.microsoft.com/office/powerpoint/2010/main" val="1301852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Shape 503"/>
          <p:cNvSpPr txBox="1"/>
          <p:nvPr/>
        </p:nvSpPr>
        <p:spPr>
          <a:xfrm>
            <a:off x="838200" y="6229350"/>
            <a:ext cx="7391399" cy="400049"/>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000">
                <a:solidFill>
                  <a:schemeClr val="lt1"/>
                </a:solidFill>
                <a:latin typeface="Tahoma"/>
                <a:ea typeface="Tahoma"/>
                <a:cs typeface="Tahoma"/>
                <a:sym typeface="Tahoma"/>
              </a:rPr>
              <a:t>Graduate Research Fellowship Program Operations Center</a:t>
            </a:r>
          </a:p>
        </p:txBody>
      </p:sp>
      <p:pic>
        <p:nvPicPr>
          <p:cNvPr id="504" name="Shape 504"/>
          <p:cNvPicPr preferRelativeResize="0"/>
          <p:nvPr/>
        </p:nvPicPr>
        <p:blipFill rotWithShape="1">
          <a:blip r:embed="rId3">
            <a:alphaModFix/>
          </a:blip>
          <a:srcRect r="2556"/>
          <a:stretch/>
        </p:blipFill>
        <p:spPr>
          <a:xfrm>
            <a:off x="82550" y="76200"/>
            <a:ext cx="1089024" cy="1143000"/>
          </a:xfrm>
          <a:prstGeom prst="rect">
            <a:avLst/>
          </a:prstGeom>
          <a:noFill/>
          <a:ln w="9525" cap="flat" cmpd="sng">
            <a:solidFill>
              <a:schemeClr val="dk1"/>
            </a:solidFill>
            <a:prstDash val="solid"/>
            <a:miter/>
            <a:headEnd type="none" w="med" len="med"/>
            <a:tailEnd type="none" w="med" len="med"/>
          </a:ln>
        </p:spPr>
      </p:pic>
      <p:sp>
        <p:nvSpPr>
          <p:cNvPr id="505" name="Shape 505"/>
          <p:cNvSpPr txBox="1">
            <a:spLocks noGrp="1"/>
          </p:cNvSpPr>
          <p:nvPr>
            <p:ph type="ctrTitle"/>
          </p:nvPr>
        </p:nvSpPr>
        <p:spPr>
          <a:xfrm>
            <a:off x="457200" y="1828800"/>
            <a:ext cx="8077199" cy="3660775"/>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6000" b="0" i="0" u="none" strike="noStrike" cap="none">
                <a:solidFill>
                  <a:srgbClr val="262672"/>
                </a:solidFill>
                <a:latin typeface="Tahoma"/>
                <a:ea typeface="Tahoma"/>
                <a:cs typeface="Tahoma"/>
                <a:sym typeface="Tahoma"/>
              </a:rPr>
              <a:t>The NSF Graduate Research Fellowship Program</a:t>
            </a:r>
          </a:p>
        </p:txBody>
      </p:sp>
      <p:sp>
        <p:nvSpPr>
          <p:cNvPr id="506" name="Shape 506"/>
          <p:cNvSpPr/>
          <p:nvPr/>
        </p:nvSpPr>
        <p:spPr>
          <a:xfrm>
            <a:off x="1143000" y="76200"/>
            <a:ext cx="8229600" cy="1143000"/>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National Science Foundation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Shape 618"/>
          <p:cNvSpPr/>
          <p:nvPr/>
        </p:nvSpPr>
        <p:spPr>
          <a:xfrm>
            <a:off x="1219200" y="1524000"/>
            <a:ext cx="6553200" cy="4322261"/>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365125" marR="0" lvl="0" indent="-263525" algn="l" rtl="0">
              <a:spcBef>
                <a:spcPts val="0"/>
              </a:spcBef>
              <a:spcAft>
                <a:spcPts val="0"/>
              </a:spcAft>
              <a:buClr>
                <a:schemeClr val="accent2"/>
              </a:buClr>
              <a:buSzPct val="25000"/>
              <a:buFont typeface="Noto Sans Symbols"/>
              <a:buNone/>
            </a:pPr>
            <a:r>
              <a:rPr lang="en-US" sz="2800" b="1" dirty="0">
                <a:solidFill>
                  <a:schemeClr val="accent2"/>
                </a:solidFill>
                <a:latin typeface="Tahoma"/>
                <a:ea typeface="Tahoma"/>
                <a:cs typeface="Tahoma"/>
                <a:sym typeface="Tahoma"/>
              </a:rPr>
              <a:t>Research.gov</a:t>
            </a:r>
          </a:p>
          <a:p>
            <a:pPr marL="365125" marR="0" lvl="0" indent="-263525" algn="l" rtl="0">
              <a:spcBef>
                <a:spcPts val="0"/>
              </a:spcBef>
              <a:spcAft>
                <a:spcPts val="0"/>
              </a:spcAft>
              <a:buClr>
                <a:schemeClr val="dk1"/>
              </a:buClr>
              <a:buFont typeface="Noto Sans Symbols"/>
              <a:buNone/>
            </a:pPr>
            <a:endParaRPr sz="1000" b="1" dirty="0">
              <a:solidFill>
                <a:schemeClr val="accent2"/>
              </a:solidFill>
              <a:latin typeface="Tahoma"/>
              <a:ea typeface="Tahoma"/>
              <a:cs typeface="Tahoma"/>
              <a:sym typeface="Tahoma"/>
            </a:endParaRPr>
          </a:p>
          <a:p>
            <a:pPr marL="365125" marR="0" lvl="0" indent="-263525" algn="l" rtl="0">
              <a:lnSpc>
                <a:spcPct val="150000"/>
              </a:lnSpc>
              <a:spcBef>
                <a:spcPts val="0"/>
              </a:spcBef>
              <a:spcAft>
                <a:spcPts val="0"/>
              </a:spcAft>
              <a:buClr>
                <a:schemeClr val="accent2"/>
              </a:buClr>
              <a:buSzPct val="100000"/>
              <a:buFont typeface="Arial"/>
              <a:buChar char="•"/>
            </a:pPr>
            <a:r>
              <a:rPr lang="en-US" sz="2000" dirty="0">
                <a:solidFill>
                  <a:schemeClr val="accent2"/>
                </a:solidFill>
                <a:latin typeface="Tahoma"/>
                <a:ea typeface="Tahoma"/>
                <a:cs typeface="Tahoma"/>
                <a:sym typeface="Tahoma"/>
              </a:rPr>
              <a:t>Personal, Relevant Background and Future Goals Statement (3 pages)</a:t>
            </a:r>
          </a:p>
          <a:p>
            <a:pPr marL="365125" marR="0" lvl="0" indent="-263525" algn="l" rtl="0">
              <a:lnSpc>
                <a:spcPct val="150000"/>
              </a:lnSpc>
              <a:spcBef>
                <a:spcPts val="0"/>
              </a:spcBef>
              <a:spcAft>
                <a:spcPts val="0"/>
              </a:spcAft>
              <a:buClr>
                <a:schemeClr val="accent2"/>
              </a:buClr>
              <a:buSzPct val="100000"/>
              <a:buFont typeface="Arial"/>
              <a:buChar char="•"/>
            </a:pPr>
            <a:r>
              <a:rPr lang="en-US" sz="2000" dirty="0">
                <a:solidFill>
                  <a:schemeClr val="accent2"/>
                </a:solidFill>
                <a:latin typeface="Tahoma"/>
                <a:ea typeface="Tahoma"/>
                <a:cs typeface="Tahoma"/>
                <a:sym typeface="Tahoma"/>
              </a:rPr>
              <a:t>Graduate Research Statement (2 pages)</a:t>
            </a:r>
          </a:p>
          <a:p>
            <a:pPr marL="365125" marR="0" lvl="0" indent="-263525" algn="l" rtl="0">
              <a:lnSpc>
                <a:spcPct val="150000"/>
              </a:lnSpc>
              <a:spcBef>
                <a:spcPts val="0"/>
              </a:spcBef>
              <a:spcAft>
                <a:spcPts val="0"/>
              </a:spcAft>
              <a:buClr>
                <a:schemeClr val="accent2"/>
              </a:buClr>
              <a:buSzPct val="100000"/>
              <a:buFont typeface="Arial"/>
              <a:buChar char="•"/>
            </a:pPr>
            <a:r>
              <a:rPr lang="en-US" sz="2000" dirty="0">
                <a:solidFill>
                  <a:schemeClr val="accent2"/>
                </a:solidFill>
                <a:latin typeface="Tahoma"/>
                <a:ea typeface="Tahoma"/>
                <a:cs typeface="Tahoma"/>
                <a:sym typeface="Tahoma"/>
              </a:rPr>
              <a:t>Transcripts, uploaded into Research.gov</a:t>
            </a:r>
          </a:p>
          <a:p>
            <a:pPr marL="365125" marR="0" lvl="0" indent="-263525" algn="l" rtl="0">
              <a:lnSpc>
                <a:spcPct val="150000"/>
              </a:lnSpc>
              <a:spcBef>
                <a:spcPts val="0"/>
              </a:spcBef>
              <a:spcAft>
                <a:spcPts val="0"/>
              </a:spcAft>
              <a:buClr>
                <a:schemeClr val="accent2"/>
              </a:buClr>
              <a:buSzPct val="100000"/>
              <a:buFont typeface="Arial"/>
              <a:buChar char="•"/>
            </a:pPr>
            <a:r>
              <a:rPr lang="en-US" sz="2000" b="1" dirty="0">
                <a:solidFill>
                  <a:schemeClr val="accent2"/>
                </a:solidFill>
                <a:latin typeface="Tahoma"/>
                <a:ea typeface="Tahoma"/>
                <a:cs typeface="Tahoma"/>
                <a:sym typeface="Tahoma"/>
              </a:rPr>
              <a:t>Three</a:t>
            </a:r>
            <a:r>
              <a:rPr lang="en-US" sz="2000" dirty="0">
                <a:solidFill>
                  <a:schemeClr val="accent2"/>
                </a:solidFill>
                <a:latin typeface="Tahoma"/>
                <a:ea typeface="Tahoma"/>
                <a:cs typeface="Tahoma"/>
                <a:sym typeface="Tahoma"/>
              </a:rPr>
              <a:t> letters of reference recommended but two required</a:t>
            </a:r>
            <a:endParaRPr sz="2000" dirty="0">
              <a:solidFill>
                <a:schemeClr val="accent2"/>
              </a:solidFill>
              <a:latin typeface="Tahoma"/>
              <a:ea typeface="Tahoma"/>
              <a:cs typeface="Tahoma"/>
              <a:sym typeface="Tahoma"/>
            </a:endParaRPr>
          </a:p>
          <a:p>
            <a:pPr marL="365125" marR="0" lvl="0" indent="-263525" algn="l" rtl="0">
              <a:spcBef>
                <a:spcPts val="0"/>
              </a:spcBef>
              <a:spcAft>
                <a:spcPts val="0"/>
              </a:spcAft>
              <a:buClr>
                <a:schemeClr val="accent2"/>
              </a:buClr>
              <a:buSzPct val="100000"/>
              <a:buFont typeface="Arial"/>
              <a:buChar char="•"/>
            </a:pPr>
            <a:r>
              <a:rPr lang="en-US" sz="2000" dirty="0">
                <a:solidFill>
                  <a:schemeClr val="accent2"/>
                </a:solidFill>
                <a:latin typeface="Tahoma"/>
                <a:ea typeface="Tahoma"/>
                <a:cs typeface="Tahoma"/>
                <a:sym typeface="Tahoma"/>
              </a:rPr>
              <a:t>Additional information required for some candidates  See Solicitation for eligibility requirements (available on www.nsfgrfp.org)</a:t>
            </a:r>
          </a:p>
        </p:txBody>
      </p:sp>
      <p:sp>
        <p:nvSpPr>
          <p:cNvPr id="619" name="Shape 619"/>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Complete Application</a:t>
            </a:r>
          </a:p>
        </p:txBody>
      </p:sp>
      <p:sp>
        <p:nvSpPr>
          <p:cNvPr id="2" name="TextBox 1">
            <a:extLst>
              <a:ext uri="{FF2B5EF4-FFF2-40B4-BE49-F238E27FC236}">
                <a16:creationId xmlns:a16="http://schemas.microsoft.com/office/drawing/2014/main" id="{268E6E79-23EA-4F4A-AB0F-EA7067C3F0B3}"/>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extLst>
      <p:ext uri="{BB962C8B-B14F-4D97-AF65-F5344CB8AC3E}">
        <p14:creationId xmlns:p14="http://schemas.microsoft.com/office/powerpoint/2010/main" val="1367813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Shape 541"/>
          <p:cNvSpPr/>
          <p:nvPr/>
        </p:nvSpPr>
        <p:spPr>
          <a:xfrm>
            <a:off x="3733800" y="1676400"/>
            <a:ext cx="4495800" cy="7620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None/>
            </a:pPr>
            <a:endParaRPr sz="400">
              <a:solidFill>
                <a:schemeClr val="accent2"/>
              </a:solidFill>
              <a:latin typeface="Arial"/>
              <a:ea typeface="Arial"/>
              <a:cs typeface="Arial"/>
              <a:sym typeface="Arial"/>
            </a:endParaRPr>
          </a:p>
        </p:txBody>
      </p:sp>
      <p:pic>
        <p:nvPicPr>
          <p:cNvPr id="542" name="Shape 542" descr="elem_home.jpg"/>
          <p:cNvPicPr preferRelativeResize="0"/>
          <p:nvPr/>
        </p:nvPicPr>
        <p:blipFill rotWithShape="1">
          <a:blip r:embed="rId3">
            <a:alphaModFix/>
          </a:blip>
          <a:srcRect/>
          <a:stretch/>
        </p:blipFill>
        <p:spPr>
          <a:xfrm>
            <a:off x="228600" y="1600200"/>
            <a:ext cx="3581399" cy="4232275"/>
          </a:xfrm>
          <a:prstGeom prst="rect">
            <a:avLst/>
          </a:prstGeom>
          <a:noFill/>
          <a:ln w="25400" cap="flat" cmpd="sng">
            <a:solidFill>
              <a:schemeClr val="accent6"/>
            </a:solidFill>
            <a:prstDash val="solid"/>
            <a:miter/>
            <a:headEnd type="none" w="med" len="med"/>
            <a:tailEnd type="none" w="med" len="med"/>
          </a:ln>
        </p:spPr>
      </p:pic>
      <p:sp>
        <p:nvSpPr>
          <p:cNvPr id="543" name="Shape 543"/>
          <p:cNvSpPr/>
          <p:nvPr/>
        </p:nvSpPr>
        <p:spPr>
          <a:xfrm>
            <a:off x="4114800" y="1371600"/>
            <a:ext cx="4876799" cy="4616647"/>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Clr>
                <a:srgbClr val="2D2D8A"/>
              </a:buClr>
              <a:buSzPct val="100000"/>
              <a:buFont typeface="Arial"/>
              <a:buChar char="•"/>
            </a:pPr>
            <a:r>
              <a:rPr lang="en-US" sz="2400" dirty="0">
                <a:solidFill>
                  <a:srgbClr val="2D2D8A"/>
                </a:solidFill>
                <a:latin typeface="Tahoma"/>
                <a:ea typeface="Tahoma"/>
                <a:cs typeface="Tahoma"/>
                <a:sym typeface="Tahoma"/>
              </a:rPr>
              <a:t>  U.S. citizens, nationals, and</a:t>
            </a:r>
          </a:p>
          <a:p>
            <a:pPr marL="0" marR="0" lvl="0" indent="0" algn="l" rtl="0">
              <a:spcBef>
                <a:spcPts val="0"/>
              </a:spcBef>
              <a:spcAft>
                <a:spcPts val="0"/>
              </a:spcAft>
              <a:buSzPct val="25000"/>
              <a:buNone/>
            </a:pPr>
            <a:r>
              <a:rPr lang="en-US" sz="2400" dirty="0">
                <a:solidFill>
                  <a:srgbClr val="2D2D8A"/>
                </a:solidFill>
                <a:latin typeface="Tahoma"/>
                <a:ea typeface="Tahoma"/>
                <a:cs typeface="Tahoma"/>
                <a:sym typeface="Tahoma"/>
              </a:rPr>
              <a:t>   permanent residents </a:t>
            </a:r>
          </a:p>
          <a:p>
            <a:pPr marL="0" marR="0" lvl="0" indent="0" algn="l" rtl="0">
              <a:spcBef>
                <a:spcPts val="0"/>
              </a:spcBef>
              <a:spcAft>
                <a:spcPts val="0"/>
              </a:spcAft>
              <a:buClr>
                <a:schemeClr val="dk1"/>
              </a:buClr>
              <a:buFont typeface="Arial"/>
              <a:buNone/>
            </a:pPr>
            <a:endParaRPr sz="1000" dirty="0">
              <a:solidFill>
                <a:srgbClr val="2D2D8A"/>
              </a:solidFill>
              <a:latin typeface="Tahoma"/>
              <a:ea typeface="Tahoma"/>
              <a:cs typeface="Tahoma"/>
              <a:sym typeface="Tahoma"/>
            </a:endParaRPr>
          </a:p>
          <a:p>
            <a:pPr marL="0" marR="0" lvl="0" indent="0" algn="l" rtl="0">
              <a:spcBef>
                <a:spcPts val="0"/>
              </a:spcBef>
              <a:spcAft>
                <a:spcPts val="0"/>
              </a:spcAft>
              <a:buClr>
                <a:srgbClr val="2D2D8A"/>
              </a:buClr>
              <a:buSzPct val="100000"/>
              <a:buFont typeface="Arial"/>
              <a:buChar char="•"/>
            </a:pPr>
            <a:r>
              <a:rPr lang="en-US" sz="2400" dirty="0">
                <a:solidFill>
                  <a:srgbClr val="2D2D8A"/>
                </a:solidFill>
                <a:latin typeface="Tahoma"/>
                <a:ea typeface="Tahoma"/>
                <a:cs typeface="Tahoma"/>
                <a:sym typeface="Tahoma"/>
              </a:rPr>
              <a:t>  Early-career students</a:t>
            </a:r>
          </a:p>
          <a:p>
            <a:pPr marL="0" marR="0" lvl="0" indent="0" algn="l" rtl="0">
              <a:spcBef>
                <a:spcPts val="0"/>
              </a:spcBef>
              <a:spcAft>
                <a:spcPts val="0"/>
              </a:spcAft>
              <a:buClr>
                <a:schemeClr val="dk1"/>
              </a:buClr>
              <a:buFont typeface="Arial"/>
              <a:buNone/>
            </a:pPr>
            <a:endParaRPr sz="1000" dirty="0">
              <a:solidFill>
                <a:srgbClr val="2D2D8A"/>
              </a:solidFill>
              <a:latin typeface="Tahoma"/>
              <a:ea typeface="Tahoma"/>
              <a:cs typeface="Tahoma"/>
              <a:sym typeface="Tahoma"/>
            </a:endParaRPr>
          </a:p>
          <a:p>
            <a:pPr marL="0" marR="0" lvl="0" indent="0" algn="l" rtl="0">
              <a:spcBef>
                <a:spcPts val="0"/>
              </a:spcBef>
              <a:spcAft>
                <a:spcPts val="0"/>
              </a:spcAft>
              <a:buClr>
                <a:srgbClr val="2D2D8A"/>
              </a:buClr>
              <a:buSzPct val="100000"/>
              <a:buFont typeface="Arial"/>
              <a:buChar char="•"/>
            </a:pPr>
            <a:r>
              <a:rPr lang="en-US" sz="2400" dirty="0">
                <a:solidFill>
                  <a:srgbClr val="2D2D8A"/>
                </a:solidFill>
                <a:latin typeface="Tahoma"/>
                <a:ea typeface="Tahoma"/>
                <a:cs typeface="Tahoma"/>
                <a:sym typeface="Tahoma"/>
              </a:rPr>
              <a:t>  Pursuing research-based</a:t>
            </a:r>
          </a:p>
          <a:p>
            <a:pPr marL="0" marR="0" lvl="0" indent="0" algn="l" rtl="0">
              <a:spcBef>
                <a:spcPts val="0"/>
              </a:spcBef>
              <a:spcAft>
                <a:spcPts val="0"/>
              </a:spcAft>
              <a:buSzPct val="25000"/>
              <a:buNone/>
            </a:pPr>
            <a:r>
              <a:rPr lang="en-US" sz="2400" dirty="0">
                <a:solidFill>
                  <a:srgbClr val="2D2D8A"/>
                </a:solidFill>
                <a:latin typeface="Tahoma"/>
                <a:ea typeface="Tahoma"/>
                <a:cs typeface="Tahoma"/>
                <a:sym typeface="Tahoma"/>
              </a:rPr>
              <a:t>   MS or PhD in NSF fields </a:t>
            </a:r>
          </a:p>
          <a:p>
            <a:pPr marL="0" marR="0" lvl="0" indent="0" algn="l" rtl="0">
              <a:spcBef>
                <a:spcPts val="0"/>
              </a:spcBef>
              <a:spcAft>
                <a:spcPts val="0"/>
              </a:spcAft>
              <a:buClr>
                <a:schemeClr val="dk1"/>
              </a:buClr>
              <a:buFont typeface="Arial"/>
              <a:buNone/>
            </a:pPr>
            <a:endParaRPr sz="1000" dirty="0">
              <a:solidFill>
                <a:srgbClr val="2D2D8A"/>
              </a:solidFill>
              <a:latin typeface="Tahoma"/>
              <a:ea typeface="Tahoma"/>
              <a:cs typeface="Tahoma"/>
              <a:sym typeface="Tahoma"/>
            </a:endParaRPr>
          </a:p>
          <a:p>
            <a:pPr marL="0" marR="0" lvl="0" indent="0" algn="l" rtl="0">
              <a:spcBef>
                <a:spcPts val="0"/>
              </a:spcBef>
              <a:spcAft>
                <a:spcPts val="0"/>
              </a:spcAft>
              <a:buClr>
                <a:srgbClr val="2D2D8A"/>
              </a:buClr>
              <a:buSzPct val="100000"/>
              <a:buFont typeface="Arial"/>
              <a:buChar char="•"/>
            </a:pPr>
            <a:r>
              <a:rPr lang="en-US" sz="2400" dirty="0">
                <a:solidFill>
                  <a:srgbClr val="2D2D8A"/>
                </a:solidFill>
                <a:latin typeface="Tahoma"/>
                <a:ea typeface="Tahoma"/>
                <a:cs typeface="Tahoma"/>
                <a:sym typeface="Tahoma"/>
              </a:rPr>
              <a:t>  Enrolled in accredited U.S.</a:t>
            </a:r>
          </a:p>
          <a:p>
            <a:pPr marL="0" marR="0" lvl="0" indent="0" algn="l" rtl="0">
              <a:spcBef>
                <a:spcPts val="0"/>
              </a:spcBef>
              <a:spcAft>
                <a:spcPts val="0"/>
              </a:spcAft>
              <a:buClr>
                <a:srgbClr val="2D2D8A"/>
              </a:buClr>
              <a:buSzPct val="25000"/>
              <a:buFont typeface="Arial"/>
              <a:buNone/>
            </a:pPr>
            <a:r>
              <a:rPr lang="en-US" sz="2400" dirty="0">
                <a:solidFill>
                  <a:srgbClr val="2D2D8A"/>
                </a:solidFill>
                <a:latin typeface="Tahoma"/>
                <a:ea typeface="Tahoma"/>
                <a:cs typeface="Tahoma"/>
                <a:sym typeface="Tahoma"/>
              </a:rPr>
              <a:t>   institution by fall 2021</a:t>
            </a:r>
          </a:p>
          <a:p>
            <a:pPr marL="0" marR="0" lvl="0" indent="0" algn="l" rtl="0">
              <a:spcBef>
                <a:spcPts val="0"/>
              </a:spcBef>
              <a:spcAft>
                <a:spcPts val="0"/>
              </a:spcAft>
              <a:buClr>
                <a:schemeClr val="dk1"/>
              </a:buClr>
              <a:buFont typeface="Arial"/>
              <a:buNone/>
            </a:pPr>
            <a:endParaRPr sz="2400" dirty="0">
              <a:solidFill>
                <a:srgbClr val="2D2D8A"/>
              </a:solidFill>
              <a:latin typeface="Tahoma"/>
              <a:ea typeface="Tahoma"/>
              <a:cs typeface="Tahoma"/>
              <a:sym typeface="Tahoma"/>
            </a:endParaRPr>
          </a:p>
          <a:p>
            <a:pPr marL="0" marR="0" lvl="0" indent="0" algn="l" rtl="0">
              <a:spcBef>
                <a:spcPts val="0"/>
              </a:spcBef>
              <a:spcAft>
                <a:spcPts val="0"/>
              </a:spcAft>
              <a:buClr>
                <a:srgbClr val="2D2D8A"/>
              </a:buClr>
              <a:buSzPct val="100000"/>
              <a:buFont typeface="Arial"/>
              <a:buChar char="•"/>
            </a:pPr>
            <a:r>
              <a:rPr lang="en-US" sz="2400" dirty="0">
                <a:solidFill>
                  <a:srgbClr val="2D2D8A"/>
                </a:solidFill>
                <a:latin typeface="Tahoma"/>
                <a:ea typeface="Tahoma"/>
                <a:cs typeface="Tahoma"/>
                <a:sym typeface="Tahoma"/>
              </a:rPr>
              <a:t>  Applicants must </a:t>
            </a:r>
            <a:r>
              <a:rPr lang="en-US" sz="2400" b="1" dirty="0">
                <a:solidFill>
                  <a:srgbClr val="2D2D8A"/>
                </a:solidFill>
                <a:latin typeface="Tahoma"/>
                <a:ea typeface="Tahoma"/>
                <a:cs typeface="Tahoma"/>
                <a:sym typeface="Tahoma"/>
              </a:rPr>
              <a:t>self-certify in the application</a:t>
            </a:r>
            <a:r>
              <a:rPr lang="en-US" sz="2400" dirty="0">
                <a:solidFill>
                  <a:srgbClr val="2D2D8A"/>
                </a:solidFill>
                <a:latin typeface="Tahoma"/>
                <a:ea typeface="Tahoma"/>
                <a:cs typeface="Tahoma"/>
                <a:sym typeface="Tahoma"/>
              </a:rPr>
              <a:t> that they meet the GRFP Eligibility criteria</a:t>
            </a:r>
          </a:p>
        </p:txBody>
      </p:sp>
      <p:sp>
        <p:nvSpPr>
          <p:cNvPr id="544" name="Shape 544"/>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GRFP General Eligibility</a:t>
            </a:r>
          </a:p>
        </p:txBody>
      </p:sp>
      <p:cxnSp>
        <p:nvCxnSpPr>
          <p:cNvPr id="6" name="Straight Connector 5"/>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1566BE8-5A96-4F5F-8463-49AF9E6FA777}"/>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4"/>
              </a:rPr>
              <a:t>https://www.research.gov/</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Shape 541"/>
          <p:cNvSpPr/>
          <p:nvPr/>
        </p:nvSpPr>
        <p:spPr>
          <a:xfrm>
            <a:off x="3733800" y="1676400"/>
            <a:ext cx="4495800" cy="7620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None/>
            </a:pPr>
            <a:endParaRPr sz="400">
              <a:solidFill>
                <a:schemeClr val="accent2"/>
              </a:solidFill>
              <a:latin typeface="Arial"/>
              <a:ea typeface="Arial"/>
              <a:cs typeface="Arial"/>
              <a:sym typeface="Arial"/>
            </a:endParaRPr>
          </a:p>
        </p:txBody>
      </p:sp>
      <p:sp>
        <p:nvSpPr>
          <p:cNvPr id="543" name="Shape 543"/>
          <p:cNvSpPr/>
          <p:nvPr/>
        </p:nvSpPr>
        <p:spPr>
          <a:xfrm>
            <a:off x="169334" y="1371600"/>
            <a:ext cx="8822266" cy="4616647"/>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r>
              <a:rPr lang="en-US" sz="2200" b="1" dirty="0">
                <a:solidFill>
                  <a:srgbClr val="000090"/>
                </a:solidFill>
              </a:rPr>
              <a:t>U.S. citizens, nationals and permanent residents that will be enrolled in an accredited STEM research-based graduate program in the Fall. </a:t>
            </a:r>
          </a:p>
          <a:p>
            <a:pPr marL="342900" indent="-342900">
              <a:lnSpc>
                <a:spcPct val="50000"/>
              </a:lnSpc>
              <a:buFont typeface="Arial"/>
              <a:buChar char="•"/>
            </a:pPr>
            <a:endParaRPr lang="en-US" sz="2200" dirty="0"/>
          </a:p>
          <a:p>
            <a:r>
              <a:rPr lang="en-US" sz="2200" b="1" dirty="0">
                <a:solidFill>
                  <a:srgbClr val="000090"/>
                </a:solidFill>
              </a:rPr>
              <a:t>Academic levels:</a:t>
            </a:r>
          </a:p>
          <a:p>
            <a:pPr marL="342900" indent="-342900">
              <a:buFont typeface="Arial"/>
              <a:buChar char="•"/>
            </a:pPr>
            <a:r>
              <a:rPr lang="en-US" sz="2200" b="1" dirty="0">
                <a:solidFill>
                  <a:srgbClr val="FF0000"/>
                </a:solidFill>
              </a:rPr>
              <a:t>Seniors with no graduate study yet</a:t>
            </a:r>
          </a:p>
          <a:p>
            <a:pPr marL="342900" indent="-342900">
              <a:buFont typeface="Arial"/>
              <a:buChar char="•"/>
            </a:pPr>
            <a:r>
              <a:rPr lang="en-US" sz="2200" b="1" dirty="0">
                <a:solidFill>
                  <a:srgbClr val="000090"/>
                </a:solidFill>
              </a:rPr>
              <a:t>Graduate students can apply 1 TIME ONLY </a:t>
            </a:r>
            <a:r>
              <a:rPr lang="en-US" sz="2200" dirty="0">
                <a:solidFill>
                  <a:srgbClr val="000090"/>
                </a:solidFill>
              </a:rPr>
              <a:t>in </a:t>
            </a:r>
            <a:r>
              <a:rPr lang="en-US" sz="2200" b="1" dirty="0">
                <a:solidFill>
                  <a:srgbClr val="000090"/>
                </a:solidFill>
              </a:rPr>
              <a:t>graduate school either as</a:t>
            </a:r>
            <a:r>
              <a:rPr lang="en-US" sz="2200" dirty="0">
                <a:solidFill>
                  <a:srgbClr val="000090"/>
                </a:solidFill>
              </a:rPr>
              <a:t>:</a:t>
            </a:r>
          </a:p>
          <a:p>
            <a:pPr marL="342900" lvl="1" indent="-342900">
              <a:buFont typeface="Arial"/>
              <a:buChar char="•"/>
            </a:pPr>
            <a:r>
              <a:rPr lang="en-US" sz="2200" dirty="0">
                <a:solidFill>
                  <a:srgbClr val="000090"/>
                </a:solidFill>
              </a:rPr>
              <a:t>First-year graduate students </a:t>
            </a:r>
            <a:r>
              <a:rPr lang="en-US" sz="2200" b="1" dirty="0">
                <a:solidFill>
                  <a:srgbClr val="000090"/>
                </a:solidFill>
              </a:rPr>
              <a:t>OR</a:t>
            </a:r>
          </a:p>
          <a:p>
            <a:pPr marL="342900" lvl="1" indent="-342900">
              <a:buFont typeface="Arial"/>
              <a:buChar char="•"/>
            </a:pPr>
            <a:r>
              <a:rPr lang="en-US" sz="2200" dirty="0">
                <a:solidFill>
                  <a:srgbClr val="000090"/>
                </a:solidFill>
              </a:rPr>
              <a:t>Second-year graduate students (≤ 12 months of graduate study by August)</a:t>
            </a:r>
          </a:p>
          <a:p>
            <a:pPr marL="342900" indent="-342900">
              <a:buFont typeface="Arial"/>
              <a:buChar char="•"/>
            </a:pPr>
            <a:r>
              <a:rPr lang="en-US" sz="2200" dirty="0">
                <a:solidFill>
                  <a:srgbClr val="000090"/>
                </a:solidFill>
              </a:rPr>
              <a:t>Greater than 12 months of graduate study, </a:t>
            </a:r>
            <a:r>
              <a:rPr lang="en-US" sz="2200" b="1" dirty="0">
                <a:solidFill>
                  <a:srgbClr val="000090"/>
                </a:solidFill>
              </a:rPr>
              <a:t>with interruption in graduate study of 2 or more years </a:t>
            </a:r>
            <a:r>
              <a:rPr lang="en-US" sz="2200" dirty="0">
                <a:solidFill>
                  <a:srgbClr val="000090"/>
                </a:solidFill>
              </a:rPr>
              <a:t>(can have MS degree no doctoral degrees)</a:t>
            </a:r>
          </a:p>
        </p:txBody>
      </p:sp>
      <p:sp>
        <p:nvSpPr>
          <p:cNvPr id="544" name="Shape 544"/>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GRFP General Eligibility</a:t>
            </a:r>
          </a:p>
        </p:txBody>
      </p:sp>
      <p:cxnSp>
        <p:nvCxnSpPr>
          <p:cNvPr id="5" name="Straight Connector 4"/>
          <p:cNvCxnSpPr/>
          <p:nvPr/>
        </p:nvCxnSpPr>
        <p:spPr>
          <a:xfrm>
            <a:off x="1608221" y="1036719"/>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449A23D-3DB3-44F0-B29B-C219D3888DA8}"/>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extLst>
      <p:ext uri="{BB962C8B-B14F-4D97-AF65-F5344CB8AC3E}">
        <p14:creationId xmlns:p14="http://schemas.microsoft.com/office/powerpoint/2010/main" val="24325351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Shape 577"/>
          <p:cNvPicPr preferRelativeResize="0"/>
          <p:nvPr/>
        </p:nvPicPr>
        <p:blipFill rotWithShape="1">
          <a:blip r:embed="rId3">
            <a:alphaModFix/>
          </a:blip>
          <a:srcRect/>
          <a:stretch/>
        </p:blipFill>
        <p:spPr>
          <a:xfrm>
            <a:off x="5943600" y="1852613"/>
            <a:ext cx="1295400" cy="1158874"/>
          </a:xfrm>
          <a:prstGeom prst="rect">
            <a:avLst/>
          </a:prstGeom>
          <a:noFill/>
          <a:ln w="9525" cap="flat" cmpd="sng">
            <a:solidFill>
              <a:schemeClr val="dk1"/>
            </a:solidFill>
            <a:prstDash val="solid"/>
            <a:miter/>
            <a:headEnd type="none" w="med" len="med"/>
            <a:tailEnd type="none" w="med" len="med"/>
          </a:ln>
        </p:spPr>
      </p:pic>
      <p:pic>
        <p:nvPicPr>
          <p:cNvPr id="578" name="Shape 578"/>
          <p:cNvPicPr preferRelativeResize="0"/>
          <p:nvPr/>
        </p:nvPicPr>
        <p:blipFill rotWithShape="1">
          <a:blip r:embed="rId4">
            <a:alphaModFix/>
          </a:blip>
          <a:srcRect/>
          <a:stretch/>
        </p:blipFill>
        <p:spPr>
          <a:xfrm>
            <a:off x="7086600" y="2057400"/>
            <a:ext cx="1219199" cy="1219199"/>
          </a:xfrm>
          <a:prstGeom prst="rect">
            <a:avLst/>
          </a:prstGeom>
          <a:noFill/>
          <a:ln w="9525" cap="flat" cmpd="sng">
            <a:solidFill>
              <a:schemeClr val="dk1"/>
            </a:solidFill>
            <a:prstDash val="solid"/>
            <a:miter/>
            <a:headEnd type="none" w="med" len="med"/>
            <a:tailEnd type="none" w="med" len="med"/>
          </a:ln>
        </p:spPr>
      </p:pic>
      <p:pic>
        <p:nvPicPr>
          <p:cNvPr id="579" name="Shape 579"/>
          <p:cNvPicPr preferRelativeResize="0"/>
          <p:nvPr/>
        </p:nvPicPr>
        <p:blipFill rotWithShape="1">
          <a:blip r:embed="rId5">
            <a:alphaModFix/>
          </a:blip>
          <a:srcRect/>
          <a:stretch/>
        </p:blipFill>
        <p:spPr>
          <a:xfrm>
            <a:off x="5486400" y="2971800"/>
            <a:ext cx="1447800" cy="1219199"/>
          </a:xfrm>
          <a:prstGeom prst="rect">
            <a:avLst/>
          </a:prstGeom>
          <a:noFill/>
          <a:ln w="9525" cap="flat" cmpd="sng">
            <a:solidFill>
              <a:schemeClr val="dk1"/>
            </a:solidFill>
            <a:prstDash val="solid"/>
            <a:miter/>
            <a:headEnd type="none" w="med" len="med"/>
            <a:tailEnd type="none" w="med" len="med"/>
          </a:ln>
        </p:spPr>
      </p:pic>
      <p:pic>
        <p:nvPicPr>
          <p:cNvPr id="580" name="Shape 580"/>
          <p:cNvPicPr preferRelativeResize="0"/>
          <p:nvPr/>
        </p:nvPicPr>
        <p:blipFill rotWithShape="1">
          <a:blip r:embed="rId6">
            <a:alphaModFix/>
          </a:blip>
          <a:srcRect/>
          <a:stretch/>
        </p:blipFill>
        <p:spPr>
          <a:xfrm>
            <a:off x="7391400" y="3124200"/>
            <a:ext cx="1177924" cy="1524000"/>
          </a:xfrm>
          <a:prstGeom prst="rect">
            <a:avLst/>
          </a:prstGeom>
          <a:noFill/>
          <a:ln w="9525" cap="flat" cmpd="sng">
            <a:solidFill>
              <a:schemeClr val="dk1"/>
            </a:solidFill>
            <a:prstDash val="solid"/>
            <a:miter/>
            <a:headEnd type="none" w="med" len="med"/>
            <a:tailEnd type="none" w="med" len="med"/>
          </a:ln>
        </p:spPr>
      </p:pic>
      <p:pic>
        <p:nvPicPr>
          <p:cNvPr id="581" name="Shape 581"/>
          <p:cNvPicPr preferRelativeResize="0"/>
          <p:nvPr/>
        </p:nvPicPr>
        <p:blipFill rotWithShape="1">
          <a:blip r:embed="rId7">
            <a:alphaModFix/>
          </a:blip>
          <a:srcRect/>
          <a:stretch/>
        </p:blipFill>
        <p:spPr>
          <a:xfrm>
            <a:off x="5791200" y="4114800"/>
            <a:ext cx="1295400" cy="1076324"/>
          </a:xfrm>
          <a:prstGeom prst="rect">
            <a:avLst/>
          </a:prstGeom>
          <a:noFill/>
          <a:ln w="9525" cap="flat" cmpd="sng">
            <a:solidFill>
              <a:schemeClr val="dk1"/>
            </a:solidFill>
            <a:prstDash val="solid"/>
            <a:miter/>
            <a:headEnd type="none" w="med" len="med"/>
            <a:tailEnd type="none" w="med" len="med"/>
          </a:ln>
        </p:spPr>
      </p:pic>
      <p:pic>
        <p:nvPicPr>
          <p:cNvPr id="582" name="Shape 582"/>
          <p:cNvPicPr preferRelativeResize="0"/>
          <p:nvPr/>
        </p:nvPicPr>
        <p:blipFill rotWithShape="1">
          <a:blip r:embed="rId8">
            <a:alphaModFix/>
          </a:blip>
          <a:srcRect/>
          <a:stretch/>
        </p:blipFill>
        <p:spPr>
          <a:xfrm>
            <a:off x="6858000" y="4494212"/>
            <a:ext cx="1447800" cy="915986"/>
          </a:xfrm>
          <a:prstGeom prst="rect">
            <a:avLst/>
          </a:prstGeom>
          <a:noFill/>
          <a:ln w="9525" cap="flat" cmpd="sng">
            <a:solidFill>
              <a:schemeClr val="dk1"/>
            </a:solidFill>
            <a:prstDash val="solid"/>
            <a:miter/>
            <a:headEnd type="none" w="med" len="med"/>
            <a:tailEnd type="none" w="med" len="med"/>
          </a:ln>
        </p:spPr>
      </p:pic>
      <p:sp>
        <p:nvSpPr>
          <p:cNvPr id="583" name="Shape 583"/>
          <p:cNvSpPr txBox="1"/>
          <p:nvPr/>
        </p:nvSpPr>
        <p:spPr>
          <a:xfrm>
            <a:off x="457200" y="1447800"/>
            <a:ext cx="4648199" cy="4360863"/>
          </a:xfrm>
          <a:prstGeom prst="rect">
            <a:avLst/>
          </a:prstGeom>
          <a:solidFill>
            <a:schemeClr val="accent3"/>
          </a:solidFill>
          <a:ln w="28575" cap="flat" cmpd="sng">
            <a:solidFill>
              <a:schemeClr val="accent6"/>
            </a:solidFill>
            <a:prstDash val="solid"/>
            <a:miter/>
            <a:headEnd type="none" w="med" len="med"/>
            <a:tailEnd type="none" w="med" len="med"/>
          </a:ln>
        </p:spPr>
        <p:txBody>
          <a:bodyPr lIns="91425" tIns="45700" rIns="91425" bIns="45700" anchor="t" anchorCtr="0">
            <a:noAutofit/>
          </a:bodyPr>
          <a:lstStyle/>
          <a:p>
            <a:pPr marL="342900" marR="0" lvl="0" indent="-342900" algn="l" rtl="0">
              <a:lnSpc>
                <a:spcPct val="90000"/>
              </a:lnSpc>
              <a:spcBef>
                <a:spcPts val="0"/>
              </a:spcBef>
              <a:spcAft>
                <a:spcPts val="0"/>
              </a:spcAft>
              <a:buClr>
                <a:schemeClr val="accent2"/>
              </a:buClr>
              <a:buSzPct val="100000"/>
              <a:buFont typeface="Arial"/>
              <a:buChar char="•"/>
            </a:pPr>
            <a:r>
              <a:rPr lang="en-US" sz="1900">
                <a:solidFill>
                  <a:schemeClr val="accent2"/>
                </a:solidFill>
                <a:latin typeface="Tahoma"/>
                <a:ea typeface="Tahoma"/>
                <a:cs typeface="Tahoma"/>
                <a:sym typeface="Tahoma"/>
              </a:rPr>
              <a:t>Chemistry</a:t>
            </a:r>
          </a:p>
          <a:p>
            <a:pPr marL="342900" marR="0" lvl="0" indent="-342900" algn="l" rtl="0">
              <a:lnSpc>
                <a:spcPct val="90000"/>
              </a:lnSpc>
              <a:spcBef>
                <a:spcPts val="380"/>
              </a:spcBef>
              <a:spcAft>
                <a:spcPts val="0"/>
              </a:spcAft>
              <a:buClr>
                <a:schemeClr val="accent2"/>
              </a:buClr>
              <a:buSzPct val="100000"/>
              <a:buFont typeface="Arial"/>
              <a:buChar char="•"/>
            </a:pPr>
            <a:r>
              <a:rPr lang="en-US" sz="1900">
                <a:solidFill>
                  <a:schemeClr val="accent2"/>
                </a:solidFill>
                <a:latin typeface="Tahoma"/>
                <a:ea typeface="Tahoma"/>
                <a:cs typeface="Tahoma"/>
                <a:sym typeface="Tahoma"/>
              </a:rPr>
              <a:t>Computer and Information Science and Engineering</a:t>
            </a:r>
          </a:p>
          <a:p>
            <a:pPr marL="342900" marR="0" lvl="0" indent="-342900" algn="l" rtl="0">
              <a:lnSpc>
                <a:spcPct val="90000"/>
              </a:lnSpc>
              <a:spcBef>
                <a:spcPts val="380"/>
              </a:spcBef>
              <a:spcAft>
                <a:spcPts val="0"/>
              </a:spcAft>
              <a:buClr>
                <a:schemeClr val="accent2"/>
              </a:buClr>
              <a:buSzPct val="100000"/>
              <a:buFont typeface="Arial"/>
              <a:buChar char="•"/>
            </a:pPr>
            <a:r>
              <a:rPr lang="en-US" sz="1900">
                <a:solidFill>
                  <a:schemeClr val="accent2"/>
                </a:solidFill>
                <a:latin typeface="Tahoma"/>
                <a:ea typeface="Tahoma"/>
                <a:cs typeface="Tahoma"/>
                <a:sym typeface="Tahoma"/>
              </a:rPr>
              <a:t>Engineering</a:t>
            </a:r>
          </a:p>
          <a:p>
            <a:pPr marL="342900" marR="0" lvl="0" indent="-342900" algn="l" rtl="0">
              <a:lnSpc>
                <a:spcPct val="90000"/>
              </a:lnSpc>
              <a:spcBef>
                <a:spcPts val="380"/>
              </a:spcBef>
              <a:spcAft>
                <a:spcPts val="0"/>
              </a:spcAft>
              <a:buClr>
                <a:schemeClr val="accent2"/>
              </a:buClr>
              <a:buSzPct val="100000"/>
              <a:buFont typeface="Arial"/>
              <a:buChar char="•"/>
            </a:pPr>
            <a:r>
              <a:rPr lang="en-US" sz="1900">
                <a:solidFill>
                  <a:schemeClr val="accent2"/>
                </a:solidFill>
                <a:latin typeface="Tahoma"/>
                <a:ea typeface="Tahoma"/>
                <a:cs typeface="Tahoma"/>
                <a:sym typeface="Tahoma"/>
              </a:rPr>
              <a:t>Geosciences</a:t>
            </a:r>
          </a:p>
          <a:p>
            <a:pPr marL="342900" marR="0" lvl="0" indent="-342900" algn="l" rtl="0">
              <a:lnSpc>
                <a:spcPct val="90000"/>
              </a:lnSpc>
              <a:spcBef>
                <a:spcPts val="380"/>
              </a:spcBef>
              <a:spcAft>
                <a:spcPts val="0"/>
              </a:spcAft>
              <a:buClr>
                <a:schemeClr val="accent2"/>
              </a:buClr>
              <a:buSzPct val="100000"/>
              <a:buFont typeface="Arial"/>
              <a:buChar char="•"/>
            </a:pPr>
            <a:r>
              <a:rPr lang="en-US" sz="1900">
                <a:solidFill>
                  <a:schemeClr val="accent2"/>
                </a:solidFill>
                <a:latin typeface="Tahoma"/>
                <a:ea typeface="Tahoma"/>
                <a:cs typeface="Tahoma"/>
                <a:sym typeface="Tahoma"/>
              </a:rPr>
              <a:t>Life Sciences</a:t>
            </a:r>
          </a:p>
          <a:p>
            <a:pPr marL="342900" marR="0" lvl="0" indent="-342900" algn="l" rtl="0">
              <a:lnSpc>
                <a:spcPct val="90000"/>
              </a:lnSpc>
              <a:spcBef>
                <a:spcPts val="380"/>
              </a:spcBef>
              <a:spcAft>
                <a:spcPts val="0"/>
              </a:spcAft>
              <a:buClr>
                <a:schemeClr val="accent2"/>
              </a:buClr>
              <a:buSzPct val="100000"/>
              <a:buFont typeface="Arial"/>
              <a:buChar char="•"/>
            </a:pPr>
            <a:r>
              <a:rPr lang="en-US" sz="1900">
                <a:solidFill>
                  <a:schemeClr val="accent2"/>
                </a:solidFill>
                <a:latin typeface="Tahoma"/>
                <a:ea typeface="Tahoma"/>
                <a:cs typeface="Tahoma"/>
                <a:sym typeface="Tahoma"/>
              </a:rPr>
              <a:t>Materials Research</a:t>
            </a:r>
          </a:p>
          <a:p>
            <a:pPr marL="342900" marR="0" lvl="0" indent="-342900" algn="l" rtl="0">
              <a:lnSpc>
                <a:spcPct val="90000"/>
              </a:lnSpc>
              <a:spcBef>
                <a:spcPts val="380"/>
              </a:spcBef>
              <a:spcAft>
                <a:spcPts val="0"/>
              </a:spcAft>
              <a:buClr>
                <a:schemeClr val="accent2"/>
              </a:buClr>
              <a:buSzPct val="100000"/>
              <a:buFont typeface="Arial"/>
              <a:buChar char="•"/>
            </a:pPr>
            <a:r>
              <a:rPr lang="en-US" sz="1900">
                <a:solidFill>
                  <a:schemeClr val="accent2"/>
                </a:solidFill>
                <a:latin typeface="Tahoma"/>
                <a:ea typeface="Tahoma"/>
                <a:cs typeface="Tahoma"/>
                <a:sym typeface="Tahoma"/>
              </a:rPr>
              <a:t>Mathematical Sciences</a:t>
            </a:r>
          </a:p>
          <a:p>
            <a:pPr marL="342900" marR="0" lvl="0" indent="-342900" algn="l" rtl="0">
              <a:lnSpc>
                <a:spcPct val="90000"/>
              </a:lnSpc>
              <a:spcBef>
                <a:spcPts val="380"/>
              </a:spcBef>
              <a:spcAft>
                <a:spcPts val="0"/>
              </a:spcAft>
              <a:buClr>
                <a:schemeClr val="accent2"/>
              </a:buClr>
              <a:buSzPct val="100000"/>
              <a:buFont typeface="Arial"/>
              <a:buChar char="•"/>
            </a:pPr>
            <a:r>
              <a:rPr lang="en-US" sz="1900">
                <a:solidFill>
                  <a:schemeClr val="accent2"/>
                </a:solidFill>
                <a:latin typeface="Tahoma"/>
                <a:ea typeface="Tahoma"/>
                <a:cs typeface="Tahoma"/>
                <a:sym typeface="Tahoma"/>
              </a:rPr>
              <a:t>Physics and Astronomy</a:t>
            </a:r>
          </a:p>
          <a:p>
            <a:pPr marL="342900" marR="0" lvl="0" indent="-342900" algn="l" rtl="0">
              <a:lnSpc>
                <a:spcPct val="90000"/>
              </a:lnSpc>
              <a:spcBef>
                <a:spcPts val="380"/>
              </a:spcBef>
              <a:spcAft>
                <a:spcPts val="0"/>
              </a:spcAft>
              <a:buClr>
                <a:schemeClr val="accent2"/>
              </a:buClr>
              <a:buSzPct val="100000"/>
              <a:buFont typeface="Arial"/>
              <a:buChar char="•"/>
            </a:pPr>
            <a:r>
              <a:rPr lang="en-US" sz="1900">
                <a:solidFill>
                  <a:schemeClr val="accent2"/>
                </a:solidFill>
                <a:latin typeface="Tahoma"/>
                <a:ea typeface="Tahoma"/>
                <a:cs typeface="Tahoma"/>
                <a:sym typeface="Tahoma"/>
              </a:rPr>
              <a:t>Psychology </a:t>
            </a:r>
          </a:p>
          <a:p>
            <a:pPr marL="342900" marR="0" lvl="0" indent="-342900" algn="l" rtl="0">
              <a:lnSpc>
                <a:spcPct val="90000"/>
              </a:lnSpc>
              <a:spcBef>
                <a:spcPts val="380"/>
              </a:spcBef>
              <a:spcAft>
                <a:spcPts val="0"/>
              </a:spcAft>
              <a:buClr>
                <a:schemeClr val="accent2"/>
              </a:buClr>
              <a:buSzPct val="100000"/>
              <a:buFont typeface="Arial"/>
              <a:buChar char="•"/>
            </a:pPr>
            <a:r>
              <a:rPr lang="en-US" sz="1900">
                <a:solidFill>
                  <a:schemeClr val="accent2"/>
                </a:solidFill>
                <a:latin typeface="Tahoma"/>
                <a:ea typeface="Tahoma"/>
                <a:cs typeface="Tahoma"/>
                <a:sym typeface="Tahoma"/>
              </a:rPr>
              <a:t>Social Sciences </a:t>
            </a:r>
          </a:p>
          <a:p>
            <a:pPr marL="342900" marR="0" lvl="0" indent="-342900" algn="l" rtl="0">
              <a:lnSpc>
                <a:spcPct val="90000"/>
              </a:lnSpc>
              <a:spcBef>
                <a:spcPts val="380"/>
              </a:spcBef>
              <a:spcAft>
                <a:spcPts val="0"/>
              </a:spcAft>
              <a:buClr>
                <a:schemeClr val="accent2"/>
              </a:buClr>
              <a:buSzPct val="100000"/>
              <a:buFont typeface="Arial"/>
              <a:buChar char="•"/>
            </a:pPr>
            <a:r>
              <a:rPr lang="en-US" sz="1900">
                <a:solidFill>
                  <a:schemeClr val="accent2"/>
                </a:solidFill>
                <a:latin typeface="Tahoma"/>
                <a:ea typeface="Tahoma"/>
                <a:cs typeface="Tahoma"/>
                <a:sym typeface="Tahoma"/>
              </a:rPr>
              <a:t>Science, Technology, Engineering and   Mathematics Education (research-focused)</a:t>
            </a:r>
          </a:p>
        </p:txBody>
      </p:sp>
      <p:sp>
        <p:nvSpPr>
          <p:cNvPr id="584" name="Shape 584"/>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GRFP Supported Disciplines</a:t>
            </a:r>
          </a:p>
        </p:txBody>
      </p:sp>
      <p:cxnSp>
        <p:nvCxnSpPr>
          <p:cNvPr id="10" name="Straight Connector 9"/>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DB1A3D6-58F8-4827-88A7-E036EE30A052}"/>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9"/>
              </a:rPr>
              <a:t>https://www.research.gov/</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953A0-113F-4FDA-A5F8-C31254E9B186}"/>
              </a:ext>
            </a:extLst>
          </p:cNvPr>
          <p:cNvSpPr>
            <a:spLocks noGrp="1"/>
          </p:cNvSpPr>
          <p:nvPr>
            <p:ph type="title"/>
          </p:nvPr>
        </p:nvSpPr>
        <p:spPr>
          <a:xfrm>
            <a:off x="342062" y="112207"/>
            <a:ext cx="8459875" cy="1143000"/>
          </a:xfrm>
        </p:spPr>
        <p:txBody>
          <a:bodyPr/>
          <a:lstStyle/>
          <a:p>
            <a:r>
              <a:rPr lang="en-US" sz="3000" b="1" dirty="0">
                <a:solidFill>
                  <a:schemeClr val="bg1"/>
                </a:solidFill>
              </a:rPr>
              <a:t>Emphasis on three high priority research areas in alignment with NSF goals in 2020</a:t>
            </a:r>
            <a:endParaRPr lang="en-US" b="1" dirty="0">
              <a:solidFill>
                <a:schemeClr val="bg1"/>
              </a:solidFill>
            </a:endParaRPr>
          </a:p>
        </p:txBody>
      </p:sp>
      <p:sp>
        <p:nvSpPr>
          <p:cNvPr id="3" name="Text Placeholder 2">
            <a:extLst>
              <a:ext uri="{FF2B5EF4-FFF2-40B4-BE49-F238E27FC236}">
                <a16:creationId xmlns:a16="http://schemas.microsoft.com/office/drawing/2014/main" id="{4AF48410-FA46-4DB0-9700-9C8BE9D99C94}"/>
              </a:ext>
            </a:extLst>
          </p:cNvPr>
          <p:cNvSpPr>
            <a:spLocks noGrp="1"/>
          </p:cNvSpPr>
          <p:nvPr>
            <p:ph type="body" idx="1"/>
          </p:nvPr>
        </p:nvSpPr>
        <p:spPr/>
        <p:txBody>
          <a:bodyPr/>
          <a:lstStyle/>
          <a:p>
            <a:r>
              <a:rPr lang="en-US" b="1" dirty="0">
                <a:solidFill>
                  <a:schemeClr val="bg2"/>
                </a:solidFill>
              </a:rPr>
              <a:t> Artificial Intelligence </a:t>
            </a:r>
          </a:p>
          <a:p>
            <a:r>
              <a:rPr lang="en-US" b="1" dirty="0">
                <a:solidFill>
                  <a:schemeClr val="bg2"/>
                </a:solidFill>
              </a:rPr>
              <a:t> Quantum Information Science</a:t>
            </a:r>
          </a:p>
          <a:p>
            <a:r>
              <a:rPr lang="en-US" b="1" dirty="0">
                <a:solidFill>
                  <a:schemeClr val="bg2"/>
                </a:solidFill>
              </a:rPr>
              <a:t> Computationally Intensive Research</a:t>
            </a:r>
            <a:r>
              <a:rPr lang="en-US" dirty="0">
                <a:solidFill>
                  <a:schemeClr val="bg2"/>
                </a:solidFill>
              </a:rPr>
              <a:t> </a:t>
            </a:r>
          </a:p>
          <a:p>
            <a:pPr marL="203200" indent="0">
              <a:buNone/>
            </a:pPr>
            <a:endParaRPr lang="en-US" dirty="0">
              <a:solidFill>
                <a:schemeClr val="accent6"/>
              </a:solidFill>
            </a:endParaRPr>
          </a:p>
          <a:p>
            <a:pPr marL="203200" indent="0">
              <a:buNone/>
            </a:pPr>
            <a:r>
              <a:rPr lang="en-US" sz="2200" i="1" dirty="0">
                <a:solidFill>
                  <a:schemeClr val="accent6"/>
                </a:solidFill>
              </a:rPr>
              <a:t>NSF will continue to fund outstanding Graduate Research Fellowships in all areas of science and engineering supported by NSF. Applications are encouraged in all disciplines supported by NSF that incorporate these high priority research areas.</a:t>
            </a:r>
          </a:p>
        </p:txBody>
      </p:sp>
      <p:sp>
        <p:nvSpPr>
          <p:cNvPr id="4" name="TextBox 3">
            <a:extLst>
              <a:ext uri="{FF2B5EF4-FFF2-40B4-BE49-F238E27FC236}">
                <a16:creationId xmlns:a16="http://schemas.microsoft.com/office/drawing/2014/main" id="{676ABE31-0FB9-4942-820D-11D7C3A8D145}"/>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extLst>
      <p:ext uri="{BB962C8B-B14F-4D97-AF65-F5344CB8AC3E}">
        <p14:creationId xmlns:p14="http://schemas.microsoft.com/office/powerpoint/2010/main" val="3932946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pic>
        <p:nvPicPr>
          <p:cNvPr id="590" name="Shape 590" descr="istock_000000668190xsmall">
            <a:hlinkClick r:id="rId3"/>
          </p:cNvPr>
          <p:cNvPicPr preferRelativeResize="0"/>
          <p:nvPr/>
        </p:nvPicPr>
        <p:blipFill rotWithShape="1">
          <a:blip r:embed="rId4">
            <a:alphaModFix/>
          </a:blip>
          <a:srcRect/>
          <a:stretch/>
        </p:blipFill>
        <p:spPr>
          <a:xfrm>
            <a:off x="7848600" y="3505200"/>
            <a:ext cx="957262" cy="1447800"/>
          </a:xfrm>
          <a:prstGeom prst="rect">
            <a:avLst/>
          </a:prstGeom>
          <a:noFill/>
          <a:ln w="9525" cap="flat" cmpd="sng">
            <a:solidFill>
              <a:schemeClr val="dk1"/>
            </a:solidFill>
            <a:prstDash val="solid"/>
            <a:miter/>
            <a:headEnd type="none" w="med" len="med"/>
            <a:tailEnd type="none" w="med" len="med"/>
          </a:ln>
        </p:spPr>
      </p:pic>
      <p:pic>
        <p:nvPicPr>
          <p:cNvPr id="591" name="Shape 591"/>
          <p:cNvPicPr preferRelativeResize="0"/>
          <p:nvPr/>
        </p:nvPicPr>
        <p:blipFill rotWithShape="1">
          <a:blip r:embed="rId5">
            <a:alphaModFix/>
          </a:blip>
          <a:srcRect/>
          <a:stretch/>
        </p:blipFill>
        <p:spPr>
          <a:xfrm>
            <a:off x="7315200" y="2514600"/>
            <a:ext cx="1676399" cy="1147763"/>
          </a:xfrm>
          <a:prstGeom prst="rect">
            <a:avLst/>
          </a:prstGeom>
          <a:noFill/>
          <a:ln w="9525" cap="flat" cmpd="sng">
            <a:solidFill>
              <a:schemeClr val="dk1"/>
            </a:solidFill>
            <a:prstDash val="solid"/>
            <a:miter/>
            <a:headEnd type="none" w="med" len="med"/>
            <a:tailEnd type="none" w="med" len="med"/>
          </a:ln>
        </p:spPr>
      </p:pic>
      <p:sp>
        <p:nvSpPr>
          <p:cNvPr id="592" name="Shape 592"/>
          <p:cNvSpPr txBox="1">
            <a:spLocks noGrp="1"/>
          </p:cNvSpPr>
          <p:nvPr>
            <p:ph type="title"/>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rgbClr val="FF3300"/>
                </a:solidFill>
                <a:latin typeface="Tahoma"/>
                <a:ea typeface="Tahoma"/>
                <a:cs typeface="Tahoma"/>
                <a:sym typeface="Tahoma"/>
              </a:rPr>
              <a:t>Not</a:t>
            </a:r>
            <a:r>
              <a:rPr lang="en-US" sz="4400" b="0" i="0" u="none" strike="noStrike" cap="none">
                <a:solidFill>
                  <a:schemeClr val="lt1"/>
                </a:solidFill>
                <a:latin typeface="Tahoma"/>
                <a:ea typeface="Tahoma"/>
                <a:cs typeface="Tahoma"/>
                <a:sym typeface="Tahoma"/>
              </a:rPr>
              <a:t> Supported by NSF GRFP</a:t>
            </a:r>
          </a:p>
        </p:txBody>
      </p:sp>
      <p:sp>
        <p:nvSpPr>
          <p:cNvPr id="593" name="Shape 593"/>
          <p:cNvSpPr txBox="1">
            <a:spLocks noGrp="1"/>
          </p:cNvSpPr>
          <p:nvPr>
            <p:ph type="body" idx="1"/>
          </p:nvPr>
        </p:nvSpPr>
        <p:spPr>
          <a:xfrm>
            <a:off x="228600" y="1447800"/>
            <a:ext cx="5257799" cy="4343400"/>
          </a:xfrm>
          <a:prstGeom prst="rect">
            <a:avLst/>
          </a:prstGeom>
          <a:solidFill>
            <a:schemeClr val="lt1"/>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Tahoma"/>
              <a:buNone/>
            </a:pPr>
            <a:endParaRPr sz="2200" b="0" i="0" u="none" strike="noStrike" cap="none">
              <a:solidFill>
                <a:schemeClr val="accent2"/>
              </a:solidFill>
              <a:latin typeface="Tahoma"/>
              <a:ea typeface="Tahoma"/>
              <a:cs typeface="Tahoma"/>
              <a:sym typeface="Tahoma"/>
            </a:endParaRPr>
          </a:p>
          <a:p>
            <a:pPr marL="342900" marR="0" lvl="0" indent="-342900" algn="l" rtl="0">
              <a:spcBef>
                <a:spcPts val="440"/>
              </a:spcBef>
              <a:spcAft>
                <a:spcPts val="0"/>
              </a:spcAft>
              <a:buClr>
                <a:schemeClr val="accent2"/>
              </a:buClr>
              <a:buSzPct val="100000"/>
              <a:buFont typeface="Tahoma"/>
              <a:buChar char="•"/>
            </a:pPr>
            <a:r>
              <a:rPr lang="en-US" sz="2200" b="0" i="0" u="none" strike="noStrike" cap="none">
                <a:solidFill>
                  <a:schemeClr val="accent2"/>
                </a:solidFill>
                <a:latin typeface="Tahoma"/>
                <a:ea typeface="Tahoma"/>
                <a:cs typeface="Tahoma"/>
                <a:sym typeface="Tahoma"/>
              </a:rPr>
              <a:t>Business administration or management</a:t>
            </a:r>
          </a:p>
          <a:p>
            <a:pPr marL="342900" marR="0" lvl="0" indent="-342900" algn="l" rtl="0">
              <a:spcBef>
                <a:spcPts val="440"/>
              </a:spcBef>
              <a:spcAft>
                <a:spcPts val="0"/>
              </a:spcAft>
              <a:buClr>
                <a:schemeClr val="accent2"/>
              </a:buClr>
              <a:buSzPct val="100000"/>
              <a:buFont typeface="Tahoma"/>
              <a:buChar char="•"/>
            </a:pPr>
            <a:r>
              <a:rPr lang="en-US" sz="2200" b="0" i="0" u="none" strike="noStrike" cap="none">
                <a:solidFill>
                  <a:schemeClr val="accent2"/>
                </a:solidFill>
                <a:latin typeface="Tahoma"/>
                <a:ea typeface="Tahoma"/>
                <a:cs typeface="Tahoma"/>
                <a:sym typeface="Tahoma"/>
              </a:rPr>
              <a:t>Social work</a:t>
            </a:r>
          </a:p>
          <a:p>
            <a:pPr marL="342900" marR="0" lvl="0" indent="-342900" algn="l" rtl="0">
              <a:spcBef>
                <a:spcPts val="440"/>
              </a:spcBef>
              <a:spcAft>
                <a:spcPts val="0"/>
              </a:spcAft>
              <a:buClr>
                <a:schemeClr val="accent2"/>
              </a:buClr>
              <a:buSzPct val="100000"/>
              <a:buFont typeface="Tahoma"/>
              <a:buChar char="•"/>
            </a:pPr>
            <a:r>
              <a:rPr lang="en-US" sz="2200" b="0" i="0" u="none" strike="noStrike" cap="none">
                <a:solidFill>
                  <a:schemeClr val="accent2"/>
                </a:solidFill>
                <a:latin typeface="Tahoma"/>
                <a:ea typeface="Tahoma"/>
                <a:cs typeface="Tahoma"/>
                <a:sym typeface="Tahoma"/>
              </a:rPr>
              <a:t>Medical, dental, law, or public health programs </a:t>
            </a:r>
          </a:p>
          <a:p>
            <a:pPr marL="342900" marR="0" lvl="0" indent="-342900" algn="l" rtl="0">
              <a:spcBef>
                <a:spcPts val="440"/>
              </a:spcBef>
              <a:spcAft>
                <a:spcPts val="0"/>
              </a:spcAft>
              <a:buClr>
                <a:schemeClr val="accent2"/>
              </a:buClr>
              <a:buSzPct val="100000"/>
              <a:buFont typeface="Tahoma"/>
              <a:buChar char="•"/>
            </a:pPr>
            <a:r>
              <a:rPr lang="en-US" sz="2200" b="0" i="0" u="none" strike="noStrike" cap="none">
                <a:solidFill>
                  <a:schemeClr val="accent2"/>
                </a:solidFill>
                <a:latin typeface="Tahoma"/>
                <a:ea typeface="Tahoma"/>
                <a:cs typeface="Tahoma"/>
                <a:sym typeface="Tahoma"/>
              </a:rPr>
              <a:t>Joint science-professional degree programs, e.g., MD/PhD, JD/PhD, etc.</a:t>
            </a:r>
          </a:p>
          <a:p>
            <a:pPr marL="342900" marR="0" lvl="0" indent="-342900" algn="l" rtl="0">
              <a:spcBef>
                <a:spcPts val="440"/>
              </a:spcBef>
              <a:spcAft>
                <a:spcPts val="0"/>
              </a:spcAft>
              <a:buClr>
                <a:schemeClr val="accent2"/>
              </a:buClr>
              <a:buSzPct val="100000"/>
              <a:buFont typeface="Tahoma"/>
              <a:buChar char="•"/>
            </a:pPr>
            <a:r>
              <a:rPr lang="en-US" sz="2200" b="0" i="0" u="none" strike="noStrike" cap="none">
                <a:solidFill>
                  <a:schemeClr val="accent2"/>
                </a:solidFill>
                <a:latin typeface="Tahoma"/>
                <a:ea typeface="Tahoma"/>
                <a:cs typeface="Tahoma"/>
                <a:sym typeface="Tahoma"/>
              </a:rPr>
              <a:t>Education (except research-focused STEM Education programs)</a:t>
            </a:r>
          </a:p>
          <a:p>
            <a:pPr marL="342900" marR="0" lvl="0" indent="-342900" algn="l" rtl="0">
              <a:spcBef>
                <a:spcPts val="440"/>
              </a:spcBef>
              <a:spcAft>
                <a:spcPts val="0"/>
              </a:spcAft>
              <a:buClr>
                <a:schemeClr val="accent2"/>
              </a:buClr>
              <a:buSzPct val="100000"/>
              <a:buFont typeface="Tahoma"/>
              <a:buChar char="•"/>
            </a:pPr>
            <a:r>
              <a:rPr lang="en-US" sz="2200" b="1" i="0" u="none" strike="noStrike" cap="none">
                <a:solidFill>
                  <a:schemeClr val="accent2"/>
                </a:solidFill>
                <a:latin typeface="Tahoma"/>
                <a:ea typeface="Tahoma"/>
                <a:cs typeface="Tahoma"/>
                <a:sym typeface="Tahoma"/>
              </a:rPr>
              <a:t>See Solicitation </a:t>
            </a:r>
            <a:r>
              <a:rPr lang="en-US" sz="2200" b="0" i="0" u="none" strike="noStrike" cap="none">
                <a:solidFill>
                  <a:schemeClr val="accent2"/>
                </a:solidFill>
                <a:latin typeface="Tahoma"/>
                <a:ea typeface="Tahoma"/>
                <a:cs typeface="Tahoma"/>
                <a:sym typeface="Tahoma"/>
              </a:rPr>
              <a:t>(www.nsfgrfp.org)</a:t>
            </a:r>
          </a:p>
          <a:p>
            <a:pPr marL="342900" marR="0" lvl="0" indent="-342900" algn="l" rtl="0">
              <a:spcBef>
                <a:spcPts val="440"/>
              </a:spcBef>
              <a:spcAft>
                <a:spcPts val="0"/>
              </a:spcAft>
              <a:buClr>
                <a:schemeClr val="dk1"/>
              </a:buClr>
              <a:buSzPct val="100000"/>
              <a:buFont typeface="Tahoma"/>
              <a:buNone/>
            </a:pPr>
            <a:endParaRPr sz="2200" b="0" i="0" u="none" strike="noStrike" cap="none">
              <a:solidFill>
                <a:schemeClr val="accent2"/>
              </a:solidFill>
              <a:latin typeface="Tahoma"/>
              <a:ea typeface="Tahoma"/>
              <a:cs typeface="Tahoma"/>
              <a:sym typeface="Tahoma"/>
            </a:endParaRPr>
          </a:p>
        </p:txBody>
      </p:sp>
      <p:pic>
        <p:nvPicPr>
          <p:cNvPr id="594" name="Shape 594"/>
          <p:cNvPicPr preferRelativeResize="0"/>
          <p:nvPr/>
        </p:nvPicPr>
        <p:blipFill rotWithShape="1">
          <a:blip r:embed="rId6">
            <a:alphaModFix/>
          </a:blip>
          <a:srcRect/>
          <a:stretch/>
        </p:blipFill>
        <p:spPr>
          <a:xfrm>
            <a:off x="7086600" y="4343400"/>
            <a:ext cx="881063" cy="1219199"/>
          </a:xfrm>
          <a:prstGeom prst="rect">
            <a:avLst/>
          </a:prstGeom>
          <a:noFill/>
          <a:ln w="9525" cap="flat" cmpd="sng">
            <a:solidFill>
              <a:schemeClr val="dk1"/>
            </a:solidFill>
            <a:prstDash val="solid"/>
            <a:miter/>
            <a:headEnd type="none" w="med" len="med"/>
            <a:tailEnd type="none" w="med" len="med"/>
          </a:ln>
        </p:spPr>
      </p:pic>
      <p:pic>
        <p:nvPicPr>
          <p:cNvPr id="595" name="Shape 595"/>
          <p:cNvPicPr preferRelativeResize="0"/>
          <p:nvPr/>
        </p:nvPicPr>
        <p:blipFill rotWithShape="1">
          <a:blip r:embed="rId7">
            <a:alphaModFix/>
          </a:blip>
          <a:srcRect/>
          <a:stretch/>
        </p:blipFill>
        <p:spPr>
          <a:xfrm>
            <a:off x="5791200" y="3657600"/>
            <a:ext cx="1447800" cy="1377950"/>
          </a:xfrm>
          <a:prstGeom prst="rect">
            <a:avLst/>
          </a:prstGeom>
          <a:noFill/>
          <a:ln w="9525" cap="flat" cmpd="sng">
            <a:solidFill>
              <a:schemeClr val="dk1"/>
            </a:solidFill>
            <a:prstDash val="solid"/>
            <a:miter/>
            <a:headEnd type="none" w="med" len="med"/>
            <a:tailEnd type="none" w="med" len="med"/>
          </a:ln>
        </p:spPr>
      </p:pic>
      <p:pic>
        <p:nvPicPr>
          <p:cNvPr id="596" name="Shape 596"/>
          <p:cNvPicPr preferRelativeResize="0"/>
          <p:nvPr/>
        </p:nvPicPr>
        <p:blipFill rotWithShape="1">
          <a:blip r:embed="rId8">
            <a:alphaModFix/>
          </a:blip>
          <a:srcRect/>
          <a:stretch/>
        </p:blipFill>
        <p:spPr>
          <a:xfrm>
            <a:off x="5638800" y="2209800"/>
            <a:ext cx="1108074" cy="1600199"/>
          </a:xfrm>
          <a:prstGeom prst="rect">
            <a:avLst/>
          </a:prstGeom>
          <a:noFill/>
          <a:ln w="9525" cap="flat" cmpd="sng">
            <a:solidFill>
              <a:schemeClr val="dk1"/>
            </a:solidFill>
            <a:prstDash val="solid"/>
            <a:miter/>
            <a:headEnd type="none" w="med" len="med"/>
            <a:tailEnd type="none" w="med" len="med"/>
          </a:ln>
        </p:spPr>
      </p:pic>
      <p:pic>
        <p:nvPicPr>
          <p:cNvPr id="597" name="Shape 597"/>
          <p:cNvPicPr preferRelativeResize="0"/>
          <p:nvPr/>
        </p:nvPicPr>
        <p:blipFill rotWithShape="1">
          <a:blip r:embed="rId9">
            <a:alphaModFix/>
          </a:blip>
          <a:srcRect/>
          <a:stretch/>
        </p:blipFill>
        <p:spPr>
          <a:xfrm>
            <a:off x="6705600" y="1905000"/>
            <a:ext cx="1227137" cy="1066799"/>
          </a:xfrm>
          <a:prstGeom prst="rect">
            <a:avLst/>
          </a:prstGeom>
          <a:noFill/>
          <a:ln w="9525" cap="flat" cmpd="sng">
            <a:solidFill>
              <a:schemeClr val="dk1"/>
            </a:solidFill>
            <a:prstDash val="solid"/>
            <a:miter/>
            <a:headEnd type="none" w="med" len="med"/>
            <a:tailEnd type="none" w="med" len="med"/>
          </a:ln>
        </p:spPr>
      </p:pic>
      <p:cxnSp>
        <p:nvCxnSpPr>
          <p:cNvPr id="10" name="Straight Connector 9"/>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13C7721-2BD2-48AC-86EB-FA7C993D8EBB}"/>
              </a:ext>
            </a:extLst>
          </p:cNvPr>
          <p:cNvSpPr txBox="1"/>
          <p:nvPr/>
        </p:nvSpPr>
        <p:spPr>
          <a:xfrm>
            <a:off x="1301750" y="6546853"/>
            <a:ext cx="6496050" cy="311147"/>
          </a:xfrm>
          <a:prstGeom prst="rect">
            <a:avLst/>
          </a:prstGeom>
          <a:solidFill>
            <a:srgbClr val="DDDDDD"/>
          </a:solidFill>
        </p:spPr>
        <p:txBody>
          <a:bodyPr wrap="square" rtlCol="0">
            <a:spAutoFit/>
          </a:bodyPr>
          <a:lstStyle/>
          <a:p>
            <a:pPr algn="ctr"/>
            <a:r>
              <a:rPr lang="en-US"/>
              <a:t>Apply at: </a:t>
            </a:r>
            <a:r>
              <a:rPr lang="en-US">
                <a:hlinkClick r:id="rId10"/>
              </a:rPr>
              <a:t>https://www.research.gov/</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Shape 603"/>
          <p:cNvSpPr txBox="1">
            <a:spLocks noGrp="1"/>
          </p:cNvSpPr>
          <p:nvPr>
            <p:ph type="body" idx="1"/>
          </p:nvPr>
        </p:nvSpPr>
        <p:spPr>
          <a:xfrm>
            <a:off x="2819400" y="2057400"/>
            <a:ext cx="6096000" cy="3429000"/>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342900" marR="0" lvl="0" indent="-342900" algn="l" rtl="0">
              <a:lnSpc>
                <a:spcPct val="90000"/>
              </a:lnSpc>
              <a:spcBef>
                <a:spcPts val="0"/>
              </a:spcBef>
              <a:spcAft>
                <a:spcPts val="0"/>
              </a:spcAft>
              <a:buClr>
                <a:schemeClr val="accent2"/>
              </a:buClr>
              <a:buSzPct val="100000"/>
              <a:buFont typeface="Tahoma"/>
              <a:buChar char="•"/>
            </a:pPr>
            <a:r>
              <a:rPr lang="en-US" sz="2600" b="1" i="0" u="none" strike="noStrike" cap="none">
                <a:solidFill>
                  <a:schemeClr val="accent2"/>
                </a:solidFill>
                <a:latin typeface="Tahoma"/>
                <a:ea typeface="Tahoma"/>
                <a:cs typeface="Tahoma"/>
                <a:sym typeface="Tahoma"/>
              </a:rPr>
              <a:t>Application</a:t>
            </a:r>
            <a:r>
              <a:rPr lang="en-US" sz="2600" b="0" i="0" u="none" strike="noStrike" cap="none">
                <a:solidFill>
                  <a:schemeClr val="accent2"/>
                </a:solidFill>
                <a:latin typeface="Tahoma"/>
                <a:ea typeface="Tahoma"/>
                <a:cs typeface="Tahoma"/>
                <a:sym typeface="Tahoma"/>
              </a:rPr>
              <a:t>: Available online August</a:t>
            </a:r>
            <a:r>
              <a:rPr lang="en-US" sz="2400" b="0" i="0" u="none" strike="noStrike" cap="none">
                <a:solidFill>
                  <a:schemeClr val="accent2"/>
                </a:solidFill>
                <a:latin typeface="Tahoma"/>
                <a:ea typeface="Tahoma"/>
                <a:cs typeface="Tahoma"/>
                <a:sym typeface="Tahoma"/>
              </a:rPr>
              <a:t>  </a:t>
            </a:r>
          </a:p>
          <a:p>
            <a:pPr marL="342900" marR="0" lvl="0" indent="-342900" algn="l" rtl="0">
              <a:lnSpc>
                <a:spcPct val="90000"/>
              </a:lnSpc>
              <a:spcBef>
                <a:spcPts val="200"/>
              </a:spcBef>
              <a:spcAft>
                <a:spcPts val="0"/>
              </a:spcAft>
              <a:buClr>
                <a:schemeClr val="dk1"/>
              </a:buClr>
              <a:buSzPct val="100000"/>
              <a:buFont typeface="Tahoma"/>
              <a:buNone/>
            </a:pPr>
            <a:endParaRPr sz="1000" b="0" i="0" u="none" strike="noStrike" cap="none">
              <a:solidFill>
                <a:schemeClr val="accent2"/>
              </a:solidFill>
              <a:latin typeface="Tahoma"/>
              <a:ea typeface="Tahoma"/>
              <a:cs typeface="Tahoma"/>
              <a:sym typeface="Tahoma"/>
            </a:endParaRPr>
          </a:p>
          <a:p>
            <a:pPr marL="342900" marR="0" lvl="0" indent="-342900" algn="l" rtl="0">
              <a:lnSpc>
                <a:spcPct val="90000"/>
              </a:lnSpc>
              <a:spcBef>
                <a:spcPts val="520"/>
              </a:spcBef>
              <a:spcAft>
                <a:spcPts val="0"/>
              </a:spcAft>
              <a:buClr>
                <a:schemeClr val="accent2"/>
              </a:buClr>
              <a:buSzPct val="100000"/>
              <a:buFont typeface="Tahoma"/>
              <a:buChar char="•"/>
            </a:pPr>
            <a:r>
              <a:rPr lang="en-US" sz="2600" b="1" i="0" u="none" strike="noStrike" cap="none">
                <a:solidFill>
                  <a:schemeClr val="accent2"/>
                </a:solidFill>
                <a:latin typeface="Tahoma"/>
                <a:ea typeface="Tahoma"/>
                <a:cs typeface="Tahoma"/>
                <a:sym typeface="Tahoma"/>
              </a:rPr>
              <a:t>Deadlines</a:t>
            </a:r>
            <a:r>
              <a:rPr lang="en-US" sz="2600" b="0" i="0" u="none" strike="noStrike" cap="none">
                <a:solidFill>
                  <a:schemeClr val="accent2"/>
                </a:solidFill>
                <a:latin typeface="Tahoma"/>
                <a:ea typeface="Tahoma"/>
                <a:cs typeface="Tahoma"/>
                <a:sym typeface="Tahoma"/>
              </a:rPr>
              <a:t>: Late October, early November (varies by field)</a:t>
            </a:r>
          </a:p>
          <a:p>
            <a:pPr marL="342900" marR="0" lvl="0" indent="-342900" algn="l" rtl="0">
              <a:lnSpc>
                <a:spcPct val="90000"/>
              </a:lnSpc>
              <a:spcBef>
                <a:spcPts val="200"/>
              </a:spcBef>
              <a:spcAft>
                <a:spcPts val="0"/>
              </a:spcAft>
              <a:buClr>
                <a:schemeClr val="dk1"/>
              </a:buClr>
              <a:buSzPct val="100000"/>
              <a:buFont typeface="Tahoma"/>
              <a:buNone/>
            </a:pPr>
            <a:endParaRPr sz="1000" b="0" i="0" u="none" strike="noStrike" cap="none">
              <a:solidFill>
                <a:schemeClr val="accent2"/>
              </a:solidFill>
              <a:latin typeface="Tahoma"/>
              <a:ea typeface="Tahoma"/>
              <a:cs typeface="Tahoma"/>
              <a:sym typeface="Tahoma"/>
            </a:endParaRPr>
          </a:p>
          <a:p>
            <a:pPr marL="342900" marR="0" lvl="0" indent="-342900" algn="l" rtl="0">
              <a:lnSpc>
                <a:spcPct val="90000"/>
              </a:lnSpc>
              <a:spcBef>
                <a:spcPts val="520"/>
              </a:spcBef>
              <a:spcAft>
                <a:spcPts val="0"/>
              </a:spcAft>
              <a:buClr>
                <a:schemeClr val="accent2"/>
              </a:buClr>
              <a:buSzPct val="100000"/>
              <a:buFont typeface="Tahoma"/>
              <a:buChar char="•"/>
            </a:pPr>
            <a:r>
              <a:rPr lang="en-US" sz="2600" b="1" i="0" u="none" strike="noStrike" cap="none">
                <a:solidFill>
                  <a:schemeClr val="accent2"/>
                </a:solidFill>
                <a:latin typeface="Tahoma"/>
                <a:ea typeface="Tahoma"/>
                <a:cs typeface="Tahoma"/>
                <a:sym typeface="Tahoma"/>
              </a:rPr>
              <a:t>Awards</a:t>
            </a:r>
            <a:r>
              <a:rPr lang="en-US" sz="2600" b="0" i="0" u="none" strike="noStrike" cap="none">
                <a:solidFill>
                  <a:schemeClr val="accent2"/>
                </a:solidFill>
                <a:latin typeface="Tahoma"/>
                <a:ea typeface="Tahoma"/>
                <a:cs typeface="Tahoma"/>
                <a:sym typeface="Tahoma"/>
              </a:rPr>
              <a:t>: Announced late March to early April</a:t>
            </a:r>
          </a:p>
          <a:p>
            <a:pPr marL="342900" marR="0" lvl="0" indent="-342900" algn="l" rtl="0">
              <a:lnSpc>
                <a:spcPct val="90000"/>
              </a:lnSpc>
              <a:spcBef>
                <a:spcPts val="200"/>
              </a:spcBef>
              <a:spcAft>
                <a:spcPts val="0"/>
              </a:spcAft>
              <a:buClr>
                <a:schemeClr val="dk1"/>
              </a:buClr>
              <a:buSzPct val="100000"/>
              <a:buFont typeface="Tahoma"/>
              <a:buNone/>
            </a:pPr>
            <a:endParaRPr sz="1000" b="0" i="0" u="none" strike="noStrike" cap="none">
              <a:solidFill>
                <a:schemeClr val="accent2"/>
              </a:solidFill>
              <a:latin typeface="Tahoma"/>
              <a:ea typeface="Tahoma"/>
              <a:cs typeface="Tahoma"/>
              <a:sym typeface="Tahoma"/>
            </a:endParaRPr>
          </a:p>
          <a:p>
            <a:pPr marL="342900" marR="0" lvl="0" indent="-342900" algn="l" rtl="0">
              <a:lnSpc>
                <a:spcPct val="90000"/>
              </a:lnSpc>
              <a:spcBef>
                <a:spcPts val="520"/>
              </a:spcBef>
              <a:spcAft>
                <a:spcPts val="0"/>
              </a:spcAft>
              <a:buClr>
                <a:schemeClr val="accent2"/>
              </a:buClr>
              <a:buSzPct val="100000"/>
              <a:buFont typeface="Tahoma"/>
              <a:buChar char="•"/>
            </a:pPr>
            <a:r>
              <a:rPr lang="en-US" sz="2600" b="0" i="0" u="none" strike="noStrike" cap="none">
                <a:solidFill>
                  <a:schemeClr val="accent2"/>
                </a:solidFill>
                <a:latin typeface="Tahoma"/>
                <a:ea typeface="Tahoma"/>
                <a:cs typeface="Tahoma"/>
                <a:sym typeface="Tahoma"/>
              </a:rPr>
              <a:t>Best Time to Start Preparing: </a:t>
            </a:r>
            <a:r>
              <a:rPr lang="en-US" sz="2600" b="1" i="0" u="none" strike="noStrike" cap="none">
                <a:solidFill>
                  <a:schemeClr val="accent2"/>
                </a:solidFill>
                <a:latin typeface="Tahoma"/>
                <a:ea typeface="Tahoma"/>
                <a:cs typeface="Tahoma"/>
                <a:sym typeface="Tahoma"/>
              </a:rPr>
              <a:t>Now</a:t>
            </a:r>
          </a:p>
        </p:txBody>
      </p:sp>
      <p:pic>
        <p:nvPicPr>
          <p:cNvPr id="604" name="Shape 604"/>
          <p:cNvPicPr preferRelativeResize="0"/>
          <p:nvPr/>
        </p:nvPicPr>
        <p:blipFill rotWithShape="1">
          <a:blip r:embed="rId3">
            <a:alphaModFix/>
          </a:blip>
          <a:srcRect/>
          <a:stretch/>
        </p:blipFill>
        <p:spPr>
          <a:xfrm>
            <a:off x="152400" y="1752600"/>
            <a:ext cx="2438399" cy="1806575"/>
          </a:xfrm>
          <a:prstGeom prst="rect">
            <a:avLst/>
          </a:prstGeom>
          <a:noFill/>
          <a:ln w="25400" cap="flat" cmpd="sng">
            <a:solidFill>
              <a:schemeClr val="accent6"/>
            </a:solidFill>
            <a:prstDash val="solid"/>
            <a:miter/>
            <a:headEnd type="none" w="med" len="med"/>
            <a:tailEnd type="none" w="med" len="med"/>
          </a:ln>
        </p:spPr>
      </p:pic>
      <p:pic>
        <p:nvPicPr>
          <p:cNvPr id="605" name="Shape 605" descr="P:\GRFP NEW\Fellow Photos\NSF GRFP Image Gallery\Margaret Couvillon.jpg"/>
          <p:cNvPicPr preferRelativeResize="0"/>
          <p:nvPr/>
        </p:nvPicPr>
        <p:blipFill rotWithShape="1">
          <a:blip r:embed="rId4">
            <a:alphaModFix/>
          </a:blip>
          <a:srcRect/>
          <a:stretch/>
        </p:blipFill>
        <p:spPr>
          <a:xfrm>
            <a:off x="169863" y="3881437"/>
            <a:ext cx="2420937" cy="1812924"/>
          </a:xfrm>
          <a:prstGeom prst="rect">
            <a:avLst/>
          </a:prstGeom>
          <a:noFill/>
          <a:ln w="25400" cap="flat" cmpd="sng">
            <a:solidFill>
              <a:schemeClr val="dk2"/>
            </a:solidFill>
            <a:prstDash val="solid"/>
            <a:miter/>
            <a:headEnd type="none" w="med" len="med"/>
            <a:tailEnd type="none" w="med" len="med"/>
          </a:ln>
        </p:spPr>
      </p:pic>
      <p:sp>
        <p:nvSpPr>
          <p:cNvPr id="606" name="Shape 606"/>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GRFP Cycle</a:t>
            </a:r>
          </a:p>
        </p:txBody>
      </p:sp>
      <p:cxnSp>
        <p:nvCxnSpPr>
          <p:cNvPr id="6" name="Straight Connector 5"/>
          <p:cNvCxnSpPr/>
          <p:nvPr/>
        </p:nvCxnSpPr>
        <p:spPr>
          <a:xfrm>
            <a:off x="3019926" y="1046748"/>
            <a:ext cx="3068052" cy="0"/>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A61D4DA-C668-4177-96AE-1133DAC520DF}"/>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5"/>
              </a:rPr>
              <a:t>https://www.research.gov/</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Shape 541"/>
          <p:cNvSpPr/>
          <p:nvPr/>
        </p:nvSpPr>
        <p:spPr>
          <a:xfrm>
            <a:off x="3733800" y="1676400"/>
            <a:ext cx="4495800" cy="7620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None/>
            </a:pPr>
            <a:endParaRPr sz="400">
              <a:solidFill>
                <a:schemeClr val="accent2"/>
              </a:solidFill>
              <a:latin typeface="Arial"/>
              <a:ea typeface="Arial"/>
              <a:cs typeface="Arial"/>
              <a:sym typeface="Arial"/>
            </a:endParaRPr>
          </a:p>
        </p:txBody>
      </p:sp>
      <p:sp>
        <p:nvSpPr>
          <p:cNvPr id="543" name="Shape 543"/>
          <p:cNvSpPr/>
          <p:nvPr/>
        </p:nvSpPr>
        <p:spPr>
          <a:xfrm>
            <a:off x="169334" y="1371600"/>
            <a:ext cx="8822266" cy="4616647"/>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lvl="0">
              <a:lnSpc>
                <a:spcPct val="30000"/>
              </a:lnSpc>
              <a:buClr>
                <a:schemeClr val="dk1"/>
              </a:buClr>
              <a:buSzPct val="25000"/>
            </a:pPr>
            <a:endParaRPr lang="en-US" sz="2000" b="1" dirty="0">
              <a:solidFill>
                <a:schemeClr val="dk1"/>
              </a:solidFill>
              <a:latin typeface="Tahoma"/>
              <a:ea typeface="Tahoma"/>
              <a:cs typeface="Tahoma"/>
              <a:sym typeface="Tahoma"/>
            </a:endParaRPr>
          </a:p>
          <a:p>
            <a:pPr lvl="0">
              <a:lnSpc>
                <a:spcPct val="30000"/>
              </a:lnSpc>
              <a:buClr>
                <a:schemeClr val="dk1"/>
              </a:buClr>
              <a:buSzPct val="25000"/>
            </a:pPr>
            <a:endParaRPr lang="en-US" sz="2000" b="1" dirty="0">
              <a:solidFill>
                <a:srgbClr val="000090"/>
              </a:solidFill>
              <a:latin typeface="Tahoma"/>
              <a:ea typeface="Tahoma"/>
              <a:cs typeface="Tahoma"/>
              <a:sym typeface="Tahoma"/>
            </a:endParaRPr>
          </a:p>
          <a:p>
            <a:pPr lvl="0">
              <a:lnSpc>
                <a:spcPct val="30000"/>
              </a:lnSpc>
              <a:buClr>
                <a:schemeClr val="dk1"/>
              </a:buClr>
              <a:buSzPct val="25000"/>
            </a:pPr>
            <a:r>
              <a:rPr lang="en-US" sz="2000" b="1" dirty="0">
                <a:solidFill>
                  <a:srgbClr val="000090"/>
                </a:solidFill>
                <a:latin typeface="Tahoma"/>
                <a:ea typeface="Tahoma"/>
                <a:cs typeface="Tahoma"/>
                <a:sym typeface="Tahoma"/>
              </a:rPr>
              <a:t>2020 Deadlines:</a:t>
            </a:r>
          </a:p>
          <a:p>
            <a:pPr marL="342900" lvl="0" indent="-342900">
              <a:lnSpc>
                <a:spcPct val="80000"/>
              </a:lnSpc>
              <a:buClr>
                <a:schemeClr val="dk1"/>
              </a:buClr>
              <a:buSzPct val="101818"/>
            </a:pPr>
            <a:endParaRPr lang="en-US" sz="2000" dirty="0">
              <a:solidFill>
                <a:srgbClr val="000090"/>
              </a:solidFill>
              <a:latin typeface="Tahoma"/>
              <a:ea typeface="Tahoma"/>
              <a:cs typeface="Tahoma"/>
              <a:sym typeface="Tahoma"/>
            </a:endParaRPr>
          </a:p>
          <a:p>
            <a:pPr marL="342900" lvl="0" indent="-342900">
              <a:lnSpc>
                <a:spcPct val="80000"/>
              </a:lnSpc>
              <a:buClr>
                <a:schemeClr val="dk1"/>
              </a:buClr>
              <a:buSzPct val="101818"/>
              <a:buFont typeface="Tahoma"/>
              <a:buChar char="•"/>
            </a:pPr>
            <a:endParaRPr lang="en-US" sz="2000" dirty="0">
              <a:solidFill>
                <a:srgbClr val="000090"/>
              </a:solidFill>
              <a:latin typeface="Tahoma"/>
              <a:ea typeface="Tahoma"/>
              <a:cs typeface="Tahoma"/>
              <a:sym typeface="Tahoma"/>
            </a:endParaRPr>
          </a:p>
          <a:p>
            <a:pPr algn="l"/>
            <a:r>
              <a:rPr lang="en-US" sz="2000" b="1" i="0" dirty="0">
                <a:solidFill>
                  <a:srgbClr val="3E3838"/>
                </a:solidFill>
                <a:effectLst/>
                <a:latin typeface="Open Sans"/>
              </a:rPr>
              <a:t>October 19, 2020 (Monday): </a:t>
            </a:r>
            <a:r>
              <a:rPr lang="en-US" sz="2000" b="0" i="0" dirty="0">
                <a:solidFill>
                  <a:srgbClr val="3E3838"/>
                </a:solidFill>
                <a:effectLst/>
                <a:latin typeface="Open Sans"/>
              </a:rPr>
              <a:t>GRFP application deadline for Geosciences and Life Sciences</a:t>
            </a:r>
          </a:p>
          <a:p>
            <a:pPr algn="l"/>
            <a:r>
              <a:rPr lang="en-US" sz="2000" b="1" i="0" dirty="0">
                <a:solidFill>
                  <a:srgbClr val="3E3838"/>
                </a:solidFill>
                <a:effectLst/>
                <a:latin typeface="Open Sans"/>
              </a:rPr>
              <a:t>October 20, 2020 (Tuesday): </a:t>
            </a:r>
            <a:r>
              <a:rPr lang="en-US" sz="2000" b="0" i="0" dirty="0">
                <a:solidFill>
                  <a:srgbClr val="3E3838"/>
                </a:solidFill>
                <a:effectLst/>
                <a:latin typeface="Open Sans"/>
              </a:rPr>
              <a:t>GRFP application deadline for Computer and Information Science and Engineering, Engineering and Materials Research</a:t>
            </a:r>
          </a:p>
          <a:p>
            <a:pPr algn="l"/>
            <a:r>
              <a:rPr lang="en-US" sz="2000" b="1" i="0" dirty="0">
                <a:solidFill>
                  <a:srgbClr val="3E3838"/>
                </a:solidFill>
                <a:effectLst/>
                <a:latin typeface="Open Sans"/>
              </a:rPr>
              <a:t>October 22, 2020 (Thursday): </a:t>
            </a:r>
            <a:r>
              <a:rPr lang="en-US" sz="2000" b="0" i="0" dirty="0">
                <a:solidFill>
                  <a:srgbClr val="3E3838"/>
                </a:solidFill>
                <a:effectLst/>
                <a:latin typeface="Open Sans"/>
              </a:rPr>
              <a:t>GRFP application deadline for Psychology, Social Sciences and STEM Education and Learning</a:t>
            </a:r>
          </a:p>
          <a:p>
            <a:pPr algn="l"/>
            <a:r>
              <a:rPr lang="en-US" sz="2000" b="1" i="0" dirty="0">
                <a:solidFill>
                  <a:srgbClr val="3E3838"/>
                </a:solidFill>
                <a:effectLst/>
                <a:latin typeface="Open Sans"/>
              </a:rPr>
              <a:t>October 23, 2020 (Friday): </a:t>
            </a:r>
            <a:r>
              <a:rPr lang="en-US" sz="2000" b="0" i="0" dirty="0">
                <a:solidFill>
                  <a:srgbClr val="3E3838"/>
                </a:solidFill>
                <a:effectLst/>
                <a:latin typeface="Open Sans"/>
              </a:rPr>
              <a:t>GRFP application deadline for Chemistry, Mathematical Sciences and Physics and Astronomy</a:t>
            </a:r>
          </a:p>
          <a:p>
            <a:pPr algn="l"/>
            <a:r>
              <a:rPr lang="en-US" sz="2000" b="1" i="0" dirty="0">
                <a:solidFill>
                  <a:srgbClr val="3E3838"/>
                </a:solidFill>
                <a:effectLst/>
                <a:latin typeface="Open Sans"/>
              </a:rPr>
              <a:t>October 30, 2020 (Friday): </a:t>
            </a:r>
            <a:r>
              <a:rPr lang="en-US" sz="2000" b="0" i="0" dirty="0">
                <a:solidFill>
                  <a:srgbClr val="3E3838"/>
                </a:solidFill>
                <a:effectLst/>
                <a:latin typeface="Open Sans"/>
              </a:rPr>
              <a:t>GRFP application deadline for Reference letter</a:t>
            </a:r>
          </a:p>
          <a:p>
            <a:pPr marL="342900" lvl="0" indent="-342900">
              <a:lnSpc>
                <a:spcPct val="80000"/>
              </a:lnSpc>
              <a:buClr>
                <a:schemeClr val="dk1"/>
              </a:buClr>
              <a:buSzPct val="101818"/>
              <a:buFont typeface="Tahoma"/>
              <a:buChar char="•"/>
            </a:pPr>
            <a:endParaRPr lang="en-US" sz="2000" dirty="0">
              <a:solidFill>
                <a:srgbClr val="000090"/>
              </a:solidFill>
              <a:latin typeface="Tahoma"/>
              <a:ea typeface="Tahoma"/>
              <a:cs typeface="Tahoma"/>
              <a:sym typeface="Tahoma"/>
            </a:endParaRPr>
          </a:p>
        </p:txBody>
      </p:sp>
      <p:sp>
        <p:nvSpPr>
          <p:cNvPr id="544" name="Shape 544"/>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dirty="0">
                <a:solidFill>
                  <a:schemeClr val="lt1"/>
                </a:solidFill>
                <a:latin typeface="Tahoma"/>
                <a:ea typeface="Tahoma"/>
                <a:cs typeface="Tahoma"/>
                <a:sym typeface="Tahoma"/>
              </a:rPr>
              <a:t>2020 GRFP Deadlines</a:t>
            </a:r>
          </a:p>
        </p:txBody>
      </p:sp>
      <p:sp>
        <p:nvSpPr>
          <p:cNvPr id="2" name="TextBox 1"/>
          <p:cNvSpPr txBox="1"/>
          <p:nvPr/>
        </p:nvSpPr>
        <p:spPr>
          <a:xfrm>
            <a:off x="340892" y="1862140"/>
            <a:ext cx="8234947" cy="400110"/>
          </a:xfrm>
          <a:prstGeom prst="rect">
            <a:avLst/>
          </a:prstGeom>
          <a:noFill/>
        </p:spPr>
        <p:txBody>
          <a:bodyPr wrap="none" rtlCol="0">
            <a:spAutoFit/>
          </a:bodyPr>
          <a:lstStyle/>
          <a:p>
            <a:r>
              <a:rPr lang="en-US" sz="2000" u="sng" dirty="0"/>
              <a:t>All documents are due by 5pm local time of applicant’s mailing address</a:t>
            </a:r>
          </a:p>
        </p:txBody>
      </p:sp>
      <p:cxnSp>
        <p:nvCxnSpPr>
          <p:cNvPr id="6" name="Straight Connector 5"/>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1626DDA-D9CF-4629-8EB3-9BD880F7F294}"/>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extLst>
      <p:ext uri="{BB962C8B-B14F-4D97-AF65-F5344CB8AC3E}">
        <p14:creationId xmlns:p14="http://schemas.microsoft.com/office/powerpoint/2010/main" val="79145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0AC149-45CA-4F80-B04D-0058A592B02A}"/>
              </a:ext>
            </a:extLst>
          </p:cNvPr>
          <p:cNvPicPr>
            <a:picLocks noChangeAspect="1"/>
          </p:cNvPicPr>
          <p:nvPr/>
        </p:nvPicPr>
        <p:blipFill>
          <a:blip r:embed="rId3"/>
          <a:stretch>
            <a:fillRect/>
          </a:stretch>
        </p:blipFill>
        <p:spPr>
          <a:xfrm>
            <a:off x="4454167" y="1533191"/>
            <a:ext cx="2102796" cy="683605"/>
          </a:xfrm>
          <a:prstGeom prst="rect">
            <a:avLst/>
          </a:prstGeom>
        </p:spPr>
      </p:pic>
      <p:pic>
        <p:nvPicPr>
          <p:cNvPr id="19" name="Shape 769">
            <a:extLst>
              <a:ext uri="{FF2B5EF4-FFF2-40B4-BE49-F238E27FC236}">
                <a16:creationId xmlns:a16="http://schemas.microsoft.com/office/drawing/2014/main" id="{33101573-DA63-431C-A957-D420A3EACB09}"/>
              </a:ext>
            </a:extLst>
          </p:cNvPr>
          <p:cNvPicPr preferRelativeResize="0"/>
          <p:nvPr/>
        </p:nvPicPr>
        <p:blipFill rotWithShape="1">
          <a:blip r:embed="rId4">
            <a:alphaModFix/>
          </a:blip>
          <a:srcRect/>
          <a:stretch/>
        </p:blipFill>
        <p:spPr>
          <a:xfrm>
            <a:off x="5572561" y="4866429"/>
            <a:ext cx="1282488" cy="767185"/>
          </a:xfrm>
          <a:prstGeom prst="rect">
            <a:avLst/>
          </a:prstGeom>
          <a:noFill/>
          <a:ln>
            <a:noFill/>
          </a:ln>
        </p:spPr>
      </p:pic>
      <p:graphicFrame>
        <p:nvGraphicFramePr>
          <p:cNvPr id="13" name="Diagram 12">
            <a:extLst>
              <a:ext uri="{FF2B5EF4-FFF2-40B4-BE49-F238E27FC236}">
                <a16:creationId xmlns:a16="http://schemas.microsoft.com/office/drawing/2014/main" id="{BF436587-60C8-4F93-B1BF-24D54A4997CE}"/>
              </a:ext>
            </a:extLst>
          </p:cNvPr>
          <p:cNvGraphicFramePr/>
          <p:nvPr/>
        </p:nvGraphicFramePr>
        <p:xfrm>
          <a:off x="855487" y="548639"/>
          <a:ext cx="7197360" cy="48806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itle 2">
            <a:extLst>
              <a:ext uri="{FF2B5EF4-FFF2-40B4-BE49-F238E27FC236}">
                <a16:creationId xmlns:a16="http://schemas.microsoft.com/office/drawing/2014/main" id="{B7954503-AC5B-4C95-9336-E441211C5B0E}"/>
              </a:ext>
            </a:extLst>
          </p:cNvPr>
          <p:cNvSpPr>
            <a:spLocks noGrp="1"/>
          </p:cNvSpPr>
          <p:nvPr>
            <p:ph type="title"/>
          </p:nvPr>
        </p:nvSpPr>
        <p:spPr/>
        <p:txBody>
          <a:bodyPr/>
          <a:lstStyle/>
          <a:p>
            <a:r>
              <a:rPr lang="en-US" b="1" dirty="0">
                <a:solidFill>
                  <a:schemeClr val="bg1"/>
                </a:solidFill>
              </a:rPr>
              <a:t>Who is Patti? </a:t>
            </a:r>
          </a:p>
        </p:txBody>
      </p:sp>
      <p:sp>
        <p:nvSpPr>
          <p:cNvPr id="4" name="TextBox 3">
            <a:extLst>
              <a:ext uri="{FF2B5EF4-FFF2-40B4-BE49-F238E27FC236}">
                <a16:creationId xmlns:a16="http://schemas.microsoft.com/office/drawing/2014/main" id="{3801F325-9707-419E-8A1B-1ED991E18BBC}"/>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10"/>
              </a:rPr>
              <a:t>https://www.research.gov/</a:t>
            </a:r>
            <a:endParaRPr lang="en-US" dirty="0"/>
          </a:p>
        </p:txBody>
      </p:sp>
      <p:pic>
        <p:nvPicPr>
          <p:cNvPr id="8" name="Picture 7" descr="A star in the background&#10;&#10;Description automatically generated">
            <a:extLst>
              <a:ext uri="{FF2B5EF4-FFF2-40B4-BE49-F238E27FC236}">
                <a16:creationId xmlns:a16="http://schemas.microsoft.com/office/drawing/2014/main" id="{8F58B426-7166-423B-8F20-46E8EFA8B706}"/>
              </a:ext>
            </a:extLst>
          </p:cNvPr>
          <p:cNvPicPr>
            <a:picLocks noChangeAspect="1"/>
          </p:cNvPicPr>
          <p:nvPr/>
        </p:nvPicPr>
        <p:blipFill>
          <a:blip r:embed="rId11"/>
          <a:stretch>
            <a:fillRect/>
          </a:stretch>
        </p:blipFill>
        <p:spPr>
          <a:xfrm rot="5400000">
            <a:off x="2485334" y="3112979"/>
            <a:ext cx="1009509" cy="567849"/>
          </a:xfrm>
          <a:prstGeom prst="rect">
            <a:avLst/>
          </a:prstGeom>
        </p:spPr>
      </p:pic>
      <p:pic>
        <p:nvPicPr>
          <p:cNvPr id="12" name="Picture 11" descr="A close up of a sign&#10;&#10;Description automatically generated">
            <a:extLst>
              <a:ext uri="{FF2B5EF4-FFF2-40B4-BE49-F238E27FC236}">
                <a16:creationId xmlns:a16="http://schemas.microsoft.com/office/drawing/2014/main" id="{13B2FE53-FBA1-4F9A-B336-98055AB9BF9C}"/>
              </a:ext>
            </a:extLst>
          </p:cNvPr>
          <p:cNvPicPr>
            <a:picLocks noChangeAspect="1"/>
          </p:cNvPicPr>
          <p:nvPr/>
        </p:nvPicPr>
        <p:blipFill>
          <a:blip r:embed="rId12"/>
          <a:stretch>
            <a:fillRect/>
          </a:stretch>
        </p:blipFill>
        <p:spPr>
          <a:xfrm>
            <a:off x="2164916" y="1288188"/>
            <a:ext cx="1212729" cy="1212729"/>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5872C301-4272-40A2-9A2F-281DCB6C722C}"/>
              </a:ext>
            </a:extLst>
          </p:cNvPr>
          <p:cNvPicPr>
            <a:picLocks noChangeAspect="1"/>
          </p:cNvPicPr>
          <p:nvPr/>
        </p:nvPicPr>
        <p:blipFill>
          <a:blip r:embed="rId13"/>
          <a:stretch>
            <a:fillRect/>
          </a:stretch>
        </p:blipFill>
        <p:spPr>
          <a:xfrm>
            <a:off x="3771724" y="4859005"/>
            <a:ext cx="1619067" cy="772170"/>
          </a:xfrm>
          <a:prstGeom prst="rect">
            <a:avLst/>
          </a:prstGeom>
        </p:spPr>
      </p:pic>
      <p:pic>
        <p:nvPicPr>
          <p:cNvPr id="20" name="Picture 19" descr="A close up of a sign&#10;&#10;Description automatically generated">
            <a:extLst>
              <a:ext uri="{FF2B5EF4-FFF2-40B4-BE49-F238E27FC236}">
                <a16:creationId xmlns:a16="http://schemas.microsoft.com/office/drawing/2014/main" id="{798E4657-E929-40B3-A417-F828D237EEC2}"/>
              </a:ext>
            </a:extLst>
          </p:cNvPr>
          <p:cNvPicPr>
            <a:picLocks noChangeAspect="1"/>
          </p:cNvPicPr>
          <p:nvPr/>
        </p:nvPicPr>
        <p:blipFill>
          <a:blip r:embed="rId14"/>
          <a:stretch>
            <a:fillRect/>
          </a:stretch>
        </p:blipFill>
        <p:spPr>
          <a:xfrm>
            <a:off x="6968772" y="4830230"/>
            <a:ext cx="892743" cy="841306"/>
          </a:xfrm>
          <a:prstGeom prst="rect">
            <a:avLst/>
          </a:prstGeom>
        </p:spPr>
      </p:pic>
      <p:pic>
        <p:nvPicPr>
          <p:cNvPr id="25" name="Picture 24" descr="A close up of a sign&#10;&#10;Description automatically generated">
            <a:extLst>
              <a:ext uri="{FF2B5EF4-FFF2-40B4-BE49-F238E27FC236}">
                <a16:creationId xmlns:a16="http://schemas.microsoft.com/office/drawing/2014/main" id="{7BD272D9-F556-495E-AF3D-562BBEDBD764}"/>
              </a:ext>
            </a:extLst>
          </p:cNvPr>
          <p:cNvPicPr>
            <a:picLocks noChangeAspect="1"/>
          </p:cNvPicPr>
          <p:nvPr/>
        </p:nvPicPr>
        <p:blipFill>
          <a:blip r:embed="rId15"/>
          <a:stretch>
            <a:fillRect/>
          </a:stretch>
        </p:blipFill>
        <p:spPr>
          <a:xfrm>
            <a:off x="291593" y="4863990"/>
            <a:ext cx="774355" cy="767185"/>
          </a:xfrm>
          <a:prstGeom prst="rect">
            <a:avLst/>
          </a:prstGeom>
        </p:spPr>
      </p:pic>
      <p:pic>
        <p:nvPicPr>
          <p:cNvPr id="27" name="Picture 26" descr="A picture containing room, drawing&#10;&#10;Description automatically generated">
            <a:extLst>
              <a:ext uri="{FF2B5EF4-FFF2-40B4-BE49-F238E27FC236}">
                <a16:creationId xmlns:a16="http://schemas.microsoft.com/office/drawing/2014/main" id="{5EF4517F-9BB9-484F-A333-8110C31744CE}"/>
              </a:ext>
            </a:extLst>
          </p:cNvPr>
          <p:cNvPicPr>
            <a:picLocks noChangeAspect="1"/>
          </p:cNvPicPr>
          <p:nvPr/>
        </p:nvPicPr>
        <p:blipFill>
          <a:blip r:embed="rId16"/>
          <a:stretch>
            <a:fillRect/>
          </a:stretch>
        </p:blipFill>
        <p:spPr>
          <a:xfrm>
            <a:off x="1311116" y="4866429"/>
            <a:ext cx="772170" cy="772170"/>
          </a:xfrm>
          <a:prstGeom prst="rect">
            <a:avLst/>
          </a:prstGeom>
        </p:spPr>
      </p:pic>
      <p:pic>
        <p:nvPicPr>
          <p:cNvPr id="29" name="Picture 28" descr="A screenshot of a cell phone&#10;&#10;Description automatically generated">
            <a:extLst>
              <a:ext uri="{FF2B5EF4-FFF2-40B4-BE49-F238E27FC236}">
                <a16:creationId xmlns:a16="http://schemas.microsoft.com/office/drawing/2014/main" id="{6108E64F-0E49-458D-B524-C74C82B79F58}"/>
              </a:ext>
            </a:extLst>
          </p:cNvPr>
          <p:cNvPicPr>
            <a:picLocks noChangeAspect="1"/>
          </p:cNvPicPr>
          <p:nvPr/>
        </p:nvPicPr>
        <p:blipFill>
          <a:blip r:embed="rId17"/>
          <a:stretch>
            <a:fillRect/>
          </a:stretch>
        </p:blipFill>
        <p:spPr>
          <a:xfrm>
            <a:off x="2818998" y="4861444"/>
            <a:ext cx="772170" cy="772170"/>
          </a:xfrm>
          <a:prstGeom prst="rect">
            <a:avLst/>
          </a:prstGeom>
        </p:spPr>
      </p:pic>
      <p:pic>
        <p:nvPicPr>
          <p:cNvPr id="31" name="Picture 30" descr="A star in the background&#10;&#10;Description automatically generated">
            <a:extLst>
              <a:ext uri="{FF2B5EF4-FFF2-40B4-BE49-F238E27FC236}">
                <a16:creationId xmlns:a16="http://schemas.microsoft.com/office/drawing/2014/main" id="{C5C133EA-5B6F-4B48-B1D8-E06D5545EC7B}"/>
              </a:ext>
            </a:extLst>
          </p:cNvPr>
          <p:cNvPicPr>
            <a:picLocks noChangeAspect="1"/>
          </p:cNvPicPr>
          <p:nvPr/>
        </p:nvPicPr>
        <p:blipFill>
          <a:blip r:embed="rId11"/>
          <a:stretch>
            <a:fillRect/>
          </a:stretch>
        </p:blipFill>
        <p:spPr>
          <a:xfrm rot="5400000">
            <a:off x="2094930" y="5042294"/>
            <a:ext cx="772170" cy="434346"/>
          </a:xfrm>
          <a:prstGeom prst="rect">
            <a:avLst/>
          </a:prstGeom>
        </p:spPr>
      </p:pic>
      <p:pic>
        <p:nvPicPr>
          <p:cNvPr id="33" name="Picture 32" descr="A picture containing drawing, clock&#10;&#10;Description automatically generated">
            <a:extLst>
              <a:ext uri="{FF2B5EF4-FFF2-40B4-BE49-F238E27FC236}">
                <a16:creationId xmlns:a16="http://schemas.microsoft.com/office/drawing/2014/main" id="{502DD53E-3067-4BD1-B914-A832101B4CAF}"/>
              </a:ext>
            </a:extLst>
          </p:cNvPr>
          <p:cNvPicPr>
            <a:picLocks noChangeAspect="1"/>
          </p:cNvPicPr>
          <p:nvPr/>
        </p:nvPicPr>
        <p:blipFill>
          <a:blip r:embed="rId18"/>
          <a:stretch>
            <a:fillRect/>
          </a:stretch>
        </p:blipFill>
        <p:spPr>
          <a:xfrm>
            <a:off x="7892124" y="4866429"/>
            <a:ext cx="864793" cy="864793"/>
          </a:xfrm>
          <a:prstGeom prst="rect">
            <a:avLst/>
          </a:prstGeom>
        </p:spPr>
      </p:pic>
    </p:spTree>
    <p:extLst>
      <p:ext uri="{BB962C8B-B14F-4D97-AF65-F5344CB8AC3E}">
        <p14:creationId xmlns:p14="http://schemas.microsoft.com/office/powerpoint/2010/main" val="7950709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Shape 512"/>
          <p:cNvSpPr txBox="1">
            <a:spLocks noGrp="1"/>
          </p:cNvSpPr>
          <p:nvPr>
            <p:ph type="body" idx="1"/>
          </p:nvPr>
        </p:nvSpPr>
        <p:spPr>
          <a:xfrm>
            <a:off x="2895600" y="1524000"/>
            <a:ext cx="6096000" cy="4267199"/>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342900" marR="0" lvl="0" indent="-342900" algn="l" rtl="0">
              <a:spcBef>
                <a:spcPts val="0"/>
              </a:spcBef>
              <a:spcAft>
                <a:spcPts val="0"/>
              </a:spcAft>
              <a:buClr>
                <a:schemeClr val="accent2"/>
              </a:buClr>
              <a:buSzPct val="100000"/>
              <a:buFont typeface="Tahoma"/>
              <a:buChar char="•"/>
            </a:pPr>
            <a:r>
              <a:rPr lang="en-US" sz="2400" b="0" i="0" u="none" strike="noStrike" cap="none" dirty="0">
                <a:solidFill>
                  <a:schemeClr val="accent2"/>
                </a:solidFill>
                <a:latin typeface="Tahoma"/>
                <a:ea typeface="Tahoma"/>
                <a:cs typeface="Tahoma"/>
                <a:sym typeface="Tahoma"/>
              </a:rPr>
              <a:t>To increase the Nation’s human capacity in science and engineering by providing fellowships for early-career graduate students who pursue research-based master’s and doctoral degrees in NSF-supported disciplines</a:t>
            </a:r>
          </a:p>
          <a:p>
            <a:pPr marL="342900" marR="0" lvl="0" indent="-342900" algn="l" rtl="0">
              <a:spcBef>
                <a:spcPts val="480"/>
              </a:spcBef>
              <a:spcAft>
                <a:spcPts val="0"/>
              </a:spcAft>
              <a:buClr>
                <a:schemeClr val="dk1"/>
              </a:buClr>
              <a:buSzPct val="25000"/>
              <a:buFont typeface="Tahoma"/>
              <a:buNone/>
            </a:pPr>
            <a:endParaRPr sz="2400" b="0" i="0" u="none" strike="noStrike" cap="none" dirty="0">
              <a:solidFill>
                <a:schemeClr val="accent2"/>
              </a:solidFill>
              <a:latin typeface="Tahoma"/>
              <a:ea typeface="Tahoma"/>
              <a:cs typeface="Tahoma"/>
              <a:sym typeface="Tahoma"/>
            </a:endParaRPr>
          </a:p>
          <a:p>
            <a:pPr marL="342900" marR="0" lvl="0" indent="-342900" algn="l" rtl="0">
              <a:spcBef>
                <a:spcPts val="480"/>
              </a:spcBef>
              <a:spcAft>
                <a:spcPts val="0"/>
              </a:spcAft>
              <a:buClr>
                <a:schemeClr val="accent2"/>
              </a:buClr>
              <a:buSzPct val="100000"/>
              <a:buFont typeface="Tahoma"/>
              <a:buChar char="•"/>
            </a:pPr>
            <a:r>
              <a:rPr lang="en-US" sz="2400" b="0" i="0" u="none" strike="noStrike" cap="none" dirty="0">
                <a:solidFill>
                  <a:schemeClr val="accent2"/>
                </a:solidFill>
                <a:latin typeface="Tahoma"/>
                <a:ea typeface="Tahoma"/>
                <a:cs typeface="Tahoma"/>
                <a:sym typeface="Tahoma"/>
              </a:rPr>
              <a:t> To support the development of a diverse and globally engaged US science and engineering workforce</a:t>
            </a:r>
          </a:p>
        </p:txBody>
      </p:sp>
      <p:pic>
        <p:nvPicPr>
          <p:cNvPr id="513" name="Shape 513" descr="JHU Haptics Lab"/>
          <p:cNvPicPr preferRelativeResize="0"/>
          <p:nvPr/>
        </p:nvPicPr>
        <p:blipFill rotWithShape="1">
          <a:blip r:embed="rId3">
            <a:alphaModFix/>
          </a:blip>
          <a:srcRect/>
          <a:stretch/>
        </p:blipFill>
        <p:spPr>
          <a:xfrm>
            <a:off x="304800" y="1536700"/>
            <a:ext cx="2486024" cy="1663700"/>
          </a:xfrm>
          <a:prstGeom prst="rect">
            <a:avLst/>
          </a:prstGeom>
          <a:noFill/>
          <a:ln w="25400" cap="flat" cmpd="sng">
            <a:solidFill>
              <a:schemeClr val="accent6"/>
            </a:solidFill>
            <a:prstDash val="solid"/>
            <a:miter/>
            <a:headEnd type="none" w="med" len="med"/>
            <a:tailEnd type="none" w="med" len="med"/>
          </a:ln>
        </p:spPr>
      </p:pic>
      <p:pic>
        <p:nvPicPr>
          <p:cNvPr id="514" name="Shape 514"/>
          <p:cNvPicPr preferRelativeResize="0"/>
          <p:nvPr/>
        </p:nvPicPr>
        <p:blipFill rotWithShape="1">
          <a:blip r:embed="rId4">
            <a:alphaModFix/>
          </a:blip>
          <a:srcRect/>
          <a:stretch/>
        </p:blipFill>
        <p:spPr>
          <a:xfrm>
            <a:off x="381000" y="3657600"/>
            <a:ext cx="2276475" cy="2098674"/>
          </a:xfrm>
          <a:prstGeom prst="rect">
            <a:avLst/>
          </a:prstGeom>
          <a:noFill/>
          <a:ln w="25400" cap="flat" cmpd="sng">
            <a:solidFill>
              <a:schemeClr val="accent6"/>
            </a:solidFill>
            <a:prstDash val="solid"/>
            <a:miter/>
            <a:headEnd type="none" w="med" len="med"/>
            <a:tailEnd type="none" w="med" len="med"/>
          </a:ln>
        </p:spPr>
      </p:pic>
      <p:sp>
        <p:nvSpPr>
          <p:cNvPr id="515" name="Shape 515"/>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000">
                <a:solidFill>
                  <a:schemeClr val="lt1"/>
                </a:solidFill>
                <a:latin typeface="Tahoma"/>
                <a:ea typeface="Tahoma"/>
                <a:cs typeface="Tahoma"/>
                <a:sym typeface="Tahoma"/>
              </a:rPr>
              <a:t>NSF Graduate Research Fellowship Program Goals</a:t>
            </a:r>
          </a:p>
        </p:txBody>
      </p:sp>
      <p:sp>
        <p:nvSpPr>
          <p:cNvPr id="2" name="TextBox 1">
            <a:extLst>
              <a:ext uri="{FF2B5EF4-FFF2-40B4-BE49-F238E27FC236}">
                <a16:creationId xmlns:a16="http://schemas.microsoft.com/office/drawing/2014/main" id="{83A12F28-8119-424E-B820-DAD9A47EA7AA}"/>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5"/>
              </a:rPr>
              <a:t>https://www.research.gov/</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Shape 550"/>
          <p:cNvSpPr/>
          <p:nvPr/>
        </p:nvSpPr>
        <p:spPr>
          <a:xfrm>
            <a:off x="-3793" y="1448812"/>
            <a:ext cx="4728193" cy="4524315"/>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Clr>
                <a:schemeClr val="accent2"/>
              </a:buClr>
              <a:buSzPct val="100000"/>
              <a:buFont typeface="Arial"/>
              <a:buChar char="•"/>
            </a:pPr>
            <a:r>
              <a:rPr lang="en-US" sz="2400" dirty="0">
                <a:solidFill>
                  <a:schemeClr val="accent2"/>
                </a:solidFill>
                <a:latin typeface="Tahoma"/>
                <a:ea typeface="Tahoma"/>
                <a:cs typeface="Tahoma"/>
                <a:sym typeface="Tahoma"/>
              </a:rPr>
              <a:t>  Five Year Award – $138,000</a:t>
            </a:r>
          </a:p>
          <a:p>
            <a:pPr marL="0" marR="0" lvl="0" indent="0" algn="l" rtl="0">
              <a:spcBef>
                <a:spcPts val="0"/>
              </a:spcBef>
              <a:spcAft>
                <a:spcPts val="0"/>
              </a:spcAft>
              <a:buClr>
                <a:schemeClr val="dk1"/>
              </a:buClr>
              <a:buFont typeface="Arial"/>
              <a:buNone/>
            </a:pPr>
            <a:endParaRPr sz="1000" dirty="0">
              <a:solidFill>
                <a:schemeClr val="accent2"/>
              </a:solidFill>
              <a:latin typeface="Tahoma"/>
              <a:ea typeface="Tahoma"/>
              <a:cs typeface="Tahoma"/>
              <a:sym typeface="Tahoma"/>
            </a:endParaRPr>
          </a:p>
          <a:p>
            <a:pPr marL="0" marR="0" lvl="0" indent="0" algn="l" rtl="0">
              <a:spcBef>
                <a:spcPts val="0"/>
              </a:spcBef>
              <a:spcAft>
                <a:spcPts val="0"/>
              </a:spcAft>
              <a:buClr>
                <a:schemeClr val="accent2"/>
              </a:buClr>
              <a:buSzPct val="100000"/>
              <a:buFont typeface="Arial"/>
              <a:buChar char="•"/>
            </a:pPr>
            <a:r>
              <a:rPr lang="en-US" sz="2400" dirty="0">
                <a:solidFill>
                  <a:schemeClr val="accent2"/>
                </a:solidFill>
                <a:latin typeface="Tahoma"/>
                <a:ea typeface="Tahoma"/>
                <a:cs typeface="Tahoma"/>
                <a:sym typeface="Tahoma"/>
              </a:rPr>
              <a:t>  Three years of financial support</a:t>
            </a:r>
          </a:p>
          <a:p>
            <a:pPr marL="457200" marR="0" lvl="1" indent="0" algn="l" rtl="0">
              <a:spcBef>
                <a:spcPts val="0"/>
              </a:spcBef>
              <a:spcAft>
                <a:spcPts val="0"/>
              </a:spcAft>
              <a:buClr>
                <a:schemeClr val="accent2"/>
              </a:buClr>
              <a:buSzPct val="100000"/>
              <a:buFont typeface="Arial"/>
              <a:buChar char="•"/>
            </a:pPr>
            <a:r>
              <a:rPr lang="en-US" sz="2200" b="0" i="0" u="none" strike="noStrike" cap="none" dirty="0">
                <a:solidFill>
                  <a:schemeClr val="accent2"/>
                </a:solidFill>
                <a:latin typeface="Tahoma"/>
                <a:ea typeface="Tahoma"/>
                <a:cs typeface="Tahoma"/>
                <a:sym typeface="Tahoma"/>
              </a:rPr>
              <a:t> $34,000 Stipend per year</a:t>
            </a:r>
          </a:p>
          <a:p>
            <a:pPr marL="457200" marR="0" lvl="1" indent="0" algn="l" rtl="0">
              <a:spcBef>
                <a:spcPts val="0"/>
              </a:spcBef>
              <a:spcAft>
                <a:spcPts val="0"/>
              </a:spcAft>
              <a:buClr>
                <a:schemeClr val="accent2"/>
              </a:buClr>
              <a:buSzPct val="100000"/>
              <a:buFont typeface="Arial"/>
              <a:buChar char="•"/>
            </a:pPr>
            <a:r>
              <a:rPr lang="en-US" sz="2200" b="0" i="0" u="none" strike="noStrike" cap="none" dirty="0">
                <a:solidFill>
                  <a:schemeClr val="accent2"/>
                </a:solidFill>
                <a:latin typeface="Tahoma"/>
                <a:ea typeface="Tahoma"/>
                <a:cs typeface="Tahoma"/>
                <a:sym typeface="Tahoma"/>
              </a:rPr>
              <a:t> $12,000 Educational allowance to institution per year</a:t>
            </a:r>
          </a:p>
          <a:p>
            <a:pPr marL="0" marR="0" lvl="0" indent="0" algn="l" rtl="0">
              <a:spcBef>
                <a:spcPts val="0"/>
              </a:spcBef>
              <a:spcAft>
                <a:spcPts val="0"/>
              </a:spcAft>
              <a:buClr>
                <a:schemeClr val="dk1"/>
              </a:buClr>
              <a:buFont typeface="Arial"/>
              <a:buNone/>
            </a:pPr>
            <a:endParaRPr sz="1000" dirty="0">
              <a:solidFill>
                <a:schemeClr val="accent2"/>
              </a:solidFill>
              <a:latin typeface="Tahoma"/>
              <a:ea typeface="Tahoma"/>
              <a:cs typeface="Tahoma"/>
              <a:sym typeface="Tahoma"/>
            </a:endParaRPr>
          </a:p>
          <a:p>
            <a:pPr marL="0" marR="0" lvl="0" indent="0" algn="l" rtl="0">
              <a:spcBef>
                <a:spcPts val="0"/>
              </a:spcBef>
              <a:spcAft>
                <a:spcPts val="0"/>
              </a:spcAft>
              <a:buClr>
                <a:schemeClr val="accent2"/>
              </a:buClr>
              <a:buSzPct val="100000"/>
              <a:buFont typeface="Arial"/>
              <a:buChar char="•"/>
            </a:pPr>
            <a:r>
              <a:rPr lang="en-US" sz="2400" dirty="0">
                <a:solidFill>
                  <a:schemeClr val="accent2"/>
                </a:solidFill>
                <a:latin typeface="Tahoma"/>
                <a:ea typeface="Tahoma"/>
                <a:cs typeface="Tahoma"/>
                <a:sym typeface="Tahoma"/>
              </a:rPr>
              <a:t>  International research </a:t>
            </a:r>
          </a:p>
          <a:p>
            <a:pPr marL="0" marR="0" lvl="0" indent="0" algn="l" rtl="0">
              <a:spcBef>
                <a:spcPts val="0"/>
              </a:spcBef>
              <a:spcAft>
                <a:spcPts val="0"/>
              </a:spcAft>
              <a:buSzPct val="25000"/>
              <a:buNone/>
            </a:pPr>
            <a:r>
              <a:rPr lang="en-US" sz="2400" dirty="0">
                <a:solidFill>
                  <a:schemeClr val="accent2"/>
                </a:solidFill>
                <a:latin typeface="Tahoma"/>
                <a:ea typeface="Tahoma"/>
                <a:cs typeface="Tahoma"/>
                <a:sym typeface="Tahoma"/>
              </a:rPr>
              <a:t>   through </a:t>
            </a:r>
            <a:r>
              <a:rPr lang="en-US" sz="2400" dirty="0">
                <a:solidFill>
                  <a:srgbClr val="FF0000"/>
                </a:solidFill>
                <a:latin typeface="Tahoma"/>
                <a:ea typeface="Tahoma"/>
                <a:cs typeface="Tahoma"/>
                <a:sym typeface="Tahoma"/>
              </a:rPr>
              <a:t>GROW</a:t>
            </a:r>
          </a:p>
          <a:p>
            <a:pPr marL="0" marR="0" lvl="0" indent="0" algn="l" rtl="0">
              <a:spcBef>
                <a:spcPts val="0"/>
              </a:spcBef>
              <a:spcAft>
                <a:spcPts val="0"/>
              </a:spcAft>
              <a:buClr>
                <a:schemeClr val="dk1"/>
              </a:buClr>
              <a:buFont typeface="Arial"/>
              <a:buNone/>
            </a:pPr>
            <a:endParaRPr sz="1000" dirty="0">
              <a:solidFill>
                <a:schemeClr val="accent2"/>
              </a:solidFill>
              <a:latin typeface="Tahoma"/>
              <a:ea typeface="Tahoma"/>
              <a:cs typeface="Tahoma"/>
              <a:sym typeface="Tahoma"/>
            </a:endParaRPr>
          </a:p>
          <a:p>
            <a:pPr>
              <a:buClr>
                <a:schemeClr val="accent2"/>
              </a:buClr>
              <a:buSzPct val="100000"/>
              <a:buFont typeface="Arial"/>
              <a:buChar char="•"/>
            </a:pPr>
            <a:r>
              <a:rPr lang="en-US" sz="2400" dirty="0">
                <a:solidFill>
                  <a:schemeClr val="accent2"/>
                </a:solidFill>
                <a:latin typeface="Tahoma"/>
                <a:ea typeface="Tahoma"/>
                <a:cs typeface="Tahoma"/>
                <a:sym typeface="Tahoma"/>
              </a:rPr>
              <a:t>  Internships through </a:t>
            </a:r>
            <a:r>
              <a:rPr lang="en-US" sz="2400" dirty="0">
                <a:solidFill>
                  <a:srgbClr val="FF0000"/>
                </a:solidFill>
                <a:latin typeface="Tahoma"/>
                <a:ea typeface="Tahoma"/>
                <a:cs typeface="Tahoma"/>
                <a:sym typeface="Tahoma"/>
              </a:rPr>
              <a:t>GRIP</a:t>
            </a:r>
            <a:endParaRPr lang="en-US" sz="2400" dirty="0">
              <a:solidFill>
                <a:schemeClr val="accent2"/>
              </a:solidFill>
              <a:latin typeface="Tahoma"/>
              <a:ea typeface="Tahoma"/>
              <a:cs typeface="Tahoma"/>
              <a:sym typeface="Tahoma"/>
            </a:endParaRPr>
          </a:p>
          <a:p>
            <a:pPr marL="0" marR="0" lvl="0" indent="0" algn="l" rtl="0">
              <a:spcBef>
                <a:spcPts val="0"/>
              </a:spcBef>
              <a:spcAft>
                <a:spcPts val="0"/>
              </a:spcAft>
              <a:buClr>
                <a:schemeClr val="accent2"/>
              </a:buClr>
              <a:buSzPct val="100000"/>
              <a:buFont typeface="Arial"/>
              <a:buChar char="•"/>
            </a:pPr>
            <a:r>
              <a:rPr lang="en-US" sz="2400" dirty="0">
                <a:solidFill>
                  <a:schemeClr val="accent2"/>
                </a:solidFill>
                <a:latin typeface="Tahoma"/>
                <a:ea typeface="Tahoma"/>
                <a:cs typeface="Tahoma"/>
                <a:sym typeface="Tahoma"/>
              </a:rPr>
              <a:t>Access to </a:t>
            </a:r>
            <a:r>
              <a:rPr lang="en-US" sz="2400" dirty="0">
                <a:solidFill>
                  <a:srgbClr val="FF0000"/>
                </a:solidFill>
                <a:latin typeface="Tahoma"/>
                <a:ea typeface="Tahoma"/>
                <a:cs typeface="Tahoma"/>
                <a:sym typeface="Tahoma"/>
              </a:rPr>
              <a:t>XSEDE</a:t>
            </a:r>
          </a:p>
          <a:p>
            <a:pPr marL="0" marR="0" lvl="0" indent="0" algn="l" rtl="0">
              <a:spcBef>
                <a:spcPts val="0"/>
              </a:spcBef>
              <a:spcAft>
                <a:spcPts val="0"/>
              </a:spcAft>
              <a:buSzPct val="25000"/>
              <a:buNone/>
            </a:pPr>
            <a:r>
              <a:rPr lang="en-US" sz="2400" dirty="0">
                <a:solidFill>
                  <a:schemeClr val="accent2"/>
                </a:solidFill>
                <a:latin typeface="Tahoma"/>
                <a:ea typeface="Tahoma"/>
                <a:cs typeface="Tahoma"/>
                <a:sym typeface="Tahoma"/>
              </a:rPr>
              <a:t>   cyberinfrastructure resources</a:t>
            </a:r>
          </a:p>
        </p:txBody>
      </p:sp>
      <p:sp>
        <p:nvSpPr>
          <p:cNvPr id="551" name="Shape 551"/>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GRFP Key Elements</a:t>
            </a:r>
          </a:p>
        </p:txBody>
      </p:sp>
      <p:pic>
        <p:nvPicPr>
          <p:cNvPr id="552" name="Shape 552" descr="Winkel_triple_projection_SW.jpg"/>
          <p:cNvPicPr preferRelativeResize="0"/>
          <p:nvPr/>
        </p:nvPicPr>
        <p:blipFill rotWithShape="1">
          <a:blip r:embed="rId3">
            <a:alphaModFix/>
          </a:blip>
          <a:srcRect/>
          <a:stretch/>
        </p:blipFill>
        <p:spPr>
          <a:xfrm>
            <a:off x="4724400" y="1600200"/>
            <a:ext cx="4419599" cy="2709766"/>
          </a:xfrm>
          <a:prstGeom prst="rect">
            <a:avLst/>
          </a:prstGeom>
          <a:noFill/>
          <a:ln>
            <a:noFill/>
          </a:ln>
        </p:spPr>
      </p:pic>
      <p:sp>
        <p:nvSpPr>
          <p:cNvPr id="553" name="Shape 553"/>
          <p:cNvSpPr/>
          <p:nvPr/>
        </p:nvSpPr>
        <p:spPr>
          <a:xfrm rot="-1282028">
            <a:off x="2517105" y="3905808"/>
            <a:ext cx="2716647" cy="526269"/>
          </a:xfrm>
          <a:prstGeom prst="rightArrow">
            <a:avLst>
              <a:gd name="adj1" fmla="val 50000"/>
              <a:gd name="adj2" fmla="val 50000"/>
            </a:avLst>
          </a:prstGeom>
          <a:gradFill>
            <a:gsLst>
              <a:gs pos="0">
                <a:srgbClr val="19197B"/>
              </a:gs>
              <a:gs pos="80000">
                <a:srgbClr val="2222A2"/>
              </a:gs>
              <a:gs pos="100000">
                <a:srgbClr val="1F1FA5"/>
              </a:gs>
            </a:gsLst>
            <a:lin ang="16200000" scaled="0"/>
          </a:gradFill>
          <a:ln w="9525" cap="flat" cmpd="sng">
            <a:solidFill>
              <a:srgbClr val="2E2E97"/>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4" name="Shape 554"/>
          <p:cNvSpPr txBox="1"/>
          <p:nvPr/>
        </p:nvSpPr>
        <p:spPr>
          <a:xfrm>
            <a:off x="4724400" y="4495800"/>
            <a:ext cx="4419599" cy="1477328"/>
          </a:xfrm>
          <a:prstGeom prst="rect">
            <a:avLst/>
          </a:prstGeom>
          <a:gradFill>
            <a:gsLst>
              <a:gs pos="0">
                <a:srgbClr val="A9A9E1"/>
              </a:gs>
              <a:gs pos="35000">
                <a:srgbClr val="C4C4E7"/>
              </a:gs>
              <a:gs pos="100000">
                <a:srgbClr val="E6E6F8"/>
              </a:gs>
            </a:gsLst>
            <a:lin ang="16200000" scaled="0"/>
          </a:gradFill>
          <a:ln w="9525" cap="flat" cmpd="sng">
            <a:solidFill>
              <a:srgbClr val="282888"/>
            </a:solidFill>
            <a:prstDash val="solid"/>
            <a:round/>
            <a:headEnd type="none" w="med" len="med"/>
            <a:tailEnd type="none" w="med" len="med"/>
          </a:ln>
          <a:effectLst>
            <a:outerShdw blurRad="39999" dist="20000" dir="5400000" rotWithShape="0">
              <a:srgbClr val="000000">
                <a:alpha val="37647"/>
              </a:srgbClr>
            </a:outerShdw>
          </a:effectLst>
        </p:spPr>
        <p:txBody>
          <a:bodyPr lIns="91425" tIns="45700" rIns="91425" bIns="45700" anchor="t" anchorCtr="0">
            <a:noAutofit/>
          </a:bodyPr>
          <a:lstStyle/>
          <a:p>
            <a:pPr marL="0" marR="0" lvl="0" indent="0" algn="ctr" rtl="0">
              <a:spcBef>
                <a:spcPts val="0"/>
              </a:spcBef>
              <a:spcAft>
                <a:spcPts val="0"/>
              </a:spcAft>
              <a:buSzPct val="25000"/>
              <a:buNone/>
            </a:pPr>
            <a:r>
              <a:rPr lang="en-US" sz="1800">
                <a:solidFill>
                  <a:schemeClr val="dk1"/>
                </a:solidFill>
                <a:latin typeface="Arial"/>
                <a:ea typeface="Arial"/>
                <a:cs typeface="Arial"/>
                <a:sym typeface="Arial"/>
              </a:rPr>
              <a:t>Perform research through the GRFP in countries such as Chile, Denmark, Finland, France, Ireland, Japan, the Netherlands, Norway, Singapore, South Korea, Sweden and Switzerland!</a:t>
            </a:r>
          </a:p>
        </p:txBody>
      </p:sp>
      <p:sp>
        <p:nvSpPr>
          <p:cNvPr id="555" name="Shape 555"/>
          <p:cNvSpPr/>
          <p:nvPr/>
        </p:nvSpPr>
        <p:spPr>
          <a:xfrm>
            <a:off x="8305800" y="2133600"/>
            <a:ext cx="304799" cy="228600"/>
          </a:xfrm>
          <a:prstGeom prst="star5">
            <a:avLst>
              <a:gd name="adj" fmla="val 19098"/>
              <a:gd name="hf" fmla="val 105146"/>
              <a:gd name="vf" fmla="val 110557"/>
            </a:avLst>
          </a:prstGeom>
          <a:solidFill>
            <a:srgbClr val="FFFF00"/>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6" name="Shape 556"/>
          <p:cNvSpPr/>
          <p:nvPr/>
        </p:nvSpPr>
        <p:spPr>
          <a:xfrm>
            <a:off x="5715000" y="2209800"/>
            <a:ext cx="304799" cy="228600"/>
          </a:xfrm>
          <a:prstGeom prst="star5">
            <a:avLst>
              <a:gd name="adj" fmla="val 19098"/>
              <a:gd name="hf" fmla="val 105146"/>
              <a:gd name="vf" fmla="val 110557"/>
            </a:avLst>
          </a:prstGeom>
          <a:solidFill>
            <a:srgbClr val="FFFF00"/>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7" name="Shape 557"/>
          <p:cNvSpPr/>
          <p:nvPr/>
        </p:nvSpPr>
        <p:spPr>
          <a:xfrm>
            <a:off x="6934200" y="1905000"/>
            <a:ext cx="304799" cy="228600"/>
          </a:xfrm>
          <a:prstGeom prst="star5">
            <a:avLst>
              <a:gd name="adj" fmla="val 19098"/>
              <a:gd name="hf" fmla="val 105146"/>
              <a:gd name="vf" fmla="val 110557"/>
            </a:avLst>
          </a:prstGeom>
          <a:solidFill>
            <a:srgbClr val="FFFF00"/>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8" name="Shape 558"/>
          <p:cNvSpPr/>
          <p:nvPr/>
        </p:nvSpPr>
        <p:spPr>
          <a:xfrm>
            <a:off x="8153400" y="2286000"/>
            <a:ext cx="304799" cy="228600"/>
          </a:xfrm>
          <a:prstGeom prst="star5">
            <a:avLst>
              <a:gd name="adj" fmla="val 19098"/>
              <a:gd name="hf" fmla="val 105146"/>
              <a:gd name="vf" fmla="val 110557"/>
            </a:avLst>
          </a:prstGeom>
          <a:solidFill>
            <a:srgbClr val="FFFF00"/>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9" name="Shape 559"/>
          <p:cNvSpPr/>
          <p:nvPr/>
        </p:nvSpPr>
        <p:spPr>
          <a:xfrm>
            <a:off x="8001000" y="2743200"/>
            <a:ext cx="304799" cy="228600"/>
          </a:xfrm>
          <a:prstGeom prst="star5">
            <a:avLst>
              <a:gd name="adj" fmla="val 19098"/>
              <a:gd name="hf" fmla="val 105146"/>
              <a:gd name="vf" fmla="val 110557"/>
            </a:avLst>
          </a:prstGeom>
          <a:solidFill>
            <a:srgbClr val="FFFF00"/>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0" name="Shape 560"/>
          <p:cNvSpPr/>
          <p:nvPr/>
        </p:nvSpPr>
        <p:spPr>
          <a:xfrm>
            <a:off x="6019800" y="3352800"/>
            <a:ext cx="304799" cy="228600"/>
          </a:xfrm>
          <a:prstGeom prst="star5">
            <a:avLst>
              <a:gd name="adj" fmla="val 19098"/>
              <a:gd name="hf" fmla="val 105146"/>
              <a:gd name="vf" fmla="val 110557"/>
            </a:avLst>
          </a:prstGeom>
          <a:solidFill>
            <a:srgbClr val="FFFF00"/>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1" name="Shape 561"/>
          <p:cNvSpPr/>
          <p:nvPr/>
        </p:nvSpPr>
        <p:spPr>
          <a:xfrm>
            <a:off x="6934200" y="2133600"/>
            <a:ext cx="304799" cy="152399"/>
          </a:xfrm>
          <a:prstGeom prst="star5">
            <a:avLst>
              <a:gd name="adj" fmla="val 19098"/>
              <a:gd name="hf" fmla="val 105146"/>
              <a:gd name="vf" fmla="val 110557"/>
            </a:avLst>
          </a:prstGeom>
          <a:solidFill>
            <a:srgbClr val="FFFF00"/>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4" name="Straight Connector 13"/>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519CC81-A385-4CDD-8A1F-0EE99EFFA88B}"/>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4"/>
              </a:rPr>
              <a:t>https://www.research.gov/</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Shape 521"/>
          <p:cNvSpPr txBox="1">
            <a:spLocks noGrp="1"/>
          </p:cNvSpPr>
          <p:nvPr>
            <p:ph type="body" idx="1"/>
          </p:nvPr>
        </p:nvSpPr>
        <p:spPr>
          <a:xfrm>
            <a:off x="457200" y="1600200"/>
            <a:ext cx="8229600" cy="4267199"/>
          </a:xfrm>
          <a:prstGeom prst="rect">
            <a:avLst/>
          </a:prstGeom>
          <a:solidFill>
            <a:schemeClr val="accent3"/>
          </a:solidFill>
          <a:ln w="9525" cap="flat" cmpd="sng">
            <a:solidFill>
              <a:schemeClr val="accent2"/>
            </a:solidFill>
            <a:prstDash val="solid"/>
            <a:round/>
            <a:headEnd type="none" w="med" len="med"/>
            <a:tailEnd type="none" w="med" len="med"/>
          </a:ln>
        </p:spPr>
        <p:txBody>
          <a:bodyPr lIns="91425" tIns="45700" rIns="91425" bIns="45700" anchor="t" anchorCtr="0">
            <a:noAutofit/>
          </a:bodyPr>
          <a:lstStyle/>
          <a:p>
            <a:pPr marL="342900" marR="0" lvl="0" indent="-342900" algn="l" rtl="0">
              <a:spcBef>
                <a:spcPts val="0"/>
              </a:spcBef>
              <a:spcAft>
                <a:spcPts val="0"/>
              </a:spcAft>
              <a:buClr>
                <a:schemeClr val="accent2"/>
              </a:buClr>
              <a:buSzPct val="100000"/>
              <a:buFont typeface="Tahoma"/>
              <a:buChar char="•"/>
            </a:pPr>
            <a:r>
              <a:rPr lang="en-US" sz="2800" b="0" i="0" u="none" strike="noStrike" cap="none" dirty="0">
                <a:solidFill>
                  <a:schemeClr val="accent2"/>
                </a:solidFill>
                <a:latin typeface="Tahoma"/>
                <a:ea typeface="Tahoma"/>
                <a:cs typeface="Tahoma"/>
                <a:sym typeface="Tahoma"/>
              </a:rPr>
              <a:t>Flexible: choice of project, advisor &amp; program</a:t>
            </a:r>
          </a:p>
          <a:p>
            <a:pPr marL="342900" marR="0" lvl="0" indent="-342900" algn="l" rtl="0">
              <a:spcBef>
                <a:spcPts val="560"/>
              </a:spcBef>
              <a:spcAft>
                <a:spcPts val="0"/>
              </a:spcAft>
              <a:buClr>
                <a:schemeClr val="accent2"/>
              </a:buClr>
              <a:buSzPct val="100000"/>
              <a:buFont typeface="Tahoma"/>
              <a:buChar char="•"/>
            </a:pPr>
            <a:r>
              <a:rPr lang="en-US" sz="2800" b="0" i="0" u="none" strike="noStrike" cap="none" dirty="0">
                <a:solidFill>
                  <a:schemeClr val="accent2"/>
                </a:solidFill>
                <a:latin typeface="Tahoma"/>
                <a:ea typeface="Tahoma"/>
                <a:cs typeface="Tahoma"/>
                <a:sym typeface="Tahoma"/>
              </a:rPr>
              <a:t>Unrestrictive: No service requirement</a:t>
            </a:r>
          </a:p>
          <a:p>
            <a:pPr marL="342900" marR="0" lvl="0" indent="-342900" algn="l" rtl="0">
              <a:spcBef>
                <a:spcPts val="560"/>
              </a:spcBef>
              <a:spcAft>
                <a:spcPts val="0"/>
              </a:spcAft>
              <a:buClr>
                <a:schemeClr val="accent2"/>
              </a:buClr>
              <a:buSzPct val="100000"/>
              <a:buFont typeface="Tahoma"/>
              <a:buChar char="•"/>
            </a:pPr>
            <a:r>
              <a:rPr lang="en-US" sz="2800" b="0" i="0" u="none" strike="noStrike" cap="none" dirty="0">
                <a:solidFill>
                  <a:schemeClr val="accent2"/>
                </a:solidFill>
                <a:latin typeface="Tahoma"/>
                <a:ea typeface="Tahoma"/>
                <a:cs typeface="Tahoma"/>
                <a:sym typeface="Tahoma"/>
              </a:rPr>
              <a:t>Portable: Any accredited U.S. institution</a:t>
            </a:r>
          </a:p>
          <a:p>
            <a:pPr marL="400050" marR="0" lvl="2" indent="-6350" algn="l" rtl="0">
              <a:spcBef>
                <a:spcPts val="480"/>
              </a:spcBef>
              <a:spcAft>
                <a:spcPts val="0"/>
              </a:spcAft>
              <a:buClr>
                <a:schemeClr val="accent2"/>
              </a:buClr>
              <a:buSzPct val="25000"/>
              <a:buFont typeface="Tahoma"/>
              <a:buNone/>
            </a:pPr>
            <a:r>
              <a:rPr lang="en-US" sz="2400" b="0" i="0" u="none" strike="noStrike" cap="none" dirty="0">
                <a:solidFill>
                  <a:schemeClr val="accent2"/>
                </a:solidFill>
                <a:latin typeface="Tahoma"/>
                <a:ea typeface="Tahoma"/>
                <a:cs typeface="Tahoma"/>
                <a:sym typeface="Tahoma"/>
              </a:rPr>
              <a:t>MS		      PhD</a:t>
            </a:r>
          </a:p>
          <a:p>
            <a:pPr marL="342900" marR="0" lvl="0" indent="-342900" algn="l" rtl="0">
              <a:spcBef>
                <a:spcPts val="560"/>
              </a:spcBef>
              <a:spcAft>
                <a:spcPts val="0"/>
              </a:spcAft>
              <a:buClr>
                <a:schemeClr val="dk1"/>
              </a:buClr>
              <a:buSzPct val="100000"/>
              <a:buFont typeface="Tahoma"/>
              <a:buNone/>
            </a:pPr>
            <a:endParaRPr sz="2800" b="0" i="0" u="none" strike="noStrike" cap="none" dirty="0">
              <a:solidFill>
                <a:schemeClr val="accent2"/>
              </a:solidFill>
              <a:latin typeface="Tahoma"/>
              <a:ea typeface="Tahoma"/>
              <a:cs typeface="Tahoma"/>
              <a:sym typeface="Tahoma"/>
            </a:endParaRPr>
          </a:p>
          <a:p>
            <a:pPr marL="342900" marR="0" lvl="0" indent="-342900" algn="l" rtl="0">
              <a:spcBef>
                <a:spcPts val="560"/>
              </a:spcBef>
              <a:spcAft>
                <a:spcPts val="0"/>
              </a:spcAft>
              <a:buClr>
                <a:schemeClr val="accent2"/>
              </a:buClr>
              <a:buSzPct val="100000"/>
              <a:buFont typeface="Tahoma"/>
              <a:buChar char="•"/>
            </a:pPr>
            <a:r>
              <a:rPr lang="en-US" sz="2800" b="0" i="0" u="none" strike="noStrike" cap="none" dirty="0">
                <a:solidFill>
                  <a:schemeClr val="accent2"/>
                </a:solidFill>
                <a:latin typeface="Tahoma"/>
                <a:ea typeface="Tahoma"/>
                <a:cs typeface="Tahoma"/>
                <a:sym typeface="Tahoma"/>
              </a:rPr>
              <a:t>2,000 Fellowships offered annually out of average 14,000 applications from 2010-2019</a:t>
            </a:r>
          </a:p>
          <a:p>
            <a:pPr marL="342900" marR="0" lvl="0" indent="-342900" algn="l" rtl="0">
              <a:spcBef>
                <a:spcPts val="560"/>
              </a:spcBef>
              <a:spcAft>
                <a:spcPts val="0"/>
              </a:spcAft>
              <a:buClr>
                <a:schemeClr val="accent2"/>
              </a:buClr>
              <a:buSzPct val="100000"/>
              <a:buFont typeface="Tahoma"/>
              <a:buChar char="•"/>
            </a:pPr>
            <a:r>
              <a:rPr lang="en-US" sz="2800" b="0" i="0" u="none" strike="noStrike" cap="none" dirty="0">
                <a:solidFill>
                  <a:schemeClr val="accent2"/>
                </a:solidFill>
                <a:latin typeface="Tahoma"/>
                <a:ea typeface="Tahoma"/>
                <a:cs typeface="Tahoma"/>
                <a:sym typeface="Tahoma"/>
              </a:rPr>
              <a:t>2018 - 2019 ~ 16% success </a:t>
            </a:r>
            <a:r>
              <a:rPr lang="en-US" sz="2800" b="0" i="0" u="none" strike="noStrike" cap="none">
                <a:solidFill>
                  <a:schemeClr val="accent2"/>
                </a:solidFill>
                <a:latin typeface="Tahoma"/>
                <a:ea typeface="Tahoma"/>
                <a:cs typeface="Tahoma"/>
                <a:sym typeface="Tahoma"/>
              </a:rPr>
              <a:t>rate (~</a:t>
            </a:r>
            <a:r>
              <a:rPr lang="en-US" sz="2800" b="0" i="0" u="none" strike="noStrike" cap="none" dirty="0">
                <a:solidFill>
                  <a:schemeClr val="accent2"/>
                </a:solidFill>
                <a:latin typeface="Tahoma"/>
                <a:ea typeface="Tahoma"/>
                <a:cs typeface="Tahoma"/>
                <a:sym typeface="Tahoma"/>
              </a:rPr>
              <a:t>12,300 applications)</a:t>
            </a:r>
          </a:p>
          <a:p>
            <a:pPr marL="342900" marR="0" lvl="0" indent="-342900" algn="l" rtl="0">
              <a:spcBef>
                <a:spcPts val="640"/>
              </a:spcBef>
              <a:spcAft>
                <a:spcPts val="0"/>
              </a:spcAft>
              <a:buClr>
                <a:schemeClr val="dk1"/>
              </a:buClr>
              <a:buSzPct val="100000"/>
              <a:buFont typeface="Tahoma"/>
              <a:buNone/>
            </a:pPr>
            <a:endParaRPr sz="3200" b="0" i="0" u="none" strike="noStrike" cap="none" dirty="0">
              <a:solidFill>
                <a:schemeClr val="dk1"/>
              </a:solidFill>
              <a:latin typeface="Tahoma"/>
              <a:ea typeface="Tahoma"/>
              <a:cs typeface="Tahoma"/>
              <a:sym typeface="Tahoma"/>
            </a:endParaRPr>
          </a:p>
          <a:p>
            <a:pPr marL="742950" marR="0" lvl="1" indent="-285750" algn="l" rtl="0">
              <a:spcBef>
                <a:spcPts val="560"/>
              </a:spcBef>
              <a:spcAft>
                <a:spcPts val="0"/>
              </a:spcAft>
              <a:buClr>
                <a:schemeClr val="dk1"/>
              </a:buClr>
              <a:buSzPct val="100000"/>
              <a:buFont typeface="Tahoma"/>
              <a:buNone/>
            </a:pPr>
            <a:endParaRPr sz="2800" b="0" i="0" u="none" strike="noStrike" cap="none" dirty="0">
              <a:solidFill>
                <a:schemeClr val="dk1"/>
              </a:solidFill>
              <a:latin typeface="Tahoma"/>
              <a:ea typeface="Tahoma"/>
              <a:cs typeface="Tahoma"/>
              <a:sym typeface="Tahoma"/>
            </a:endParaRPr>
          </a:p>
        </p:txBody>
      </p:sp>
      <p:sp>
        <p:nvSpPr>
          <p:cNvPr id="522" name="Shape 522"/>
          <p:cNvSpPr txBox="1">
            <a:spLocks noGrp="1"/>
          </p:cNvSpPr>
          <p:nvPr>
            <p:ph type="title"/>
          </p:nvPr>
        </p:nvSpPr>
        <p:spPr>
          <a:xfrm>
            <a:off x="457200" y="7620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1" i="0" u="none" strike="noStrike" cap="none">
                <a:solidFill>
                  <a:schemeClr val="lt1"/>
                </a:solidFill>
                <a:latin typeface="Tahoma"/>
                <a:ea typeface="Tahoma"/>
                <a:cs typeface="Tahoma"/>
                <a:sym typeface="Tahoma"/>
              </a:rPr>
              <a:t>GRFP Unique Features </a:t>
            </a:r>
          </a:p>
        </p:txBody>
      </p:sp>
      <p:cxnSp>
        <p:nvCxnSpPr>
          <p:cNvPr id="523" name="Shape 523"/>
          <p:cNvCxnSpPr/>
          <p:nvPr/>
        </p:nvCxnSpPr>
        <p:spPr>
          <a:xfrm>
            <a:off x="1474470" y="3352800"/>
            <a:ext cx="1371599" cy="1587"/>
          </a:xfrm>
          <a:prstGeom prst="straightConnector1">
            <a:avLst/>
          </a:prstGeom>
          <a:noFill/>
          <a:ln w="38100" cap="flat" cmpd="sng">
            <a:solidFill>
              <a:schemeClr val="dk1"/>
            </a:solidFill>
            <a:prstDash val="solid"/>
            <a:round/>
            <a:headEnd type="none" w="med" len="med"/>
            <a:tailEnd type="stealth" w="lg" len="lg"/>
          </a:ln>
        </p:spPr>
      </p:cxnSp>
      <p:sp>
        <p:nvSpPr>
          <p:cNvPr id="524" name="Shape 524"/>
          <p:cNvSpPr txBox="1">
            <a:spLocks noGrp="1"/>
          </p:cNvSpPr>
          <p:nvPr>
            <p:ph type="sldNum" idx="4294967295"/>
          </p:nvPr>
        </p:nvSpPr>
        <p:spPr>
          <a:xfrm>
            <a:off x="8647271" y="6407944"/>
            <a:ext cx="365759" cy="365125"/>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32</a:t>
            </a:fld>
            <a:endParaRPr lang="en-US" sz="1400">
              <a:solidFill>
                <a:schemeClr val="dk1"/>
              </a:solidFill>
              <a:latin typeface="Arial"/>
              <a:ea typeface="Arial"/>
              <a:cs typeface="Arial"/>
              <a:sym typeface="Arial"/>
            </a:endParaRPr>
          </a:p>
        </p:txBody>
      </p:sp>
      <p:sp>
        <p:nvSpPr>
          <p:cNvPr id="2" name="TextBox 1">
            <a:extLst>
              <a:ext uri="{FF2B5EF4-FFF2-40B4-BE49-F238E27FC236}">
                <a16:creationId xmlns:a16="http://schemas.microsoft.com/office/drawing/2014/main" id="{628B56D5-C369-47EE-B8C1-4DB200F7D8A1}"/>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pic>
        <p:nvPicPr>
          <p:cNvPr id="461" name="Shape 461" descr="untitled"/>
          <p:cNvPicPr preferRelativeResize="0"/>
          <p:nvPr/>
        </p:nvPicPr>
        <p:blipFill rotWithShape="1">
          <a:blip r:embed="rId3">
            <a:alphaModFix/>
          </a:blip>
          <a:srcRect/>
          <a:stretch/>
        </p:blipFill>
        <p:spPr>
          <a:xfrm>
            <a:off x="53975" y="0"/>
            <a:ext cx="1317624" cy="1228724"/>
          </a:xfrm>
          <a:prstGeom prst="rect">
            <a:avLst/>
          </a:prstGeom>
          <a:noFill/>
          <a:ln>
            <a:noFill/>
          </a:ln>
        </p:spPr>
      </p:pic>
      <p:sp>
        <p:nvSpPr>
          <p:cNvPr id="462" name="Shape 462"/>
          <p:cNvSpPr/>
          <p:nvPr/>
        </p:nvSpPr>
        <p:spPr>
          <a:xfrm>
            <a:off x="838200" y="1524000"/>
            <a:ext cx="7467600" cy="4339650"/>
          </a:xfrm>
          <a:prstGeom prst="rect">
            <a:avLst/>
          </a:prstGeom>
          <a:solidFill>
            <a:schemeClr val="accent3"/>
          </a:solidFill>
          <a:ln w="9525" cap="flat" cmpd="sng">
            <a:solidFill>
              <a:schemeClr val="accent6"/>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SzPct val="25000"/>
              <a:buNone/>
            </a:pPr>
            <a:r>
              <a:rPr lang="en-US" sz="2800">
                <a:solidFill>
                  <a:schemeClr val="accent2"/>
                </a:solidFill>
                <a:latin typeface="Tahoma"/>
                <a:ea typeface="Tahoma"/>
                <a:cs typeface="Tahoma"/>
                <a:sym typeface="Tahoma"/>
              </a:rPr>
              <a:t>Two National Science Board-approved Review Criteria:</a:t>
            </a:r>
          </a:p>
          <a:p>
            <a:pPr marL="0" marR="0" lvl="0" indent="0" algn="l" rtl="0">
              <a:spcBef>
                <a:spcPts val="0"/>
              </a:spcBef>
              <a:spcAft>
                <a:spcPts val="0"/>
              </a:spcAft>
              <a:buNone/>
            </a:pPr>
            <a:endParaRPr sz="1000">
              <a:solidFill>
                <a:schemeClr val="accent2"/>
              </a:solidFill>
              <a:latin typeface="Tahoma"/>
              <a:ea typeface="Tahoma"/>
              <a:cs typeface="Tahoma"/>
              <a:sym typeface="Tahoma"/>
            </a:endParaRPr>
          </a:p>
          <a:p>
            <a:pPr marL="457200" marR="0" lvl="1" indent="0" algn="l" rtl="0">
              <a:spcBef>
                <a:spcPts val="0"/>
              </a:spcBef>
              <a:spcAft>
                <a:spcPts val="0"/>
              </a:spcAft>
              <a:buClr>
                <a:schemeClr val="accent2"/>
              </a:buClr>
              <a:buSzPct val="100000"/>
              <a:buFont typeface="Arial"/>
              <a:buChar char="•"/>
            </a:pPr>
            <a:r>
              <a:rPr lang="en-US" sz="2800" b="0" i="0" u="none" strike="noStrike" cap="none">
                <a:solidFill>
                  <a:schemeClr val="accent2"/>
                </a:solidFill>
                <a:latin typeface="Tahoma"/>
                <a:ea typeface="Tahoma"/>
                <a:cs typeface="Tahoma"/>
                <a:sym typeface="Tahoma"/>
              </a:rPr>
              <a:t>  </a:t>
            </a:r>
            <a:r>
              <a:rPr lang="en-US" sz="2600" b="1" i="0" u="none" strike="noStrike" cap="none">
                <a:solidFill>
                  <a:schemeClr val="accent2"/>
                </a:solidFill>
                <a:latin typeface="Tahoma"/>
                <a:ea typeface="Tahoma"/>
                <a:cs typeface="Tahoma"/>
                <a:sym typeface="Tahoma"/>
              </a:rPr>
              <a:t>Intellectual Merit</a:t>
            </a:r>
            <a:r>
              <a:rPr lang="en-US" sz="2600" b="0" i="0" u="none" strike="noStrike" cap="none">
                <a:solidFill>
                  <a:schemeClr val="accent2"/>
                </a:solidFill>
                <a:latin typeface="Tahoma"/>
                <a:ea typeface="Tahoma"/>
                <a:cs typeface="Tahoma"/>
                <a:sym typeface="Tahoma"/>
              </a:rPr>
              <a:t>: this criterion encompasses the potential to advance knowledge</a:t>
            </a:r>
          </a:p>
          <a:p>
            <a:pPr marL="457200" marR="0" lvl="1" indent="0" algn="l" rtl="0">
              <a:spcBef>
                <a:spcPts val="0"/>
              </a:spcBef>
              <a:spcAft>
                <a:spcPts val="0"/>
              </a:spcAft>
              <a:buClr>
                <a:schemeClr val="dk1"/>
              </a:buClr>
              <a:buFont typeface="Arial"/>
              <a:buNone/>
            </a:pPr>
            <a:endParaRPr sz="2600" b="0" i="0" u="none" strike="noStrike" cap="none">
              <a:solidFill>
                <a:schemeClr val="accent2"/>
              </a:solidFill>
              <a:latin typeface="Tahoma"/>
              <a:ea typeface="Tahoma"/>
              <a:cs typeface="Tahoma"/>
              <a:sym typeface="Tahoma"/>
            </a:endParaRPr>
          </a:p>
          <a:p>
            <a:pPr marL="457200" marR="0" lvl="1" indent="0" algn="l" rtl="0">
              <a:spcBef>
                <a:spcPts val="0"/>
              </a:spcBef>
              <a:spcAft>
                <a:spcPts val="0"/>
              </a:spcAft>
              <a:buClr>
                <a:schemeClr val="accent2"/>
              </a:buClr>
              <a:buSzPct val="100000"/>
              <a:buFont typeface="Arial"/>
              <a:buChar char="•"/>
            </a:pPr>
            <a:r>
              <a:rPr lang="en-US" sz="2600" b="0" i="0" u="none" strike="noStrike" cap="none">
                <a:solidFill>
                  <a:schemeClr val="accent2"/>
                </a:solidFill>
                <a:latin typeface="Tahoma"/>
                <a:ea typeface="Tahoma"/>
                <a:cs typeface="Tahoma"/>
                <a:sym typeface="Tahoma"/>
              </a:rPr>
              <a:t>  </a:t>
            </a:r>
            <a:r>
              <a:rPr lang="en-US" sz="2600" b="1" i="0" u="none" strike="noStrike" cap="none">
                <a:solidFill>
                  <a:schemeClr val="accent2"/>
                </a:solidFill>
                <a:latin typeface="Tahoma"/>
                <a:ea typeface="Tahoma"/>
                <a:cs typeface="Tahoma"/>
                <a:sym typeface="Tahoma"/>
              </a:rPr>
              <a:t>Broader Impacts</a:t>
            </a:r>
            <a:r>
              <a:rPr lang="en-US" sz="2600" b="0" i="0" u="none" strike="noStrike" cap="none">
                <a:solidFill>
                  <a:schemeClr val="accent2"/>
                </a:solidFill>
                <a:latin typeface="Tahoma"/>
                <a:ea typeface="Tahoma"/>
                <a:cs typeface="Tahoma"/>
                <a:sym typeface="Tahoma"/>
              </a:rPr>
              <a:t>: this criterion encompasses the potential to benefit society and contribute to the achievement of specific, desired societal outcomes </a:t>
            </a:r>
          </a:p>
        </p:txBody>
      </p:sp>
      <p:sp>
        <p:nvSpPr>
          <p:cNvPr id="463" name="Shape 463"/>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Review Criteria</a:t>
            </a:r>
          </a:p>
        </p:txBody>
      </p:sp>
      <p:cxnSp>
        <p:nvCxnSpPr>
          <p:cNvPr id="5" name="Straight Connector 4"/>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31BE744-22FA-4214-846C-0DCA22D140FC}"/>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4"/>
              </a:rPr>
              <a:t>https://www.research.gov/</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Shape 487"/>
          <p:cNvSpPr/>
          <p:nvPr/>
        </p:nvSpPr>
        <p:spPr>
          <a:xfrm>
            <a:off x="-152400" y="2514600"/>
            <a:ext cx="6629400" cy="2590800"/>
          </a:xfrm>
          <a:prstGeom prst="rect">
            <a:avLst/>
          </a:prstGeom>
          <a:noFill/>
          <a:ln>
            <a:noFill/>
          </a:ln>
        </p:spPr>
        <p:txBody>
          <a:bodyPr lIns="91425" tIns="45700" rIns="91425" bIns="45700" anchor="t" anchorCtr="0">
            <a:noAutofit/>
          </a:bodyPr>
          <a:lstStyle/>
          <a:p>
            <a:pPr marL="742950" marR="0" lvl="1" indent="-285750" algn="l" rtl="0">
              <a:spcBef>
                <a:spcPts val="0"/>
              </a:spcBef>
              <a:spcAft>
                <a:spcPts val="0"/>
              </a:spcAft>
              <a:buClr>
                <a:schemeClr val="dk1"/>
              </a:buClr>
              <a:buFont typeface="Noto Sans Symbols"/>
              <a:buNone/>
            </a:pPr>
            <a:endParaRPr sz="1700" b="0" i="0" u="none" strike="noStrike" cap="none">
              <a:solidFill>
                <a:schemeClr val="accent2"/>
              </a:solidFill>
              <a:latin typeface="Tahoma"/>
              <a:ea typeface="Tahoma"/>
              <a:cs typeface="Tahoma"/>
              <a:sym typeface="Tahoma"/>
            </a:endParaRPr>
          </a:p>
        </p:txBody>
      </p:sp>
      <p:sp>
        <p:nvSpPr>
          <p:cNvPr id="488" name="Shape 488"/>
          <p:cNvSpPr/>
          <p:nvPr/>
        </p:nvSpPr>
        <p:spPr>
          <a:xfrm>
            <a:off x="914400" y="1752600"/>
            <a:ext cx="7467600" cy="3564053"/>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0" marR="0" lvl="1" indent="0" algn="l" rtl="0">
              <a:spcBef>
                <a:spcPts val="0"/>
              </a:spcBef>
              <a:spcAft>
                <a:spcPts val="0"/>
              </a:spcAft>
              <a:buSzPct val="25000"/>
              <a:buNone/>
            </a:pPr>
            <a:r>
              <a:rPr lang="en-US" sz="2400" b="0" i="0" u="none" strike="noStrike" cap="none" dirty="0">
                <a:solidFill>
                  <a:schemeClr val="accent2"/>
                </a:solidFill>
                <a:latin typeface="Tahoma"/>
                <a:ea typeface="Tahoma"/>
                <a:cs typeface="Tahoma"/>
                <a:sym typeface="Tahoma"/>
              </a:rPr>
              <a:t>Panelists may consider the following with respect to the </a:t>
            </a:r>
            <a:r>
              <a:rPr lang="en-US" sz="2400" b="1" i="0" u="none" strike="noStrike" cap="none" dirty="0">
                <a:solidFill>
                  <a:schemeClr val="accent2"/>
                </a:solidFill>
                <a:latin typeface="Tahoma"/>
                <a:ea typeface="Tahoma"/>
                <a:cs typeface="Tahoma"/>
                <a:sym typeface="Tahoma"/>
              </a:rPr>
              <a:t>Intellectual Merit </a:t>
            </a:r>
            <a:r>
              <a:rPr lang="en-US" sz="2400" b="0" i="0" u="none" strike="noStrike" cap="none" dirty="0">
                <a:solidFill>
                  <a:schemeClr val="accent2"/>
                </a:solidFill>
                <a:latin typeface="Tahoma"/>
                <a:ea typeface="Tahoma"/>
                <a:cs typeface="Tahoma"/>
                <a:sym typeface="Tahoma"/>
              </a:rPr>
              <a:t>Criterion:</a:t>
            </a:r>
          </a:p>
          <a:p>
            <a:pPr marL="0" marR="0" lvl="1" indent="0" algn="l" rtl="0">
              <a:spcBef>
                <a:spcPts val="480"/>
              </a:spcBef>
              <a:spcAft>
                <a:spcPts val="0"/>
              </a:spcAft>
              <a:buNone/>
            </a:pPr>
            <a:endParaRPr sz="2400" b="0" i="0" u="none" strike="noStrike" cap="none" dirty="0">
              <a:solidFill>
                <a:schemeClr val="accent2"/>
              </a:solidFill>
              <a:latin typeface="Tahoma"/>
              <a:ea typeface="Tahoma"/>
              <a:cs typeface="Tahoma"/>
              <a:sym typeface="Tahoma"/>
            </a:endParaRPr>
          </a:p>
          <a:p>
            <a:pPr marL="342900" marR="0" lvl="1" indent="-342900" algn="l" rtl="0">
              <a:spcBef>
                <a:spcPts val="480"/>
              </a:spcBef>
              <a:spcAft>
                <a:spcPts val="0"/>
              </a:spcAft>
              <a:buClr>
                <a:schemeClr val="accent2"/>
              </a:buClr>
              <a:buSzPct val="100000"/>
              <a:buFont typeface="Arial"/>
              <a:buChar char="•"/>
            </a:pPr>
            <a:r>
              <a:rPr lang="en-US" sz="2400" b="0" i="0" u="none" strike="noStrike" cap="none" dirty="0">
                <a:solidFill>
                  <a:schemeClr val="accent2"/>
                </a:solidFill>
                <a:latin typeface="Tahoma"/>
                <a:ea typeface="Tahoma"/>
                <a:cs typeface="Tahoma"/>
                <a:sym typeface="Tahoma"/>
              </a:rPr>
              <a:t>the potential of the applicant to advance knowledge based on the totality of the content in the application, including the strength of the academic record, the proposed plan of research, the description of previous research experience or publication/presentations, and references</a:t>
            </a:r>
          </a:p>
        </p:txBody>
      </p:sp>
      <p:sp>
        <p:nvSpPr>
          <p:cNvPr id="489" name="Shape 489"/>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Intellectual Merit</a:t>
            </a:r>
          </a:p>
        </p:txBody>
      </p:sp>
      <p:cxnSp>
        <p:nvCxnSpPr>
          <p:cNvPr id="5" name="Straight Connector 4"/>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B1E4F9D-E80B-44B8-A69B-FDF5E9A0171D}"/>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Shape 495"/>
          <p:cNvSpPr/>
          <p:nvPr/>
        </p:nvSpPr>
        <p:spPr>
          <a:xfrm>
            <a:off x="-152400" y="2514600"/>
            <a:ext cx="6629400" cy="2590800"/>
          </a:xfrm>
          <a:prstGeom prst="rect">
            <a:avLst/>
          </a:prstGeom>
          <a:noFill/>
          <a:ln>
            <a:noFill/>
          </a:ln>
        </p:spPr>
        <p:txBody>
          <a:bodyPr lIns="91425" tIns="45700" rIns="91425" bIns="45700" anchor="t" anchorCtr="0">
            <a:noAutofit/>
          </a:bodyPr>
          <a:lstStyle/>
          <a:p>
            <a:pPr marL="742950" marR="0" lvl="1" indent="-285750" algn="l" rtl="0">
              <a:spcBef>
                <a:spcPts val="0"/>
              </a:spcBef>
              <a:spcAft>
                <a:spcPts val="0"/>
              </a:spcAft>
              <a:buClr>
                <a:schemeClr val="dk1"/>
              </a:buClr>
              <a:buFont typeface="Noto Sans Symbols"/>
              <a:buNone/>
            </a:pPr>
            <a:endParaRPr sz="1700" b="0" i="0" u="none" strike="noStrike" cap="none">
              <a:solidFill>
                <a:schemeClr val="accent2"/>
              </a:solidFill>
              <a:latin typeface="Tahoma"/>
              <a:ea typeface="Tahoma"/>
              <a:cs typeface="Tahoma"/>
              <a:sym typeface="Tahoma"/>
            </a:endParaRPr>
          </a:p>
        </p:txBody>
      </p:sp>
      <p:sp>
        <p:nvSpPr>
          <p:cNvPr id="496" name="Shape 496"/>
          <p:cNvSpPr/>
          <p:nvPr/>
        </p:nvSpPr>
        <p:spPr>
          <a:xfrm>
            <a:off x="914400" y="1752599"/>
            <a:ext cx="7467600" cy="2456056"/>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0" marR="0" lvl="1" indent="0" algn="l" rtl="0">
              <a:spcBef>
                <a:spcPts val="0"/>
              </a:spcBef>
              <a:spcAft>
                <a:spcPts val="0"/>
              </a:spcAft>
              <a:buSzPct val="25000"/>
              <a:buNone/>
            </a:pPr>
            <a:r>
              <a:rPr lang="en-US" sz="2400" b="0" i="0" u="none" strike="noStrike" cap="none">
                <a:solidFill>
                  <a:schemeClr val="accent2"/>
                </a:solidFill>
                <a:latin typeface="Tahoma"/>
                <a:ea typeface="Tahoma"/>
                <a:cs typeface="Tahoma"/>
                <a:sym typeface="Tahoma"/>
              </a:rPr>
              <a:t>Panelists may consider the following with respect to the </a:t>
            </a:r>
            <a:r>
              <a:rPr lang="en-US" sz="2400" b="1" i="0" u="none" strike="noStrike" cap="none">
                <a:solidFill>
                  <a:schemeClr val="accent2"/>
                </a:solidFill>
                <a:latin typeface="Tahoma"/>
                <a:ea typeface="Tahoma"/>
                <a:cs typeface="Tahoma"/>
                <a:sym typeface="Tahoma"/>
              </a:rPr>
              <a:t>Broader Impacts </a:t>
            </a:r>
            <a:r>
              <a:rPr lang="en-US" sz="2400" b="0" i="0" u="none" strike="noStrike" cap="none">
                <a:solidFill>
                  <a:schemeClr val="accent2"/>
                </a:solidFill>
                <a:latin typeface="Tahoma"/>
                <a:ea typeface="Tahoma"/>
                <a:cs typeface="Tahoma"/>
                <a:sym typeface="Tahoma"/>
              </a:rPr>
              <a:t>Criterion:</a:t>
            </a:r>
          </a:p>
          <a:p>
            <a:pPr marL="0" marR="0" lvl="1" indent="0" algn="l" rtl="0">
              <a:spcBef>
                <a:spcPts val="480"/>
              </a:spcBef>
              <a:spcAft>
                <a:spcPts val="0"/>
              </a:spcAft>
              <a:buNone/>
            </a:pPr>
            <a:endParaRPr sz="2400" b="0" i="0" u="none" strike="noStrike" cap="none">
              <a:solidFill>
                <a:schemeClr val="accent2"/>
              </a:solidFill>
              <a:latin typeface="Tahoma"/>
              <a:ea typeface="Tahoma"/>
              <a:cs typeface="Tahoma"/>
              <a:sym typeface="Tahoma"/>
            </a:endParaRPr>
          </a:p>
          <a:p>
            <a:pPr marL="342900" marR="0" lvl="1" indent="-342900" algn="l" rtl="0">
              <a:spcBef>
                <a:spcPts val="480"/>
              </a:spcBef>
              <a:spcAft>
                <a:spcPts val="0"/>
              </a:spcAft>
              <a:buClr>
                <a:schemeClr val="accent2"/>
              </a:buClr>
              <a:buSzPct val="100000"/>
              <a:buFont typeface="Arial"/>
              <a:buChar char="•"/>
            </a:pPr>
            <a:r>
              <a:rPr lang="en-US" sz="2400" b="0" i="0" u="none" strike="noStrike" cap="none">
                <a:solidFill>
                  <a:schemeClr val="accent2"/>
                </a:solidFill>
                <a:latin typeface="Tahoma"/>
                <a:ea typeface="Tahoma"/>
                <a:cs typeface="Tahoma"/>
                <a:sym typeface="Tahoma"/>
              </a:rPr>
              <a:t>the potential for future broader impacts as indicated by personal, professional, and educational experiences</a:t>
            </a:r>
          </a:p>
        </p:txBody>
      </p:sp>
      <p:sp>
        <p:nvSpPr>
          <p:cNvPr id="497" name="Shape 497"/>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Broader Impacts</a:t>
            </a:r>
          </a:p>
        </p:txBody>
      </p:sp>
      <p:sp>
        <p:nvSpPr>
          <p:cNvPr id="2" name="TextBox 1">
            <a:extLst>
              <a:ext uri="{FF2B5EF4-FFF2-40B4-BE49-F238E27FC236}">
                <a16:creationId xmlns:a16="http://schemas.microsoft.com/office/drawing/2014/main" id="{CF96B136-52D2-4C6A-92D4-6F1E6A253A42}"/>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78" name="Shape 478" descr="karina_h"/>
          <p:cNvPicPr preferRelativeResize="0"/>
          <p:nvPr/>
        </p:nvPicPr>
        <p:blipFill rotWithShape="1">
          <a:blip r:embed="rId3">
            <a:alphaModFix/>
          </a:blip>
          <a:srcRect/>
          <a:stretch/>
        </p:blipFill>
        <p:spPr>
          <a:xfrm>
            <a:off x="5791200" y="1524000"/>
            <a:ext cx="2819400" cy="2393950"/>
          </a:xfrm>
          <a:prstGeom prst="rect">
            <a:avLst/>
          </a:prstGeom>
          <a:noFill/>
          <a:ln w="25400" cap="flat" cmpd="sng">
            <a:solidFill>
              <a:schemeClr val="accent6"/>
            </a:solidFill>
            <a:prstDash val="solid"/>
            <a:miter/>
            <a:headEnd type="none" w="med" len="med"/>
            <a:tailEnd type="none" w="med" len="med"/>
          </a:ln>
        </p:spPr>
      </p:pic>
      <p:sp>
        <p:nvSpPr>
          <p:cNvPr id="479" name="Shape 479"/>
          <p:cNvSpPr/>
          <p:nvPr/>
        </p:nvSpPr>
        <p:spPr>
          <a:xfrm>
            <a:off x="533400" y="2107555"/>
            <a:ext cx="4800600" cy="2400656"/>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365125" marR="0" lvl="0" indent="-263525" algn="l" rtl="0">
              <a:spcBef>
                <a:spcPts val="0"/>
              </a:spcBef>
              <a:spcAft>
                <a:spcPts val="0"/>
              </a:spcAft>
              <a:buClr>
                <a:schemeClr val="accent2"/>
              </a:buClr>
              <a:buSzPct val="100000"/>
              <a:buFont typeface="Arial"/>
              <a:buChar char="•"/>
            </a:pPr>
            <a:r>
              <a:rPr lang="en-US" sz="2400">
                <a:solidFill>
                  <a:schemeClr val="accent2"/>
                </a:solidFill>
                <a:latin typeface="Tahoma"/>
                <a:ea typeface="Tahoma"/>
                <a:cs typeface="Tahoma"/>
                <a:sym typeface="Tahoma"/>
              </a:rPr>
              <a:t>Personal, Relevant Background and Future Goals Statement</a:t>
            </a:r>
          </a:p>
          <a:p>
            <a:pPr marL="365125" marR="0" lvl="0" indent="-263525" algn="l" rtl="0">
              <a:spcBef>
                <a:spcPts val="0"/>
              </a:spcBef>
              <a:spcAft>
                <a:spcPts val="0"/>
              </a:spcAft>
              <a:buClr>
                <a:schemeClr val="dk1"/>
              </a:buClr>
              <a:buFont typeface="Arial"/>
              <a:buNone/>
            </a:pPr>
            <a:endParaRPr sz="500">
              <a:solidFill>
                <a:schemeClr val="accent2"/>
              </a:solidFill>
              <a:latin typeface="Tahoma"/>
              <a:ea typeface="Tahoma"/>
              <a:cs typeface="Tahoma"/>
              <a:sym typeface="Tahoma"/>
            </a:endParaRPr>
          </a:p>
          <a:p>
            <a:pPr marL="365125" marR="0" lvl="0" indent="-263525" algn="l" rtl="0">
              <a:spcBef>
                <a:spcPts val="0"/>
              </a:spcBef>
              <a:spcAft>
                <a:spcPts val="0"/>
              </a:spcAft>
              <a:buClr>
                <a:schemeClr val="dk1"/>
              </a:buClr>
              <a:buFont typeface="Arial"/>
              <a:buNone/>
            </a:pPr>
            <a:endParaRPr sz="500">
              <a:solidFill>
                <a:schemeClr val="accent2"/>
              </a:solidFill>
              <a:latin typeface="Tahoma"/>
              <a:ea typeface="Tahoma"/>
              <a:cs typeface="Tahoma"/>
              <a:sym typeface="Tahoma"/>
            </a:endParaRPr>
          </a:p>
          <a:p>
            <a:pPr marL="365125" marR="0" lvl="0" indent="-263525" algn="l" rtl="0">
              <a:spcBef>
                <a:spcPts val="0"/>
              </a:spcBef>
              <a:spcAft>
                <a:spcPts val="0"/>
              </a:spcAft>
              <a:buClr>
                <a:schemeClr val="accent2"/>
              </a:buClr>
              <a:buSzPct val="100000"/>
              <a:buFont typeface="Arial"/>
              <a:buChar char="•"/>
            </a:pPr>
            <a:r>
              <a:rPr lang="en-US" sz="2400">
                <a:solidFill>
                  <a:schemeClr val="accent2"/>
                </a:solidFill>
                <a:latin typeface="Tahoma"/>
                <a:ea typeface="Tahoma"/>
                <a:cs typeface="Tahoma"/>
                <a:sym typeface="Tahoma"/>
              </a:rPr>
              <a:t>Graduate Research Statement</a:t>
            </a:r>
          </a:p>
          <a:p>
            <a:pPr marL="365125" marR="0" lvl="0" indent="-263525" algn="l" rtl="0">
              <a:spcBef>
                <a:spcPts val="0"/>
              </a:spcBef>
              <a:spcAft>
                <a:spcPts val="0"/>
              </a:spcAft>
              <a:buClr>
                <a:schemeClr val="dk1"/>
              </a:buClr>
              <a:buFont typeface="Arial"/>
              <a:buNone/>
            </a:pPr>
            <a:endParaRPr sz="500">
              <a:solidFill>
                <a:schemeClr val="accent2"/>
              </a:solidFill>
              <a:latin typeface="Tahoma"/>
              <a:ea typeface="Tahoma"/>
              <a:cs typeface="Tahoma"/>
              <a:sym typeface="Tahoma"/>
            </a:endParaRPr>
          </a:p>
          <a:p>
            <a:pPr marL="365125" marR="0" lvl="0" indent="-263525" algn="l" rtl="0">
              <a:spcBef>
                <a:spcPts val="0"/>
              </a:spcBef>
              <a:spcAft>
                <a:spcPts val="0"/>
              </a:spcAft>
              <a:buClr>
                <a:schemeClr val="dk1"/>
              </a:buClr>
              <a:buFont typeface="Arial"/>
              <a:buNone/>
            </a:pPr>
            <a:endParaRPr sz="500">
              <a:solidFill>
                <a:schemeClr val="accent2"/>
              </a:solidFill>
              <a:latin typeface="Tahoma"/>
              <a:ea typeface="Tahoma"/>
              <a:cs typeface="Tahoma"/>
              <a:sym typeface="Tahoma"/>
            </a:endParaRPr>
          </a:p>
          <a:p>
            <a:pPr marL="365125" marR="0" lvl="0" indent="-263525" algn="l" rtl="0">
              <a:spcBef>
                <a:spcPts val="0"/>
              </a:spcBef>
              <a:spcAft>
                <a:spcPts val="0"/>
              </a:spcAft>
              <a:buClr>
                <a:schemeClr val="accent2"/>
              </a:buClr>
              <a:buSzPct val="100000"/>
              <a:buFont typeface="Arial"/>
              <a:buChar char="•"/>
            </a:pPr>
            <a:r>
              <a:rPr lang="en-US" sz="2400">
                <a:solidFill>
                  <a:schemeClr val="accent2"/>
                </a:solidFill>
                <a:latin typeface="Tahoma"/>
                <a:ea typeface="Tahoma"/>
                <a:cs typeface="Tahoma"/>
                <a:sym typeface="Tahoma"/>
              </a:rPr>
              <a:t>Reference Letters</a:t>
            </a:r>
          </a:p>
          <a:p>
            <a:pPr marL="365125" marR="0" lvl="0" indent="-263525" algn="l" rtl="0">
              <a:spcBef>
                <a:spcPts val="0"/>
              </a:spcBef>
              <a:spcAft>
                <a:spcPts val="0"/>
              </a:spcAft>
              <a:buClr>
                <a:schemeClr val="dk1"/>
              </a:buClr>
              <a:buFont typeface="Arial"/>
              <a:buNone/>
            </a:pPr>
            <a:endParaRPr sz="500">
              <a:solidFill>
                <a:schemeClr val="accent2"/>
              </a:solidFill>
              <a:latin typeface="Tahoma"/>
              <a:ea typeface="Tahoma"/>
              <a:cs typeface="Tahoma"/>
              <a:sym typeface="Tahoma"/>
            </a:endParaRPr>
          </a:p>
          <a:p>
            <a:pPr marL="365125" marR="0" lvl="0" indent="-263525" algn="l" rtl="0">
              <a:spcBef>
                <a:spcPts val="0"/>
              </a:spcBef>
              <a:spcAft>
                <a:spcPts val="0"/>
              </a:spcAft>
              <a:buClr>
                <a:schemeClr val="accent2"/>
              </a:buClr>
              <a:buSzPct val="100000"/>
              <a:buFont typeface="Arial"/>
              <a:buChar char="•"/>
            </a:pPr>
            <a:r>
              <a:rPr lang="en-US" sz="2400">
                <a:solidFill>
                  <a:schemeClr val="accent2"/>
                </a:solidFill>
                <a:latin typeface="Tahoma"/>
                <a:ea typeface="Tahoma"/>
                <a:cs typeface="Tahoma"/>
                <a:sym typeface="Tahoma"/>
              </a:rPr>
              <a:t>Transcripts</a:t>
            </a:r>
          </a:p>
          <a:p>
            <a:pPr marL="365125" marR="0" lvl="0" indent="-263525" algn="l" rtl="0">
              <a:spcBef>
                <a:spcPts val="0"/>
              </a:spcBef>
              <a:spcAft>
                <a:spcPts val="0"/>
              </a:spcAft>
              <a:buClr>
                <a:schemeClr val="dk1"/>
              </a:buClr>
              <a:buFont typeface="Arial"/>
              <a:buNone/>
            </a:pPr>
            <a:endParaRPr sz="500">
              <a:solidFill>
                <a:schemeClr val="accent2"/>
              </a:solidFill>
              <a:latin typeface="Tahoma"/>
              <a:ea typeface="Tahoma"/>
              <a:cs typeface="Tahoma"/>
              <a:sym typeface="Tahoma"/>
            </a:endParaRPr>
          </a:p>
        </p:txBody>
      </p:sp>
      <p:pic>
        <p:nvPicPr>
          <p:cNvPr id="480" name="Shape 480" descr="P:\GRFP NEW\Fellow Photos\NSF GRFP Image Gallery\High Resolution\banks_h.jpg"/>
          <p:cNvPicPr preferRelativeResize="0"/>
          <p:nvPr/>
        </p:nvPicPr>
        <p:blipFill rotWithShape="1">
          <a:blip r:embed="rId4">
            <a:alphaModFix/>
          </a:blip>
          <a:srcRect/>
          <a:stretch/>
        </p:blipFill>
        <p:spPr>
          <a:xfrm>
            <a:off x="5756275" y="4000500"/>
            <a:ext cx="2930525" cy="1943100"/>
          </a:xfrm>
          <a:prstGeom prst="rect">
            <a:avLst/>
          </a:prstGeom>
          <a:noFill/>
          <a:ln w="25400" cap="flat" cmpd="sng">
            <a:solidFill>
              <a:schemeClr val="accent6"/>
            </a:solidFill>
            <a:prstDash val="solid"/>
            <a:miter/>
            <a:headEnd type="none" w="med" len="med"/>
            <a:tailEnd type="none" w="med" len="med"/>
          </a:ln>
        </p:spPr>
      </p:pic>
      <p:sp>
        <p:nvSpPr>
          <p:cNvPr id="481" name="Shape 481"/>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Intellectual Merit and Broader Impacts Assessment</a:t>
            </a:r>
          </a:p>
        </p:txBody>
      </p:sp>
      <p:cxnSp>
        <p:nvCxnSpPr>
          <p:cNvPr id="6" name="Straight Connector 5"/>
          <p:cNvCxnSpPr/>
          <p:nvPr/>
        </p:nvCxnSpPr>
        <p:spPr>
          <a:xfrm>
            <a:off x="1570121" y="1219199"/>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18B9982-AA1F-475E-B034-09398D0318C3}"/>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5"/>
              </a:rPr>
              <a:t>https://www.research.gov/</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pic>
        <p:nvPicPr>
          <p:cNvPr id="469" name="Shape 469" descr="untitled"/>
          <p:cNvPicPr preferRelativeResize="0"/>
          <p:nvPr/>
        </p:nvPicPr>
        <p:blipFill rotWithShape="1">
          <a:blip r:embed="rId3">
            <a:alphaModFix/>
          </a:blip>
          <a:srcRect/>
          <a:stretch/>
        </p:blipFill>
        <p:spPr>
          <a:xfrm>
            <a:off x="53975" y="0"/>
            <a:ext cx="1317624" cy="1228724"/>
          </a:xfrm>
          <a:prstGeom prst="rect">
            <a:avLst/>
          </a:prstGeom>
          <a:noFill/>
          <a:ln>
            <a:noFill/>
          </a:ln>
        </p:spPr>
      </p:pic>
      <p:sp>
        <p:nvSpPr>
          <p:cNvPr id="470" name="Shape 470"/>
          <p:cNvSpPr/>
          <p:nvPr/>
        </p:nvSpPr>
        <p:spPr>
          <a:xfrm>
            <a:off x="381000" y="1793081"/>
            <a:ext cx="8534399" cy="3693318"/>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Tahoma"/>
              <a:buAutoNum type="arabicPeriod"/>
            </a:pPr>
            <a:r>
              <a:rPr lang="en-US" sz="1800">
                <a:solidFill>
                  <a:schemeClr val="dk1"/>
                </a:solidFill>
                <a:latin typeface="Arial"/>
                <a:ea typeface="Arial"/>
                <a:cs typeface="Arial"/>
                <a:sym typeface="Arial"/>
              </a:rPr>
              <a:t>What is the potential for the proposed activity to</a:t>
            </a:r>
          </a:p>
          <a:p>
            <a:pPr marL="800100" marR="0" lvl="1" indent="-342900" algn="l" rtl="0">
              <a:spcBef>
                <a:spcPts val="0"/>
              </a:spcBef>
              <a:spcAft>
                <a:spcPts val="0"/>
              </a:spcAft>
              <a:buClr>
                <a:schemeClr val="dk1"/>
              </a:buClr>
              <a:buSzPct val="100000"/>
              <a:buFont typeface="Tahoma"/>
              <a:buAutoNum type="alphaUcPeriod"/>
            </a:pPr>
            <a:r>
              <a:rPr lang="en-US" sz="1800" b="0" i="0" u="none" strike="noStrike" cap="none">
                <a:solidFill>
                  <a:schemeClr val="dk1"/>
                </a:solidFill>
                <a:latin typeface="Arial"/>
                <a:ea typeface="Arial"/>
                <a:cs typeface="Arial"/>
                <a:sym typeface="Arial"/>
              </a:rPr>
              <a:t>Advance knowledge and understanding within its own field or across different fields (Intellectual Merit); and </a:t>
            </a:r>
          </a:p>
          <a:p>
            <a:pPr marL="800100" marR="0" lvl="1" indent="-342900" algn="l" rtl="0">
              <a:spcBef>
                <a:spcPts val="0"/>
              </a:spcBef>
              <a:spcAft>
                <a:spcPts val="0"/>
              </a:spcAft>
              <a:buClr>
                <a:schemeClr val="dk1"/>
              </a:buClr>
              <a:buSzPct val="100000"/>
              <a:buFont typeface="Tahoma"/>
              <a:buAutoNum type="alphaUcPeriod"/>
            </a:pPr>
            <a:r>
              <a:rPr lang="en-US" sz="1800" b="0" i="0" u="none" strike="noStrike" cap="none">
                <a:solidFill>
                  <a:schemeClr val="dk1"/>
                </a:solidFill>
                <a:latin typeface="Arial"/>
                <a:ea typeface="Arial"/>
                <a:cs typeface="Arial"/>
                <a:sym typeface="Arial"/>
              </a:rPr>
              <a:t>Benefit society or advance desired societal outcomes (Broader Impacts)? </a:t>
            </a:r>
          </a:p>
          <a:p>
            <a:pPr marL="342900" marR="0" lvl="0" indent="-342900" algn="l" rtl="0">
              <a:spcBef>
                <a:spcPts val="0"/>
              </a:spcBef>
              <a:spcAft>
                <a:spcPts val="0"/>
              </a:spcAft>
              <a:buClr>
                <a:schemeClr val="dk1"/>
              </a:buClr>
              <a:buSzPct val="100000"/>
              <a:buFont typeface="Tahoma"/>
              <a:buAutoNum type="arabicPeriod"/>
            </a:pPr>
            <a:r>
              <a:rPr lang="en-US" sz="1800">
                <a:solidFill>
                  <a:schemeClr val="dk1"/>
                </a:solidFill>
                <a:latin typeface="Arial"/>
                <a:ea typeface="Arial"/>
                <a:cs typeface="Arial"/>
                <a:sym typeface="Arial"/>
              </a:rPr>
              <a:t>To what extent do the proposed activities suggest and explore creative, original, or potentially transformative concepts? </a:t>
            </a:r>
          </a:p>
          <a:p>
            <a:pPr marL="342900" marR="0" lvl="0" indent="-342900" algn="l" rtl="0">
              <a:spcBef>
                <a:spcPts val="0"/>
              </a:spcBef>
              <a:spcAft>
                <a:spcPts val="0"/>
              </a:spcAft>
              <a:buClr>
                <a:schemeClr val="dk1"/>
              </a:buClr>
              <a:buSzPct val="100000"/>
              <a:buFont typeface="Tahoma"/>
              <a:buAutoNum type="arabicPeriod"/>
            </a:pPr>
            <a:r>
              <a:rPr lang="en-US" sz="1800">
                <a:solidFill>
                  <a:schemeClr val="dk1"/>
                </a:solidFill>
                <a:latin typeface="Arial"/>
                <a:ea typeface="Arial"/>
                <a:cs typeface="Arial"/>
                <a:sym typeface="Arial"/>
              </a:rPr>
              <a:t>Is the plan for carrying out the proposed activities well-reasoned, well-organized, and based on a sound rationale?  Does the plan incorporate a mechanism to assess success? </a:t>
            </a:r>
          </a:p>
          <a:p>
            <a:pPr marL="342900" marR="0" lvl="0" indent="-342900" algn="l" rtl="0">
              <a:spcBef>
                <a:spcPts val="0"/>
              </a:spcBef>
              <a:spcAft>
                <a:spcPts val="0"/>
              </a:spcAft>
              <a:buClr>
                <a:schemeClr val="dk1"/>
              </a:buClr>
              <a:buSzPct val="100000"/>
              <a:buFont typeface="Tahoma"/>
              <a:buAutoNum type="arabicPeriod"/>
            </a:pPr>
            <a:r>
              <a:rPr lang="en-US" sz="1800">
                <a:solidFill>
                  <a:schemeClr val="dk1"/>
                </a:solidFill>
                <a:latin typeface="Arial"/>
                <a:ea typeface="Arial"/>
                <a:cs typeface="Arial"/>
                <a:sym typeface="Arial"/>
              </a:rPr>
              <a:t>How well qualified is the individual, team, or organization to conduct the proposed activities? </a:t>
            </a:r>
          </a:p>
          <a:p>
            <a:pPr marL="342900" marR="0" lvl="0" indent="-342900" algn="l" rtl="0">
              <a:spcBef>
                <a:spcPts val="0"/>
              </a:spcBef>
              <a:spcAft>
                <a:spcPts val="0"/>
              </a:spcAft>
              <a:buClr>
                <a:schemeClr val="dk1"/>
              </a:buClr>
              <a:buSzPct val="100000"/>
              <a:buFont typeface="Tahoma"/>
              <a:buAutoNum type="arabicPeriod"/>
            </a:pPr>
            <a:r>
              <a:rPr lang="en-US" sz="1800">
                <a:solidFill>
                  <a:schemeClr val="dk1"/>
                </a:solidFill>
                <a:latin typeface="Arial"/>
                <a:ea typeface="Arial"/>
                <a:cs typeface="Arial"/>
                <a:sym typeface="Arial"/>
              </a:rPr>
              <a:t>Are there adequate resources available to the PI (either at the home organization or through collaborations) to carry out the proposed activities? </a:t>
            </a:r>
          </a:p>
        </p:txBody>
      </p:sp>
      <p:sp>
        <p:nvSpPr>
          <p:cNvPr id="471" name="Shape 471"/>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None/>
            </a:pPr>
            <a:endParaRPr sz="4400">
              <a:solidFill>
                <a:schemeClr val="lt1"/>
              </a:solidFill>
              <a:latin typeface="Tahoma"/>
              <a:ea typeface="Tahoma"/>
              <a:cs typeface="Tahoma"/>
              <a:sym typeface="Tahoma"/>
            </a:endParaRPr>
          </a:p>
        </p:txBody>
      </p:sp>
      <p:sp>
        <p:nvSpPr>
          <p:cNvPr id="472" name="Shape 472"/>
          <p:cNvSpPr/>
          <p:nvPr/>
        </p:nvSpPr>
        <p:spPr>
          <a:xfrm>
            <a:off x="1447800" y="228600"/>
            <a:ext cx="7467600" cy="954106"/>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800">
                <a:solidFill>
                  <a:schemeClr val="lt1"/>
                </a:solidFill>
                <a:latin typeface="Tahoma"/>
                <a:ea typeface="Tahoma"/>
                <a:cs typeface="Tahoma"/>
                <a:sym typeface="Tahoma"/>
              </a:rPr>
              <a:t>The following elements should be considered in the review for both criteria: </a:t>
            </a:r>
          </a:p>
        </p:txBody>
      </p:sp>
      <p:cxnSp>
        <p:nvCxnSpPr>
          <p:cNvPr id="6" name="Straight Connector 5"/>
          <p:cNvCxnSpPr/>
          <p:nvPr/>
        </p:nvCxnSpPr>
        <p:spPr>
          <a:xfrm>
            <a:off x="1447800" y="1169422"/>
            <a:ext cx="7202905"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36D215A-240E-4D31-9FD6-F8F54CB16106}"/>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4"/>
              </a:rPr>
              <a:t>https://www.research.gov/</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Shape 683"/>
          <p:cNvSpPr txBox="1"/>
          <p:nvPr/>
        </p:nvSpPr>
        <p:spPr>
          <a:xfrm>
            <a:off x="609600" y="1371600"/>
            <a:ext cx="7924799" cy="4524315"/>
          </a:xfrm>
          <a:prstGeom prst="rect">
            <a:avLst/>
          </a:prstGeom>
          <a:solidFill>
            <a:schemeClr val="accent3"/>
          </a:solidFill>
          <a:ln w="25400" cap="flat" cmpd="sng">
            <a:solidFill>
              <a:schemeClr val="accent6"/>
            </a:solidFill>
            <a:prstDash val="solid"/>
            <a:miter/>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SzPct val="25000"/>
              <a:buNone/>
            </a:pPr>
            <a:r>
              <a:rPr lang="en-US" sz="2400" b="1" dirty="0">
                <a:solidFill>
                  <a:schemeClr val="accent2"/>
                </a:solidFill>
                <a:latin typeface="Tahoma"/>
                <a:ea typeface="Tahoma"/>
                <a:cs typeface="Tahoma"/>
                <a:sym typeface="Tahoma"/>
              </a:rPr>
              <a:t>Choose at least three reference writers</a:t>
            </a:r>
          </a:p>
          <a:p>
            <a:pPr marL="168275" marR="0" lvl="0" indent="-168275" algn="l" rtl="0">
              <a:spcBef>
                <a:spcPts val="480"/>
              </a:spcBef>
              <a:spcAft>
                <a:spcPts val="0"/>
              </a:spcAft>
              <a:buClr>
                <a:schemeClr val="accent2"/>
              </a:buClr>
              <a:buSzPct val="100000"/>
              <a:buFont typeface="Arial"/>
              <a:buChar char="•"/>
            </a:pPr>
            <a:r>
              <a:rPr lang="en-US" sz="2400" dirty="0">
                <a:solidFill>
                  <a:schemeClr val="accent2"/>
                </a:solidFill>
                <a:latin typeface="Tahoma"/>
                <a:ea typeface="Tahoma"/>
                <a:cs typeface="Tahoma"/>
                <a:sym typeface="Tahoma"/>
              </a:rPr>
              <a:t>Give them ample time </a:t>
            </a:r>
          </a:p>
          <a:p>
            <a:pPr marL="168275" marR="0" lvl="0" indent="-168275" algn="l" rtl="0">
              <a:spcBef>
                <a:spcPts val="480"/>
              </a:spcBef>
              <a:spcAft>
                <a:spcPts val="0"/>
              </a:spcAft>
              <a:buClr>
                <a:schemeClr val="accent2"/>
              </a:buClr>
              <a:buSzPct val="100000"/>
              <a:buFont typeface="Arial"/>
              <a:buChar char="•"/>
            </a:pPr>
            <a:r>
              <a:rPr lang="en-US" sz="2400" dirty="0">
                <a:solidFill>
                  <a:schemeClr val="accent2"/>
                </a:solidFill>
                <a:latin typeface="Tahoma"/>
                <a:ea typeface="Tahoma"/>
                <a:cs typeface="Tahoma"/>
                <a:sym typeface="Tahoma"/>
              </a:rPr>
              <a:t>Must know you as a scientist and personally</a:t>
            </a:r>
          </a:p>
          <a:p>
            <a:pPr marL="168275" lvl="0" indent="-168275">
              <a:spcBef>
                <a:spcPts val="480"/>
              </a:spcBef>
              <a:buClr>
                <a:schemeClr val="accent2"/>
              </a:buClr>
              <a:buSzPct val="100000"/>
              <a:buFont typeface="Arial"/>
              <a:buChar char="•"/>
            </a:pPr>
            <a:r>
              <a:rPr lang="en-US" sz="2400" dirty="0">
                <a:solidFill>
                  <a:schemeClr val="accent2"/>
                </a:solidFill>
                <a:latin typeface="Tahoma"/>
                <a:ea typeface="Tahoma"/>
                <a:cs typeface="Tahoma"/>
                <a:sym typeface="Tahoma"/>
              </a:rPr>
              <a:t>Share your application materials and the merit review criteria (Intellectual Merit and Broader Impacts) </a:t>
            </a:r>
            <a:r>
              <a:rPr lang="en-US" sz="2000" dirty="0">
                <a:solidFill>
                  <a:schemeClr val="accent2"/>
                </a:solidFill>
                <a:latin typeface="Tahoma"/>
                <a:ea typeface="Tahoma"/>
                <a:cs typeface="Tahoma"/>
                <a:sym typeface="Tahoma"/>
                <a:hlinkClick r:id="rId3"/>
              </a:rPr>
              <a:t>http://nsfgrfp.org/reference_writers/requirements/</a:t>
            </a:r>
            <a:r>
              <a:rPr lang="en-US" sz="2000" dirty="0">
                <a:solidFill>
                  <a:schemeClr val="accent2"/>
                </a:solidFill>
                <a:latin typeface="Tahoma"/>
                <a:ea typeface="Tahoma"/>
                <a:cs typeface="Tahoma"/>
                <a:sym typeface="Tahoma"/>
              </a:rPr>
              <a:t> </a:t>
            </a:r>
          </a:p>
          <a:p>
            <a:pPr marL="168275" marR="0" lvl="0" indent="-168275" algn="l" rtl="0">
              <a:spcBef>
                <a:spcPts val="480"/>
              </a:spcBef>
              <a:spcAft>
                <a:spcPts val="0"/>
              </a:spcAft>
              <a:buClr>
                <a:schemeClr val="accent2"/>
              </a:buClr>
              <a:buSzPct val="100000"/>
              <a:buFont typeface="Arial"/>
              <a:buChar char="•"/>
            </a:pPr>
            <a:r>
              <a:rPr lang="en-US" sz="2400" dirty="0">
                <a:solidFill>
                  <a:schemeClr val="accent2"/>
                </a:solidFill>
                <a:latin typeface="Tahoma"/>
                <a:ea typeface="Tahoma"/>
                <a:cs typeface="Tahoma"/>
                <a:sym typeface="Tahoma"/>
              </a:rPr>
              <a:t>Track letter submission using </a:t>
            </a:r>
            <a:r>
              <a:rPr lang="en-US" sz="2400" dirty="0" err="1">
                <a:solidFill>
                  <a:schemeClr val="accent2"/>
                </a:solidFill>
                <a:latin typeface="Tahoma"/>
                <a:ea typeface="Tahoma"/>
                <a:cs typeface="Tahoma"/>
                <a:sym typeface="Tahoma"/>
              </a:rPr>
              <a:t>FastLane</a:t>
            </a:r>
            <a:r>
              <a:rPr lang="en-US" sz="2400" dirty="0">
                <a:solidFill>
                  <a:schemeClr val="accent2"/>
                </a:solidFill>
                <a:latin typeface="Tahoma"/>
                <a:ea typeface="Tahoma"/>
                <a:cs typeface="Tahoma"/>
                <a:sym typeface="Tahoma"/>
              </a:rPr>
              <a:t> </a:t>
            </a:r>
          </a:p>
          <a:p>
            <a:pPr marL="168275" marR="0" lvl="0" indent="-168275" algn="l" rtl="0">
              <a:spcBef>
                <a:spcPts val="480"/>
              </a:spcBef>
              <a:spcAft>
                <a:spcPts val="0"/>
              </a:spcAft>
              <a:buClr>
                <a:schemeClr val="accent2"/>
              </a:buClr>
              <a:buSzPct val="100000"/>
              <a:buFont typeface="Arial"/>
              <a:buChar char="•"/>
            </a:pPr>
            <a:r>
              <a:rPr lang="en-US" sz="2400" dirty="0">
                <a:solidFill>
                  <a:schemeClr val="accent2"/>
                </a:solidFill>
                <a:latin typeface="Tahoma"/>
                <a:ea typeface="Tahoma"/>
                <a:cs typeface="Tahoma"/>
                <a:sym typeface="Tahoma"/>
              </a:rPr>
              <a:t>Must have 2 letters but no more than 3</a:t>
            </a:r>
          </a:p>
          <a:p>
            <a:pPr marL="168275" marR="0" lvl="0" indent="-168275" algn="l" rtl="0">
              <a:spcBef>
                <a:spcPts val="480"/>
              </a:spcBef>
              <a:spcAft>
                <a:spcPts val="0"/>
              </a:spcAft>
              <a:buClr>
                <a:schemeClr val="accent2"/>
              </a:buClr>
              <a:buSzPct val="100000"/>
              <a:buFont typeface="Arial"/>
              <a:buChar char="•"/>
            </a:pPr>
            <a:r>
              <a:rPr lang="en-US" sz="2000" u="sng" dirty="0">
                <a:solidFill>
                  <a:schemeClr val="hlink"/>
                </a:solidFill>
                <a:latin typeface="Tahoma"/>
                <a:ea typeface="Tahoma"/>
                <a:cs typeface="Tahoma"/>
                <a:sym typeface="Tahoma"/>
                <a:hlinkClick r:id="rId4"/>
              </a:rPr>
              <a:t>http://renettatull.wordpress.com/2011/03/03/youve-just-asked-for-a-letter-of-recommendation-now-i-need-some-things-from-you/</a:t>
            </a:r>
          </a:p>
          <a:p>
            <a:pPr marL="168275" marR="0" lvl="0" indent="-168275" algn="l" rtl="0">
              <a:spcBef>
                <a:spcPts val="480"/>
              </a:spcBef>
              <a:spcAft>
                <a:spcPts val="0"/>
              </a:spcAft>
              <a:buClr>
                <a:schemeClr val="accent2"/>
              </a:buClr>
              <a:buSzPct val="100000"/>
              <a:buFont typeface="Arial"/>
              <a:buChar char="•"/>
            </a:pPr>
            <a:endParaRPr lang="en-US" sz="2400" u="sng" dirty="0">
              <a:solidFill>
                <a:schemeClr val="hlink"/>
              </a:solidFill>
              <a:latin typeface="Tahoma"/>
              <a:ea typeface="Tahoma"/>
              <a:cs typeface="Tahoma"/>
              <a:sym typeface="Tahoma"/>
              <a:hlinkClick r:id="rId4"/>
            </a:endParaRPr>
          </a:p>
        </p:txBody>
      </p:sp>
      <p:sp>
        <p:nvSpPr>
          <p:cNvPr id="684" name="Shape 684"/>
          <p:cNvSpPr/>
          <p:nvPr/>
        </p:nvSpPr>
        <p:spPr>
          <a:xfrm>
            <a:off x="152400" y="1524000"/>
            <a:ext cx="35052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None/>
            </a:pPr>
            <a:endParaRPr sz="3200">
              <a:solidFill>
                <a:schemeClr val="accent2"/>
              </a:solidFill>
              <a:latin typeface="Tahoma"/>
              <a:ea typeface="Tahoma"/>
              <a:cs typeface="Tahoma"/>
              <a:sym typeface="Tahoma"/>
            </a:endParaRPr>
          </a:p>
        </p:txBody>
      </p:sp>
      <p:sp>
        <p:nvSpPr>
          <p:cNvPr id="685" name="Shape 685"/>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dirty="0">
                <a:solidFill>
                  <a:schemeClr val="lt1"/>
                </a:solidFill>
                <a:latin typeface="Tahoma"/>
                <a:ea typeface="Tahoma"/>
                <a:cs typeface="Tahoma"/>
                <a:sym typeface="Tahoma"/>
              </a:rPr>
              <a:t>Preparing a Competitive Application</a:t>
            </a:r>
          </a:p>
        </p:txBody>
      </p:sp>
      <p:cxnSp>
        <p:nvCxnSpPr>
          <p:cNvPr id="5" name="Straight Connector 4"/>
          <p:cNvCxnSpPr/>
          <p:nvPr/>
        </p:nvCxnSpPr>
        <p:spPr>
          <a:xfrm>
            <a:off x="252663" y="998621"/>
            <a:ext cx="8638674" cy="24063"/>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7598D30-C232-4D7F-A315-1DF0C3E311BB}"/>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5"/>
              </a:rPr>
              <a:t>https://www.research.gov/</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Shape 691"/>
          <p:cNvSpPr/>
          <p:nvPr/>
        </p:nvSpPr>
        <p:spPr>
          <a:xfrm>
            <a:off x="381000" y="1371600"/>
            <a:ext cx="8534399" cy="4572000"/>
          </a:xfrm>
          <a:prstGeom prst="rect">
            <a:avLst/>
          </a:prstGeom>
          <a:solidFill>
            <a:schemeClr val="accent3"/>
          </a:solidFill>
          <a:ln w="25400" cap="flat" cmpd="sng">
            <a:solidFill>
              <a:schemeClr val="accent6"/>
            </a:solidFill>
            <a:prstDash val="solid"/>
            <a:miter/>
            <a:headEnd type="none" w="med" len="med"/>
            <a:tailEnd type="none" w="med" len="med"/>
          </a:ln>
        </p:spPr>
        <p:txBody>
          <a:bodyPr lIns="91425" tIns="45700" rIns="91425" bIns="45700" anchor="t" anchorCtr="0">
            <a:noAutofit/>
          </a:bodyPr>
          <a:lstStyle/>
          <a:p>
            <a:pPr marL="342900" marR="0" lvl="0" indent="-342900" algn="l" rtl="0">
              <a:spcBef>
                <a:spcPts val="0"/>
              </a:spcBef>
              <a:spcAft>
                <a:spcPts val="0"/>
              </a:spcAft>
              <a:buClr>
                <a:schemeClr val="accent2"/>
              </a:buClr>
              <a:buSzPct val="100000"/>
              <a:buFont typeface="Tahoma"/>
              <a:buAutoNum type="arabicPeriod"/>
            </a:pPr>
            <a:r>
              <a:rPr lang="en-US" sz="2300" dirty="0">
                <a:solidFill>
                  <a:schemeClr val="accent2"/>
                </a:solidFill>
                <a:latin typeface="Tahoma"/>
                <a:ea typeface="Tahoma"/>
                <a:cs typeface="Tahoma"/>
                <a:sym typeface="Tahoma"/>
              </a:rPr>
              <a:t>Read the Solicitation carefully – Are you eligible? What are requirements?</a:t>
            </a:r>
          </a:p>
          <a:p>
            <a:pPr marL="342900" lvl="0" indent="-342900">
              <a:spcBef>
                <a:spcPts val="460"/>
              </a:spcBef>
              <a:buClr>
                <a:schemeClr val="accent2"/>
              </a:buClr>
              <a:buSzPct val="100000"/>
              <a:buFont typeface="Tahoma"/>
              <a:buAutoNum type="arabicPeriod"/>
            </a:pPr>
            <a:r>
              <a:rPr lang="en-US" sz="2300" dirty="0">
                <a:solidFill>
                  <a:schemeClr val="accent2"/>
                </a:solidFill>
                <a:latin typeface="Tahoma"/>
                <a:ea typeface="Tahoma"/>
                <a:cs typeface="Tahoma"/>
                <a:sym typeface="Tahoma"/>
              </a:rPr>
              <a:t>Address the Review Criteria (two NSF Merit Review Criteria -Intellectual Merit and Broader Impacts throughout)</a:t>
            </a:r>
          </a:p>
          <a:p>
            <a:pPr marL="342900" marR="0" lvl="0" indent="-342900" algn="l" rtl="0">
              <a:spcBef>
                <a:spcPts val="460"/>
              </a:spcBef>
              <a:spcAft>
                <a:spcPts val="0"/>
              </a:spcAft>
              <a:buClr>
                <a:schemeClr val="accent2"/>
              </a:buClr>
              <a:buSzPct val="100000"/>
              <a:buFont typeface="Tahoma"/>
              <a:buAutoNum type="arabicPeriod"/>
            </a:pPr>
            <a:r>
              <a:rPr lang="en-US" sz="2300" dirty="0">
                <a:solidFill>
                  <a:schemeClr val="accent2"/>
                </a:solidFill>
                <a:latin typeface="Tahoma"/>
                <a:ea typeface="Tahoma"/>
                <a:cs typeface="Tahoma"/>
                <a:sym typeface="Tahoma"/>
              </a:rPr>
              <a:t>Check for spelling and grammatical errors </a:t>
            </a:r>
          </a:p>
          <a:p>
            <a:pPr marL="342900" marR="0" lvl="0" indent="-342900" algn="l" rtl="0">
              <a:spcBef>
                <a:spcPts val="460"/>
              </a:spcBef>
              <a:spcAft>
                <a:spcPts val="0"/>
              </a:spcAft>
              <a:buClr>
                <a:schemeClr val="accent2"/>
              </a:buClr>
              <a:buSzPct val="100000"/>
              <a:buFont typeface="Tahoma"/>
              <a:buAutoNum type="arabicPeriod"/>
            </a:pPr>
            <a:r>
              <a:rPr lang="en-US" sz="2300" dirty="0">
                <a:solidFill>
                  <a:schemeClr val="accent2"/>
                </a:solidFill>
                <a:latin typeface="Tahoma"/>
                <a:ea typeface="Tahoma"/>
                <a:cs typeface="Tahoma"/>
                <a:sym typeface="Tahoma"/>
              </a:rPr>
              <a:t>Verify statements and transcripts uploads  </a:t>
            </a:r>
          </a:p>
          <a:p>
            <a:pPr marL="342900" lvl="0" indent="-342900">
              <a:spcBef>
                <a:spcPts val="460"/>
              </a:spcBef>
              <a:buClr>
                <a:schemeClr val="accent2"/>
              </a:buClr>
              <a:buSzPct val="100000"/>
              <a:buFont typeface="Tahoma"/>
              <a:buAutoNum type="arabicPeriod"/>
            </a:pPr>
            <a:r>
              <a:rPr lang="en-US" sz="2300" dirty="0">
                <a:solidFill>
                  <a:schemeClr val="accent2"/>
                </a:solidFill>
                <a:latin typeface="Tahoma"/>
                <a:ea typeface="Tahoma"/>
                <a:cs typeface="Tahoma"/>
                <a:sym typeface="Tahoma"/>
              </a:rPr>
              <a:t>For NSF, you must self-certify your eligibility according to the criteria in the Solicitation and that is your original work </a:t>
            </a:r>
          </a:p>
          <a:p>
            <a:pPr marL="342900" marR="0" lvl="0" indent="-342900" algn="l" rtl="0">
              <a:spcBef>
                <a:spcPts val="460"/>
              </a:spcBef>
              <a:spcAft>
                <a:spcPts val="0"/>
              </a:spcAft>
              <a:buClr>
                <a:schemeClr val="accent2"/>
              </a:buClr>
              <a:buSzPct val="100000"/>
              <a:buFont typeface="Tahoma"/>
              <a:buAutoNum type="arabicPeriod"/>
            </a:pPr>
            <a:r>
              <a:rPr lang="en-US" sz="2300" dirty="0">
                <a:solidFill>
                  <a:schemeClr val="accent2"/>
                </a:solidFill>
                <a:latin typeface="Tahoma"/>
                <a:ea typeface="Tahoma"/>
                <a:cs typeface="Tahoma"/>
                <a:sym typeface="Tahoma"/>
              </a:rPr>
              <a:t>Make sure you Press “Submit” button </a:t>
            </a:r>
          </a:p>
          <a:p>
            <a:pPr marL="342900" marR="0" lvl="0" indent="-342900" algn="l" rtl="0">
              <a:spcBef>
                <a:spcPts val="460"/>
              </a:spcBef>
              <a:spcAft>
                <a:spcPts val="0"/>
              </a:spcAft>
              <a:buClr>
                <a:schemeClr val="accent2"/>
              </a:buClr>
              <a:buSzPct val="100000"/>
              <a:buFont typeface="Tahoma"/>
              <a:buAutoNum type="arabicPeriod"/>
            </a:pPr>
            <a:r>
              <a:rPr lang="en-US" sz="2300" dirty="0">
                <a:solidFill>
                  <a:schemeClr val="accent2"/>
                </a:solidFill>
                <a:latin typeface="Tahoma"/>
                <a:ea typeface="Tahoma"/>
                <a:cs typeface="Tahoma"/>
                <a:sym typeface="Tahoma"/>
              </a:rPr>
              <a:t>Regularly check application status for # of reference letters</a:t>
            </a:r>
          </a:p>
          <a:p>
            <a:pPr marL="342900" marR="0" lvl="0" indent="-342900" algn="l" rtl="0">
              <a:spcBef>
                <a:spcPts val="460"/>
              </a:spcBef>
              <a:spcAft>
                <a:spcPts val="0"/>
              </a:spcAft>
              <a:buClr>
                <a:schemeClr val="accent2"/>
              </a:buClr>
              <a:buSzPct val="100000"/>
              <a:buFont typeface="Tahoma"/>
              <a:buAutoNum type="arabicPeriod"/>
            </a:pPr>
            <a:r>
              <a:rPr lang="en-US" sz="2300" dirty="0">
                <a:solidFill>
                  <a:schemeClr val="accent2"/>
                </a:solidFill>
                <a:latin typeface="Tahoma"/>
                <a:ea typeface="Tahoma"/>
                <a:cs typeface="Tahoma"/>
                <a:sym typeface="Tahoma"/>
              </a:rPr>
              <a:t>Make sure you are enrolled in graduate school by </a:t>
            </a:r>
            <a:r>
              <a:rPr lang="en-US" sz="2300">
                <a:solidFill>
                  <a:schemeClr val="accent2"/>
                </a:solidFill>
                <a:latin typeface="Tahoma"/>
                <a:ea typeface="Tahoma"/>
                <a:cs typeface="Tahoma"/>
                <a:sym typeface="Tahoma"/>
              </a:rPr>
              <a:t>Fall 2021</a:t>
            </a:r>
            <a:endParaRPr lang="en-US" sz="2300" dirty="0">
              <a:solidFill>
                <a:schemeClr val="accent2"/>
              </a:solidFill>
              <a:latin typeface="Tahoma"/>
              <a:ea typeface="Tahoma"/>
              <a:cs typeface="Tahoma"/>
              <a:sym typeface="Tahoma"/>
            </a:endParaRPr>
          </a:p>
        </p:txBody>
      </p:sp>
      <p:sp>
        <p:nvSpPr>
          <p:cNvPr id="692" name="Shape 692"/>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dirty="0">
                <a:solidFill>
                  <a:schemeClr val="lt1"/>
                </a:solidFill>
                <a:latin typeface="Tahoma"/>
                <a:ea typeface="Tahoma"/>
                <a:cs typeface="Tahoma"/>
                <a:sym typeface="Tahoma"/>
              </a:rPr>
              <a:t>Preparing a Competitive Application</a:t>
            </a:r>
          </a:p>
        </p:txBody>
      </p:sp>
      <p:cxnSp>
        <p:nvCxnSpPr>
          <p:cNvPr id="4" name="Straight Connector 3"/>
          <p:cNvCxnSpPr/>
          <p:nvPr/>
        </p:nvCxnSpPr>
        <p:spPr>
          <a:xfrm flipV="1">
            <a:off x="264695" y="1010653"/>
            <a:ext cx="8650704"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A5DE81A-A8AE-4B83-A7E1-548A2D0424CA}"/>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753"/>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373001" y="2941636"/>
            <a:ext cx="1286933" cy="965200"/>
          </a:xfrm>
          <a:prstGeom prst="rect">
            <a:avLst/>
          </a:prstGeom>
        </p:spPr>
      </p:pic>
      <p:pic>
        <p:nvPicPr>
          <p:cNvPr id="755" name="Shape 755" descr="225311_212180948815566_1726080_n.jpg"/>
          <p:cNvPicPr preferRelativeResize="0"/>
          <p:nvPr/>
        </p:nvPicPr>
        <p:blipFill rotWithShape="1">
          <a:blip r:embed="rId4">
            <a:alphaModFix/>
          </a:blip>
          <a:srcRect/>
          <a:stretch/>
        </p:blipFill>
        <p:spPr>
          <a:xfrm>
            <a:off x="2921178" y="-83212"/>
            <a:ext cx="3097212" cy="2259012"/>
          </a:xfrm>
          <a:prstGeom prst="rect">
            <a:avLst/>
          </a:prstGeom>
          <a:noFill/>
          <a:ln>
            <a:noFill/>
          </a:ln>
        </p:spPr>
      </p:pic>
      <p:pic>
        <p:nvPicPr>
          <p:cNvPr id="756" name="Shape 756" descr="DSCN0363.JPG"/>
          <p:cNvPicPr preferRelativeResize="0"/>
          <p:nvPr/>
        </p:nvPicPr>
        <p:blipFill rotWithShape="1">
          <a:blip r:embed="rId5">
            <a:alphaModFix/>
          </a:blip>
          <a:srcRect/>
          <a:stretch/>
        </p:blipFill>
        <p:spPr>
          <a:xfrm>
            <a:off x="6018392" y="-66815"/>
            <a:ext cx="3208430" cy="2325828"/>
          </a:xfrm>
          <a:prstGeom prst="rect">
            <a:avLst/>
          </a:prstGeom>
          <a:noFill/>
          <a:ln>
            <a:noFill/>
          </a:ln>
        </p:spPr>
      </p:pic>
      <p:pic>
        <p:nvPicPr>
          <p:cNvPr id="757" name="Shape 757" descr="pga_049532.gif"/>
          <p:cNvPicPr preferRelativeResize="0"/>
          <p:nvPr/>
        </p:nvPicPr>
        <p:blipFill rotWithShape="1">
          <a:blip r:embed="rId6">
            <a:alphaModFix/>
          </a:blip>
          <a:srcRect r="36429" b="50000"/>
          <a:stretch/>
        </p:blipFill>
        <p:spPr>
          <a:xfrm>
            <a:off x="76200" y="2438400"/>
            <a:ext cx="3583734" cy="503236"/>
          </a:xfrm>
          <a:prstGeom prst="rect">
            <a:avLst/>
          </a:prstGeom>
          <a:noFill/>
          <a:ln>
            <a:noFill/>
          </a:ln>
        </p:spPr>
      </p:pic>
      <p:pic>
        <p:nvPicPr>
          <p:cNvPr id="758" name="Shape 758"/>
          <p:cNvPicPr preferRelativeResize="0"/>
          <p:nvPr/>
        </p:nvPicPr>
        <p:blipFill rotWithShape="1">
          <a:blip r:embed="rId7">
            <a:alphaModFix/>
          </a:blip>
          <a:srcRect/>
          <a:stretch/>
        </p:blipFill>
        <p:spPr>
          <a:xfrm>
            <a:off x="273709" y="4955692"/>
            <a:ext cx="2346952" cy="1019071"/>
          </a:xfrm>
          <a:prstGeom prst="rect">
            <a:avLst/>
          </a:prstGeom>
          <a:noFill/>
          <a:ln>
            <a:noFill/>
          </a:ln>
        </p:spPr>
      </p:pic>
      <p:pic>
        <p:nvPicPr>
          <p:cNvPr id="759" name="Shape 759"/>
          <p:cNvPicPr preferRelativeResize="0"/>
          <p:nvPr/>
        </p:nvPicPr>
        <p:blipFill rotWithShape="1">
          <a:blip r:embed="rId8">
            <a:alphaModFix/>
          </a:blip>
          <a:srcRect/>
          <a:stretch/>
        </p:blipFill>
        <p:spPr>
          <a:xfrm>
            <a:off x="5340195" y="3947072"/>
            <a:ext cx="1918233" cy="820484"/>
          </a:xfrm>
          <a:prstGeom prst="rect">
            <a:avLst/>
          </a:prstGeom>
          <a:noFill/>
          <a:ln>
            <a:noFill/>
          </a:ln>
        </p:spPr>
      </p:pic>
      <p:pic>
        <p:nvPicPr>
          <p:cNvPr id="760" name="Shape 760"/>
          <p:cNvPicPr preferRelativeResize="0"/>
          <p:nvPr/>
        </p:nvPicPr>
        <p:blipFill rotWithShape="1">
          <a:blip r:embed="rId9">
            <a:alphaModFix/>
          </a:blip>
          <a:srcRect/>
          <a:stretch/>
        </p:blipFill>
        <p:spPr>
          <a:xfrm>
            <a:off x="3890802" y="2716650"/>
            <a:ext cx="1235216" cy="1245510"/>
          </a:xfrm>
          <a:prstGeom prst="rect">
            <a:avLst/>
          </a:prstGeom>
          <a:noFill/>
          <a:ln>
            <a:noFill/>
          </a:ln>
        </p:spPr>
      </p:pic>
      <p:pic>
        <p:nvPicPr>
          <p:cNvPr id="761" name="Shape 761"/>
          <p:cNvPicPr preferRelativeResize="0"/>
          <p:nvPr/>
        </p:nvPicPr>
        <p:blipFill rotWithShape="1">
          <a:blip r:embed="rId10">
            <a:alphaModFix/>
          </a:blip>
          <a:srcRect/>
          <a:stretch/>
        </p:blipFill>
        <p:spPr>
          <a:xfrm>
            <a:off x="6736622" y="2844686"/>
            <a:ext cx="1194213" cy="914716"/>
          </a:xfrm>
          <a:prstGeom prst="rect">
            <a:avLst/>
          </a:prstGeom>
          <a:noFill/>
          <a:ln>
            <a:noFill/>
          </a:ln>
        </p:spPr>
      </p:pic>
      <p:pic>
        <p:nvPicPr>
          <p:cNvPr id="762" name="Shape 762"/>
          <p:cNvPicPr preferRelativeResize="0"/>
          <p:nvPr/>
        </p:nvPicPr>
        <p:blipFill rotWithShape="1">
          <a:blip r:embed="rId11">
            <a:alphaModFix/>
          </a:blip>
          <a:srcRect/>
          <a:stretch/>
        </p:blipFill>
        <p:spPr>
          <a:xfrm>
            <a:off x="8076907" y="2829778"/>
            <a:ext cx="914400" cy="904875"/>
          </a:xfrm>
          <a:prstGeom prst="rect">
            <a:avLst/>
          </a:prstGeom>
          <a:noFill/>
          <a:ln>
            <a:noFill/>
          </a:ln>
        </p:spPr>
      </p:pic>
      <p:pic>
        <p:nvPicPr>
          <p:cNvPr id="763" name="Shape 763"/>
          <p:cNvPicPr preferRelativeResize="0"/>
          <p:nvPr/>
        </p:nvPicPr>
        <p:blipFill rotWithShape="1">
          <a:blip r:embed="rId12">
            <a:alphaModFix/>
          </a:blip>
          <a:srcRect/>
          <a:stretch/>
        </p:blipFill>
        <p:spPr>
          <a:xfrm>
            <a:off x="92188" y="3048000"/>
            <a:ext cx="847725" cy="914400"/>
          </a:xfrm>
          <a:prstGeom prst="rect">
            <a:avLst/>
          </a:prstGeom>
          <a:noFill/>
          <a:ln>
            <a:noFill/>
          </a:ln>
        </p:spPr>
      </p:pic>
      <p:pic>
        <p:nvPicPr>
          <p:cNvPr id="764" name="Shape 764"/>
          <p:cNvPicPr preferRelativeResize="0"/>
          <p:nvPr/>
        </p:nvPicPr>
        <p:blipFill rotWithShape="1">
          <a:blip r:embed="rId13">
            <a:alphaModFix/>
          </a:blip>
          <a:srcRect/>
          <a:stretch/>
        </p:blipFill>
        <p:spPr>
          <a:xfrm>
            <a:off x="7571581" y="4858753"/>
            <a:ext cx="1452865" cy="1030775"/>
          </a:xfrm>
          <a:prstGeom prst="rect">
            <a:avLst/>
          </a:prstGeom>
          <a:noFill/>
          <a:ln>
            <a:noFill/>
          </a:ln>
        </p:spPr>
      </p:pic>
      <p:pic>
        <p:nvPicPr>
          <p:cNvPr id="765" name="Shape 765"/>
          <p:cNvPicPr preferRelativeResize="0"/>
          <p:nvPr/>
        </p:nvPicPr>
        <p:blipFill rotWithShape="1">
          <a:blip r:embed="rId14">
            <a:alphaModFix/>
          </a:blip>
          <a:srcRect/>
          <a:stretch/>
        </p:blipFill>
        <p:spPr>
          <a:xfrm>
            <a:off x="1517904" y="3048000"/>
            <a:ext cx="768095" cy="826007"/>
          </a:xfrm>
          <a:prstGeom prst="rect">
            <a:avLst/>
          </a:prstGeom>
          <a:noFill/>
          <a:ln>
            <a:noFill/>
          </a:ln>
        </p:spPr>
      </p:pic>
      <p:pic>
        <p:nvPicPr>
          <p:cNvPr id="766" name="Shape 766"/>
          <p:cNvPicPr preferRelativeResize="0"/>
          <p:nvPr/>
        </p:nvPicPr>
        <p:blipFill rotWithShape="1">
          <a:blip r:embed="rId15">
            <a:alphaModFix/>
          </a:blip>
          <a:srcRect/>
          <a:stretch/>
        </p:blipFill>
        <p:spPr>
          <a:xfrm>
            <a:off x="5388085" y="2773982"/>
            <a:ext cx="1086470" cy="1101087"/>
          </a:xfrm>
          <a:prstGeom prst="rect">
            <a:avLst/>
          </a:prstGeom>
          <a:noFill/>
          <a:ln>
            <a:noFill/>
          </a:ln>
        </p:spPr>
      </p:pic>
      <p:pic>
        <p:nvPicPr>
          <p:cNvPr id="767" name="Shape 767"/>
          <p:cNvPicPr preferRelativeResize="0"/>
          <p:nvPr/>
        </p:nvPicPr>
        <p:blipFill rotWithShape="1">
          <a:blip r:embed="rId16">
            <a:alphaModFix/>
          </a:blip>
          <a:srcRect/>
          <a:stretch/>
        </p:blipFill>
        <p:spPr>
          <a:xfrm>
            <a:off x="7371128" y="4008130"/>
            <a:ext cx="1744295" cy="620678"/>
          </a:xfrm>
          <a:prstGeom prst="rect">
            <a:avLst/>
          </a:prstGeom>
          <a:noFill/>
          <a:ln>
            <a:noFill/>
          </a:ln>
        </p:spPr>
      </p:pic>
      <p:pic>
        <p:nvPicPr>
          <p:cNvPr id="768" name="Shape 768"/>
          <p:cNvPicPr preferRelativeResize="0"/>
          <p:nvPr/>
        </p:nvPicPr>
        <p:blipFill rotWithShape="1">
          <a:blip r:embed="rId17">
            <a:alphaModFix/>
          </a:blip>
          <a:srcRect/>
          <a:stretch/>
        </p:blipFill>
        <p:spPr>
          <a:xfrm>
            <a:off x="2819400" y="4741762"/>
            <a:ext cx="1405753" cy="1324757"/>
          </a:xfrm>
          <a:prstGeom prst="rect">
            <a:avLst/>
          </a:prstGeom>
          <a:noFill/>
          <a:ln>
            <a:noFill/>
          </a:ln>
        </p:spPr>
      </p:pic>
      <p:pic>
        <p:nvPicPr>
          <p:cNvPr id="769" name="Shape 769"/>
          <p:cNvPicPr preferRelativeResize="0"/>
          <p:nvPr/>
        </p:nvPicPr>
        <p:blipFill rotWithShape="1">
          <a:blip r:embed="rId18">
            <a:alphaModFix/>
          </a:blip>
          <a:srcRect/>
          <a:stretch/>
        </p:blipFill>
        <p:spPr>
          <a:xfrm>
            <a:off x="1150486" y="3962400"/>
            <a:ext cx="1440313" cy="886346"/>
          </a:xfrm>
          <a:prstGeom prst="rect">
            <a:avLst/>
          </a:prstGeom>
          <a:noFill/>
          <a:ln>
            <a:noFill/>
          </a:ln>
        </p:spPr>
      </p:pic>
      <p:pic>
        <p:nvPicPr>
          <p:cNvPr id="770" name="Shape 770"/>
          <p:cNvPicPr preferRelativeResize="0"/>
          <p:nvPr/>
        </p:nvPicPr>
        <p:blipFill rotWithShape="1">
          <a:blip r:embed="rId19">
            <a:alphaModFix/>
          </a:blip>
          <a:srcRect/>
          <a:stretch/>
        </p:blipFill>
        <p:spPr>
          <a:xfrm>
            <a:off x="4068590" y="4013587"/>
            <a:ext cx="1107388" cy="1082018"/>
          </a:xfrm>
          <a:prstGeom prst="rect">
            <a:avLst/>
          </a:prstGeom>
          <a:noFill/>
          <a:ln>
            <a:noFill/>
          </a:ln>
        </p:spPr>
      </p:pic>
      <p:pic>
        <p:nvPicPr>
          <p:cNvPr id="771" name="Shape 771"/>
          <p:cNvPicPr preferRelativeResize="0"/>
          <p:nvPr/>
        </p:nvPicPr>
        <p:blipFill rotWithShape="1">
          <a:blip r:embed="rId20">
            <a:alphaModFix/>
          </a:blip>
          <a:srcRect/>
          <a:stretch/>
        </p:blipFill>
        <p:spPr>
          <a:xfrm>
            <a:off x="4324350" y="5257800"/>
            <a:ext cx="2000250" cy="609599"/>
          </a:xfrm>
          <a:prstGeom prst="rect">
            <a:avLst/>
          </a:prstGeom>
          <a:noFill/>
          <a:ln>
            <a:noFill/>
          </a:ln>
        </p:spPr>
      </p:pic>
      <p:pic>
        <p:nvPicPr>
          <p:cNvPr id="772" name="Shape 772"/>
          <p:cNvPicPr preferRelativeResize="0"/>
          <p:nvPr/>
        </p:nvPicPr>
        <p:blipFill rotWithShape="1">
          <a:blip r:embed="rId21">
            <a:alphaModFix/>
          </a:blip>
          <a:srcRect/>
          <a:stretch/>
        </p:blipFill>
        <p:spPr>
          <a:xfrm>
            <a:off x="6452069" y="4851869"/>
            <a:ext cx="1015530" cy="1015530"/>
          </a:xfrm>
          <a:prstGeom prst="rect">
            <a:avLst/>
          </a:prstGeom>
          <a:noFill/>
          <a:ln>
            <a:noFill/>
          </a:ln>
        </p:spPr>
      </p:pic>
      <p:pic>
        <p:nvPicPr>
          <p:cNvPr id="773" name="Shape 773"/>
          <p:cNvPicPr preferRelativeResize="0"/>
          <p:nvPr/>
        </p:nvPicPr>
        <p:blipFill rotWithShape="1">
          <a:blip r:embed="rId22">
            <a:alphaModFix/>
          </a:blip>
          <a:srcRect/>
          <a:stretch/>
        </p:blipFill>
        <p:spPr>
          <a:xfrm>
            <a:off x="92188" y="4038600"/>
            <a:ext cx="864214" cy="864214"/>
          </a:xfrm>
          <a:prstGeom prst="rect">
            <a:avLst/>
          </a:prstGeom>
          <a:noFill/>
          <a:ln>
            <a:noFill/>
          </a:ln>
        </p:spPr>
      </p:pic>
      <p:pic>
        <p:nvPicPr>
          <p:cNvPr id="2" name="Picture 1" descr="Summers-Lola.jp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85704" y="-1"/>
            <a:ext cx="3018103" cy="2254735"/>
          </a:xfrm>
          <a:prstGeom prst="rect">
            <a:avLst/>
          </a:prstGeom>
        </p:spPr>
      </p:pic>
      <p:pic>
        <p:nvPicPr>
          <p:cNvPr id="4" name="Picture 3"/>
          <p:cNvPicPr>
            <a:picLocks noChangeAspect="1"/>
          </p:cNvPicPr>
          <p:nvPr/>
        </p:nvPicPr>
        <p:blipFill rotWithShape="1">
          <a:blip r:embed="rId24"/>
          <a:srcRect t="18675" b="18751"/>
          <a:stretch/>
        </p:blipFill>
        <p:spPr>
          <a:xfrm>
            <a:off x="2686491" y="4013587"/>
            <a:ext cx="1187620" cy="743132"/>
          </a:xfrm>
          <a:prstGeom prst="rect">
            <a:avLst/>
          </a:prstGeom>
        </p:spPr>
      </p:pic>
      <p:sp>
        <p:nvSpPr>
          <p:cNvPr id="6" name="TextBox 5"/>
          <p:cNvSpPr txBox="1"/>
          <p:nvPr/>
        </p:nvSpPr>
        <p:spPr>
          <a:xfrm>
            <a:off x="-267599" y="2240315"/>
            <a:ext cx="9115423" cy="461665"/>
          </a:xfrm>
          <a:prstGeom prst="rect">
            <a:avLst/>
          </a:prstGeom>
          <a:noFill/>
        </p:spPr>
        <p:txBody>
          <a:bodyPr wrap="square" rtlCol="0">
            <a:spAutoFit/>
          </a:bodyPr>
          <a:lstStyle/>
          <a:p>
            <a:pPr algn="r"/>
            <a:r>
              <a:rPr lang="en-US" sz="2400" b="1" i="1" dirty="0">
                <a:solidFill>
                  <a:schemeClr val="bg1"/>
                </a:solidFill>
              </a:rPr>
              <a:t>Desperation brings inspiration!!!</a:t>
            </a:r>
          </a:p>
        </p:txBody>
      </p:sp>
      <p:sp>
        <p:nvSpPr>
          <p:cNvPr id="5" name="TextBox 4">
            <a:extLst>
              <a:ext uri="{FF2B5EF4-FFF2-40B4-BE49-F238E27FC236}">
                <a16:creationId xmlns:a16="http://schemas.microsoft.com/office/drawing/2014/main" id="{3B7CDF47-92B2-4AE6-B697-EC3CE28EBA80}"/>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25"/>
              </a:rPr>
              <a:t>https://www.research.gov/</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Shape 698"/>
          <p:cNvSpPr/>
          <p:nvPr/>
        </p:nvSpPr>
        <p:spPr>
          <a:xfrm>
            <a:off x="381000" y="1447800"/>
            <a:ext cx="8305799" cy="4343400"/>
          </a:xfrm>
          <a:prstGeom prst="rect">
            <a:avLst/>
          </a:prstGeom>
          <a:solidFill>
            <a:schemeClr val="accent3"/>
          </a:solidFill>
          <a:ln w="25400" cap="flat" cmpd="sng">
            <a:solidFill>
              <a:schemeClr val="accent6"/>
            </a:solidFill>
            <a:prstDash val="solid"/>
            <a:miter/>
            <a:headEnd type="none" w="med" len="med"/>
            <a:tailEnd type="none" w="med" len="med"/>
          </a:ln>
        </p:spPr>
        <p:txBody>
          <a:bodyPr lIns="91425" tIns="45700" rIns="91425" bIns="45700" anchor="t" anchorCtr="0">
            <a:noAutofit/>
          </a:bodyPr>
          <a:lstStyle/>
          <a:p>
            <a:pPr marL="342900" marR="0" lvl="0" indent="-342900" algn="l" rtl="0">
              <a:spcBef>
                <a:spcPts val="0"/>
              </a:spcBef>
              <a:spcAft>
                <a:spcPts val="0"/>
              </a:spcAft>
              <a:buClr>
                <a:schemeClr val="accent2"/>
              </a:buClr>
              <a:buSzPct val="100000"/>
              <a:buFont typeface="Arial"/>
              <a:buChar char="•"/>
            </a:pPr>
            <a:r>
              <a:rPr lang="en-US" sz="2400">
                <a:solidFill>
                  <a:schemeClr val="accent2"/>
                </a:solidFill>
                <a:latin typeface="Tahoma"/>
                <a:ea typeface="Tahoma"/>
                <a:cs typeface="Tahoma"/>
                <a:sym typeface="Tahoma"/>
              </a:rPr>
              <a:t>Panelists are academic and research experts in general discipline, not necessarily in your research topic</a:t>
            </a:r>
          </a:p>
          <a:p>
            <a:pPr marL="342900" marR="0" lvl="0" indent="-342900" algn="l" rtl="0">
              <a:spcBef>
                <a:spcPts val="200"/>
              </a:spcBef>
              <a:spcAft>
                <a:spcPts val="0"/>
              </a:spcAft>
              <a:buClr>
                <a:schemeClr val="dk1"/>
              </a:buClr>
              <a:buFont typeface="Arial"/>
              <a:buNone/>
            </a:pPr>
            <a:endParaRPr sz="1000">
              <a:solidFill>
                <a:schemeClr val="accent2"/>
              </a:solidFill>
              <a:latin typeface="Tahoma"/>
              <a:ea typeface="Tahoma"/>
              <a:cs typeface="Tahoma"/>
              <a:sym typeface="Tahoma"/>
            </a:endParaRPr>
          </a:p>
          <a:p>
            <a:pPr marL="342900" marR="0" lvl="0" indent="-342900" algn="l" rtl="0">
              <a:spcBef>
                <a:spcPts val="480"/>
              </a:spcBef>
              <a:spcAft>
                <a:spcPts val="0"/>
              </a:spcAft>
              <a:buClr>
                <a:schemeClr val="accent2"/>
              </a:buClr>
              <a:buSzPct val="100000"/>
              <a:buFont typeface="Arial"/>
              <a:buChar char="•"/>
            </a:pPr>
            <a:r>
              <a:rPr lang="en-US" sz="2400">
                <a:solidFill>
                  <a:schemeClr val="accent2"/>
                </a:solidFill>
                <a:latin typeface="Tahoma"/>
                <a:ea typeface="Tahoma"/>
                <a:cs typeface="Tahoma"/>
                <a:sym typeface="Tahoma"/>
              </a:rPr>
              <a:t>Panelists rate your application using the two Merit Review Criteria, Intellectual Merit and Broader Impacts</a:t>
            </a:r>
          </a:p>
          <a:p>
            <a:pPr marL="342900" marR="0" lvl="0" indent="-342900" algn="l" rtl="0">
              <a:spcBef>
                <a:spcPts val="200"/>
              </a:spcBef>
              <a:spcAft>
                <a:spcPts val="0"/>
              </a:spcAft>
              <a:buClr>
                <a:schemeClr val="dk1"/>
              </a:buClr>
              <a:buFont typeface="Arial"/>
              <a:buNone/>
            </a:pPr>
            <a:endParaRPr sz="1000">
              <a:solidFill>
                <a:schemeClr val="accent2"/>
              </a:solidFill>
              <a:latin typeface="Tahoma"/>
              <a:ea typeface="Tahoma"/>
              <a:cs typeface="Tahoma"/>
              <a:sym typeface="Tahoma"/>
            </a:endParaRPr>
          </a:p>
          <a:p>
            <a:pPr marL="342900" marR="0" lvl="0" indent="-342900" algn="l" rtl="0">
              <a:spcBef>
                <a:spcPts val="480"/>
              </a:spcBef>
              <a:spcAft>
                <a:spcPts val="0"/>
              </a:spcAft>
              <a:buClr>
                <a:schemeClr val="accent2"/>
              </a:buClr>
              <a:buSzPct val="100000"/>
              <a:buFont typeface="Arial"/>
              <a:buChar char="•"/>
            </a:pPr>
            <a:r>
              <a:rPr lang="en-US" sz="2400">
                <a:solidFill>
                  <a:schemeClr val="accent2"/>
                </a:solidFill>
                <a:latin typeface="Tahoma"/>
                <a:ea typeface="Tahoma"/>
                <a:cs typeface="Tahoma"/>
                <a:sym typeface="Tahoma"/>
              </a:rPr>
              <a:t>NSF requests panelists to provide constructive comments (applicants receive anonymous copies of the reviews)</a:t>
            </a:r>
          </a:p>
          <a:p>
            <a:pPr marL="342900" marR="0" lvl="0" indent="-342900" algn="l" rtl="0">
              <a:spcBef>
                <a:spcPts val="200"/>
              </a:spcBef>
              <a:spcAft>
                <a:spcPts val="0"/>
              </a:spcAft>
              <a:buClr>
                <a:schemeClr val="dk1"/>
              </a:buClr>
              <a:buFont typeface="Arial"/>
              <a:buNone/>
            </a:pPr>
            <a:endParaRPr sz="1000">
              <a:solidFill>
                <a:schemeClr val="accent2"/>
              </a:solidFill>
              <a:latin typeface="Tahoma"/>
              <a:ea typeface="Tahoma"/>
              <a:cs typeface="Tahoma"/>
              <a:sym typeface="Tahoma"/>
            </a:endParaRPr>
          </a:p>
          <a:p>
            <a:pPr marL="342900" marR="0" lvl="0" indent="-342900" algn="l" rtl="0">
              <a:spcBef>
                <a:spcPts val="480"/>
              </a:spcBef>
              <a:spcAft>
                <a:spcPts val="0"/>
              </a:spcAft>
              <a:buClr>
                <a:schemeClr val="accent2"/>
              </a:buClr>
              <a:buSzPct val="100000"/>
              <a:buFont typeface="Arial"/>
              <a:buChar char="•"/>
            </a:pPr>
            <a:r>
              <a:rPr lang="en-US" sz="2400">
                <a:solidFill>
                  <a:schemeClr val="accent2"/>
                </a:solidFill>
                <a:latin typeface="Tahoma"/>
                <a:ea typeface="Tahoma"/>
                <a:cs typeface="Tahoma"/>
                <a:sym typeface="Tahoma"/>
              </a:rPr>
              <a:t>Panels make recommendations to NSF</a:t>
            </a:r>
          </a:p>
          <a:p>
            <a:pPr marL="342900" marR="0" lvl="0" indent="-342900" algn="l" rtl="0">
              <a:spcBef>
                <a:spcPts val="200"/>
              </a:spcBef>
              <a:spcAft>
                <a:spcPts val="0"/>
              </a:spcAft>
              <a:buClr>
                <a:schemeClr val="dk1"/>
              </a:buClr>
              <a:buFont typeface="Arial"/>
              <a:buNone/>
            </a:pPr>
            <a:endParaRPr sz="1000">
              <a:solidFill>
                <a:schemeClr val="accent2"/>
              </a:solidFill>
              <a:latin typeface="Tahoma"/>
              <a:ea typeface="Tahoma"/>
              <a:cs typeface="Tahoma"/>
              <a:sym typeface="Tahoma"/>
            </a:endParaRPr>
          </a:p>
          <a:p>
            <a:pPr marL="342900" marR="0" lvl="0" indent="-342900" algn="l" rtl="0">
              <a:spcBef>
                <a:spcPts val="480"/>
              </a:spcBef>
              <a:spcAft>
                <a:spcPts val="0"/>
              </a:spcAft>
              <a:buClr>
                <a:schemeClr val="accent2"/>
              </a:buClr>
              <a:buSzPct val="100000"/>
              <a:buFont typeface="Arial"/>
              <a:buChar char="•"/>
            </a:pPr>
            <a:r>
              <a:rPr lang="en-US" sz="2400">
                <a:solidFill>
                  <a:schemeClr val="accent2"/>
                </a:solidFill>
                <a:latin typeface="Tahoma"/>
                <a:ea typeface="Tahoma"/>
                <a:cs typeface="Tahoma"/>
                <a:sym typeface="Tahoma"/>
              </a:rPr>
              <a:t>NSF awards fellowships and honorable mentions</a:t>
            </a:r>
          </a:p>
        </p:txBody>
      </p:sp>
      <p:sp>
        <p:nvSpPr>
          <p:cNvPr id="699" name="Shape 699"/>
          <p:cNvSpPr/>
          <p:nvPr/>
        </p:nvSpPr>
        <p:spPr>
          <a:xfrm>
            <a:off x="271462" y="3124200"/>
            <a:ext cx="5226050" cy="4572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Font typeface="Noto Sans Symbols"/>
              <a:buNone/>
            </a:pPr>
            <a:endParaRPr sz="2200">
              <a:solidFill>
                <a:schemeClr val="accent2"/>
              </a:solidFill>
              <a:latin typeface="Tahoma"/>
              <a:ea typeface="Tahoma"/>
              <a:cs typeface="Tahoma"/>
              <a:sym typeface="Tahoma"/>
            </a:endParaRPr>
          </a:p>
        </p:txBody>
      </p:sp>
      <p:sp>
        <p:nvSpPr>
          <p:cNvPr id="700" name="Shape 700"/>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Evaluation of applications</a:t>
            </a:r>
          </a:p>
        </p:txBody>
      </p:sp>
      <p:cxnSp>
        <p:nvCxnSpPr>
          <p:cNvPr id="5" name="Straight Connector 4"/>
          <p:cNvCxnSpPr/>
          <p:nvPr/>
        </p:nvCxnSpPr>
        <p:spPr>
          <a:xfrm>
            <a:off x="1371600" y="986589"/>
            <a:ext cx="6316579" cy="0"/>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D86075D-1646-44CF-BB9B-4008A4327ADD}"/>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Shape 706"/>
          <p:cNvSpPr/>
          <p:nvPr/>
        </p:nvSpPr>
        <p:spPr>
          <a:xfrm>
            <a:off x="228600" y="1600200"/>
            <a:ext cx="5257799" cy="3962399"/>
          </a:xfrm>
          <a:prstGeom prst="roundRect">
            <a:avLst>
              <a:gd name="adj" fmla="val 4167"/>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7" name="Shape 707"/>
          <p:cNvSpPr txBox="1">
            <a:spLocks noGrp="1"/>
          </p:cNvSpPr>
          <p:nvPr>
            <p:ph type="title"/>
          </p:nvPr>
        </p:nvSpPr>
        <p:spPr>
          <a:xfrm>
            <a:off x="0" y="76200"/>
            <a:ext cx="8763000" cy="1143000"/>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000" b="0" i="0" u="none" strike="noStrike" cap="none" dirty="0">
                <a:solidFill>
                  <a:schemeClr val="lt1"/>
                </a:solidFill>
                <a:latin typeface="Tahoma"/>
                <a:ea typeface="Tahoma"/>
                <a:cs typeface="Tahoma"/>
                <a:sym typeface="Tahoma"/>
              </a:rPr>
              <a:t>Insight From An Experienced Panelist</a:t>
            </a:r>
          </a:p>
        </p:txBody>
      </p:sp>
      <p:sp>
        <p:nvSpPr>
          <p:cNvPr id="708" name="Shape 708"/>
          <p:cNvSpPr txBox="1">
            <a:spLocks noGrp="1"/>
          </p:cNvSpPr>
          <p:nvPr>
            <p:ph type="body" idx="1"/>
          </p:nvPr>
        </p:nvSpPr>
        <p:spPr>
          <a:xfrm>
            <a:off x="457200" y="1752600"/>
            <a:ext cx="4800600" cy="3352799"/>
          </a:xfrm>
          <a:prstGeom prst="rect">
            <a:avLst/>
          </a:prstGeom>
          <a:noFill/>
          <a:ln>
            <a:noFill/>
          </a:ln>
        </p:spPr>
        <p:txBody>
          <a:bodyPr lIns="91425" tIns="45700" rIns="91425" bIns="45700" anchor="t" anchorCtr="0">
            <a:noAutofit/>
          </a:bodyPr>
          <a:lstStyle/>
          <a:p>
            <a:pPr marL="609600" marR="0" lvl="0" indent="-609600" algn="l" rtl="0">
              <a:spcBef>
                <a:spcPts val="0"/>
              </a:spcBef>
              <a:spcAft>
                <a:spcPts val="0"/>
              </a:spcAft>
              <a:buClr>
                <a:schemeClr val="accent2"/>
              </a:buClr>
              <a:buSzPct val="25000"/>
              <a:buFont typeface="Tahoma"/>
              <a:buNone/>
            </a:pPr>
            <a:r>
              <a:rPr lang="en-US" sz="2400" b="0" i="0" u="none" strike="noStrike" cap="none">
                <a:solidFill>
                  <a:schemeClr val="accent2"/>
                </a:solidFill>
                <a:latin typeface="Tahoma"/>
                <a:ea typeface="Tahoma"/>
                <a:cs typeface="Tahoma"/>
                <a:sym typeface="Tahoma"/>
              </a:rPr>
              <a:t>Common Reasons Applicants Not Successful:</a:t>
            </a:r>
          </a:p>
          <a:p>
            <a:pPr marL="609600" marR="0" lvl="0" indent="-609600" algn="l" rtl="0">
              <a:spcBef>
                <a:spcPts val="480"/>
              </a:spcBef>
              <a:spcAft>
                <a:spcPts val="0"/>
              </a:spcAft>
              <a:buClr>
                <a:schemeClr val="accent2"/>
              </a:buClr>
              <a:buSzPct val="100000"/>
              <a:buFont typeface="Noto Sans Symbols"/>
              <a:buChar char="▪"/>
            </a:pPr>
            <a:r>
              <a:rPr lang="en-US" sz="2400" b="0" i="0" u="none" strike="noStrike" cap="none">
                <a:solidFill>
                  <a:schemeClr val="accent2"/>
                </a:solidFill>
                <a:latin typeface="Tahoma"/>
                <a:ea typeface="Tahoma"/>
                <a:cs typeface="Tahoma"/>
                <a:sym typeface="Tahoma"/>
              </a:rPr>
              <a:t>Poor Broader Impacts</a:t>
            </a:r>
          </a:p>
          <a:p>
            <a:pPr marL="609600" marR="0" lvl="0" indent="-609600" algn="l" rtl="0">
              <a:spcBef>
                <a:spcPts val="480"/>
              </a:spcBef>
              <a:spcAft>
                <a:spcPts val="0"/>
              </a:spcAft>
              <a:buClr>
                <a:schemeClr val="accent2"/>
              </a:buClr>
              <a:buSzPct val="100000"/>
              <a:buFont typeface="Noto Sans Symbols"/>
              <a:buChar char="▪"/>
            </a:pPr>
            <a:r>
              <a:rPr lang="en-US" sz="2400" b="0" i="0" u="none" strike="noStrike" cap="none">
                <a:solidFill>
                  <a:schemeClr val="accent2"/>
                </a:solidFill>
                <a:latin typeface="Tahoma"/>
                <a:ea typeface="Tahoma"/>
                <a:cs typeface="Tahoma"/>
                <a:sym typeface="Tahoma"/>
              </a:rPr>
              <a:t>Choice of prestigious school over research-matched school</a:t>
            </a:r>
          </a:p>
          <a:p>
            <a:pPr marL="609600" marR="0" lvl="0" indent="-609600" algn="l" rtl="0">
              <a:spcBef>
                <a:spcPts val="480"/>
              </a:spcBef>
              <a:spcAft>
                <a:spcPts val="0"/>
              </a:spcAft>
              <a:buClr>
                <a:schemeClr val="accent2"/>
              </a:buClr>
              <a:buSzPct val="100000"/>
              <a:buFont typeface="Noto Sans Symbols"/>
              <a:buChar char="▪"/>
            </a:pPr>
            <a:r>
              <a:rPr lang="en-US" sz="2400" b="0" i="0" u="none" strike="noStrike" cap="none">
                <a:solidFill>
                  <a:schemeClr val="accent2"/>
                </a:solidFill>
                <a:latin typeface="Tahoma"/>
                <a:ea typeface="Tahoma"/>
                <a:cs typeface="Tahoma"/>
                <a:sym typeface="Tahoma"/>
              </a:rPr>
              <a:t>Inappropriate or uninformative references</a:t>
            </a:r>
          </a:p>
          <a:p>
            <a:pPr marL="609600" marR="0" lvl="0" indent="-609600" algn="l" rtl="0">
              <a:spcBef>
                <a:spcPts val="480"/>
              </a:spcBef>
              <a:spcAft>
                <a:spcPts val="0"/>
              </a:spcAft>
              <a:buClr>
                <a:schemeClr val="accent2"/>
              </a:buClr>
              <a:buSzPct val="100000"/>
              <a:buFont typeface="Noto Sans Symbols"/>
              <a:buChar char="▪"/>
            </a:pPr>
            <a:r>
              <a:rPr lang="en-US" sz="2400" b="0" i="0" u="none" strike="noStrike" cap="none">
                <a:solidFill>
                  <a:schemeClr val="accent2"/>
                </a:solidFill>
                <a:latin typeface="Tahoma"/>
                <a:ea typeface="Tahoma"/>
                <a:cs typeface="Tahoma"/>
                <a:sym typeface="Tahoma"/>
              </a:rPr>
              <a:t>Weak personal statement</a:t>
            </a:r>
          </a:p>
        </p:txBody>
      </p:sp>
      <p:pic>
        <p:nvPicPr>
          <p:cNvPr id="709" name="Shape 709"/>
          <p:cNvPicPr preferRelativeResize="0"/>
          <p:nvPr/>
        </p:nvPicPr>
        <p:blipFill rotWithShape="1">
          <a:blip r:embed="rId3">
            <a:alphaModFix/>
          </a:blip>
          <a:srcRect/>
          <a:stretch/>
        </p:blipFill>
        <p:spPr>
          <a:xfrm>
            <a:off x="5715000" y="2514600"/>
            <a:ext cx="3276600" cy="2457449"/>
          </a:xfrm>
          <a:prstGeom prst="rect">
            <a:avLst/>
          </a:prstGeom>
          <a:noFill/>
          <a:ln w="9525" cap="flat" cmpd="sng">
            <a:solidFill>
              <a:schemeClr val="dk1"/>
            </a:solidFill>
            <a:prstDash val="solid"/>
            <a:miter/>
            <a:headEnd type="none" w="med" len="med"/>
            <a:tailEnd type="none" w="med" len="med"/>
          </a:ln>
        </p:spPr>
      </p:pic>
      <p:cxnSp>
        <p:nvCxnSpPr>
          <p:cNvPr id="6" name="Straight Connector 5"/>
          <p:cNvCxnSpPr/>
          <p:nvPr/>
        </p:nvCxnSpPr>
        <p:spPr>
          <a:xfrm flipV="1">
            <a:off x="264695" y="1010653"/>
            <a:ext cx="8650704"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30F5E03-B530-453B-AABF-949CD9906361}"/>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4"/>
              </a:rPr>
              <a:t>https://www.research.gov/</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Shape 625"/>
          <p:cNvSpPr txBox="1">
            <a:spLocks noGrp="1"/>
          </p:cNvSpPr>
          <p:nvPr>
            <p:ph type="body" idx="1"/>
          </p:nvPr>
        </p:nvSpPr>
        <p:spPr>
          <a:xfrm>
            <a:off x="2667000" y="2057400"/>
            <a:ext cx="5638800" cy="2895600"/>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365125" marR="0" lvl="0" indent="-263525" algn="l" rtl="0">
              <a:spcBef>
                <a:spcPts val="0"/>
              </a:spcBef>
              <a:spcAft>
                <a:spcPts val="0"/>
              </a:spcAft>
              <a:buClr>
                <a:schemeClr val="accent2"/>
              </a:buClr>
              <a:buSzPct val="100000"/>
              <a:buFont typeface="Tahoma"/>
              <a:buChar char="•"/>
            </a:pPr>
            <a:r>
              <a:rPr lang="en-US" sz="2600" b="0" i="0" u="none" strike="noStrike" cap="none">
                <a:solidFill>
                  <a:schemeClr val="accent2"/>
                </a:solidFill>
                <a:latin typeface="Tahoma"/>
                <a:ea typeface="Tahoma"/>
                <a:cs typeface="Tahoma"/>
                <a:sym typeface="Tahoma"/>
              </a:rPr>
              <a:t>Tips for applying</a:t>
            </a:r>
          </a:p>
          <a:p>
            <a:pPr marL="365125" marR="0" lvl="0" indent="-263525" algn="l" rtl="0">
              <a:spcBef>
                <a:spcPts val="0"/>
              </a:spcBef>
              <a:spcAft>
                <a:spcPts val="0"/>
              </a:spcAft>
              <a:buClr>
                <a:schemeClr val="dk1"/>
              </a:buClr>
              <a:buSzPct val="100000"/>
              <a:buFont typeface="Tahoma"/>
              <a:buNone/>
            </a:pPr>
            <a:endParaRPr sz="1000" b="0" i="0" u="none" strike="noStrike" cap="none">
              <a:solidFill>
                <a:schemeClr val="accent2"/>
              </a:solidFill>
              <a:latin typeface="Tahoma"/>
              <a:ea typeface="Tahoma"/>
              <a:cs typeface="Tahoma"/>
              <a:sym typeface="Tahoma"/>
            </a:endParaRPr>
          </a:p>
          <a:p>
            <a:pPr marL="365125" marR="0" lvl="0" indent="-263525" algn="l" rtl="0">
              <a:spcBef>
                <a:spcPts val="0"/>
              </a:spcBef>
              <a:spcAft>
                <a:spcPts val="0"/>
              </a:spcAft>
              <a:buClr>
                <a:schemeClr val="accent2"/>
              </a:buClr>
              <a:buSzPct val="100000"/>
              <a:buFont typeface="Tahoma"/>
              <a:buChar char="•"/>
            </a:pPr>
            <a:r>
              <a:rPr lang="en-US" sz="2600" b="0" i="0" u="none" strike="noStrike" cap="none">
                <a:solidFill>
                  <a:schemeClr val="accent2"/>
                </a:solidFill>
                <a:latin typeface="Tahoma"/>
                <a:ea typeface="Tahoma"/>
                <a:cs typeface="Tahoma"/>
                <a:sym typeface="Tahoma"/>
              </a:rPr>
              <a:t>Frequently asked questions (FAQ)</a:t>
            </a:r>
          </a:p>
          <a:p>
            <a:pPr marL="365125" marR="0" lvl="0" indent="-263525" algn="l" rtl="0">
              <a:spcBef>
                <a:spcPts val="0"/>
              </a:spcBef>
              <a:spcAft>
                <a:spcPts val="0"/>
              </a:spcAft>
              <a:buClr>
                <a:schemeClr val="dk1"/>
              </a:buClr>
              <a:buSzPct val="100000"/>
              <a:buFont typeface="Tahoma"/>
              <a:buNone/>
            </a:pPr>
            <a:endParaRPr sz="1000" b="0" i="0" u="none" strike="noStrike" cap="none">
              <a:solidFill>
                <a:schemeClr val="accent2"/>
              </a:solidFill>
              <a:latin typeface="Tahoma"/>
              <a:ea typeface="Tahoma"/>
              <a:cs typeface="Tahoma"/>
              <a:sym typeface="Tahoma"/>
            </a:endParaRPr>
          </a:p>
          <a:p>
            <a:pPr marL="365125" marR="0" lvl="0" indent="-263525" algn="l" rtl="0">
              <a:spcBef>
                <a:spcPts val="0"/>
              </a:spcBef>
              <a:spcAft>
                <a:spcPts val="0"/>
              </a:spcAft>
              <a:buClr>
                <a:schemeClr val="accent2"/>
              </a:buClr>
              <a:buSzPct val="100000"/>
              <a:buFont typeface="Tahoma"/>
              <a:buChar char="•"/>
            </a:pPr>
            <a:r>
              <a:rPr lang="en-US" sz="2600" b="0" i="0" u="none" strike="noStrike" cap="none">
                <a:solidFill>
                  <a:schemeClr val="accent2"/>
                </a:solidFill>
                <a:latin typeface="Tahoma"/>
                <a:ea typeface="Tahoma"/>
                <a:cs typeface="Tahoma"/>
                <a:sym typeface="Tahoma"/>
              </a:rPr>
              <a:t>Find GRFP contacts</a:t>
            </a:r>
          </a:p>
          <a:p>
            <a:pPr marL="365125" marR="0" lvl="0" indent="-263525" algn="l" rtl="0">
              <a:spcBef>
                <a:spcPts val="0"/>
              </a:spcBef>
              <a:spcAft>
                <a:spcPts val="0"/>
              </a:spcAft>
              <a:buClr>
                <a:schemeClr val="dk1"/>
              </a:buClr>
              <a:buSzPct val="100000"/>
              <a:buFont typeface="Tahoma"/>
              <a:buNone/>
            </a:pPr>
            <a:endParaRPr sz="1000" b="0" i="0" u="none" strike="noStrike" cap="none">
              <a:solidFill>
                <a:schemeClr val="accent2"/>
              </a:solidFill>
              <a:latin typeface="Tahoma"/>
              <a:ea typeface="Tahoma"/>
              <a:cs typeface="Tahoma"/>
              <a:sym typeface="Tahoma"/>
            </a:endParaRPr>
          </a:p>
          <a:p>
            <a:pPr marL="365125" marR="0" lvl="0" indent="-263525" algn="l" rtl="0">
              <a:spcBef>
                <a:spcPts val="0"/>
              </a:spcBef>
              <a:spcAft>
                <a:spcPts val="0"/>
              </a:spcAft>
              <a:buClr>
                <a:schemeClr val="accent2"/>
              </a:buClr>
              <a:buSzPct val="100000"/>
              <a:buFont typeface="Tahoma"/>
              <a:buChar char="•"/>
            </a:pPr>
            <a:r>
              <a:rPr lang="en-US" sz="2600" b="0" i="0" u="none" strike="noStrike" cap="none">
                <a:solidFill>
                  <a:schemeClr val="accent2"/>
                </a:solidFill>
                <a:latin typeface="Tahoma"/>
                <a:ea typeface="Tahoma"/>
                <a:cs typeface="Tahoma"/>
                <a:sym typeface="Tahoma"/>
              </a:rPr>
              <a:t>Important links for the GRFP</a:t>
            </a:r>
          </a:p>
          <a:p>
            <a:pPr marL="365125" marR="0" lvl="0" indent="-263525" algn="l" rtl="0">
              <a:spcBef>
                <a:spcPts val="0"/>
              </a:spcBef>
              <a:spcAft>
                <a:spcPts val="0"/>
              </a:spcAft>
              <a:buClr>
                <a:schemeClr val="dk1"/>
              </a:buClr>
              <a:buSzPct val="100000"/>
              <a:buFont typeface="Tahoma"/>
              <a:buNone/>
            </a:pPr>
            <a:endParaRPr sz="1000" b="0" i="0" u="none" strike="noStrike" cap="none">
              <a:solidFill>
                <a:schemeClr val="accent2"/>
              </a:solidFill>
              <a:latin typeface="Tahoma"/>
              <a:ea typeface="Tahoma"/>
              <a:cs typeface="Tahoma"/>
              <a:sym typeface="Tahoma"/>
            </a:endParaRPr>
          </a:p>
          <a:p>
            <a:pPr marL="365125" marR="0" lvl="0" indent="-263525" algn="l" rtl="0">
              <a:spcBef>
                <a:spcPts val="0"/>
              </a:spcBef>
              <a:spcAft>
                <a:spcPts val="0"/>
              </a:spcAft>
              <a:buClr>
                <a:schemeClr val="accent2"/>
              </a:buClr>
              <a:buSzPct val="107692"/>
              <a:buFont typeface="Tahoma"/>
              <a:buChar char="•"/>
            </a:pPr>
            <a:r>
              <a:rPr lang="en-US" sz="2600" b="0" i="0" u="none" strike="noStrike" cap="none">
                <a:solidFill>
                  <a:schemeClr val="accent2"/>
                </a:solidFill>
                <a:latin typeface="Tahoma"/>
                <a:ea typeface="Tahoma"/>
                <a:cs typeface="Tahoma"/>
                <a:sym typeface="Tahoma"/>
              </a:rPr>
              <a:t>Panelist registration</a:t>
            </a:r>
            <a:r>
              <a:rPr lang="en-US" sz="2800" b="0" i="0" u="none" strike="noStrike" cap="none">
                <a:solidFill>
                  <a:schemeClr val="accent2"/>
                </a:solidFill>
                <a:latin typeface="Tahoma"/>
                <a:ea typeface="Tahoma"/>
                <a:cs typeface="Tahoma"/>
                <a:sym typeface="Tahoma"/>
              </a:rPr>
              <a:t>	</a:t>
            </a:r>
          </a:p>
        </p:txBody>
      </p:sp>
      <p:pic>
        <p:nvPicPr>
          <p:cNvPr id="626" name="Shape 626" descr="untitled"/>
          <p:cNvPicPr preferRelativeResize="0"/>
          <p:nvPr/>
        </p:nvPicPr>
        <p:blipFill rotWithShape="1">
          <a:blip r:embed="rId3">
            <a:alphaModFix/>
          </a:blip>
          <a:srcRect/>
          <a:stretch/>
        </p:blipFill>
        <p:spPr>
          <a:xfrm>
            <a:off x="53975" y="0"/>
            <a:ext cx="1317624" cy="1228724"/>
          </a:xfrm>
          <a:prstGeom prst="rect">
            <a:avLst/>
          </a:prstGeom>
          <a:noFill/>
          <a:ln>
            <a:noFill/>
          </a:ln>
        </p:spPr>
      </p:pic>
      <p:pic>
        <p:nvPicPr>
          <p:cNvPr id="627" name="Shape 627" descr="http://inside.nsf.gov/nsf_highlights/images/nuggets/img_21527_100503182949.JPG"/>
          <p:cNvPicPr preferRelativeResize="0"/>
          <p:nvPr/>
        </p:nvPicPr>
        <p:blipFill rotWithShape="1">
          <a:blip r:embed="rId4">
            <a:alphaModFix/>
          </a:blip>
          <a:srcRect/>
          <a:stretch/>
        </p:blipFill>
        <p:spPr>
          <a:xfrm>
            <a:off x="266700" y="1600200"/>
            <a:ext cx="1943100" cy="2590800"/>
          </a:xfrm>
          <a:prstGeom prst="rect">
            <a:avLst/>
          </a:prstGeom>
          <a:noFill/>
          <a:ln>
            <a:noFill/>
          </a:ln>
        </p:spPr>
      </p:pic>
      <p:pic>
        <p:nvPicPr>
          <p:cNvPr id="628" name="Shape 628" descr="http://inside.nsf.gov/nsf_highlights/images/nuggets/img_21524_100504142105.jpg"/>
          <p:cNvPicPr preferRelativeResize="0"/>
          <p:nvPr/>
        </p:nvPicPr>
        <p:blipFill rotWithShape="1">
          <a:blip r:embed="rId5">
            <a:alphaModFix/>
          </a:blip>
          <a:srcRect/>
          <a:stretch/>
        </p:blipFill>
        <p:spPr>
          <a:xfrm>
            <a:off x="228600" y="4495800"/>
            <a:ext cx="2057400" cy="1371599"/>
          </a:xfrm>
          <a:prstGeom prst="rect">
            <a:avLst/>
          </a:prstGeom>
          <a:noFill/>
          <a:ln>
            <a:noFill/>
          </a:ln>
        </p:spPr>
      </p:pic>
      <p:sp>
        <p:nvSpPr>
          <p:cNvPr id="629" name="Shape 629"/>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Resources at nsfgrfp.org</a:t>
            </a:r>
          </a:p>
        </p:txBody>
      </p:sp>
      <p:sp>
        <p:nvSpPr>
          <p:cNvPr id="2" name="TextBox 1">
            <a:extLst>
              <a:ext uri="{FF2B5EF4-FFF2-40B4-BE49-F238E27FC236}">
                <a16:creationId xmlns:a16="http://schemas.microsoft.com/office/drawing/2014/main" id="{55BB3388-D460-46B8-93FD-8D6FC7627506}"/>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6"/>
              </a:rPr>
              <a:t>https://www.research.gov/</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Shape 625"/>
          <p:cNvSpPr txBox="1">
            <a:spLocks noGrp="1"/>
          </p:cNvSpPr>
          <p:nvPr>
            <p:ph type="body" idx="1"/>
          </p:nvPr>
        </p:nvSpPr>
        <p:spPr>
          <a:xfrm>
            <a:off x="1797049" y="2057400"/>
            <a:ext cx="5863389" cy="2895600"/>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r>
              <a:rPr lang="es-ES" dirty="0"/>
              <a:t>UMBC </a:t>
            </a:r>
            <a:r>
              <a:rPr lang="es-ES" dirty="0" err="1"/>
              <a:t>Writing</a:t>
            </a:r>
            <a:r>
              <a:rPr lang="es-ES" dirty="0"/>
              <a:t> Center</a:t>
            </a:r>
          </a:p>
          <a:p>
            <a:pPr lvl="1"/>
            <a:r>
              <a:rPr lang="en-US" sz="2000" dirty="0">
                <a:hlinkClick r:id="rId3"/>
              </a:rPr>
              <a:t>https://lrc.umbc.edu/tutor/writing-center/</a:t>
            </a:r>
            <a:endParaRPr lang="es-ES" dirty="0"/>
          </a:p>
          <a:p>
            <a:r>
              <a:rPr lang="es-ES" dirty="0" err="1"/>
              <a:t>Graduate</a:t>
            </a:r>
            <a:r>
              <a:rPr lang="es-ES" dirty="0"/>
              <a:t> </a:t>
            </a:r>
            <a:r>
              <a:rPr lang="es-ES" dirty="0" err="1"/>
              <a:t>Student</a:t>
            </a:r>
            <a:r>
              <a:rPr lang="es-ES" dirty="0"/>
              <a:t> </a:t>
            </a:r>
            <a:r>
              <a:rPr lang="es-ES" dirty="0" err="1"/>
              <a:t>Association</a:t>
            </a:r>
            <a:r>
              <a:rPr lang="es-ES" dirty="0"/>
              <a:t> </a:t>
            </a:r>
            <a:r>
              <a:rPr lang="es-ES" dirty="0" err="1"/>
              <a:t>Writing</a:t>
            </a:r>
            <a:r>
              <a:rPr lang="es-ES" dirty="0"/>
              <a:t> </a:t>
            </a:r>
            <a:r>
              <a:rPr lang="es-ES" dirty="0" err="1"/>
              <a:t>Advisor</a:t>
            </a:r>
            <a:endParaRPr lang="es-ES" dirty="0"/>
          </a:p>
          <a:p>
            <a:pPr lvl="1"/>
            <a:r>
              <a:rPr lang="en-US" sz="2000" dirty="0">
                <a:hlinkClick r:id="rId4"/>
              </a:rPr>
              <a:t>https://gsa.umbc.edu/writing-advisor/</a:t>
            </a:r>
            <a:endParaRPr lang="es-ES" sz="2000" dirty="0"/>
          </a:p>
          <a:p>
            <a:pPr marL="101600" marR="0" lvl="0" indent="0" algn="l" rtl="0">
              <a:spcBef>
                <a:spcPts val="0"/>
              </a:spcBef>
              <a:spcAft>
                <a:spcPts val="0"/>
              </a:spcAft>
              <a:buClr>
                <a:schemeClr val="accent2"/>
              </a:buClr>
              <a:buSzPct val="100000"/>
              <a:buNone/>
            </a:pPr>
            <a:r>
              <a:rPr lang="en-US" sz="2800" b="0" i="0" u="none" strike="noStrike" cap="none" dirty="0">
                <a:solidFill>
                  <a:schemeClr val="accent2"/>
                </a:solidFill>
                <a:latin typeface="Tahoma"/>
                <a:ea typeface="Tahoma"/>
                <a:cs typeface="Tahoma"/>
                <a:sym typeface="Tahoma"/>
              </a:rPr>
              <a:t>	</a:t>
            </a:r>
          </a:p>
        </p:txBody>
      </p:sp>
      <p:pic>
        <p:nvPicPr>
          <p:cNvPr id="626" name="Shape 626" descr="untitled"/>
          <p:cNvPicPr preferRelativeResize="0"/>
          <p:nvPr/>
        </p:nvPicPr>
        <p:blipFill rotWithShape="1">
          <a:blip r:embed="rId5">
            <a:alphaModFix/>
          </a:blip>
          <a:srcRect/>
          <a:stretch/>
        </p:blipFill>
        <p:spPr>
          <a:xfrm>
            <a:off x="53975" y="0"/>
            <a:ext cx="1317624" cy="1228724"/>
          </a:xfrm>
          <a:prstGeom prst="rect">
            <a:avLst/>
          </a:prstGeom>
          <a:noFill/>
          <a:ln>
            <a:noFill/>
          </a:ln>
        </p:spPr>
      </p:pic>
      <p:sp>
        <p:nvSpPr>
          <p:cNvPr id="629" name="Shape 629"/>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dirty="0">
                <a:solidFill>
                  <a:schemeClr val="lt1"/>
                </a:solidFill>
                <a:latin typeface="Tahoma"/>
                <a:ea typeface="Tahoma"/>
                <a:cs typeface="Tahoma"/>
                <a:sym typeface="Tahoma"/>
              </a:rPr>
              <a:t>Resources at Your University</a:t>
            </a:r>
          </a:p>
        </p:txBody>
      </p:sp>
      <p:sp>
        <p:nvSpPr>
          <p:cNvPr id="2" name="TextBox 1">
            <a:extLst>
              <a:ext uri="{FF2B5EF4-FFF2-40B4-BE49-F238E27FC236}">
                <a16:creationId xmlns:a16="http://schemas.microsoft.com/office/drawing/2014/main" id="{973941FB-408F-42BC-9B5D-0582BEF2B9E0}"/>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6"/>
              </a:rPr>
              <a:t>https://www.research.gov/</a:t>
            </a:r>
            <a:endParaRPr lang="en-US" dirty="0"/>
          </a:p>
        </p:txBody>
      </p:sp>
    </p:spTree>
    <p:extLst>
      <p:ext uri="{BB962C8B-B14F-4D97-AF65-F5344CB8AC3E}">
        <p14:creationId xmlns:p14="http://schemas.microsoft.com/office/powerpoint/2010/main" val="9619115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pic>
        <p:nvPicPr>
          <p:cNvPr id="635" name="Shape 635" descr="untitled"/>
          <p:cNvPicPr preferRelativeResize="0"/>
          <p:nvPr/>
        </p:nvPicPr>
        <p:blipFill rotWithShape="1">
          <a:blip r:embed="rId3">
            <a:alphaModFix/>
          </a:blip>
          <a:srcRect/>
          <a:stretch/>
        </p:blipFill>
        <p:spPr>
          <a:xfrm>
            <a:off x="53975" y="0"/>
            <a:ext cx="1317624" cy="1228724"/>
          </a:xfrm>
          <a:prstGeom prst="rect">
            <a:avLst/>
          </a:prstGeom>
          <a:noFill/>
          <a:ln>
            <a:noFill/>
          </a:ln>
        </p:spPr>
      </p:pic>
      <p:sp>
        <p:nvSpPr>
          <p:cNvPr id="636" name="Shape 636"/>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dirty="0">
                <a:solidFill>
                  <a:schemeClr val="lt1"/>
                </a:solidFill>
                <a:latin typeface="Tahoma"/>
                <a:ea typeface="Tahoma"/>
                <a:cs typeface="Tahoma"/>
                <a:sym typeface="Tahoma"/>
              </a:rPr>
              <a:t>More NSF Resources</a:t>
            </a:r>
          </a:p>
        </p:txBody>
      </p:sp>
      <p:sp>
        <p:nvSpPr>
          <p:cNvPr id="637" name="Shape 637"/>
          <p:cNvSpPr/>
          <p:nvPr/>
        </p:nvSpPr>
        <p:spPr>
          <a:xfrm>
            <a:off x="0" y="1524000"/>
            <a:ext cx="5714999" cy="4370427"/>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365125" marR="0" lvl="0" indent="-263525" algn="l" rtl="0">
              <a:spcBef>
                <a:spcPts val="0"/>
              </a:spcBef>
              <a:spcAft>
                <a:spcPts val="0"/>
              </a:spcAft>
              <a:buClr>
                <a:schemeClr val="accent2"/>
              </a:buClr>
              <a:buSzPct val="25000"/>
              <a:buFont typeface="Noto Sans Symbols"/>
              <a:buNone/>
            </a:pPr>
            <a:r>
              <a:rPr lang="en-US" sz="2400" b="1" dirty="0">
                <a:solidFill>
                  <a:schemeClr val="accent2"/>
                </a:solidFill>
                <a:latin typeface="Tahoma"/>
                <a:ea typeface="Tahoma"/>
                <a:cs typeface="Tahoma"/>
                <a:sym typeface="Tahoma"/>
              </a:rPr>
              <a:t>NSF GRFP Website (nsf.gov/</a:t>
            </a:r>
            <a:r>
              <a:rPr lang="en-US" sz="2400" b="1" dirty="0" err="1">
                <a:solidFill>
                  <a:schemeClr val="accent2"/>
                </a:solidFill>
                <a:latin typeface="Tahoma"/>
                <a:ea typeface="Tahoma"/>
                <a:cs typeface="Tahoma"/>
                <a:sym typeface="Tahoma"/>
              </a:rPr>
              <a:t>grfp</a:t>
            </a:r>
            <a:r>
              <a:rPr lang="en-US" sz="2400" b="1" dirty="0">
                <a:solidFill>
                  <a:schemeClr val="accent2"/>
                </a:solidFill>
                <a:latin typeface="Tahoma"/>
                <a:ea typeface="Tahoma"/>
                <a:cs typeface="Tahoma"/>
                <a:sym typeface="Tahoma"/>
              </a:rPr>
              <a:t>)</a:t>
            </a:r>
          </a:p>
          <a:p>
            <a:pPr marL="365125" marR="0" lvl="0" indent="-263525" algn="l" rtl="0">
              <a:spcBef>
                <a:spcPts val="0"/>
              </a:spcBef>
              <a:spcAft>
                <a:spcPts val="0"/>
              </a:spcAft>
              <a:buClr>
                <a:schemeClr val="dk1"/>
              </a:buClr>
              <a:buFont typeface="Noto Sans Symbols"/>
              <a:buNone/>
            </a:pPr>
            <a:endParaRPr sz="1000" b="1" dirty="0">
              <a:solidFill>
                <a:schemeClr val="accent2"/>
              </a:solidFill>
              <a:latin typeface="Tahoma"/>
              <a:ea typeface="Tahoma"/>
              <a:cs typeface="Tahoma"/>
              <a:sym typeface="Tahoma"/>
            </a:endParaRPr>
          </a:p>
          <a:p>
            <a:pPr marL="365125" marR="0" lvl="0" indent="-263525" algn="l" rtl="0">
              <a:spcBef>
                <a:spcPts val="0"/>
              </a:spcBef>
              <a:spcAft>
                <a:spcPts val="0"/>
              </a:spcAft>
              <a:buClr>
                <a:schemeClr val="accent2"/>
              </a:buClr>
              <a:buSzPct val="100000"/>
              <a:buFont typeface="Arial"/>
              <a:buChar char="•"/>
            </a:pPr>
            <a:r>
              <a:rPr lang="en-US" sz="2600" dirty="0">
                <a:solidFill>
                  <a:schemeClr val="accent2"/>
                </a:solidFill>
                <a:latin typeface="Tahoma"/>
                <a:ea typeface="Tahoma"/>
                <a:cs typeface="Tahoma"/>
                <a:sym typeface="Tahoma"/>
              </a:rPr>
              <a:t>Solicitation </a:t>
            </a:r>
          </a:p>
          <a:p>
            <a:pPr marL="365125" marR="0" lvl="0" indent="-263525" algn="l" rtl="0">
              <a:spcBef>
                <a:spcPts val="0"/>
              </a:spcBef>
              <a:spcAft>
                <a:spcPts val="0"/>
              </a:spcAft>
              <a:buClr>
                <a:schemeClr val="accent2"/>
              </a:buClr>
              <a:buSzPct val="100000"/>
              <a:buFont typeface="Arial"/>
              <a:buChar char="•"/>
            </a:pPr>
            <a:r>
              <a:rPr lang="en-US" sz="2600" dirty="0">
                <a:solidFill>
                  <a:schemeClr val="accent2"/>
                </a:solidFill>
                <a:latin typeface="Tahoma"/>
                <a:ea typeface="Tahoma"/>
                <a:cs typeface="Tahoma"/>
                <a:sym typeface="Tahoma"/>
              </a:rPr>
              <a:t>FAQ and Guide links</a:t>
            </a:r>
          </a:p>
          <a:p>
            <a:pPr marL="365125" marR="0" lvl="0" indent="-263525" algn="l" rtl="0">
              <a:spcBef>
                <a:spcPts val="0"/>
              </a:spcBef>
              <a:spcAft>
                <a:spcPts val="0"/>
              </a:spcAft>
              <a:buNone/>
            </a:pPr>
            <a:endParaRPr sz="2000" b="1" dirty="0">
              <a:solidFill>
                <a:schemeClr val="accent2"/>
              </a:solidFill>
              <a:latin typeface="Tahoma"/>
              <a:ea typeface="Tahoma"/>
              <a:cs typeface="Tahoma"/>
              <a:sym typeface="Tahoma"/>
            </a:endParaRPr>
          </a:p>
          <a:p>
            <a:pPr marL="365125" marR="0" lvl="0" indent="-263525" algn="l" rtl="0">
              <a:spcBef>
                <a:spcPts val="0"/>
              </a:spcBef>
              <a:spcAft>
                <a:spcPts val="0"/>
              </a:spcAft>
              <a:buSzPct val="25000"/>
              <a:buNone/>
            </a:pPr>
            <a:r>
              <a:rPr lang="en-US" sz="2600" b="1" dirty="0">
                <a:solidFill>
                  <a:schemeClr val="accent2"/>
                </a:solidFill>
                <a:latin typeface="Tahoma"/>
                <a:ea typeface="Tahoma"/>
                <a:cs typeface="Tahoma"/>
                <a:sym typeface="Tahoma"/>
              </a:rPr>
              <a:t>Research.gov</a:t>
            </a:r>
          </a:p>
          <a:p>
            <a:pPr marL="365125" marR="0" lvl="0" indent="-263525" algn="l" rtl="0">
              <a:spcBef>
                <a:spcPts val="0"/>
              </a:spcBef>
              <a:spcAft>
                <a:spcPts val="0"/>
              </a:spcAft>
              <a:buClr>
                <a:schemeClr val="accent2"/>
              </a:buClr>
              <a:buSzPct val="100000"/>
              <a:buFont typeface="Arial"/>
              <a:buChar char="•"/>
            </a:pPr>
            <a:r>
              <a:rPr lang="en-US" sz="2600" dirty="0">
                <a:solidFill>
                  <a:schemeClr val="accent2"/>
                </a:solidFill>
                <a:latin typeface="Tahoma"/>
                <a:ea typeface="Tahoma"/>
                <a:cs typeface="Tahoma"/>
                <a:sym typeface="Tahoma"/>
              </a:rPr>
              <a:t>Online application, user guides, official announcements</a:t>
            </a:r>
          </a:p>
          <a:p>
            <a:pPr marL="365125" marR="0" lvl="0" indent="-263525" algn="l" rtl="0">
              <a:spcBef>
                <a:spcPts val="0"/>
              </a:spcBef>
              <a:spcAft>
                <a:spcPts val="0"/>
              </a:spcAft>
              <a:buClr>
                <a:schemeClr val="dk1"/>
              </a:buClr>
              <a:buFont typeface="Arial"/>
              <a:buNone/>
            </a:pPr>
            <a:endParaRPr sz="1000" dirty="0">
              <a:solidFill>
                <a:schemeClr val="accent2"/>
              </a:solidFill>
              <a:latin typeface="Tahoma"/>
              <a:ea typeface="Tahoma"/>
              <a:cs typeface="Tahoma"/>
              <a:sym typeface="Tahoma"/>
            </a:endParaRPr>
          </a:p>
          <a:p>
            <a:pPr marL="365125" marR="0" lvl="0" indent="-263525" algn="l" rtl="0">
              <a:spcBef>
                <a:spcPts val="0"/>
              </a:spcBef>
              <a:spcAft>
                <a:spcPts val="0"/>
              </a:spcAft>
              <a:buClr>
                <a:schemeClr val="dk1"/>
              </a:buClr>
              <a:buFont typeface="Arial"/>
              <a:buNone/>
            </a:pPr>
            <a:endParaRPr sz="1000" dirty="0">
              <a:solidFill>
                <a:schemeClr val="accent2"/>
              </a:solidFill>
              <a:latin typeface="Tahoma"/>
              <a:ea typeface="Tahoma"/>
              <a:cs typeface="Tahoma"/>
              <a:sym typeface="Tahoma"/>
            </a:endParaRPr>
          </a:p>
          <a:p>
            <a:pPr marL="365125" marR="0" lvl="0" indent="-263525" algn="l" rtl="0">
              <a:spcBef>
                <a:spcPts val="0"/>
              </a:spcBef>
              <a:spcAft>
                <a:spcPts val="0"/>
              </a:spcAft>
              <a:buSzPct val="25000"/>
              <a:buNone/>
            </a:pPr>
            <a:r>
              <a:rPr lang="en-US" sz="2600" b="1" dirty="0">
                <a:solidFill>
                  <a:schemeClr val="accent2"/>
                </a:solidFill>
                <a:latin typeface="Tahoma"/>
                <a:ea typeface="Tahoma"/>
                <a:cs typeface="Tahoma"/>
                <a:sym typeface="Tahoma"/>
              </a:rPr>
              <a:t>Phone and email</a:t>
            </a:r>
          </a:p>
          <a:p>
            <a:pPr marL="365125" marR="0" lvl="0" indent="-263525" algn="l" rtl="0">
              <a:spcBef>
                <a:spcPts val="0"/>
              </a:spcBef>
              <a:spcAft>
                <a:spcPts val="0"/>
              </a:spcAft>
              <a:buClr>
                <a:schemeClr val="accent2"/>
              </a:buClr>
              <a:buSzPct val="100000"/>
              <a:buFont typeface="Arial"/>
              <a:buChar char="•"/>
            </a:pPr>
            <a:r>
              <a:rPr lang="en-US" sz="2400" dirty="0">
                <a:solidFill>
                  <a:schemeClr val="accent2"/>
                </a:solidFill>
                <a:latin typeface="Tahoma"/>
                <a:ea typeface="Tahoma"/>
                <a:cs typeface="Tahoma"/>
                <a:sym typeface="Tahoma"/>
              </a:rPr>
              <a:t>866-NSF-GRFP (673-4737)</a:t>
            </a:r>
          </a:p>
          <a:p>
            <a:pPr marL="742950" marR="0" lvl="1" indent="-285750" algn="l" rtl="0">
              <a:spcBef>
                <a:spcPts val="0"/>
              </a:spcBef>
              <a:spcAft>
                <a:spcPts val="0"/>
              </a:spcAft>
              <a:buClr>
                <a:schemeClr val="accent2"/>
              </a:buClr>
              <a:buSzPct val="25000"/>
              <a:buFont typeface="Arial"/>
              <a:buNone/>
            </a:pPr>
            <a:r>
              <a:rPr lang="en-US" sz="2400" b="0" i="0" u="none" strike="noStrike" cap="none" dirty="0">
                <a:solidFill>
                  <a:schemeClr val="accent2"/>
                </a:solidFill>
                <a:latin typeface="Tahoma"/>
                <a:ea typeface="Tahoma"/>
                <a:cs typeface="Tahoma"/>
                <a:sym typeface="Tahoma"/>
              </a:rPr>
              <a:t>info@nsfgradfellows.org</a:t>
            </a:r>
          </a:p>
        </p:txBody>
      </p:sp>
      <p:sp>
        <p:nvSpPr>
          <p:cNvPr id="638" name="Shape 638"/>
          <p:cNvSpPr txBox="1"/>
          <p:nvPr/>
        </p:nvSpPr>
        <p:spPr>
          <a:xfrm>
            <a:off x="5743221" y="1828800"/>
            <a:ext cx="3400778" cy="3785651"/>
          </a:xfrm>
          <a:prstGeom prst="rect">
            <a:avLst/>
          </a:prstGeom>
          <a:solidFill>
            <a:schemeClr val="accent6"/>
          </a:solidFill>
          <a:ln w="38100" cap="flat" cmpd="sng">
            <a:solidFill>
              <a:schemeClr val="lt1"/>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SzPct val="25000"/>
              <a:buNone/>
            </a:pPr>
            <a:r>
              <a:rPr lang="en-US" sz="2400" dirty="0">
                <a:solidFill>
                  <a:schemeClr val="lt1"/>
                </a:solidFill>
                <a:latin typeface="Arial"/>
                <a:ea typeface="Arial"/>
                <a:cs typeface="Arial"/>
                <a:sym typeface="Arial"/>
              </a:rPr>
              <a:t>And …</a:t>
            </a:r>
            <a:endParaRPr sz="2400" dirty="0">
              <a:solidFill>
                <a:schemeClr val="lt1"/>
              </a:solidFill>
              <a:latin typeface="Arial"/>
              <a:ea typeface="Arial"/>
              <a:cs typeface="Arial"/>
              <a:sym typeface="Arial"/>
            </a:endParaRPr>
          </a:p>
          <a:p>
            <a:pPr marL="0" marR="0" lvl="0" indent="0" algn="l" rtl="0">
              <a:spcBef>
                <a:spcPts val="0"/>
              </a:spcBef>
              <a:spcAft>
                <a:spcPts val="0"/>
              </a:spcAft>
              <a:buSzPct val="25000"/>
              <a:buNone/>
            </a:pPr>
            <a:r>
              <a:rPr lang="en-US" sz="2400" dirty="0">
                <a:solidFill>
                  <a:schemeClr val="lt1"/>
                </a:solidFill>
                <a:latin typeface="Arial"/>
                <a:ea typeface="Arial"/>
                <a:cs typeface="Arial"/>
                <a:sym typeface="Arial"/>
              </a:rPr>
              <a:t>-  Research Mentors</a:t>
            </a:r>
          </a:p>
          <a:p>
            <a:pPr marL="285750" marR="0" lvl="0" indent="-285750" algn="l" rtl="0">
              <a:spcBef>
                <a:spcPts val="0"/>
              </a:spcBef>
              <a:spcAft>
                <a:spcPts val="0"/>
              </a:spcAft>
              <a:buClr>
                <a:schemeClr val="lt1"/>
              </a:buClr>
              <a:buSzPct val="100000"/>
              <a:buFont typeface="Arial"/>
              <a:buChar char="-"/>
            </a:pPr>
            <a:r>
              <a:rPr lang="en-US" sz="2400" dirty="0">
                <a:solidFill>
                  <a:schemeClr val="lt1"/>
                </a:solidFill>
                <a:latin typeface="Arial"/>
                <a:ea typeface="Arial"/>
                <a:cs typeface="Arial"/>
                <a:sym typeface="Arial"/>
              </a:rPr>
              <a:t>Former panelists</a:t>
            </a:r>
          </a:p>
          <a:p>
            <a:pPr marL="285750" marR="0" lvl="0" indent="-285750" algn="l" rtl="0">
              <a:spcBef>
                <a:spcPts val="0"/>
              </a:spcBef>
              <a:spcAft>
                <a:spcPts val="0"/>
              </a:spcAft>
              <a:buClr>
                <a:schemeClr val="lt1"/>
              </a:buClr>
              <a:buSzPct val="100000"/>
              <a:buFont typeface="Arial"/>
              <a:buChar char="-"/>
            </a:pPr>
            <a:r>
              <a:rPr lang="en-US" sz="2400" dirty="0">
                <a:solidFill>
                  <a:schemeClr val="lt1"/>
                </a:solidFill>
                <a:latin typeface="Arial"/>
                <a:ea typeface="Arial"/>
                <a:cs typeface="Arial"/>
                <a:sym typeface="Arial"/>
              </a:rPr>
              <a:t>Program coordinators</a:t>
            </a:r>
          </a:p>
          <a:p>
            <a:pPr marL="285750" marR="0" lvl="0" indent="-285750" algn="l" rtl="0">
              <a:spcBef>
                <a:spcPts val="0"/>
              </a:spcBef>
              <a:spcAft>
                <a:spcPts val="0"/>
              </a:spcAft>
              <a:buClr>
                <a:schemeClr val="lt1"/>
              </a:buClr>
              <a:buSzPct val="100000"/>
              <a:buFont typeface="Arial"/>
              <a:buChar char="-"/>
            </a:pPr>
            <a:r>
              <a:rPr lang="en-US" sz="2400" dirty="0">
                <a:solidFill>
                  <a:schemeClr val="lt1"/>
                </a:solidFill>
                <a:latin typeface="Arial"/>
                <a:ea typeface="Arial"/>
                <a:cs typeface="Arial"/>
                <a:sym typeface="Arial"/>
              </a:rPr>
              <a:t>Professors</a:t>
            </a:r>
          </a:p>
          <a:p>
            <a:pPr marL="285750" marR="0" lvl="0" indent="-285750" algn="l" rtl="0">
              <a:spcBef>
                <a:spcPts val="0"/>
              </a:spcBef>
              <a:spcAft>
                <a:spcPts val="0"/>
              </a:spcAft>
              <a:buClr>
                <a:schemeClr val="lt1"/>
              </a:buClr>
              <a:buSzPct val="100000"/>
              <a:buFont typeface="Arial"/>
              <a:buChar char="-"/>
            </a:pPr>
            <a:r>
              <a:rPr lang="en-US" sz="2400" dirty="0">
                <a:solidFill>
                  <a:schemeClr val="lt1"/>
                </a:solidFill>
                <a:latin typeface="Arial"/>
                <a:ea typeface="Arial"/>
                <a:cs typeface="Arial"/>
                <a:sym typeface="Arial"/>
              </a:rPr>
              <a:t>NSF GRFP recipients</a:t>
            </a:r>
          </a:p>
          <a:p>
            <a:pPr marL="285750" marR="0" lvl="0" indent="-285750" algn="l" rtl="0">
              <a:spcBef>
                <a:spcPts val="0"/>
              </a:spcBef>
              <a:spcAft>
                <a:spcPts val="0"/>
              </a:spcAft>
              <a:buClr>
                <a:schemeClr val="lt1"/>
              </a:buClr>
              <a:buSzPct val="100000"/>
              <a:buFont typeface="Arial"/>
              <a:buChar char="-"/>
            </a:pPr>
            <a:r>
              <a:rPr lang="en-US" sz="2400" dirty="0">
                <a:solidFill>
                  <a:schemeClr val="lt1"/>
                </a:solidFill>
                <a:latin typeface="Arial"/>
                <a:ea typeface="Arial"/>
                <a:cs typeface="Arial"/>
                <a:sym typeface="Arial"/>
              </a:rPr>
              <a:t>Family</a:t>
            </a:r>
          </a:p>
          <a:p>
            <a:pPr marL="285750" marR="0" lvl="0" indent="-285750" algn="l" rtl="0">
              <a:spcBef>
                <a:spcPts val="0"/>
              </a:spcBef>
              <a:spcAft>
                <a:spcPts val="0"/>
              </a:spcAft>
              <a:buClr>
                <a:schemeClr val="lt1"/>
              </a:buClr>
              <a:buSzPct val="100000"/>
              <a:buFont typeface="Arial"/>
              <a:buChar char="-"/>
            </a:pPr>
            <a:r>
              <a:rPr lang="en-US" sz="2400" dirty="0">
                <a:solidFill>
                  <a:schemeClr val="lt1"/>
                </a:solidFill>
                <a:latin typeface="Arial"/>
                <a:ea typeface="Arial"/>
                <a:cs typeface="Arial"/>
                <a:sym typeface="Arial"/>
              </a:rPr>
              <a:t>Friends</a:t>
            </a:r>
          </a:p>
        </p:txBody>
      </p:sp>
      <p:sp>
        <p:nvSpPr>
          <p:cNvPr id="2" name="TextBox 1">
            <a:extLst>
              <a:ext uri="{FF2B5EF4-FFF2-40B4-BE49-F238E27FC236}">
                <a16:creationId xmlns:a16="http://schemas.microsoft.com/office/drawing/2014/main" id="{48956C5D-1811-47E0-8A58-528237857D88}"/>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4"/>
              </a:rPr>
              <a:t>https://www.research.gov/</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443444"/>
            <a:ext cx="8305800" cy="38600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solidFill>
                  <a:schemeClr val="bg1"/>
                </a:solidFill>
              </a:rPr>
              <a:t>More External Resources</a:t>
            </a:r>
          </a:p>
        </p:txBody>
      </p:sp>
      <p:sp>
        <p:nvSpPr>
          <p:cNvPr id="3" name="Text Placeholder 2"/>
          <p:cNvSpPr>
            <a:spLocks noGrp="1"/>
          </p:cNvSpPr>
          <p:nvPr>
            <p:ph type="body" idx="1"/>
          </p:nvPr>
        </p:nvSpPr>
        <p:spPr>
          <a:xfrm>
            <a:off x="457200" y="1600201"/>
            <a:ext cx="8305800" cy="4095206"/>
          </a:xfrm>
          <a:solidFill>
            <a:schemeClr val="bg1"/>
          </a:solidFill>
        </p:spPr>
        <p:txBody>
          <a:bodyPr/>
          <a:lstStyle/>
          <a:p>
            <a:r>
              <a:rPr lang="en-US" dirty="0"/>
              <a:t> NSF GRFP Winning Essays</a:t>
            </a:r>
          </a:p>
          <a:p>
            <a:pPr marL="635000" lvl="1" indent="0">
              <a:buNone/>
            </a:pPr>
            <a:r>
              <a:rPr lang="en-US" dirty="0">
                <a:hlinkClick r:id="rId3"/>
              </a:rPr>
              <a:t>http://tinyurl.com/NSFGRFPExamples</a:t>
            </a:r>
            <a:endParaRPr lang="en-US" dirty="0"/>
          </a:p>
          <a:p>
            <a:r>
              <a:rPr lang="en-US" dirty="0"/>
              <a:t> Insights on Fellowship</a:t>
            </a:r>
          </a:p>
          <a:p>
            <a:pPr marL="635000" lvl="1" indent="0">
              <a:buNone/>
            </a:pPr>
            <a:r>
              <a:rPr lang="en-US" dirty="0">
                <a:hlinkClick r:id="rId4"/>
              </a:rPr>
              <a:t>http://grfpessayinsights.missouri.edu/</a:t>
            </a:r>
            <a:endParaRPr lang="en-US" dirty="0"/>
          </a:p>
          <a:p>
            <a:r>
              <a:rPr lang="en-US" dirty="0"/>
              <a:t> Self-Scoring Rubric for Essays</a:t>
            </a:r>
          </a:p>
          <a:p>
            <a:pPr marL="635000" lvl="1" indent="0">
              <a:buNone/>
            </a:pPr>
            <a:r>
              <a:rPr lang="en-US" dirty="0">
                <a:hlinkClick r:id="rId5"/>
              </a:rPr>
              <a:t>https://www.research.msstate.edu/rresources/pdf/NSF_fellowship_rubric.pdf</a:t>
            </a:r>
            <a:endParaRPr lang="en-US" dirty="0"/>
          </a:p>
          <a:p>
            <a:pPr lvl="1"/>
            <a:endParaRPr lang="en-US" dirty="0"/>
          </a:p>
          <a:p>
            <a:pPr lvl="1"/>
            <a:endParaRPr lang="en-US" dirty="0"/>
          </a:p>
          <a:p>
            <a:endParaRPr lang="en-US" dirty="0"/>
          </a:p>
        </p:txBody>
      </p:sp>
      <p:sp>
        <p:nvSpPr>
          <p:cNvPr id="4" name="TextBox 3">
            <a:extLst>
              <a:ext uri="{FF2B5EF4-FFF2-40B4-BE49-F238E27FC236}">
                <a16:creationId xmlns:a16="http://schemas.microsoft.com/office/drawing/2014/main" id="{A474004A-5961-4978-B363-F03369A8CD13}"/>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6"/>
              </a:rPr>
              <a:t>https://www.research.gov/</a:t>
            </a:r>
            <a:endParaRPr lang="en-US" dirty="0"/>
          </a:p>
        </p:txBody>
      </p:sp>
    </p:spTree>
    <p:extLst>
      <p:ext uri="{BB962C8B-B14F-4D97-AF65-F5344CB8AC3E}">
        <p14:creationId xmlns:p14="http://schemas.microsoft.com/office/powerpoint/2010/main" val="16524715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Shape 732"/>
          <p:cNvSpPr/>
          <p:nvPr/>
        </p:nvSpPr>
        <p:spPr>
          <a:xfrm>
            <a:off x="5638800" y="4267200"/>
            <a:ext cx="3124199" cy="838199"/>
          </a:xfrm>
          <a:prstGeom prst="roundRect">
            <a:avLst>
              <a:gd name="adj" fmla="val 4167"/>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3" name="Shape 733"/>
          <p:cNvSpPr/>
          <p:nvPr/>
        </p:nvSpPr>
        <p:spPr>
          <a:xfrm>
            <a:off x="304800" y="2590800"/>
            <a:ext cx="5029199" cy="2590800"/>
          </a:xfrm>
          <a:prstGeom prst="roundRect">
            <a:avLst>
              <a:gd name="adj" fmla="val 4167"/>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4" name="Shape 734"/>
          <p:cNvSpPr txBox="1">
            <a:spLocks noGrp="1"/>
          </p:cNvSpPr>
          <p:nvPr>
            <p:ph type="title"/>
          </p:nvPr>
        </p:nvSpPr>
        <p:spPr>
          <a:xfrm>
            <a:off x="542925" y="28575"/>
            <a:ext cx="8229600" cy="1143000"/>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lt1"/>
                </a:solidFill>
                <a:latin typeface="Tahoma"/>
                <a:ea typeface="Tahoma"/>
                <a:cs typeface="Tahoma"/>
                <a:sym typeface="Tahoma"/>
              </a:rPr>
              <a:t>Win by Believing in Yourself, Your Community, and Your Talents</a:t>
            </a:r>
          </a:p>
        </p:txBody>
      </p:sp>
      <p:sp>
        <p:nvSpPr>
          <p:cNvPr id="735" name="Shape 735"/>
          <p:cNvSpPr txBox="1">
            <a:spLocks noGrp="1"/>
          </p:cNvSpPr>
          <p:nvPr>
            <p:ph type="body" idx="1"/>
          </p:nvPr>
        </p:nvSpPr>
        <p:spPr>
          <a:xfrm>
            <a:off x="0" y="1676400"/>
            <a:ext cx="5562600" cy="9144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25000"/>
              <a:buFont typeface="Tahoma"/>
              <a:buNone/>
            </a:pPr>
            <a:endParaRPr sz="600" b="0" i="0" u="none" strike="noStrike" cap="none">
              <a:solidFill>
                <a:schemeClr val="dk1"/>
              </a:solidFill>
              <a:latin typeface="Tahoma"/>
              <a:ea typeface="Tahoma"/>
              <a:cs typeface="Tahoma"/>
              <a:sym typeface="Tahoma"/>
            </a:endParaRPr>
          </a:p>
          <a:p>
            <a:pPr marL="342900" marR="0" lvl="0" indent="-342900" algn="ctr" rtl="0">
              <a:spcBef>
                <a:spcPts val="560"/>
              </a:spcBef>
              <a:spcAft>
                <a:spcPts val="0"/>
              </a:spcAft>
              <a:buClr>
                <a:schemeClr val="accent2"/>
              </a:buClr>
              <a:buSzPct val="25000"/>
              <a:buFont typeface="Tahoma"/>
              <a:buNone/>
            </a:pPr>
            <a:r>
              <a:rPr lang="en-US" sz="2800" b="1" i="0" u="none" strike="noStrike" cap="none">
                <a:solidFill>
                  <a:schemeClr val="accent2"/>
                </a:solidFill>
                <a:latin typeface="Tahoma"/>
                <a:ea typeface="Tahoma"/>
                <a:cs typeface="Tahoma"/>
                <a:sym typeface="Tahoma"/>
              </a:rPr>
              <a:t>Avoid Self-Disqualification</a:t>
            </a:r>
          </a:p>
        </p:txBody>
      </p:sp>
      <p:pic>
        <p:nvPicPr>
          <p:cNvPr id="736" name="Shape 736"/>
          <p:cNvPicPr preferRelativeResize="0"/>
          <p:nvPr/>
        </p:nvPicPr>
        <p:blipFill rotWithShape="1">
          <a:blip r:embed="rId3">
            <a:alphaModFix/>
          </a:blip>
          <a:srcRect l="1919" r="4388"/>
          <a:stretch/>
        </p:blipFill>
        <p:spPr>
          <a:xfrm>
            <a:off x="5715000" y="2057400"/>
            <a:ext cx="2971799" cy="1993900"/>
          </a:xfrm>
          <a:prstGeom prst="rect">
            <a:avLst/>
          </a:prstGeom>
          <a:noFill/>
          <a:ln w="9525" cap="flat" cmpd="sng">
            <a:solidFill>
              <a:schemeClr val="dk1"/>
            </a:solidFill>
            <a:prstDash val="solid"/>
            <a:miter/>
            <a:headEnd type="none" w="med" len="med"/>
            <a:tailEnd type="none" w="med" len="med"/>
          </a:ln>
        </p:spPr>
      </p:pic>
      <p:sp>
        <p:nvSpPr>
          <p:cNvPr id="737" name="Shape 737"/>
          <p:cNvSpPr txBox="1"/>
          <p:nvPr/>
        </p:nvSpPr>
        <p:spPr>
          <a:xfrm>
            <a:off x="5715000" y="4343400"/>
            <a:ext cx="3124199" cy="639762"/>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200" b="1" i="1">
                <a:solidFill>
                  <a:schemeClr val="dk1"/>
                </a:solidFill>
                <a:latin typeface="Tahoma"/>
                <a:ea typeface="Tahoma"/>
                <a:cs typeface="Tahoma"/>
                <a:sym typeface="Tahoma"/>
              </a:rPr>
              <a:t>NSF funds studies of emperor penguins who are rife with belief in themselves</a:t>
            </a:r>
          </a:p>
        </p:txBody>
      </p:sp>
      <p:sp>
        <p:nvSpPr>
          <p:cNvPr id="738" name="Shape 738"/>
          <p:cNvSpPr/>
          <p:nvPr/>
        </p:nvSpPr>
        <p:spPr>
          <a:xfrm>
            <a:off x="381000" y="2743200"/>
            <a:ext cx="4876799" cy="2514599"/>
          </a:xfrm>
          <a:prstGeom prst="rect">
            <a:avLst/>
          </a:prstGeom>
          <a:noFill/>
          <a:ln>
            <a:noFill/>
          </a:ln>
        </p:spPr>
        <p:txBody>
          <a:bodyPr lIns="91425" tIns="45700" rIns="91425" bIns="45700" anchor="t" anchorCtr="0">
            <a:noAutofit/>
          </a:bodyPr>
          <a:lstStyle/>
          <a:p>
            <a:pPr marL="342900" marR="0" lvl="0" indent="-342900" algn="l" rtl="0">
              <a:lnSpc>
                <a:spcPct val="80000"/>
              </a:lnSpc>
              <a:spcBef>
                <a:spcPts val="0"/>
              </a:spcBef>
              <a:spcAft>
                <a:spcPts val="0"/>
              </a:spcAft>
              <a:buClr>
                <a:schemeClr val="accent2"/>
              </a:buClr>
              <a:buSzPct val="100000"/>
              <a:buFont typeface="Noto Sans Symbols"/>
              <a:buChar char="▪"/>
            </a:pPr>
            <a:r>
              <a:rPr lang="en-US" sz="2200">
                <a:solidFill>
                  <a:schemeClr val="accent2"/>
                </a:solidFill>
                <a:latin typeface="Tahoma"/>
                <a:ea typeface="Tahoma"/>
                <a:cs typeface="Tahoma"/>
                <a:sym typeface="Tahoma"/>
              </a:rPr>
              <a:t>All other applicants are “more qualified”</a:t>
            </a:r>
          </a:p>
          <a:p>
            <a:pPr marL="342900" marR="0" lvl="0" indent="-342900" algn="l" rtl="0">
              <a:lnSpc>
                <a:spcPct val="80000"/>
              </a:lnSpc>
              <a:spcBef>
                <a:spcPts val="440"/>
              </a:spcBef>
              <a:spcAft>
                <a:spcPts val="0"/>
              </a:spcAft>
              <a:buClr>
                <a:schemeClr val="accent2"/>
              </a:buClr>
              <a:buSzPct val="100000"/>
              <a:buFont typeface="Noto Sans Symbols"/>
              <a:buChar char="▪"/>
            </a:pPr>
            <a:r>
              <a:rPr lang="en-US" sz="2200">
                <a:solidFill>
                  <a:schemeClr val="accent2"/>
                </a:solidFill>
                <a:latin typeface="Tahoma"/>
                <a:ea typeface="Tahoma"/>
                <a:cs typeface="Tahoma"/>
                <a:sym typeface="Tahoma"/>
              </a:rPr>
              <a:t>Research, activities, or contributions are not impressive enough</a:t>
            </a:r>
          </a:p>
          <a:p>
            <a:pPr marL="342900" marR="0" lvl="0" indent="-342900" algn="l" rtl="0">
              <a:lnSpc>
                <a:spcPct val="80000"/>
              </a:lnSpc>
              <a:spcBef>
                <a:spcPts val="440"/>
              </a:spcBef>
              <a:spcAft>
                <a:spcPts val="0"/>
              </a:spcAft>
              <a:buClr>
                <a:schemeClr val="accent2"/>
              </a:buClr>
              <a:buSzPct val="100000"/>
              <a:buFont typeface="Noto Sans Symbols"/>
              <a:buChar char="▪"/>
            </a:pPr>
            <a:r>
              <a:rPr lang="en-US" sz="2200">
                <a:solidFill>
                  <a:schemeClr val="accent2"/>
                </a:solidFill>
                <a:latin typeface="Tahoma"/>
                <a:ea typeface="Tahoma"/>
                <a:cs typeface="Tahoma"/>
                <a:sym typeface="Tahoma"/>
              </a:rPr>
              <a:t>Not enough experience</a:t>
            </a:r>
          </a:p>
          <a:p>
            <a:pPr marL="342900" marR="0" lvl="0" indent="-342900" algn="l" rtl="0">
              <a:lnSpc>
                <a:spcPct val="80000"/>
              </a:lnSpc>
              <a:spcBef>
                <a:spcPts val="440"/>
              </a:spcBef>
              <a:spcAft>
                <a:spcPts val="0"/>
              </a:spcAft>
              <a:buClr>
                <a:schemeClr val="accent2"/>
              </a:buClr>
              <a:buSzPct val="100000"/>
              <a:buFont typeface="Noto Sans Symbols"/>
              <a:buChar char="▪"/>
            </a:pPr>
            <a:r>
              <a:rPr lang="en-US" sz="2200">
                <a:solidFill>
                  <a:schemeClr val="accent2"/>
                </a:solidFill>
                <a:latin typeface="Tahoma"/>
                <a:ea typeface="Tahoma"/>
                <a:cs typeface="Tahoma"/>
                <a:sym typeface="Tahoma"/>
              </a:rPr>
              <a:t>Not able to express things well </a:t>
            </a:r>
          </a:p>
        </p:txBody>
      </p:sp>
      <p:sp>
        <p:nvSpPr>
          <p:cNvPr id="2" name="TextBox 1">
            <a:extLst>
              <a:ext uri="{FF2B5EF4-FFF2-40B4-BE49-F238E27FC236}">
                <a16:creationId xmlns:a16="http://schemas.microsoft.com/office/drawing/2014/main" id="{2F08C819-A7E8-462C-A4B6-0E96C016F89F}"/>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4"/>
              </a:rPr>
              <a:t>https://www.research.gov/</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Shape 744"/>
          <p:cNvSpPr/>
          <p:nvPr/>
        </p:nvSpPr>
        <p:spPr>
          <a:xfrm>
            <a:off x="152400" y="1676400"/>
            <a:ext cx="5333999" cy="4038599"/>
          </a:xfrm>
          <a:prstGeom prst="roundRect">
            <a:avLst>
              <a:gd name="adj" fmla="val 4167"/>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5" name="Shape 745"/>
          <p:cNvSpPr txBox="1">
            <a:spLocks noGrp="1"/>
          </p:cNvSpPr>
          <p:nvPr>
            <p:ph type="title"/>
          </p:nvPr>
        </p:nvSpPr>
        <p:spPr>
          <a:xfrm>
            <a:off x="381000" y="0"/>
            <a:ext cx="8229600" cy="1143000"/>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lt1"/>
                </a:solidFill>
                <a:latin typeface="Tahoma"/>
                <a:ea typeface="Tahoma"/>
                <a:cs typeface="Tahoma"/>
                <a:sym typeface="Tahoma"/>
              </a:rPr>
              <a:t>Apply to Win</a:t>
            </a:r>
          </a:p>
        </p:txBody>
      </p:sp>
      <p:sp>
        <p:nvSpPr>
          <p:cNvPr id="746" name="Shape 746"/>
          <p:cNvSpPr txBox="1">
            <a:spLocks noGrp="1"/>
          </p:cNvSpPr>
          <p:nvPr>
            <p:ph type="body" idx="1"/>
          </p:nvPr>
        </p:nvSpPr>
        <p:spPr>
          <a:xfrm>
            <a:off x="228600" y="1752600"/>
            <a:ext cx="5333999" cy="388620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accent2"/>
              </a:buClr>
              <a:buSzPct val="25000"/>
              <a:buFont typeface="Tahoma"/>
              <a:buNone/>
            </a:pPr>
            <a:r>
              <a:rPr lang="en-US" sz="2400" b="0" i="0" u="none" strike="noStrike" cap="none">
                <a:solidFill>
                  <a:schemeClr val="accent2"/>
                </a:solidFill>
                <a:latin typeface="Tahoma"/>
                <a:ea typeface="Tahoma"/>
                <a:cs typeface="Tahoma"/>
                <a:sym typeface="Tahoma"/>
              </a:rPr>
              <a:t> Applying always produces a winning result! </a:t>
            </a:r>
          </a:p>
          <a:p>
            <a:pPr marL="342900" marR="0" lvl="0" indent="-342900" algn="l" rtl="0">
              <a:lnSpc>
                <a:spcPct val="90000"/>
              </a:lnSpc>
              <a:spcBef>
                <a:spcPts val="480"/>
              </a:spcBef>
              <a:spcAft>
                <a:spcPts val="0"/>
              </a:spcAft>
              <a:buClr>
                <a:schemeClr val="accent2"/>
              </a:buClr>
              <a:buSzPct val="25000"/>
              <a:buFont typeface="Tahoma"/>
              <a:buNone/>
            </a:pPr>
            <a:r>
              <a:rPr lang="en-US" sz="2400" b="0" i="0" u="none" strike="noStrike" cap="none">
                <a:solidFill>
                  <a:schemeClr val="accent2"/>
                </a:solidFill>
                <a:latin typeface="Tahoma"/>
                <a:ea typeface="Tahoma"/>
                <a:cs typeface="Tahoma"/>
                <a:sym typeface="Tahoma"/>
              </a:rPr>
              <a:t>Besides feedback on your ideas from experts, it is great preparation for:</a:t>
            </a:r>
          </a:p>
          <a:p>
            <a:pPr marL="742950" marR="0" lvl="1" indent="-285750" algn="l" rtl="0">
              <a:lnSpc>
                <a:spcPct val="90000"/>
              </a:lnSpc>
              <a:spcBef>
                <a:spcPts val="400"/>
              </a:spcBef>
              <a:spcAft>
                <a:spcPts val="0"/>
              </a:spcAft>
              <a:buClr>
                <a:schemeClr val="accent2"/>
              </a:buClr>
              <a:buSzPct val="100000"/>
              <a:buFont typeface="Tahoma"/>
              <a:buChar char="–"/>
            </a:pPr>
            <a:r>
              <a:rPr lang="en-US" sz="2000" b="0" i="0" u="none" strike="noStrike" cap="none">
                <a:solidFill>
                  <a:schemeClr val="accent2"/>
                </a:solidFill>
                <a:latin typeface="Tahoma"/>
                <a:ea typeface="Tahoma"/>
                <a:cs typeface="Tahoma"/>
                <a:sym typeface="Tahoma"/>
              </a:rPr>
              <a:t>Other award applications</a:t>
            </a:r>
          </a:p>
          <a:p>
            <a:pPr marL="742950" marR="0" lvl="1" indent="-285750" algn="l" rtl="0">
              <a:lnSpc>
                <a:spcPct val="90000"/>
              </a:lnSpc>
              <a:spcBef>
                <a:spcPts val="400"/>
              </a:spcBef>
              <a:spcAft>
                <a:spcPts val="0"/>
              </a:spcAft>
              <a:buClr>
                <a:schemeClr val="accent2"/>
              </a:buClr>
              <a:buSzPct val="100000"/>
              <a:buFont typeface="Tahoma"/>
              <a:buChar char="–"/>
            </a:pPr>
            <a:r>
              <a:rPr lang="en-US" sz="2000" b="0" i="0" u="none" strike="noStrike" cap="none">
                <a:solidFill>
                  <a:schemeClr val="accent2"/>
                </a:solidFill>
                <a:latin typeface="Tahoma"/>
                <a:ea typeface="Tahoma"/>
                <a:cs typeface="Tahoma"/>
                <a:sym typeface="Tahoma"/>
              </a:rPr>
              <a:t>Graduate school applications</a:t>
            </a:r>
          </a:p>
          <a:p>
            <a:pPr marL="742950" marR="0" lvl="1" indent="-285750" algn="l" rtl="0">
              <a:lnSpc>
                <a:spcPct val="90000"/>
              </a:lnSpc>
              <a:spcBef>
                <a:spcPts val="400"/>
              </a:spcBef>
              <a:spcAft>
                <a:spcPts val="0"/>
              </a:spcAft>
              <a:buClr>
                <a:schemeClr val="accent2"/>
              </a:buClr>
              <a:buSzPct val="100000"/>
              <a:buFont typeface="Tahoma"/>
              <a:buChar char="–"/>
            </a:pPr>
            <a:r>
              <a:rPr lang="en-US" sz="2000" b="0" i="0" u="none" strike="noStrike" cap="none">
                <a:solidFill>
                  <a:schemeClr val="accent2"/>
                </a:solidFill>
                <a:latin typeface="Tahoma"/>
                <a:ea typeface="Tahoma"/>
                <a:cs typeface="Tahoma"/>
                <a:sym typeface="Tahoma"/>
              </a:rPr>
              <a:t>Job applications</a:t>
            </a:r>
          </a:p>
          <a:p>
            <a:pPr marL="742950" marR="0" lvl="1" indent="-285750" algn="l" rtl="0">
              <a:lnSpc>
                <a:spcPct val="90000"/>
              </a:lnSpc>
              <a:spcBef>
                <a:spcPts val="400"/>
              </a:spcBef>
              <a:spcAft>
                <a:spcPts val="0"/>
              </a:spcAft>
              <a:buClr>
                <a:schemeClr val="accent2"/>
              </a:buClr>
              <a:buSzPct val="100000"/>
              <a:buFont typeface="Tahoma"/>
              <a:buChar char="–"/>
            </a:pPr>
            <a:r>
              <a:rPr lang="en-US" sz="2000" b="0" i="0" u="none" strike="noStrike" cap="none">
                <a:solidFill>
                  <a:schemeClr val="accent2"/>
                </a:solidFill>
                <a:latin typeface="Tahoma"/>
                <a:ea typeface="Tahoma"/>
                <a:cs typeface="Tahoma"/>
                <a:sym typeface="Tahoma"/>
              </a:rPr>
              <a:t>Writing publications</a:t>
            </a:r>
          </a:p>
          <a:p>
            <a:pPr marL="742950" marR="0" lvl="1" indent="-285750" algn="l" rtl="0">
              <a:lnSpc>
                <a:spcPct val="90000"/>
              </a:lnSpc>
              <a:spcBef>
                <a:spcPts val="400"/>
              </a:spcBef>
              <a:spcAft>
                <a:spcPts val="0"/>
              </a:spcAft>
              <a:buClr>
                <a:schemeClr val="accent2"/>
              </a:buClr>
              <a:buSzPct val="100000"/>
              <a:buFont typeface="Tahoma"/>
              <a:buChar char="–"/>
            </a:pPr>
            <a:r>
              <a:rPr lang="en-US" sz="2000" b="0" i="0" u="none" strike="noStrike" cap="none">
                <a:solidFill>
                  <a:schemeClr val="accent2"/>
                </a:solidFill>
                <a:latin typeface="Tahoma"/>
                <a:ea typeface="Tahoma"/>
                <a:cs typeface="Tahoma"/>
                <a:sym typeface="Tahoma"/>
              </a:rPr>
              <a:t>Professional connections</a:t>
            </a:r>
          </a:p>
          <a:p>
            <a:pPr marL="342900" marR="0" lvl="0" indent="-342900" algn="ctr" rtl="0">
              <a:lnSpc>
                <a:spcPct val="90000"/>
              </a:lnSpc>
              <a:spcBef>
                <a:spcPts val="400"/>
              </a:spcBef>
              <a:spcAft>
                <a:spcPts val="0"/>
              </a:spcAft>
              <a:buClr>
                <a:schemeClr val="accent2"/>
              </a:buClr>
              <a:buSzPct val="25000"/>
              <a:buFont typeface="Tahoma"/>
              <a:buNone/>
            </a:pPr>
            <a:r>
              <a:rPr lang="en-US" sz="2000" b="1" i="0" u="none" strike="noStrike" cap="none">
                <a:solidFill>
                  <a:schemeClr val="accent2"/>
                </a:solidFill>
                <a:latin typeface="Tahoma"/>
                <a:ea typeface="Tahoma"/>
                <a:cs typeface="Tahoma"/>
                <a:sym typeface="Tahoma"/>
              </a:rPr>
              <a:t>   </a:t>
            </a:r>
            <a:r>
              <a:rPr lang="en-US" sz="2000" b="1" i="0" u="sng" strike="noStrike" cap="none">
                <a:solidFill>
                  <a:schemeClr val="accent2"/>
                </a:solidFill>
                <a:latin typeface="Tahoma"/>
                <a:ea typeface="Tahoma"/>
                <a:cs typeface="Tahoma"/>
                <a:sym typeface="Tahoma"/>
              </a:rPr>
              <a:t>…and you just might win the fellowship too!</a:t>
            </a:r>
          </a:p>
          <a:p>
            <a:pPr marL="742950" marR="0" lvl="1" indent="-285750" algn="l" rtl="0">
              <a:lnSpc>
                <a:spcPct val="90000"/>
              </a:lnSpc>
              <a:spcBef>
                <a:spcPts val="400"/>
              </a:spcBef>
              <a:spcAft>
                <a:spcPts val="0"/>
              </a:spcAft>
              <a:buClr>
                <a:schemeClr val="dk1"/>
              </a:buClr>
              <a:buSzPct val="100000"/>
              <a:buFont typeface="Tahoma"/>
              <a:buNone/>
            </a:pPr>
            <a:endParaRPr sz="2000" b="0" i="0" u="none" strike="noStrike" cap="none">
              <a:solidFill>
                <a:srgbClr val="FFCC00"/>
              </a:solidFill>
              <a:latin typeface="Tahoma"/>
              <a:ea typeface="Tahoma"/>
              <a:cs typeface="Tahoma"/>
              <a:sym typeface="Tahoma"/>
            </a:endParaRPr>
          </a:p>
        </p:txBody>
      </p:sp>
      <p:pic>
        <p:nvPicPr>
          <p:cNvPr id="747" name="Shape 747"/>
          <p:cNvPicPr preferRelativeResize="0"/>
          <p:nvPr/>
        </p:nvPicPr>
        <p:blipFill rotWithShape="1">
          <a:blip r:embed="rId3">
            <a:alphaModFix/>
          </a:blip>
          <a:srcRect/>
          <a:stretch/>
        </p:blipFill>
        <p:spPr>
          <a:xfrm>
            <a:off x="5943600" y="1371600"/>
            <a:ext cx="2750807" cy="2382598"/>
          </a:xfrm>
          <a:prstGeom prst="rect">
            <a:avLst/>
          </a:prstGeom>
          <a:noFill/>
          <a:ln>
            <a:noFill/>
          </a:ln>
        </p:spPr>
      </p:pic>
      <p:sp>
        <p:nvSpPr>
          <p:cNvPr id="748" name="Shape 748"/>
          <p:cNvSpPr/>
          <p:nvPr/>
        </p:nvSpPr>
        <p:spPr>
          <a:xfrm>
            <a:off x="5943600" y="3886200"/>
            <a:ext cx="2743199" cy="2000547"/>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ctr" anchorCtr="0">
            <a:noAutofit/>
          </a:bodyPr>
          <a:lstStyle/>
          <a:p>
            <a:pPr marL="457200" marR="0" lvl="1" indent="0" algn="ctr" rtl="0">
              <a:spcBef>
                <a:spcPts val="0"/>
              </a:spcBef>
              <a:spcAft>
                <a:spcPts val="0"/>
              </a:spcAft>
              <a:buSzPct val="25000"/>
              <a:buNone/>
            </a:pPr>
            <a:r>
              <a:rPr lang="en-US" sz="2000" b="0" i="0" u="none" strike="noStrike" cap="none" dirty="0">
                <a:solidFill>
                  <a:schemeClr val="accent2"/>
                </a:solidFill>
                <a:latin typeface="Tahoma"/>
                <a:ea typeface="Tahoma"/>
                <a:cs typeface="Tahoma"/>
                <a:sym typeface="Tahoma"/>
              </a:rPr>
              <a:t>WATCH </a:t>
            </a:r>
          </a:p>
          <a:p>
            <a:pPr marL="457200" marR="0" lvl="1" indent="0" algn="ctr" rtl="0">
              <a:spcBef>
                <a:spcPts val="0"/>
              </a:spcBef>
              <a:spcAft>
                <a:spcPts val="0"/>
              </a:spcAft>
              <a:buSzPct val="25000"/>
              <a:buNone/>
            </a:pPr>
            <a:r>
              <a:rPr lang="en-US" sz="2000" dirty="0">
                <a:solidFill>
                  <a:schemeClr val="accent2"/>
                </a:solidFill>
                <a:latin typeface="Tahoma"/>
                <a:ea typeface="Tahoma"/>
                <a:cs typeface="Tahoma"/>
                <a:sym typeface="Tahoma"/>
              </a:rPr>
              <a:t>Your</a:t>
            </a:r>
            <a:r>
              <a:rPr lang="en-US" sz="2000" b="0" i="0" u="none" strike="noStrike" cap="none" dirty="0">
                <a:solidFill>
                  <a:schemeClr val="accent2"/>
                </a:solidFill>
                <a:latin typeface="Tahoma"/>
                <a:ea typeface="Tahoma"/>
                <a:cs typeface="Tahoma"/>
                <a:sym typeface="Tahoma"/>
              </a:rPr>
              <a:t> </a:t>
            </a:r>
          </a:p>
          <a:p>
            <a:pPr marL="457200" marR="0" lvl="1" indent="0" algn="ctr" rtl="0">
              <a:spcBef>
                <a:spcPts val="0"/>
              </a:spcBef>
              <a:spcAft>
                <a:spcPts val="0"/>
              </a:spcAft>
              <a:buSzPct val="25000"/>
              <a:buNone/>
            </a:pPr>
            <a:r>
              <a:rPr lang="en-US" sz="2000" dirty="0">
                <a:solidFill>
                  <a:schemeClr val="accent2"/>
                </a:solidFill>
                <a:latin typeface="Tahoma"/>
                <a:ea typeface="Tahoma"/>
                <a:cs typeface="Tahoma"/>
                <a:sym typeface="Tahoma"/>
              </a:rPr>
              <a:t>Destiny</a:t>
            </a:r>
            <a:endParaRPr lang="en-US" sz="2000" b="0" i="0" u="none" strike="noStrike" cap="none" dirty="0">
              <a:solidFill>
                <a:schemeClr val="accent2"/>
              </a:solidFill>
              <a:latin typeface="Tahoma"/>
              <a:ea typeface="Tahoma"/>
              <a:cs typeface="Tahoma"/>
              <a:sym typeface="Tahoma"/>
            </a:endParaRPr>
          </a:p>
        </p:txBody>
      </p:sp>
      <p:sp>
        <p:nvSpPr>
          <p:cNvPr id="2" name="TextBox 1">
            <a:extLst>
              <a:ext uri="{FF2B5EF4-FFF2-40B4-BE49-F238E27FC236}">
                <a16:creationId xmlns:a16="http://schemas.microsoft.com/office/drawing/2014/main" id="{47C6DD67-8512-4600-A21A-D8B1BCF359BD}"/>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4"/>
              </a:rPr>
              <a:t>https://www.research.gov/</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p:nvPr/>
        </p:nvSpPr>
        <p:spPr>
          <a:xfrm>
            <a:off x="381000" y="1371600"/>
            <a:ext cx="8458200" cy="4495800"/>
          </a:xfrm>
          <a:prstGeom prst="roundRect">
            <a:avLst>
              <a:gd name="adj" fmla="val 0"/>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 name="Shape 318"/>
          <p:cNvSpPr txBox="1"/>
          <p:nvPr/>
        </p:nvSpPr>
        <p:spPr>
          <a:xfrm>
            <a:off x="228600" y="228600"/>
            <a:ext cx="8686800" cy="781049"/>
          </a:xfrm>
          <a:prstGeom prst="rect">
            <a:avLst/>
          </a:prstGeom>
          <a:noFill/>
          <a:ln>
            <a:noFill/>
          </a:ln>
          <a:effectLst>
            <a:outerShdw blurRad="50799" dist="50800" dir="5400000" algn="ctr" rotWithShape="0">
              <a:schemeClr val="dk1"/>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Tahoma"/>
              <a:buNone/>
            </a:pPr>
            <a:r>
              <a:rPr lang="en-US" sz="4800" b="0" i="0" u="none" strike="noStrike" cap="none">
                <a:solidFill>
                  <a:schemeClr val="lt1"/>
                </a:solidFill>
                <a:latin typeface="Tahoma"/>
                <a:ea typeface="Tahoma"/>
                <a:cs typeface="Tahoma"/>
                <a:sym typeface="Tahoma"/>
              </a:rPr>
              <a:t>Reflection</a:t>
            </a:r>
          </a:p>
        </p:txBody>
      </p:sp>
      <p:sp>
        <p:nvSpPr>
          <p:cNvPr id="319" name="Shape 319"/>
          <p:cNvSpPr txBox="1"/>
          <p:nvPr/>
        </p:nvSpPr>
        <p:spPr>
          <a:xfrm>
            <a:off x="381000" y="1371600"/>
            <a:ext cx="8534399" cy="4876799"/>
          </a:xfrm>
          <a:prstGeom prst="rect">
            <a:avLst/>
          </a:prstGeom>
          <a:noFill/>
          <a:ln>
            <a:noFill/>
          </a:ln>
        </p:spPr>
        <p:txBody>
          <a:bodyPr lIns="91425" tIns="45700" rIns="91425" bIns="45700" anchor="t" anchorCtr="0">
            <a:noAutofit/>
          </a:bodyPr>
          <a:lstStyle/>
          <a:p>
            <a:pPr marL="273050" marR="0" lvl="0" indent="-273050" algn="l" rtl="0">
              <a:spcBef>
                <a:spcPts val="0"/>
              </a:spcBef>
              <a:spcAft>
                <a:spcPts val="0"/>
              </a:spcAft>
              <a:buClr>
                <a:schemeClr val="accent2"/>
              </a:buClr>
              <a:buSzPct val="90000"/>
              <a:buFont typeface="Noto Sans Symbols"/>
              <a:buChar char="▪"/>
            </a:pPr>
            <a:r>
              <a:rPr lang="en-US" sz="2800" b="1">
                <a:solidFill>
                  <a:schemeClr val="accent2"/>
                </a:solidFill>
                <a:latin typeface="Tahoma"/>
                <a:ea typeface="Tahoma"/>
                <a:cs typeface="Tahoma"/>
                <a:sym typeface="Tahoma"/>
              </a:rPr>
              <a:t>What</a:t>
            </a:r>
            <a:r>
              <a:rPr lang="en-US" sz="2800">
                <a:solidFill>
                  <a:schemeClr val="accent2"/>
                </a:solidFill>
                <a:latin typeface="Tahoma"/>
                <a:ea typeface="Tahoma"/>
                <a:cs typeface="Tahoma"/>
                <a:sym typeface="Tahoma"/>
              </a:rPr>
              <a:t> is graduate funding and </a:t>
            </a:r>
            <a:r>
              <a:rPr lang="en-US" sz="2800" b="1">
                <a:solidFill>
                  <a:schemeClr val="accent2"/>
                </a:solidFill>
                <a:latin typeface="Tahoma"/>
                <a:ea typeface="Tahoma"/>
                <a:cs typeface="Tahoma"/>
                <a:sym typeface="Tahoma"/>
              </a:rPr>
              <a:t>Why</a:t>
            </a:r>
            <a:r>
              <a:rPr lang="en-US" sz="2800">
                <a:solidFill>
                  <a:schemeClr val="accent2"/>
                </a:solidFill>
                <a:latin typeface="Tahoma"/>
                <a:ea typeface="Tahoma"/>
                <a:cs typeface="Tahoma"/>
                <a:sym typeface="Tahoma"/>
              </a:rPr>
              <a:t> is it important to try to fund your graduate education?</a:t>
            </a:r>
          </a:p>
          <a:p>
            <a:pPr marL="0" marR="0" lvl="0" indent="0" algn="l" rtl="0">
              <a:lnSpc>
                <a:spcPct val="100000"/>
              </a:lnSpc>
              <a:spcBef>
                <a:spcPts val="560"/>
              </a:spcBef>
              <a:spcAft>
                <a:spcPts val="0"/>
              </a:spcAft>
              <a:buNone/>
            </a:pPr>
            <a:endParaRPr sz="2800" b="0" i="0" u="none" strike="noStrike" cap="none">
              <a:solidFill>
                <a:schemeClr val="accent2"/>
              </a:solidFill>
              <a:latin typeface="Tahoma"/>
              <a:ea typeface="Tahoma"/>
              <a:cs typeface="Tahoma"/>
              <a:sym typeface="Tahoma"/>
            </a:endParaRPr>
          </a:p>
          <a:p>
            <a:pPr marL="273050" marR="0" lvl="0" indent="-273050" algn="l" rtl="0">
              <a:lnSpc>
                <a:spcPct val="100000"/>
              </a:lnSpc>
              <a:spcBef>
                <a:spcPts val="560"/>
              </a:spcBef>
              <a:spcAft>
                <a:spcPts val="0"/>
              </a:spcAft>
              <a:buClr>
                <a:schemeClr val="accent2"/>
              </a:buClr>
              <a:buFont typeface="Noto Sans Symbols"/>
              <a:buNone/>
            </a:pPr>
            <a:endParaRPr sz="2800">
              <a:solidFill>
                <a:schemeClr val="accent2"/>
              </a:solidFill>
              <a:latin typeface="Tahoma"/>
              <a:ea typeface="Tahoma"/>
              <a:cs typeface="Tahoma"/>
              <a:sym typeface="Tahoma"/>
            </a:endParaRPr>
          </a:p>
        </p:txBody>
      </p:sp>
      <p:pic>
        <p:nvPicPr>
          <p:cNvPr id="320" name="Shape 320"/>
          <p:cNvPicPr preferRelativeResize="0"/>
          <p:nvPr/>
        </p:nvPicPr>
        <p:blipFill rotWithShape="1">
          <a:blip r:embed="rId3">
            <a:alphaModFix/>
          </a:blip>
          <a:srcRect/>
          <a:stretch/>
        </p:blipFill>
        <p:spPr>
          <a:xfrm>
            <a:off x="3200400" y="2449432"/>
            <a:ext cx="2166383" cy="3494168"/>
          </a:xfrm>
          <a:prstGeom prst="rect">
            <a:avLst/>
          </a:prstGeom>
          <a:noFill/>
          <a:ln>
            <a:noFill/>
          </a:ln>
        </p:spPr>
      </p:pic>
      <p:cxnSp>
        <p:nvCxnSpPr>
          <p:cNvPr id="6" name="Straight Connector 5"/>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Shape 714"/>
          <p:cNvSpPr txBox="1">
            <a:spLocks noGrp="1"/>
          </p:cNvSpPr>
          <p:nvPr>
            <p:ph type="title"/>
          </p:nvPr>
        </p:nvSpPr>
        <p:spPr>
          <a:xfrm>
            <a:off x="722312" y="4406900"/>
            <a:ext cx="7772400" cy="1362075"/>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4000" b="1" i="0" u="none" strike="noStrike" cap="none" dirty="0">
                <a:solidFill>
                  <a:schemeClr val="lt1"/>
                </a:solidFill>
                <a:latin typeface="Tahoma"/>
                <a:ea typeface="Tahoma"/>
                <a:cs typeface="Tahoma"/>
                <a:sym typeface="Tahoma"/>
              </a:rPr>
              <a:t>FORD FOUNDATION FELLOWSHIPS</a:t>
            </a:r>
          </a:p>
        </p:txBody>
      </p:sp>
      <p:sp>
        <p:nvSpPr>
          <p:cNvPr id="715" name="Shape 715"/>
          <p:cNvSpPr txBox="1">
            <a:spLocks noGrp="1"/>
          </p:cNvSpPr>
          <p:nvPr>
            <p:ph type="body" idx="1"/>
          </p:nvPr>
        </p:nvSpPr>
        <p:spPr>
          <a:xfrm>
            <a:off x="722312" y="2906713"/>
            <a:ext cx="7772400" cy="1500187"/>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Clr>
                <a:schemeClr val="dk1"/>
              </a:buClr>
              <a:buSzPct val="25000"/>
              <a:buFont typeface="Tahoma"/>
              <a:buNone/>
            </a:pPr>
            <a:endParaRPr sz="2000" b="0" i="0" u="none" strike="noStrike" cap="none">
              <a:solidFill>
                <a:schemeClr val="dk1"/>
              </a:solidFill>
              <a:latin typeface="Tahoma"/>
              <a:ea typeface="Tahoma"/>
              <a:cs typeface="Tahoma"/>
              <a:sym typeface="Tahoma"/>
            </a:endParaRPr>
          </a:p>
        </p:txBody>
      </p:sp>
      <p:sp>
        <p:nvSpPr>
          <p:cNvPr id="2" name="TextBox 1">
            <a:extLst>
              <a:ext uri="{FF2B5EF4-FFF2-40B4-BE49-F238E27FC236}">
                <a16:creationId xmlns:a16="http://schemas.microsoft.com/office/drawing/2014/main" id="{2208F0DB-34DF-4170-9630-AC990720D186}"/>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extLst>
      <p:ext uri="{BB962C8B-B14F-4D97-AF65-F5344CB8AC3E}">
        <p14:creationId xmlns:p14="http://schemas.microsoft.com/office/powerpoint/2010/main" val="2853202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4" descr="224173_7296492603_6501_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810" y="-7014"/>
            <a:ext cx="3013641" cy="225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5" descr="225311_212180948815566_1726080_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179" y="-7013"/>
            <a:ext cx="3097213" cy="225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6" descr="DSCN0363.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18392" y="-66815"/>
            <a:ext cx="3208431" cy="2325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1" descr="pga_049532.gif"/>
          <p:cNvPicPr>
            <a:picLocks noChangeAspect="1"/>
          </p:cNvPicPr>
          <p:nvPr/>
        </p:nvPicPr>
        <p:blipFill rotWithShape="1">
          <a:blip r:embed="rId6">
            <a:extLst>
              <a:ext uri="{28A0092B-C50C-407E-A947-70E740481C1C}">
                <a14:useLocalDpi xmlns:a14="http://schemas.microsoft.com/office/drawing/2010/main" val="0"/>
              </a:ext>
            </a:extLst>
          </a:blip>
          <a:srcRect r="36429" b="50000"/>
          <a:stretch/>
        </p:blipFill>
        <p:spPr bwMode="auto">
          <a:xfrm>
            <a:off x="76200" y="2438400"/>
            <a:ext cx="358373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3709" y="4924528"/>
            <a:ext cx="2346952" cy="1019072"/>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77966" y="2489947"/>
            <a:ext cx="1918234" cy="820485"/>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26808" y="2370429"/>
            <a:ext cx="1235217" cy="1245510"/>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52026" y="3628292"/>
            <a:ext cx="1194214" cy="914717"/>
          </a:xfrm>
          <a:prstGeom prst="rect">
            <a:avLst/>
          </a:prstGeom>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19382" y="2566254"/>
            <a:ext cx="914400" cy="904875"/>
          </a:xfrm>
          <a:prstGeom prst="rect">
            <a:avLst/>
          </a:prstGeom>
        </p:spPr>
      </p:pic>
      <p:pic>
        <p:nvPicPr>
          <p:cNvPr id="18" name="Picture 1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188" y="3048000"/>
            <a:ext cx="847725" cy="914400"/>
          </a:xfrm>
          <a:prstGeom prst="rect">
            <a:avLst/>
          </a:prstGeom>
        </p:spPr>
      </p:pic>
      <p:pic>
        <p:nvPicPr>
          <p:cNvPr id="20" name="Picture 1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71581" y="4858754"/>
            <a:ext cx="1452865" cy="1030776"/>
          </a:xfrm>
          <a:prstGeom prst="rect">
            <a:avLst/>
          </a:prstGeom>
        </p:spPr>
      </p:pic>
      <p:pic>
        <p:nvPicPr>
          <p:cNvPr id="21" name="Picture 2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17904" y="3048000"/>
            <a:ext cx="768096" cy="826008"/>
          </a:xfrm>
          <a:prstGeom prst="rect">
            <a:avLst/>
          </a:prstGeom>
        </p:spPr>
      </p:pic>
      <p:pic>
        <p:nvPicPr>
          <p:cNvPr id="22" name="Picture 2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648200" y="3862582"/>
            <a:ext cx="1086471" cy="1101087"/>
          </a:xfrm>
          <a:prstGeom prst="rect">
            <a:avLst/>
          </a:prstGeom>
        </p:spPr>
      </p:pic>
      <p:pic>
        <p:nvPicPr>
          <p:cNvPr id="23" name="Picture 2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371129" y="4008131"/>
            <a:ext cx="1744296" cy="620679"/>
          </a:xfrm>
          <a:prstGeom prst="rect">
            <a:avLst/>
          </a:prstGeom>
        </p:spPr>
      </p:pic>
      <p:pic>
        <p:nvPicPr>
          <p:cNvPr id="24" name="Picture 2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819400" y="4741762"/>
            <a:ext cx="1405754" cy="1324758"/>
          </a:xfrm>
          <a:prstGeom prst="rect">
            <a:avLst/>
          </a:prstGeom>
        </p:spPr>
      </p:pic>
      <p:pic>
        <p:nvPicPr>
          <p:cNvPr id="2" name="Picture 1"/>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50486" y="3962400"/>
            <a:ext cx="1440314" cy="886347"/>
          </a:xfrm>
          <a:prstGeom prst="rect">
            <a:avLst/>
          </a:prstGeom>
        </p:spPr>
      </p:pic>
      <p:pic>
        <p:nvPicPr>
          <p:cNvPr id="3" name="Picture 2"/>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819400" y="3352800"/>
            <a:ext cx="1365289" cy="1365289"/>
          </a:xfrm>
          <a:prstGeom prst="rect">
            <a:avLst/>
          </a:prstGeom>
        </p:spPr>
      </p:pic>
      <p:pic>
        <p:nvPicPr>
          <p:cNvPr id="4" name="Picture 3"/>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324350" y="5257800"/>
            <a:ext cx="2000250" cy="609600"/>
          </a:xfrm>
          <a:prstGeom prst="rect">
            <a:avLst/>
          </a:prstGeom>
        </p:spPr>
      </p:pic>
      <p:pic>
        <p:nvPicPr>
          <p:cNvPr id="5" name="Picture 4"/>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452070" y="4851870"/>
            <a:ext cx="1015530" cy="1015530"/>
          </a:xfrm>
          <a:prstGeom prst="rect">
            <a:avLst/>
          </a:prstGeom>
        </p:spPr>
      </p:pic>
      <p:pic>
        <p:nvPicPr>
          <p:cNvPr id="6" name="Picture 5"/>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92188" y="4038600"/>
            <a:ext cx="864214" cy="864214"/>
          </a:xfrm>
          <a:prstGeom prst="rect">
            <a:avLst/>
          </a:prstGeom>
        </p:spPr>
      </p:pic>
      <p:sp>
        <p:nvSpPr>
          <p:cNvPr id="7" name="TextBox 6">
            <a:extLst>
              <a:ext uri="{FF2B5EF4-FFF2-40B4-BE49-F238E27FC236}">
                <a16:creationId xmlns:a16="http://schemas.microsoft.com/office/drawing/2014/main" id="{A1F6CBC7-E98A-4242-A416-A933517FC7C9}"/>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23"/>
              </a:rPr>
              <a:t>https://www.research.gov/</a:t>
            </a:r>
            <a:endParaRPr lang="en-US" dirty="0"/>
          </a:p>
        </p:txBody>
      </p:sp>
    </p:spTree>
    <p:extLst>
      <p:ext uri="{BB962C8B-B14F-4D97-AF65-F5344CB8AC3E}">
        <p14:creationId xmlns:p14="http://schemas.microsoft.com/office/powerpoint/2010/main" val="34228423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5" name="Shape 707"/>
          <p:cNvSpPr txBox="1">
            <a:spLocks/>
          </p:cNvSpPr>
          <p:nvPr/>
        </p:nvSpPr>
        <p:spPr>
          <a:xfrm>
            <a:off x="533400" y="208549"/>
            <a:ext cx="8229600" cy="741947"/>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ctr">
              <a:buSzPct val="25000"/>
            </a:pPr>
            <a:r>
              <a:rPr lang="en-US" sz="4000" dirty="0">
                <a:solidFill>
                  <a:schemeClr val="lt1"/>
                </a:solidFill>
                <a:latin typeface="Tahoma"/>
                <a:ea typeface="Tahoma"/>
                <a:cs typeface="Tahoma"/>
                <a:sym typeface="Tahoma"/>
              </a:rPr>
              <a:t>Ford Foundation Deadlines</a:t>
            </a:r>
          </a:p>
        </p:txBody>
      </p:sp>
      <p:sp>
        <p:nvSpPr>
          <p:cNvPr id="4" name="Rectangle 3"/>
          <p:cNvSpPr/>
          <p:nvPr/>
        </p:nvSpPr>
        <p:spPr>
          <a:xfrm>
            <a:off x="2806810" y="2568539"/>
            <a:ext cx="3450867" cy="667642"/>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1580147" y="957615"/>
            <a:ext cx="6136105" cy="12032"/>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8FD8F466-350E-4A06-B98E-76187117F128}"/>
              </a:ext>
            </a:extLst>
          </p:cNvPr>
          <p:cNvSpPr/>
          <p:nvPr/>
        </p:nvSpPr>
        <p:spPr>
          <a:xfrm>
            <a:off x="949842" y="1793358"/>
            <a:ext cx="6989135" cy="344644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AE4718E5-F693-4118-B42A-5A10C5A79F20}"/>
              </a:ext>
            </a:extLst>
          </p:cNvPr>
          <p:cNvSpPr txBox="1"/>
          <p:nvPr/>
        </p:nvSpPr>
        <p:spPr>
          <a:xfrm>
            <a:off x="1205023" y="1942214"/>
            <a:ext cx="6429154" cy="3323987"/>
          </a:xfrm>
          <a:prstGeom prst="rect">
            <a:avLst/>
          </a:prstGeom>
          <a:noFill/>
        </p:spPr>
        <p:txBody>
          <a:bodyPr wrap="square" rtlCol="0">
            <a:spAutoFit/>
          </a:bodyPr>
          <a:lstStyle/>
          <a:p>
            <a:pPr algn="ctr"/>
            <a:r>
              <a:rPr lang="en-US" b="1" dirty="0"/>
              <a:t>2021 Competition Dates:</a:t>
            </a:r>
          </a:p>
          <a:p>
            <a:pPr algn="ctr"/>
            <a:r>
              <a:rPr lang="en-US" dirty="0"/>
              <a:t>The 2021 Competition will open in September 2020.</a:t>
            </a:r>
          </a:p>
          <a:p>
            <a:pPr algn="ctr"/>
            <a:endParaRPr lang="en-US" dirty="0"/>
          </a:p>
          <a:p>
            <a:pPr algn="ctr"/>
            <a:r>
              <a:rPr lang="en-US" dirty="0"/>
              <a:t>2021 Dissertation and Postdoctoral application deadlines:</a:t>
            </a:r>
          </a:p>
          <a:p>
            <a:pPr algn="ctr"/>
            <a:r>
              <a:rPr lang="en-US" dirty="0"/>
              <a:t>December 10, 2020 5:00 PM Eastern Standard Time (EST)</a:t>
            </a:r>
          </a:p>
          <a:p>
            <a:pPr algn="ctr"/>
            <a:endParaRPr lang="en-US" dirty="0"/>
          </a:p>
          <a:p>
            <a:pPr algn="ctr"/>
            <a:r>
              <a:rPr lang="en-US" b="1" dirty="0"/>
              <a:t>2021 Predoctoral application deadline:</a:t>
            </a:r>
          </a:p>
          <a:p>
            <a:pPr algn="ctr"/>
            <a:r>
              <a:rPr lang="en-US" dirty="0"/>
              <a:t>December 17, 2020 5:00 PM Eastern Standard Time (EST)</a:t>
            </a:r>
          </a:p>
          <a:p>
            <a:pPr algn="ctr"/>
            <a:endParaRPr lang="en-US" dirty="0"/>
          </a:p>
          <a:p>
            <a:pPr algn="ctr"/>
            <a:r>
              <a:rPr lang="en-US" b="1" dirty="0"/>
              <a:t>Supplementary Materials deadline for submitted applications</a:t>
            </a:r>
          </a:p>
          <a:p>
            <a:pPr algn="ctr"/>
            <a:r>
              <a:rPr lang="en-US" dirty="0"/>
              <a:t>January 10, 2021 5:00PM Eastern Standard Time (EST)</a:t>
            </a:r>
          </a:p>
          <a:p>
            <a:pPr algn="ctr"/>
            <a:endParaRPr lang="en-US" dirty="0"/>
          </a:p>
          <a:p>
            <a:pPr algn="ctr"/>
            <a:r>
              <a:rPr lang="en-US" b="1" dirty="0"/>
              <a:t>Notification of 2021 Awards</a:t>
            </a:r>
          </a:p>
          <a:p>
            <a:pPr algn="ctr"/>
            <a:r>
              <a:rPr lang="en-US" dirty="0"/>
              <a:t>Mid-to-late March 2021</a:t>
            </a:r>
          </a:p>
          <a:p>
            <a:pPr algn="ctr"/>
            <a:endParaRPr lang="en-US" dirty="0"/>
          </a:p>
        </p:txBody>
      </p:sp>
      <p:sp>
        <p:nvSpPr>
          <p:cNvPr id="2" name="TextBox 1">
            <a:extLst>
              <a:ext uri="{FF2B5EF4-FFF2-40B4-BE49-F238E27FC236}">
                <a16:creationId xmlns:a16="http://schemas.microsoft.com/office/drawing/2014/main" id="{928716A3-7F28-448C-992A-C408F2D32D09}"/>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extLst>
      <p:ext uri="{BB962C8B-B14F-4D97-AF65-F5344CB8AC3E}">
        <p14:creationId xmlns:p14="http://schemas.microsoft.com/office/powerpoint/2010/main" val="40664912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39" y="3106783"/>
            <a:ext cx="8754291" cy="1143000"/>
          </a:xfrm>
        </p:spPr>
        <p:txBody>
          <a:bodyPr/>
          <a:lstStyle/>
          <a:p>
            <a:r>
              <a:rPr lang="en-US" dirty="0"/>
              <a:t>http://ccom.uprrp.edu/~pordonez/NSFworkshop</a:t>
            </a:r>
          </a:p>
        </p:txBody>
      </p:sp>
      <p:sp>
        <p:nvSpPr>
          <p:cNvPr id="4" name="TextBox 3">
            <a:extLst>
              <a:ext uri="{FF2B5EF4-FFF2-40B4-BE49-F238E27FC236}">
                <a16:creationId xmlns:a16="http://schemas.microsoft.com/office/drawing/2014/main" id="{D9AA57D8-FC1F-4041-8A7B-17692831DF78}"/>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extLst>
      <p:ext uri="{BB962C8B-B14F-4D97-AF65-F5344CB8AC3E}">
        <p14:creationId xmlns:p14="http://schemas.microsoft.com/office/powerpoint/2010/main" val="3172795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Shape 309"/>
          <p:cNvSpPr/>
          <p:nvPr/>
        </p:nvSpPr>
        <p:spPr>
          <a:xfrm>
            <a:off x="381000" y="1371600"/>
            <a:ext cx="8458200" cy="4495800"/>
          </a:xfrm>
          <a:prstGeom prst="roundRect">
            <a:avLst>
              <a:gd name="adj" fmla="val 0"/>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0" name="Shape 310"/>
          <p:cNvSpPr txBox="1"/>
          <p:nvPr/>
        </p:nvSpPr>
        <p:spPr>
          <a:xfrm>
            <a:off x="495299" y="1371600"/>
            <a:ext cx="8229600" cy="4876799"/>
          </a:xfrm>
          <a:prstGeom prst="rect">
            <a:avLst/>
          </a:prstGeom>
          <a:noFill/>
          <a:ln>
            <a:noFill/>
          </a:ln>
        </p:spPr>
        <p:txBody>
          <a:bodyPr lIns="91425" tIns="45700" rIns="91425" bIns="45700" anchor="t" anchorCtr="0">
            <a:noAutofit/>
          </a:bodyPr>
          <a:lstStyle/>
          <a:p>
            <a:pPr marL="273050" lvl="0" indent="-273050">
              <a:spcAft>
                <a:spcPts val="1200"/>
              </a:spcAft>
              <a:buClr>
                <a:schemeClr val="accent2"/>
              </a:buClr>
              <a:buSzPct val="90000"/>
              <a:buFont typeface="Noto Sans Symbols"/>
              <a:buChar char="▪"/>
            </a:pPr>
            <a:r>
              <a:rPr lang="en-US" sz="2800" dirty="0">
                <a:solidFill>
                  <a:schemeClr val="accent2"/>
                </a:solidFill>
                <a:latin typeface="Tahoma"/>
                <a:ea typeface="Tahoma"/>
                <a:cs typeface="Tahoma"/>
                <a:sym typeface="Tahoma"/>
              </a:rPr>
              <a:t>Inform you of graduate funding opportunities</a:t>
            </a:r>
          </a:p>
          <a:p>
            <a:pPr marL="273050" lvl="0" indent="-273050">
              <a:spcAft>
                <a:spcPts val="1200"/>
              </a:spcAft>
              <a:buClr>
                <a:schemeClr val="accent2"/>
              </a:buClr>
              <a:buSzPct val="90000"/>
              <a:buFont typeface="Noto Sans Symbols"/>
              <a:buChar char="▪"/>
            </a:pPr>
            <a:r>
              <a:rPr lang="en-US" sz="2800" dirty="0">
                <a:solidFill>
                  <a:schemeClr val="accent2"/>
                </a:solidFill>
                <a:latin typeface="Tahoma"/>
                <a:ea typeface="Tahoma"/>
                <a:cs typeface="Tahoma"/>
                <a:sym typeface="Tahoma"/>
              </a:rPr>
              <a:t>Introduce several domestic and international fellowships</a:t>
            </a:r>
          </a:p>
          <a:p>
            <a:pPr marL="273050" lvl="0" indent="-273050">
              <a:spcAft>
                <a:spcPts val="1200"/>
              </a:spcAft>
              <a:buClr>
                <a:schemeClr val="accent2"/>
              </a:buClr>
              <a:buSzPct val="90000"/>
              <a:buFont typeface="Noto Sans Symbols"/>
              <a:buChar char="▪"/>
            </a:pPr>
            <a:r>
              <a:rPr lang="en-US" sz="2800" dirty="0">
                <a:solidFill>
                  <a:schemeClr val="accent2"/>
                </a:solidFill>
                <a:latin typeface="Tahoma"/>
                <a:ea typeface="Tahoma"/>
                <a:cs typeface="Tahoma"/>
                <a:sym typeface="Tahoma"/>
              </a:rPr>
              <a:t>Guide preparation of winning applications</a:t>
            </a:r>
          </a:p>
          <a:p>
            <a:pPr marL="273050" lvl="0" indent="-273050">
              <a:spcAft>
                <a:spcPts val="1200"/>
              </a:spcAft>
              <a:buClr>
                <a:schemeClr val="accent2"/>
              </a:buClr>
              <a:buSzPct val="90000"/>
              <a:buFont typeface="Noto Sans Symbols"/>
              <a:buChar char="▪"/>
            </a:pPr>
            <a:r>
              <a:rPr lang="en-US" sz="2800" dirty="0">
                <a:solidFill>
                  <a:schemeClr val="accent2"/>
                </a:solidFill>
                <a:latin typeface="Tahoma"/>
                <a:ea typeface="Tahoma"/>
                <a:cs typeface="Tahoma"/>
                <a:sym typeface="Tahoma"/>
              </a:rPr>
              <a:t>Discuss Personal Statement and Proposal</a:t>
            </a:r>
          </a:p>
          <a:p>
            <a:pPr marL="273050" lvl="0" indent="-273050">
              <a:spcAft>
                <a:spcPts val="1200"/>
              </a:spcAft>
              <a:buClr>
                <a:schemeClr val="accent2"/>
              </a:buClr>
              <a:buSzPct val="90000"/>
              <a:buFont typeface="Noto Sans Symbols"/>
              <a:buChar char="▪"/>
            </a:pPr>
            <a:r>
              <a:rPr lang="en-US" sz="2800" dirty="0">
                <a:solidFill>
                  <a:schemeClr val="accent2"/>
                </a:solidFill>
                <a:latin typeface="Tahoma"/>
                <a:ea typeface="Tahoma"/>
                <a:cs typeface="Tahoma"/>
                <a:sym typeface="Tahoma"/>
              </a:rPr>
              <a:t>Brainstorm on Personal Statements</a:t>
            </a:r>
          </a:p>
          <a:p>
            <a:pPr marL="273050" lvl="0" indent="-273050">
              <a:spcAft>
                <a:spcPts val="1200"/>
              </a:spcAft>
              <a:buClr>
                <a:schemeClr val="accent2"/>
              </a:buClr>
              <a:buSzPct val="90000"/>
              <a:buFont typeface="Noto Sans Symbols"/>
              <a:buChar char="▪"/>
            </a:pPr>
            <a:r>
              <a:rPr lang="en-US" sz="2800" dirty="0">
                <a:solidFill>
                  <a:schemeClr val="accent2"/>
                </a:solidFill>
                <a:latin typeface="Tahoma"/>
                <a:ea typeface="Tahoma"/>
                <a:cs typeface="Tahoma"/>
                <a:sym typeface="Tahoma"/>
              </a:rPr>
              <a:t>Begin to write Personal Statements</a:t>
            </a:r>
          </a:p>
        </p:txBody>
      </p:sp>
      <p:sp>
        <p:nvSpPr>
          <p:cNvPr id="311" name="Shape 311"/>
          <p:cNvSpPr txBox="1"/>
          <p:nvPr/>
        </p:nvSpPr>
        <p:spPr>
          <a:xfrm>
            <a:off x="228600" y="228600"/>
            <a:ext cx="8686800" cy="781049"/>
          </a:xfrm>
          <a:prstGeom prst="rect">
            <a:avLst/>
          </a:prstGeom>
          <a:noFill/>
          <a:ln>
            <a:noFill/>
          </a:ln>
          <a:effectLst>
            <a:outerShdw blurRad="50799" dist="50800" dir="5400000" algn="ctr" rotWithShape="0">
              <a:schemeClr val="dk1"/>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Tahoma"/>
              <a:buNone/>
            </a:pPr>
            <a:r>
              <a:rPr lang="en-US" sz="4800" b="0" i="0" u="none" strike="noStrike" cap="none">
                <a:solidFill>
                  <a:schemeClr val="lt1"/>
                </a:solidFill>
                <a:latin typeface="Tahoma"/>
                <a:ea typeface="Tahoma"/>
                <a:cs typeface="Tahoma"/>
                <a:sym typeface="Tahoma"/>
              </a:rPr>
              <a:t>Seminar Outcomes</a:t>
            </a:r>
          </a:p>
        </p:txBody>
      </p:sp>
      <p:cxnSp>
        <p:nvCxnSpPr>
          <p:cNvPr id="3" name="Straight Connector 2"/>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397726" y="6248399"/>
            <a:ext cx="6008914" cy="400110"/>
          </a:xfrm>
          <a:prstGeom prst="rect">
            <a:avLst/>
          </a:prstGeom>
          <a:noFill/>
        </p:spPr>
        <p:txBody>
          <a:bodyPr wrap="square" rtlCol="0">
            <a:spAutoFit/>
          </a:bodyPr>
          <a:lstStyle/>
          <a:p>
            <a:pPr algn="ctr"/>
            <a:r>
              <a:rPr lang="en-US" sz="2000" b="1" dirty="0">
                <a:solidFill>
                  <a:schemeClr val="bg1"/>
                </a:solidFill>
              </a:rPr>
              <a:t>http://ccom.uprrp.edu/~pordonez/NSFworkshop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Shape 326"/>
          <p:cNvSpPr/>
          <p:nvPr/>
        </p:nvSpPr>
        <p:spPr>
          <a:xfrm>
            <a:off x="381000" y="1371600"/>
            <a:ext cx="8458200" cy="4495800"/>
          </a:xfrm>
          <a:prstGeom prst="roundRect">
            <a:avLst>
              <a:gd name="adj" fmla="val 0"/>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7" name="Shape 327"/>
          <p:cNvSpPr txBox="1"/>
          <p:nvPr/>
        </p:nvSpPr>
        <p:spPr>
          <a:xfrm>
            <a:off x="457200" y="1447800"/>
            <a:ext cx="8229600" cy="4876799"/>
          </a:xfrm>
          <a:prstGeom prst="rect">
            <a:avLst/>
          </a:prstGeom>
          <a:noFill/>
          <a:ln>
            <a:noFill/>
          </a:ln>
        </p:spPr>
        <p:txBody>
          <a:bodyPr lIns="91425" tIns="45700" rIns="91425" bIns="45700" anchor="t" anchorCtr="0">
            <a:noAutofit/>
          </a:bodyPr>
          <a:lstStyle/>
          <a:p>
            <a:pPr marL="273050" marR="0" lvl="0" indent="-273050" algn="l" rtl="0">
              <a:lnSpc>
                <a:spcPct val="100000"/>
              </a:lnSpc>
              <a:spcBef>
                <a:spcPts val="0"/>
              </a:spcBef>
              <a:spcAft>
                <a:spcPts val="0"/>
              </a:spcAft>
              <a:buClr>
                <a:schemeClr val="accent2"/>
              </a:buClr>
              <a:buSzPct val="90000"/>
              <a:buFont typeface="Noto Sans Symbols"/>
              <a:buChar char="▪"/>
            </a:pPr>
            <a:r>
              <a:rPr lang="en-US" sz="2400" b="0" i="0" u="none" strike="noStrike" cap="none">
                <a:solidFill>
                  <a:schemeClr val="accent2"/>
                </a:solidFill>
                <a:latin typeface="Tahoma"/>
                <a:ea typeface="Tahoma"/>
                <a:cs typeface="Tahoma"/>
                <a:sym typeface="Tahoma"/>
              </a:rPr>
              <a:t>Continuum</a:t>
            </a:r>
          </a:p>
          <a:p>
            <a:pPr marL="273050" marR="0" lvl="0" indent="-273050" algn="l" rtl="0">
              <a:lnSpc>
                <a:spcPct val="100000"/>
              </a:lnSpc>
              <a:spcBef>
                <a:spcPts val="480"/>
              </a:spcBef>
              <a:spcAft>
                <a:spcPts val="0"/>
              </a:spcAft>
              <a:buClr>
                <a:schemeClr val="accent2"/>
              </a:buClr>
              <a:buFont typeface="Noto Sans Symbols"/>
              <a:buNone/>
            </a:pPr>
            <a:endParaRPr sz="2400">
              <a:solidFill>
                <a:schemeClr val="accent2"/>
              </a:solidFill>
              <a:latin typeface="Tahoma"/>
              <a:ea typeface="Tahoma"/>
              <a:cs typeface="Tahoma"/>
              <a:sym typeface="Tahoma"/>
            </a:endParaRPr>
          </a:p>
          <a:p>
            <a:pPr marL="273050" marR="0" lvl="0" indent="-273050" algn="l" rtl="0">
              <a:lnSpc>
                <a:spcPct val="100000"/>
              </a:lnSpc>
              <a:spcBef>
                <a:spcPts val="480"/>
              </a:spcBef>
              <a:spcAft>
                <a:spcPts val="0"/>
              </a:spcAft>
              <a:buClr>
                <a:schemeClr val="accent2"/>
              </a:buClr>
              <a:buFont typeface="Noto Sans Symbols"/>
              <a:buNone/>
            </a:pPr>
            <a:endParaRPr sz="2400" b="0" i="0" u="none" strike="noStrike" cap="none">
              <a:solidFill>
                <a:schemeClr val="accent2"/>
              </a:solidFill>
              <a:latin typeface="Tahoma"/>
              <a:ea typeface="Tahoma"/>
              <a:cs typeface="Tahoma"/>
              <a:sym typeface="Tahoma"/>
            </a:endParaRPr>
          </a:p>
          <a:p>
            <a:pPr marL="273050" marR="0" lvl="0" indent="-273050" algn="l" rtl="0">
              <a:lnSpc>
                <a:spcPct val="100000"/>
              </a:lnSpc>
              <a:spcBef>
                <a:spcPts val="480"/>
              </a:spcBef>
              <a:spcAft>
                <a:spcPts val="0"/>
              </a:spcAft>
              <a:buClr>
                <a:schemeClr val="accent2"/>
              </a:buClr>
              <a:buFont typeface="Noto Sans Symbols"/>
              <a:buNone/>
            </a:pPr>
            <a:endParaRPr sz="2400">
              <a:solidFill>
                <a:schemeClr val="accent2"/>
              </a:solidFill>
              <a:latin typeface="Tahoma"/>
              <a:ea typeface="Tahoma"/>
              <a:cs typeface="Tahoma"/>
              <a:sym typeface="Tahoma"/>
            </a:endParaRPr>
          </a:p>
          <a:p>
            <a:pPr marL="273050" marR="0" lvl="0" indent="-273050" algn="l" rtl="0">
              <a:lnSpc>
                <a:spcPct val="100000"/>
              </a:lnSpc>
              <a:spcBef>
                <a:spcPts val="480"/>
              </a:spcBef>
              <a:spcAft>
                <a:spcPts val="0"/>
              </a:spcAft>
              <a:buClr>
                <a:schemeClr val="accent2"/>
              </a:buClr>
              <a:buFont typeface="Noto Sans Symbols"/>
              <a:buNone/>
            </a:pPr>
            <a:endParaRPr sz="2400" b="0" i="0" u="none" strike="noStrike" cap="none">
              <a:solidFill>
                <a:schemeClr val="accent2"/>
              </a:solidFill>
              <a:latin typeface="Tahoma"/>
              <a:ea typeface="Tahoma"/>
              <a:cs typeface="Tahoma"/>
              <a:sym typeface="Tahoma"/>
            </a:endParaRPr>
          </a:p>
          <a:p>
            <a:pPr marL="273050" marR="0" lvl="0" indent="-273050" algn="l" rtl="0">
              <a:lnSpc>
                <a:spcPct val="100000"/>
              </a:lnSpc>
              <a:spcBef>
                <a:spcPts val="480"/>
              </a:spcBef>
              <a:spcAft>
                <a:spcPts val="0"/>
              </a:spcAft>
              <a:buClr>
                <a:schemeClr val="accent2"/>
              </a:buClr>
              <a:buFont typeface="Noto Sans Symbols"/>
              <a:buNone/>
            </a:pPr>
            <a:endParaRPr sz="2400">
              <a:solidFill>
                <a:schemeClr val="accent2"/>
              </a:solidFill>
              <a:latin typeface="Tahoma"/>
              <a:ea typeface="Tahoma"/>
              <a:cs typeface="Tahoma"/>
              <a:sym typeface="Tahoma"/>
            </a:endParaRPr>
          </a:p>
          <a:p>
            <a:pPr marL="273050" marR="0" lvl="0" indent="-273050" algn="l" rtl="0">
              <a:lnSpc>
                <a:spcPct val="100000"/>
              </a:lnSpc>
              <a:spcBef>
                <a:spcPts val="480"/>
              </a:spcBef>
              <a:spcAft>
                <a:spcPts val="0"/>
              </a:spcAft>
              <a:buClr>
                <a:schemeClr val="accent2"/>
              </a:buClr>
              <a:buFont typeface="Noto Sans Symbols"/>
              <a:buNone/>
            </a:pPr>
            <a:endParaRPr sz="2400" b="0" i="0" u="none" strike="noStrike" cap="none">
              <a:solidFill>
                <a:schemeClr val="accent2"/>
              </a:solidFill>
              <a:latin typeface="Tahoma"/>
              <a:ea typeface="Tahoma"/>
              <a:cs typeface="Tahoma"/>
              <a:sym typeface="Tahoma"/>
            </a:endParaRPr>
          </a:p>
          <a:p>
            <a:pPr marL="0" marR="0" lvl="0" indent="0" algn="l" rtl="0">
              <a:lnSpc>
                <a:spcPct val="100000"/>
              </a:lnSpc>
              <a:spcBef>
                <a:spcPts val="480"/>
              </a:spcBef>
              <a:spcAft>
                <a:spcPts val="0"/>
              </a:spcAft>
              <a:buNone/>
            </a:pPr>
            <a:endParaRPr sz="2400" b="0" i="0" u="none" strike="noStrike" cap="none">
              <a:solidFill>
                <a:schemeClr val="accent2"/>
              </a:solidFill>
              <a:latin typeface="Tahoma"/>
              <a:ea typeface="Tahoma"/>
              <a:cs typeface="Tahoma"/>
              <a:sym typeface="Tahoma"/>
            </a:endParaRPr>
          </a:p>
          <a:p>
            <a:pPr marL="0" marR="0" lvl="0" indent="0" algn="l" rtl="0">
              <a:lnSpc>
                <a:spcPct val="100000"/>
              </a:lnSpc>
              <a:spcBef>
                <a:spcPts val="480"/>
              </a:spcBef>
              <a:spcAft>
                <a:spcPts val="0"/>
              </a:spcAft>
              <a:buNone/>
            </a:pPr>
            <a:endParaRPr sz="2400" b="0" i="0" u="none" strike="noStrike" cap="none">
              <a:solidFill>
                <a:schemeClr val="accent2"/>
              </a:solidFill>
              <a:latin typeface="Tahoma"/>
              <a:ea typeface="Tahoma"/>
              <a:cs typeface="Tahoma"/>
              <a:sym typeface="Tahoma"/>
            </a:endParaRPr>
          </a:p>
        </p:txBody>
      </p:sp>
      <p:sp>
        <p:nvSpPr>
          <p:cNvPr id="328" name="Shape 328"/>
          <p:cNvSpPr txBox="1"/>
          <p:nvPr/>
        </p:nvSpPr>
        <p:spPr>
          <a:xfrm>
            <a:off x="228600" y="228600"/>
            <a:ext cx="8686800" cy="781049"/>
          </a:xfrm>
          <a:prstGeom prst="rect">
            <a:avLst/>
          </a:prstGeom>
          <a:noFill/>
          <a:ln>
            <a:noFill/>
          </a:ln>
          <a:effectLst>
            <a:outerShdw blurRad="50799" dist="50800" dir="5400000" algn="ctr" rotWithShape="0">
              <a:schemeClr val="dk1"/>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Tahoma"/>
              <a:buNone/>
            </a:pPr>
            <a:r>
              <a:rPr lang="en-US" sz="4800" b="0" i="0" u="none" strike="noStrike" cap="none">
                <a:solidFill>
                  <a:schemeClr val="lt1"/>
                </a:solidFill>
                <a:latin typeface="Tahoma"/>
                <a:ea typeface="Tahoma"/>
                <a:cs typeface="Tahoma"/>
                <a:sym typeface="Tahoma"/>
              </a:rPr>
              <a:t>When can I get the money? </a:t>
            </a:r>
          </a:p>
        </p:txBody>
      </p:sp>
      <p:pic>
        <p:nvPicPr>
          <p:cNvPr id="329" name="Shape 329"/>
          <p:cNvPicPr preferRelativeResize="0"/>
          <p:nvPr/>
        </p:nvPicPr>
        <p:blipFill rotWithShape="1">
          <a:blip r:embed="rId3">
            <a:alphaModFix/>
          </a:blip>
          <a:srcRect/>
          <a:stretch/>
        </p:blipFill>
        <p:spPr>
          <a:xfrm>
            <a:off x="1524000" y="1911341"/>
            <a:ext cx="5867400" cy="29214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p:nvPr/>
        </p:nvSpPr>
        <p:spPr>
          <a:xfrm>
            <a:off x="381000" y="1371600"/>
            <a:ext cx="8458200" cy="4495800"/>
          </a:xfrm>
          <a:prstGeom prst="roundRect">
            <a:avLst>
              <a:gd name="adj" fmla="val 0"/>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6" name="Shape 336"/>
          <p:cNvSpPr txBox="1"/>
          <p:nvPr/>
        </p:nvSpPr>
        <p:spPr>
          <a:xfrm>
            <a:off x="457200" y="1447800"/>
            <a:ext cx="8458200" cy="4876799"/>
          </a:xfrm>
          <a:prstGeom prst="rect">
            <a:avLst/>
          </a:prstGeom>
          <a:noFill/>
          <a:ln>
            <a:noFill/>
          </a:ln>
        </p:spPr>
        <p:txBody>
          <a:bodyPr lIns="91425" tIns="45700" rIns="91425" bIns="45700" anchor="t" anchorCtr="0">
            <a:noAutofit/>
          </a:bodyPr>
          <a:lstStyle/>
          <a:p>
            <a:pPr marL="273050" marR="0" lvl="0" indent="-273050" algn="l" rtl="0">
              <a:lnSpc>
                <a:spcPct val="100000"/>
              </a:lnSpc>
              <a:spcBef>
                <a:spcPts val="0"/>
              </a:spcBef>
              <a:spcAft>
                <a:spcPts val="0"/>
              </a:spcAft>
              <a:buClr>
                <a:schemeClr val="accent2"/>
              </a:buClr>
              <a:buSzPct val="90000"/>
              <a:buFont typeface="Noto Sans Symbols"/>
              <a:buChar char="▪"/>
            </a:pPr>
            <a:r>
              <a:rPr lang="en-US" sz="2400" b="0" i="0" u="none" strike="noStrike" cap="none">
                <a:solidFill>
                  <a:schemeClr val="accent2"/>
                </a:solidFill>
                <a:latin typeface="Tahoma"/>
                <a:ea typeface="Tahoma"/>
                <a:cs typeface="Tahoma"/>
                <a:sym typeface="Tahoma"/>
              </a:rPr>
              <a:t>Assistantships vs. Fellowships</a:t>
            </a:r>
          </a:p>
          <a:p>
            <a:pPr marL="273050" marR="0" lvl="0" indent="-273050" algn="l" rtl="0">
              <a:lnSpc>
                <a:spcPct val="100000"/>
              </a:lnSpc>
              <a:spcBef>
                <a:spcPts val="480"/>
              </a:spcBef>
              <a:spcAft>
                <a:spcPts val="0"/>
              </a:spcAft>
              <a:buClr>
                <a:schemeClr val="accent2"/>
              </a:buClr>
              <a:buSzPct val="90000"/>
              <a:buFont typeface="Noto Sans Symbols"/>
              <a:buChar char="▪"/>
            </a:pPr>
            <a:r>
              <a:rPr lang="en-US" sz="2400" b="0" i="0" u="none" strike="noStrike" cap="none">
                <a:solidFill>
                  <a:schemeClr val="accent2"/>
                </a:solidFill>
                <a:latin typeface="Tahoma"/>
                <a:ea typeface="Tahoma"/>
                <a:cs typeface="Tahoma"/>
                <a:sym typeface="Tahoma"/>
              </a:rPr>
              <a:t>Types of Fellowships</a:t>
            </a:r>
          </a:p>
          <a:p>
            <a:pPr marL="639763" marR="0" lvl="1" indent="-246062" algn="l" rtl="0">
              <a:spcBef>
                <a:spcPts val="480"/>
              </a:spcBef>
              <a:spcAft>
                <a:spcPts val="0"/>
              </a:spcAft>
              <a:buClr>
                <a:schemeClr val="accent2"/>
              </a:buClr>
              <a:buSzPct val="50000"/>
              <a:buFont typeface="Noto Sans Symbols"/>
              <a:buChar char="▪"/>
            </a:pPr>
            <a:r>
              <a:rPr lang="en-US" sz="2400" b="0" i="0" u="none" strike="noStrike" cap="none">
                <a:solidFill>
                  <a:schemeClr val="accent2"/>
                </a:solidFill>
                <a:latin typeface="Tahoma"/>
                <a:ea typeface="Tahoma"/>
                <a:cs typeface="Tahoma"/>
                <a:sym typeface="Tahoma"/>
              </a:rPr>
              <a:t>University - BD, GAANN/Jacob Javits, Meyerhoff</a:t>
            </a:r>
          </a:p>
          <a:p>
            <a:pPr marL="639763" marR="0" lvl="1" indent="-246062" algn="l" rtl="0">
              <a:spcBef>
                <a:spcPts val="480"/>
              </a:spcBef>
              <a:spcAft>
                <a:spcPts val="0"/>
              </a:spcAft>
              <a:buClr>
                <a:schemeClr val="accent2"/>
              </a:buClr>
              <a:buSzPct val="50000"/>
              <a:buFont typeface="Noto Sans Symbols"/>
              <a:buChar char="▪"/>
            </a:pPr>
            <a:r>
              <a:rPr lang="en-US" sz="2400" b="0" i="0" u="none" strike="noStrike" cap="none">
                <a:solidFill>
                  <a:schemeClr val="accent2"/>
                </a:solidFill>
                <a:latin typeface="Tahoma"/>
                <a:ea typeface="Tahoma"/>
                <a:cs typeface="Tahoma"/>
                <a:sym typeface="Tahoma"/>
              </a:rPr>
              <a:t>State &amp; Regional – SREB, local congressmen</a:t>
            </a:r>
          </a:p>
          <a:p>
            <a:pPr marL="639763" marR="0" lvl="1" indent="-246062" algn="l" rtl="0">
              <a:spcBef>
                <a:spcPts val="480"/>
              </a:spcBef>
              <a:spcAft>
                <a:spcPts val="0"/>
              </a:spcAft>
              <a:buClr>
                <a:schemeClr val="accent2"/>
              </a:buClr>
              <a:buSzPct val="50000"/>
              <a:buFont typeface="Noto Sans Symbols"/>
              <a:buChar char="▪"/>
            </a:pPr>
            <a:r>
              <a:rPr lang="en-US" sz="2400" b="0" i="0" u="none" strike="noStrike" cap="none">
                <a:solidFill>
                  <a:schemeClr val="accent2"/>
                </a:solidFill>
                <a:latin typeface="Tahoma"/>
                <a:ea typeface="Tahoma"/>
                <a:cs typeface="Tahoma"/>
                <a:sym typeface="Tahoma"/>
              </a:rPr>
              <a:t>Private - Hertz, Ford, Hughes, Woodrow Wilson, Jack Kent Cooke</a:t>
            </a:r>
          </a:p>
          <a:p>
            <a:pPr marL="639763" marR="0" lvl="1" indent="-246062" algn="l" rtl="0">
              <a:spcBef>
                <a:spcPts val="480"/>
              </a:spcBef>
              <a:spcAft>
                <a:spcPts val="0"/>
              </a:spcAft>
              <a:buClr>
                <a:schemeClr val="accent2"/>
              </a:buClr>
              <a:buSzPct val="50000"/>
              <a:buFont typeface="Noto Sans Symbols"/>
              <a:buChar char="▪"/>
            </a:pPr>
            <a:r>
              <a:rPr lang="en-US" sz="2400" b="0" i="0" u="none" strike="noStrike" cap="none">
                <a:solidFill>
                  <a:schemeClr val="accent2"/>
                </a:solidFill>
                <a:latin typeface="Tahoma"/>
                <a:ea typeface="Tahoma"/>
                <a:cs typeface="Tahoma"/>
                <a:sym typeface="Tahoma"/>
              </a:rPr>
              <a:t>Industry - Honda, IBM, GEM…</a:t>
            </a:r>
          </a:p>
          <a:p>
            <a:pPr marL="639763" marR="0" lvl="1" indent="-246062" algn="l" rtl="0">
              <a:spcBef>
                <a:spcPts val="480"/>
              </a:spcBef>
              <a:spcAft>
                <a:spcPts val="0"/>
              </a:spcAft>
              <a:buClr>
                <a:schemeClr val="accent2"/>
              </a:buClr>
              <a:buSzPct val="50000"/>
              <a:buFont typeface="Noto Sans Symbols"/>
              <a:buChar char="▪"/>
            </a:pPr>
            <a:r>
              <a:rPr lang="en-US" sz="2400" b="0" i="0" u="none" strike="noStrike" cap="none">
                <a:solidFill>
                  <a:schemeClr val="accent2"/>
                </a:solidFill>
                <a:latin typeface="Tahoma"/>
                <a:ea typeface="Tahoma"/>
                <a:cs typeface="Tahoma"/>
                <a:sym typeface="Tahoma"/>
              </a:rPr>
              <a:t>Agency - NASA, EPA, DHS, DoEd, DoEnergy, DOD, Air Force</a:t>
            </a:r>
          </a:p>
          <a:p>
            <a:pPr marL="639763" marR="0" lvl="1" indent="-246062" algn="l" rtl="0">
              <a:lnSpc>
                <a:spcPct val="100000"/>
              </a:lnSpc>
              <a:spcBef>
                <a:spcPts val="480"/>
              </a:spcBef>
              <a:spcAft>
                <a:spcPts val="0"/>
              </a:spcAft>
              <a:buClr>
                <a:schemeClr val="accent2"/>
              </a:buClr>
              <a:buSzPct val="50000"/>
              <a:buFont typeface="Noto Sans Symbols"/>
              <a:buChar char="▪"/>
            </a:pPr>
            <a:r>
              <a:rPr lang="en-US" sz="2400" b="0" i="0" u="none" strike="noStrike" cap="none">
                <a:solidFill>
                  <a:schemeClr val="accent2"/>
                </a:solidFill>
                <a:latin typeface="Tahoma"/>
                <a:ea typeface="Tahoma"/>
                <a:cs typeface="Tahoma"/>
                <a:sym typeface="Tahoma"/>
              </a:rPr>
              <a:t>National/International - NSF GRFP/Fulbright </a:t>
            </a:r>
          </a:p>
        </p:txBody>
      </p:sp>
      <p:sp>
        <p:nvSpPr>
          <p:cNvPr id="337" name="Shape 337"/>
          <p:cNvSpPr txBox="1"/>
          <p:nvPr/>
        </p:nvSpPr>
        <p:spPr>
          <a:xfrm>
            <a:off x="228600" y="228600"/>
            <a:ext cx="8686800" cy="781049"/>
          </a:xfrm>
          <a:prstGeom prst="rect">
            <a:avLst/>
          </a:prstGeom>
          <a:noFill/>
          <a:ln>
            <a:noFill/>
          </a:ln>
          <a:effectLst>
            <a:outerShdw blurRad="50799" dist="50800" dir="5400000" algn="ctr" rotWithShape="0">
              <a:schemeClr val="dk1"/>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Tahoma"/>
              <a:buNone/>
            </a:pPr>
            <a:r>
              <a:rPr lang="en-US" sz="4800" b="0" i="0" u="none" strike="noStrike" cap="none">
                <a:solidFill>
                  <a:schemeClr val="lt1"/>
                </a:solidFill>
                <a:latin typeface="Tahoma"/>
                <a:ea typeface="Tahoma"/>
                <a:cs typeface="Tahoma"/>
                <a:sym typeface="Tahoma"/>
              </a:rPr>
              <a:t>Where is the money?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63102220"/>
              </p:ext>
            </p:extLst>
          </p:nvPr>
        </p:nvGraphicFramePr>
        <p:xfrm>
          <a:off x="66838" y="1330605"/>
          <a:ext cx="8785666" cy="4655639"/>
        </p:xfrm>
        <a:graphic>
          <a:graphicData uri="http://schemas.openxmlformats.org/drawingml/2006/table">
            <a:tbl>
              <a:tblPr firstRow="1" bandRow="1">
                <a:tableStyleId>{68D230F3-CF80-4859-8CE7-A43EE81993B5}</a:tableStyleId>
              </a:tblPr>
              <a:tblGrid>
                <a:gridCol w="2196416">
                  <a:extLst>
                    <a:ext uri="{9D8B030D-6E8A-4147-A177-3AD203B41FA5}">
                      <a16:colId xmlns:a16="http://schemas.microsoft.com/office/drawing/2014/main" val="574077931"/>
                    </a:ext>
                  </a:extLst>
                </a:gridCol>
                <a:gridCol w="2175247">
                  <a:extLst>
                    <a:ext uri="{9D8B030D-6E8A-4147-A177-3AD203B41FA5}">
                      <a16:colId xmlns:a16="http://schemas.microsoft.com/office/drawing/2014/main" val="2311701225"/>
                    </a:ext>
                  </a:extLst>
                </a:gridCol>
                <a:gridCol w="2217587">
                  <a:extLst>
                    <a:ext uri="{9D8B030D-6E8A-4147-A177-3AD203B41FA5}">
                      <a16:colId xmlns:a16="http://schemas.microsoft.com/office/drawing/2014/main" val="580465535"/>
                    </a:ext>
                  </a:extLst>
                </a:gridCol>
                <a:gridCol w="2196416">
                  <a:extLst>
                    <a:ext uri="{9D8B030D-6E8A-4147-A177-3AD203B41FA5}">
                      <a16:colId xmlns:a16="http://schemas.microsoft.com/office/drawing/2014/main" val="485272040"/>
                    </a:ext>
                  </a:extLst>
                </a:gridCol>
              </a:tblGrid>
              <a:tr h="714956">
                <a:tc>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University</a:t>
                      </a:r>
                      <a:r>
                        <a:rPr lang="en-US" sz="1400" baseline="0" dirty="0"/>
                        <a:t> </a:t>
                      </a:r>
                      <a:r>
                        <a:rPr lang="en-US" sz="1400" dirty="0"/>
                        <a:t>Fellowship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t>Advisor Support</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External Funding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0238824"/>
                  </a:ext>
                </a:extLst>
              </a:tr>
              <a:tr h="532525">
                <a:tc>
                  <a:txBody>
                    <a:bodyPr/>
                    <a:lstStyle/>
                    <a:p>
                      <a:r>
                        <a:rPr lang="en-US" sz="1400" dirty="0"/>
                        <a:t>Choose</a:t>
                      </a:r>
                      <a:r>
                        <a:rPr lang="en-US" sz="1400" baseline="0" dirty="0"/>
                        <a:t> the advisor YOU want</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bg2"/>
                          </a:solidFill>
                        </a:rPr>
                        <a:t>May</a:t>
                      </a:r>
                      <a:r>
                        <a:rPr lang="en-US" sz="1400" baseline="0" dirty="0">
                          <a:solidFill>
                            <a:schemeClr val="bg2"/>
                          </a:solidFill>
                        </a:rPr>
                        <a:t> vary</a:t>
                      </a:r>
                      <a:endParaRPr lang="en-US" sz="1400" dirty="0">
                        <a:solidFill>
                          <a:schemeClr val="bg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Difficult</a:t>
                      </a:r>
                      <a:r>
                        <a:rPr lang="en-US" sz="1400" baseline="0" dirty="0"/>
                        <a:t> to change advisors</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Easier to change advisors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1912851"/>
                  </a:ext>
                </a:extLst>
              </a:tr>
              <a:tr h="1171554">
                <a:tc>
                  <a:txBody>
                    <a:bodyPr/>
                    <a:lstStyle/>
                    <a:p>
                      <a:r>
                        <a:rPr lang="en-US" sz="1400" dirty="0"/>
                        <a:t>Advisor runs</a:t>
                      </a:r>
                      <a:r>
                        <a:rPr lang="en-US" sz="1400" baseline="0" dirty="0"/>
                        <a:t> out of money</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bg2"/>
                          </a:solidFill>
                        </a:rPr>
                        <a:t>Department</a:t>
                      </a:r>
                      <a:r>
                        <a:rPr lang="en-US" sz="1400" baseline="0" dirty="0">
                          <a:solidFill>
                            <a:schemeClr val="bg2"/>
                          </a:solidFill>
                        </a:rPr>
                        <a:t> </a:t>
                      </a:r>
                      <a:r>
                        <a:rPr lang="en-US" sz="1400" b="1" u="sng" baseline="0" dirty="0">
                          <a:solidFill>
                            <a:schemeClr val="bg2"/>
                          </a:solidFill>
                        </a:rPr>
                        <a:t>may</a:t>
                      </a:r>
                      <a:r>
                        <a:rPr lang="en-US" sz="1400" baseline="0" dirty="0">
                          <a:solidFill>
                            <a:schemeClr val="bg2"/>
                          </a:solidFill>
                        </a:rPr>
                        <a:t> support student, may need to switch advisors, sometimes dismissal</a:t>
                      </a:r>
                      <a:endParaRPr lang="en-US" sz="1400" dirty="0">
                        <a:solidFill>
                          <a:schemeClr val="bg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You or</a:t>
                      </a:r>
                      <a:r>
                        <a:rPr lang="en-US" sz="1400" baseline="0" dirty="0"/>
                        <a:t> advisor need to come up with new source of funding</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You will still be paid!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8544483"/>
                  </a:ext>
                </a:extLst>
              </a:tr>
              <a:tr h="532525">
                <a:tc>
                  <a:txBody>
                    <a:bodyPr/>
                    <a:lstStyle/>
                    <a:p>
                      <a:r>
                        <a:rPr lang="en-US" sz="1400" dirty="0"/>
                        <a:t>Partial</a:t>
                      </a:r>
                      <a:r>
                        <a:rPr lang="en-US" sz="1400" baseline="0" dirty="0"/>
                        <a:t> funding</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First year</a:t>
                      </a:r>
                      <a:r>
                        <a:rPr lang="en-US" sz="1400" baseline="0" dirty="0"/>
                        <a:t> only</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At advisor’s discretion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Many fellowships for 3+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58134"/>
                  </a:ext>
                </a:extLst>
              </a:tr>
              <a:tr h="958544">
                <a:tc>
                  <a:txBody>
                    <a:bodyPr/>
                    <a:lstStyle/>
                    <a:p>
                      <a:r>
                        <a:rPr lang="en-US" sz="1400" dirty="0"/>
                        <a:t>Teaching requirement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Usually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At advisor’s discretion</a:t>
                      </a:r>
                      <a:r>
                        <a:rPr lang="en-US" sz="1400" baseline="0" dirty="0"/>
                        <a:t> (may ask you to teach to supplement their financial support)</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6147641"/>
                  </a:ext>
                </a:extLst>
              </a:tr>
              <a:tr h="745535">
                <a:tc>
                  <a:txBody>
                    <a:bodyPr/>
                    <a:lstStyle/>
                    <a:p>
                      <a:r>
                        <a:rPr lang="en-US" sz="1400" dirty="0"/>
                        <a:t>Makes you more competitive</a:t>
                      </a:r>
                      <a:r>
                        <a:rPr lang="en-US" sz="1400" baseline="0" dirty="0"/>
                        <a:t> for (academic) jobs</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4130724"/>
                  </a:ext>
                </a:extLst>
              </a:tr>
            </a:tbl>
          </a:graphicData>
        </a:graphic>
      </p:graphicFrame>
      <p:sp>
        <p:nvSpPr>
          <p:cNvPr id="5" name="TextBox 4"/>
          <p:cNvSpPr txBox="1"/>
          <p:nvPr/>
        </p:nvSpPr>
        <p:spPr>
          <a:xfrm>
            <a:off x="834631" y="290482"/>
            <a:ext cx="6896100" cy="646331"/>
          </a:xfrm>
          <a:prstGeom prst="rect">
            <a:avLst/>
          </a:prstGeom>
          <a:noFill/>
        </p:spPr>
        <p:txBody>
          <a:bodyPr wrap="square" rtlCol="0">
            <a:spAutoFit/>
          </a:bodyPr>
          <a:lstStyle/>
          <a:p>
            <a:r>
              <a:rPr lang="en-US" sz="3600" dirty="0"/>
              <a:t>The Good, the Bad and the Ugly</a:t>
            </a:r>
          </a:p>
        </p:txBody>
      </p:sp>
      <p:sp>
        <p:nvSpPr>
          <p:cNvPr id="6" name="Rectangle 5"/>
          <p:cNvSpPr/>
          <p:nvPr/>
        </p:nvSpPr>
        <p:spPr>
          <a:xfrm>
            <a:off x="6667304" y="1330605"/>
            <a:ext cx="2185200" cy="4722483"/>
          </a:xfrm>
          <a:prstGeom prst="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EA57B34E-9500-4075-B5A9-1EA100A2D1CF}"/>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2"/>
              </a:rPr>
              <a:t>https://www.research.gov/</a:t>
            </a:r>
            <a:endParaRPr lang="en-US" dirty="0"/>
          </a:p>
        </p:txBody>
      </p:sp>
    </p:spTree>
    <p:extLst>
      <p:ext uri="{BB962C8B-B14F-4D97-AF65-F5344CB8AC3E}">
        <p14:creationId xmlns:p14="http://schemas.microsoft.com/office/powerpoint/2010/main" val="105452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6297</TotalTime>
  <Words>3843</Words>
  <Application>Microsoft Office PowerPoint</Application>
  <PresentationFormat>On-screen Show (4:3)</PresentationFormat>
  <Paragraphs>564</Paragraphs>
  <Slides>51</Slides>
  <Notes>50</Notes>
  <HiddenSlides>1</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51</vt:i4>
      </vt:variant>
    </vt:vector>
  </HeadingPairs>
  <TitlesOfParts>
    <vt:vector size="57" baseType="lpstr">
      <vt:lpstr>Arial</vt:lpstr>
      <vt:lpstr>Noto Sans Symbols</vt:lpstr>
      <vt:lpstr>Open Sans</vt:lpstr>
      <vt:lpstr>Tahoma</vt:lpstr>
      <vt:lpstr>Default Design</vt:lpstr>
      <vt:lpstr>1_Default Design</vt:lpstr>
      <vt:lpstr> UMBC 2020   How to Fund Your Graduate Education START NOW!  </vt:lpstr>
      <vt:lpstr>Who is Frances? </vt:lpstr>
      <vt:lpstr>Who is Patti?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Sample Charts</vt:lpstr>
      <vt:lpstr>Sample Charts</vt:lpstr>
      <vt:lpstr>PowerPoint Presentation</vt:lpstr>
      <vt:lpstr>Many Mentors</vt:lpstr>
      <vt:lpstr>PowerPoint Presentation</vt:lpstr>
      <vt:lpstr>The NSF Graduate Research Fellowship Program</vt:lpstr>
      <vt:lpstr>PowerPoint Presentation</vt:lpstr>
      <vt:lpstr>PowerPoint Presentation</vt:lpstr>
      <vt:lpstr>PowerPoint Presentation</vt:lpstr>
      <vt:lpstr>PowerPoint Presentation</vt:lpstr>
      <vt:lpstr>Emphasis on three high priority research areas in alignment with NSF goals in 2020</vt:lpstr>
      <vt:lpstr>Not Supported by NSF GRFP</vt:lpstr>
      <vt:lpstr>PowerPoint Presentation</vt:lpstr>
      <vt:lpstr>PowerPoint Presentation</vt:lpstr>
      <vt:lpstr>PowerPoint Presentation</vt:lpstr>
      <vt:lpstr>PowerPoint Presentation</vt:lpstr>
      <vt:lpstr>GRFP Unique Features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Insight From An Experienced Panelist</vt:lpstr>
      <vt:lpstr>PowerPoint Presentation</vt:lpstr>
      <vt:lpstr>PowerPoint Presentation</vt:lpstr>
      <vt:lpstr>PowerPoint Presentation</vt:lpstr>
      <vt:lpstr>More External Resources</vt:lpstr>
      <vt:lpstr>Win by Believing in Yourself, Your Community, and Your Talents</vt:lpstr>
      <vt:lpstr>Apply to Win</vt:lpstr>
      <vt:lpstr>PowerPoint Presentation</vt:lpstr>
      <vt:lpstr>FORD FOUNDATION FELLOWSHIPS</vt:lpstr>
      <vt:lpstr>PowerPoint Presentation</vt:lpstr>
      <vt:lpstr>http://ccom.uprrp.edu/~pordonez/NSFworkshop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MSRP 2017    How to Fund Your Graduate Education START NOW!</dc:title>
  <dc:creator>Patricia Ordóñez</dc:creator>
  <cp:lastModifiedBy>Patricia Ordóñez</cp:lastModifiedBy>
  <cp:revision>76</cp:revision>
  <dcterms:modified xsi:type="dcterms:W3CDTF">2020-09-11T16:05:44Z</dcterms:modified>
</cp:coreProperties>
</file>