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79" r:id="rId2"/>
  </p:sldMasterIdLst>
  <p:notesMasterIdLst>
    <p:notesMasterId r:id="rId21"/>
  </p:notesMasterIdLst>
  <p:sldIdLst>
    <p:sldId id="256" r:id="rId3"/>
    <p:sldId id="306" r:id="rId4"/>
    <p:sldId id="383" r:id="rId5"/>
    <p:sldId id="323" r:id="rId6"/>
    <p:sldId id="384" r:id="rId7"/>
    <p:sldId id="257" r:id="rId8"/>
    <p:sldId id="289" r:id="rId9"/>
    <p:sldId id="293" r:id="rId10"/>
    <p:sldId id="315" r:id="rId11"/>
    <p:sldId id="295" r:id="rId12"/>
    <p:sldId id="320" r:id="rId13"/>
    <p:sldId id="294" r:id="rId14"/>
    <p:sldId id="322" r:id="rId15"/>
    <p:sldId id="296" r:id="rId16"/>
    <p:sldId id="307" r:id="rId17"/>
    <p:sldId id="308" r:id="rId18"/>
    <p:sldId id="370" r:id="rId19"/>
    <p:sldId id="309" r:id="rId20"/>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3" autoAdjust="0"/>
    <p:restoredTop sz="66063" autoAdjust="0"/>
  </p:normalViewPr>
  <p:slideViewPr>
    <p:cSldViewPr snapToGrid="0" snapToObjects="1">
      <p:cViewPr varScale="1">
        <p:scale>
          <a:sx n="54" d="100"/>
          <a:sy n="54" d="100"/>
        </p:scale>
        <p:origin x="1478" y="22"/>
      </p:cViewPr>
      <p:guideLst>
        <p:guide orient="horz" pos="2160"/>
        <p:guide pos="2880"/>
      </p:guideLst>
    </p:cSldViewPr>
  </p:slideViewPr>
  <p:notesTextViewPr>
    <p:cViewPr>
      <p:scale>
        <a:sx n="100" d="100"/>
        <a:sy n="100" d="100"/>
      </p:scale>
      <p:origin x="0" y="0"/>
    </p:cViewPr>
  </p:notesTextViewPr>
  <p:sorterViewPr>
    <p:cViewPr>
      <p:scale>
        <a:sx n="201" d="100"/>
        <a:sy n="201" d="100"/>
      </p:scale>
      <p:origin x="0" y="-114302"/>
    </p:cViewPr>
  </p:sorterViewPr>
  <p:notesViewPr>
    <p:cSldViewPr snapToGrid="0" snapToObjects="1">
      <p:cViewPr varScale="1">
        <p:scale>
          <a:sx n="60" d="100"/>
          <a:sy n="60" d="100"/>
        </p:scale>
        <p:origin x="235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23F7B-962D-4F96-9073-39D543F7D02F}" type="doc">
      <dgm:prSet loTypeId="urn:microsoft.com/office/officeart/2005/8/layout/hProcess11" loCatId="process" qsTypeId="urn:microsoft.com/office/officeart/2005/8/quickstyle/simple1" qsCatId="simple" csTypeId="urn:microsoft.com/office/officeart/2005/8/colors/accent1_2" csCatId="accent1" phldr="1"/>
      <dgm:spPr/>
    </dgm:pt>
    <dgm:pt modelId="{C8C85D42-9C02-4324-AF6E-142C10873054}">
      <dgm:prSet phldrT="[Text]"/>
      <dgm:spPr/>
      <dgm:t>
        <a:bodyPr/>
        <a:lstStyle/>
        <a:p>
          <a:r>
            <a:rPr lang="en-US" b="1" dirty="0"/>
            <a:t>Physicist/Engineer</a:t>
          </a:r>
        </a:p>
      </dgm:t>
    </dgm:pt>
    <dgm:pt modelId="{B099DDB9-61D9-4B21-B355-AF994E32D1EC}" type="parTrans" cxnId="{B4742B4A-5F87-4193-B85C-5617C3347A21}">
      <dgm:prSet/>
      <dgm:spPr/>
      <dgm:t>
        <a:bodyPr/>
        <a:lstStyle/>
        <a:p>
          <a:endParaRPr lang="en-US"/>
        </a:p>
      </dgm:t>
    </dgm:pt>
    <dgm:pt modelId="{425CD1DB-FF25-45F4-B1CF-9A5F2582523F}" type="sibTrans" cxnId="{B4742B4A-5F87-4193-B85C-5617C3347A21}">
      <dgm:prSet/>
      <dgm:spPr/>
      <dgm:t>
        <a:bodyPr/>
        <a:lstStyle/>
        <a:p>
          <a:endParaRPr lang="en-US"/>
        </a:p>
      </dgm:t>
    </dgm:pt>
    <dgm:pt modelId="{F518DF74-2757-4379-BB98-8C0540988041}">
      <dgm:prSet phldrT="[Text]"/>
      <dgm:spPr/>
      <dgm:t>
        <a:bodyPr/>
        <a:lstStyle/>
        <a:p>
          <a:r>
            <a:rPr lang="en-US" b="1" dirty="0"/>
            <a:t>STEM ED</a:t>
          </a:r>
        </a:p>
        <a:p>
          <a:r>
            <a:rPr lang="en-US" b="1" dirty="0"/>
            <a:t>Policy Researcher</a:t>
          </a:r>
        </a:p>
      </dgm:t>
    </dgm:pt>
    <dgm:pt modelId="{DA2DA631-3AFB-40B0-AE44-E7FB77FEEFBA}" type="parTrans" cxnId="{441790B9-71CC-4EBC-BCDB-0F44AC2252A2}">
      <dgm:prSet/>
      <dgm:spPr/>
      <dgm:t>
        <a:bodyPr/>
        <a:lstStyle/>
        <a:p>
          <a:endParaRPr lang="en-US"/>
        </a:p>
      </dgm:t>
    </dgm:pt>
    <dgm:pt modelId="{D3015318-6129-40F9-9BB0-B8FB75753713}" type="sibTrans" cxnId="{441790B9-71CC-4EBC-BCDB-0F44AC2252A2}">
      <dgm:prSet/>
      <dgm:spPr/>
      <dgm:t>
        <a:bodyPr/>
        <a:lstStyle/>
        <a:p>
          <a:endParaRPr lang="en-US"/>
        </a:p>
      </dgm:t>
    </dgm:pt>
    <dgm:pt modelId="{5D3806E8-849D-4149-9261-4F78D05B4683}">
      <dgm:prSet phldrT="[Text]"/>
      <dgm:spPr/>
      <dgm:t>
        <a:bodyPr/>
        <a:lstStyle/>
        <a:p>
          <a:r>
            <a:rPr lang="en-US" b="1" dirty="0"/>
            <a:t>Education </a:t>
          </a:r>
        </a:p>
        <a:p>
          <a:r>
            <a:rPr lang="en-US" b="1" dirty="0"/>
            <a:t>Data Scientist</a:t>
          </a:r>
        </a:p>
      </dgm:t>
    </dgm:pt>
    <dgm:pt modelId="{4EC1BF43-658E-441E-BC8A-916AD5089A2D}" type="parTrans" cxnId="{567E77A1-59B7-4545-B066-0C36DA4501FC}">
      <dgm:prSet/>
      <dgm:spPr/>
      <dgm:t>
        <a:bodyPr/>
        <a:lstStyle/>
        <a:p>
          <a:endParaRPr lang="en-US"/>
        </a:p>
      </dgm:t>
    </dgm:pt>
    <dgm:pt modelId="{BBCAA46F-CAA1-4421-BE7D-3A3D01CEA7FD}" type="sibTrans" cxnId="{567E77A1-59B7-4545-B066-0C36DA4501FC}">
      <dgm:prSet/>
      <dgm:spPr/>
      <dgm:t>
        <a:bodyPr/>
        <a:lstStyle/>
        <a:p>
          <a:endParaRPr lang="en-US"/>
        </a:p>
      </dgm:t>
    </dgm:pt>
    <dgm:pt modelId="{72C0DF76-2A92-4D1E-A33F-50835100B80B}" type="pres">
      <dgm:prSet presAssocID="{63C23F7B-962D-4F96-9073-39D543F7D02F}" presName="Name0" presStyleCnt="0">
        <dgm:presLayoutVars>
          <dgm:dir/>
          <dgm:resizeHandles val="exact"/>
        </dgm:presLayoutVars>
      </dgm:prSet>
      <dgm:spPr/>
    </dgm:pt>
    <dgm:pt modelId="{6DA6BCEC-6649-47AB-B09C-5E4BF83F386F}" type="pres">
      <dgm:prSet presAssocID="{63C23F7B-962D-4F96-9073-39D543F7D02F}" presName="arrow" presStyleLbl="bgShp" presStyleIdx="0" presStyleCnt="1" custLinFactNeighborY="20427"/>
      <dgm:spPr/>
    </dgm:pt>
    <dgm:pt modelId="{42A05BB3-6CDB-4320-A69A-98A4C4F66BD4}" type="pres">
      <dgm:prSet presAssocID="{63C23F7B-962D-4F96-9073-39D543F7D02F}" presName="points" presStyleCnt="0"/>
      <dgm:spPr/>
    </dgm:pt>
    <dgm:pt modelId="{1AA563B0-C4D2-4E35-82D3-E181328F33CB}" type="pres">
      <dgm:prSet presAssocID="{C8C85D42-9C02-4324-AF6E-142C10873054}" presName="compositeA" presStyleCnt="0"/>
      <dgm:spPr/>
    </dgm:pt>
    <dgm:pt modelId="{DD57DD4E-B57D-42CA-A26F-5CB70835D8C8}" type="pres">
      <dgm:prSet presAssocID="{C8C85D42-9C02-4324-AF6E-142C10873054}" presName="textA" presStyleLbl="revTx" presStyleIdx="0" presStyleCnt="3" custLinFactNeighborX="7194" custLinFactNeighborY="72219">
        <dgm:presLayoutVars>
          <dgm:bulletEnabled val="1"/>
        </dgm:presLayoutVars>
      </dgm:prSet>
      <dgm:spPr/>
    </dgm:pt>
    <dgm:pt modelId="{38D90E33-A219-4FD9-A265-206C76BDC94F}" type="pres">
      <dgm:prSet presAssocID="{C8C85D42-9C02-4324-AF6E-142C10873054}" presName="circleA" presStyleLbl="node1" presStyleIdx="0" presStyleCnt="3"/>
      <dgm:spPr/>
    </dgm:pt>
    <dgm:pt modelId="{514369CA-8D5B-4252-B6FE-B72E7EF9F120}" type="pres">
      <dgm:prSet presAssocID="{C8C85D42-9C02-4324-AF6E-142C10873054}" presName="spaceA" presStyleCnt="0"/>
      <dgm:spPr/>
    </dgm:pt>
    <dgm:pt modelId="{5EFC7DF8-B31E-4444-AE7D-91765EF9937D}" type="pres">
      <dgm:prSet presAssocID="{425CD1DB-FF25-45F4-B1CF-9A5F2582523F}" presName="space" presStyleCnt="0"/>
      <dgm:spPr/>
    </dgm:pt>
    <dgm:pt modelId="{31A2DA4F-B460-4CFC-B841-DDD116D8CA8F}" type="pres">
      <dgm:prSet presAssocID="{F518DF74-2757-4379-BB98-8C0540988041}" presName="compositeB" presStyleCnt="0"/>
      <dgm:spPr/>
    </dgm:pt>
    <dgm:pt modelId="{3106D80E-E3DA-4774-9950-5D31247E3DFA}" type="pres">
      <dgm:prSet presAssocID="{F518DF74-2757-4379-BB98-8C0540988041}" presName="textB" presStyleLbl="revTx" presStyleIdx="1" presStyleCnt="3" custLinFactNeighborX="1110" custLinFactNeighborY="-15363">
        <dgm:presLayoutVars>
          <dgm:bulletEnabled val="1"/>
        </dgm:presLayoutVars>
      </dgm:prSet>
      <dgm:spPr/>
    </dgm:pt>
    <dgm:pt modelId="{88D80CC1-9CB8-4D06-A880-A01885FB26B6}" type="pres">
      <dgm:prSet presAssocID="{F518DF74-2757-4379-BB98-8C0540988041}" presName="circleB" presStyleLbl="node1" presStyleIdx="1" presStyleCnt="3"/>
      <dgm:spPr/>
    </dgm:pt>
    <dgm:pt modelId="{46665FF6-6CCA-4274-9E41-E5A8DE2D29C4}" type="pres">
      <dgm:prSet presAssocID="{F518DF74-2757-4379-BB98-8C0540988041}" presName="spaceB" presStyleCnt="0"/>
      <dgm:spPr/>
    </dgm:pt>
    <dgm:pt modelId="{09CA3C48-32F8-4697-9883-81D9799B9857}" type="pres">
      <dgm:prSet presAssocID="{D3015318-6129-40F9-9BB0-B8FB75753713}" presName="space" presStyleCnt="0"/>
      <dgm:spPr/>
    </dgm:pt>
    <dgm:pt modelId="{6D550F4B-15F6-4B05-9634-EB515F3D4A91}" type="pres">
      <dgm:prSet presAssocID="{5D3806E8-849D-4149-9261-4F78D05B4683}" presName="compositeA" presStyleCnt="0"/>
      <dgm:spPr/>
    </dgm:pt>
    <dgm:pt modelId="{833E99DA-B040-4643-A8C2-5B0F499CE3AB}" type="pres">
      <dgm:prSet presAssocID="{5D3806E8-849D-4149-9261-4F78D05B4683}" presName="textA" presStyleLbl="revTx" presStyleIdx="2" presStyleCnt="3" custLinFactNeighborX="116" custLinFactNeighborY="73773">
        <dgm:presLayoutVars>
          <dgm:bulletEnabled val="1"/>
        </dgm:presLayoutVars>
      </dgm:prSet>
      <dgm:spPr/>
    </dgm:pt>
    <dgm:pt modelId="{446D6DE6-21C7-4C31-8CDA-87FC269EFE01}" type="pres">
      <dgm:prSet presAssocID="{5D3806E8-849D-4149-9261-4F78D05B4683}" presName="circleA" presStyleLbl="node1" presStyleIdx="2" presStyleCnt="3"/>
      <dgm:spPr/>
    </dgm:pt>
    <dgm:pt modelId="{063C7CD4-885C-48C1-939E-4F71353D419B}" type="pres">
      <dgm:prSet presAssocID="{5D3806E8-849D-4149-9261-4F78D05B4683}" presName="spaceA" presStyleCnt="0"/>
      <dgm:spPr/>
    </dgm:pt>
  </dgm:ptLst>
  <dgm:cxnLst>
    <dgm:cxn modelId="{4A1BDC05-04BC-4836-8D1B-242FF9117143}" type="presOf" srcId="{C8C85D42-9C02-4324-AF6E-142C10873054}" destId="{DD57DD4E-B57D-42CA-A26F-5CB70835D8C8}" srcOrd="0" destOrd="0" presId="urn:microsoft.com/office/officeart/2005/8/layout/hProcess11"/>
    <dgm:cxn modelId="{B4742B4A-5F87-4193-B85C-5617C3347A21}" srcId="{63C23F7B-962D-4F96-9073-39D543F7D02F}" destId="{C8C85D42-9C02-4324-AF6E-142C10873054}" srcOrd="0" destOrd="0" parTransId="{B099DDB9-61D9-4B21-B355-AF994E32D1EC}" sibTransId="{425CD1DB-FF25-45F4-B1CF-9A5F2582523F}"/>
    <dgm:cxn modelId="{672FAB71-CA65-4318-A8C3-FF582FE50F28}" type="presOf" srcId="{5D3806E8-849D-4149-9261-4F78D05B4683}" destId="{833E99DA-B040-4643-A8C2-5B0F499CE3AB}" srcOrd="0" destOrd="0" presId="urn:microsoft.com/office/officeart/2005/8/layout/hProcess11"/>
    <dgm:cxn modelId="{567E77A1-59B7-4545-B066-0C36DA4501FC}" srcId="{63C23F7B-962D-4F96-9073-39D543F7D02F}" destId="{5D3806E8-849D-4149-9261-4F78D05B4683}" srcOrd="2" destOrd="0" parTransId="{4EC1BF43-658E-441E-BC8A-916AD5089A2D}" sibTransId="{BBCAA46F-CAA1-4421-BE7D-3A3D01CEA7FD}"/>
    <dgm:cxn modelId="{441790B9-71CC-4EBC-BCDB-0F44AC2252A2}" srcId="{63C23F7B-962D-4F96-9073-39D543F7D02F}" destId="{F518DF74-2757-4379-BB98-8C0540988041}" srcOrd="1" destOrd="0" parTransId="{DA2DA631-3AFB-40B0-AE44-E7FB77FEEFBA}" sibTransId="{D3015318-6129-40F9-9BB0-B8FB75753713}"/>
    <dgm:cxn modelId="{A644B6BF-15BB-4C33-8B2E-195001D26BF4}" type="presOf" srcId="{F518DF74-2757-4379-BB98-8C0540988041}" destId="{3106D80E-E3DA-4774-9950-5D31247E3DFA}" srcOrd="0" destOrd="0" presId="urn:microsoft.com/office/officeart/2005/8/layout/hProcess11"/>
    <dgm:cxn modelId="{6414A3EB-ADD1-4349-BF04-1A618808975D}" type="presOf" srcId="{63C23F7B-962D-4F96-9073-39D543F7D02F}" destId="{72C0DF76-2A92-4D1E-A33F-50835100B80B}" srcOrd="0" destOrd="0" presId="urn:microsoft.com/office/officeart/2005/8/layout/hProcess11"/>
    <dgm:cxn modelId="{B507143F-1F15-4E9C-A21D-7F9DA0288FE3}" type="presParOf" srcId="{72C0DF76-2A92-4D1E-A33F-50835100B80B}" destId="{6DA6BCEC-6649-47AB-B09C-5E4BF83F386F}" srcOrd="0" destOrd="0" presId="urn:microsoft.com/office/officeart/2005/8/layout/hProcess11"/>
    <dgm:cxn modelId="{EC21E0E1-EA07-43A9-8B68-FA1AB47EC0A9}" type="presParOf" srcId="{72C0DF76-2A92-4D1E-A33F-50835100B80B}" destId="{42A05BB3-6CDB-4320-A69A-98A4C4F66BD4}" srcOrd="1" destOrd="0" presId="urn:microsoft.com/office/officeart/2005/8/layout/hProcess11"/>
    <dgm:cxn modelId="{A1C76268-7A7F-40CB-99E7-ADDC925609FE}" type="presParOf" srcId="{42A05BB3-6CDB-4320-A69A-98A4C4F66BD4}" destId="{1AA563B0-C4D2-4E35-82D3-E181328F33CB}" srcOrd="0" destOrd="0" presId="urn:microsoft.com/office/officeart/2005/8/layout/hProcess11"/>
    <dgm:cxn modelId="{B73AF056-2559-4FA7-98C5-5598F6E72459}" type="presParOf" srcId="{1AA563B0-C4D2-4E35-82D3-E181328F33CB}" destId="{DD57DD4E-B57D-42CA-A26F-5CB70835D8C8}" srcOrd="0" destOrd="0" presId="urn:microsoft.com/office/officeart/2005/8/layout/hProcess11"/>
    <dgm:cxn modelId="{AB3F141F-E249-4DCC-84C9-CA6DBAEAB799}" type="presParOf" srcId="{1AA563B0-C4D2-4E35-82D3-E181328F33CB}" destId="{38D90E33-A219-4FD9-A265-206C76BDC94F}" srcOrd="1" destOrd="0" presId="urn:microsoft.com/office/officeart/2005/8/layout/hProcess11"/>
    <dgm:cxn modelId="{E9041D32-175D-4E22-8EB6-90C0AD4D3703}" type="presParOf" srcId="{1AA563B0-C4D2-4E35-82D3-E181328F33CB}" destId="{514369CA-8D5B-4252-B6FE-B72E7EF9F120}" srcOrd="2" destOrd="0" presId="urn:microsoft.com/office/officeart/2005/8/layout/hProcess11"/>
    <dgm:cxn modelId="{108A484F-250D-4BF3-B7C4-27B4655B34CB}" type="presParOf" srcId="{42A05BB3-6CDB-4320-A69A-98A4C4F66BD4}" destId="{5EFC7DF8-B31E-4444-AE7D-91765EF9937D}" srcOrd="1" destOrd="0" presId="urn:microsoft.com/office/officeart/2005/8/layout/hProcess11"/>
    <dgm:cxn modelId="{6821EBCD-33B1-4EE3-9CFE-EC0EB658EB62}" type="presParOf" srcId="{42A05BB3-6CDB-4320-A69A-98A4C4F66BD4}" destId="{31A2DA4F-B460-4CFC-B841-DDD116D8CA8F}" srcOrd="2" destOrd="0" presId="urn:microsoft.com/office/officeart/2005/8/layout/hProcess11"/>
    <dgm:cxn modelId="{407090FA-676A-4D40-8D85-9B74B48A3DD7}" type="presParOf" srcId="{31A2DA4F-B460-4CFC-B841-DDD116D8CA8F}" destId="{3106D80E-E3DA-4774-9950-5D31247E3DFA}" srcOrd="0" destOrd="0" presId="urn:microsoft.com/office/officeart/2005/8/layout/hProcess11"/>
    <dgm:cxn modelId="{94A9C420-2823-4EF0-BB47-B29D19DFFD6B}" type="presParOf" srcId="{31A2DA4F-B460-4CFC-B841-DDD116D8CA8F}" destId="{88D80CC1-9CB8-4D06-A880-A01885FB26B6}" srcOrd="1" destOrd="0" presId="urn:microsoft.com/office/officeart/2005/8/layout/hProcess11"/>
    <dgm:cxn modelId="{681355DC-6C55-4F05-AC51-2FA9C02E6412}" type="presParOf" srcId="{31A2DA4F-B460-4CFC-B841-DDD116D8CA8F}" destId="{46665FF6-6CCA-4274-9E41-E5A8DE2D29C4}" srcOrd="2" destOrd="0" presId="urn:microsoft.com/office/officeart/2005/8/layout/hProcess11"/>
    <dgm:cxn modelId="{802A4B6B-6177-4B8A-A7EB-03917A00E476}" type="presParOf" srcId="{42A05BB3-6CDB-4320-A69A-98A4C4F66BD4}" destId="{09CA3C48-32F8-4697-9883-81D9799B9857}" srcOrd="3" destOrd="0" presId="urn:microsoft.com/office/officeart/2005/8/layout/hProcess11"/>
    <dgm:cxn modelId="{C556B30B-E066-496E-A20C-857DB966C14F}" type="presParOf" srcId="{42A05BB3-6CDB-4320-A69A-98A4C4F66BD4}" destId="{6D550F4B-15F6-4B05-9634-EB515F3D4A91}" srcOrd="4" destOrd="0" presId="urn:microsoft.com/office/officeart/2005/8/layout/hProcess11"/>
    <dgm:cxn modelId="{1FC7A423-EB99-4506-AB47-4BFDF6DF3C62}" type="presParOf" srcId="{6D550F4B-15F6-4B05-9634-EB515F3D4A91}" destId="{833E99DA-B040-4643-A8C2-5B0F499CE3AB}" srcOrd="0" destOrd="0" presId="urn:microsoft.com/office/officeart/2005/8/layout/hProcess11"/>
    <dgm:cxn modelId="{10462EA5-7BA9-4211-96C2-1CF1934CDD1E}" type="presParOf" srcId="{6D550F4B-15F6-4B05-9634-EB515F3D4A91}" destId="{446D6DE6-21C7-4C31-8CDA-87FC269EFE01}" srcOrd="1" destOrd="0" presId="urn:microsoft.com/office/officeart/2005/8/layout/hProcess11"/>
    <dgm:cxn modelId="{3DB7D670-7980-4E53-8B38-6BA731255BDF}" type="presParOf" srcId="{6D550F4B-15F6-4B05-9634-EB515F3D4A91}" destId="{063C7CD4-885C-48C1-939E-4F71353D419B}"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23F7B-962D-4F96-9073-39D543F7D02F}" type="doc">
      <dgm:prSet loTypeId="urn:microsoft.com/office/officeart/2005/8/layout/hProcess11" loCatId="process" qsTypeId="urn:microsoft.com/office/officeart/2005/8/quickstyle/simple1" qsCatId="simple" csTypeId="urn:microsoft.com/office/officeart/2005/8/colors/accent1_2" csCatId="accent1" phldr="1"/>
      <dgm:spPr/>
    </dgm:pt>
    <dgm:pt modelId="{C8C85D42-9C02-4324-AF6E-142C10873054}">
      <dgm:prSet phldrT="[Text]" custT="1"/>
      <dgm:spPr/>
      <dgm:t>
        <a:bodyPr/>
        <a:lstStyle/>
        <a:p>
          <a:r>
            <a:rPr lang="en-US" sz="2000" b="1" dirty="0"/>
            <a:t>Teacher</a:t>
          </a:r>
        </a:p>
      </dgm:t>
    </dgm:pt>
    <dgm:pt modelId="{B099DDB9-61D9-4B21-B355-AF994E32D1EC}" type="parTrans" cxnId="{B4742B4A-5F87-4193-B85C-5617C3347A21}">
      <dgm:prSet/>
      <dgm:spPr/>
      <dgm:t>
        <a:bodyPr/>
        <a:lstStyle/>
        <a:p>
          <a:endParaRPr lang="en-US"/>
        </a:p>
      </dgm:t>
    </dgm:pt>
    <dgm:pt modelId="{425CD1DB-FF25-45F4-B1CF-9A5F2582523F}" type="sibTrans" cxnId="{B4742B4A-5F87-4193-B85C-5617C3347A21}">
      <dgm:prSet/>
      <dgm:spPr/>
      <dgm:t>
        <a:bodyPr/>
        <a:lstStyle/>
        <a:p>
          <a:endParaRPr lang="en-US"/>
        </a:p>
      </dgm:t>
    </dgm:pt>
    <dgm:pt modelId="{F518DF74-2757-4379-BB98-8C0540988041}">
      <dgm:prSet phldrT="[Text]" custT="1"/>
      <dgm:spPr/>
      <dgm:t>
        <a:bodyPr/>
        <a:lstStyle/>
        <a:p>
          <a:r>
            <a:rPr lang="en-US" sz="2000" b="1" dirty="0"/>
            <a:t>Technical Trainer</a:t>
          </a:r>
        </a:p>
      </dgm:t>
    </dgm:pt>
    <dgm:pt modelId="{DA2DA631-3AFB-40B0-AE44-E7FB77FEEFBA}" type="parTrans" cxnId="{441790B9-71CC-4EBC-BCDB-0F44AC2252A2}">
      <dgm:prSet/>
      <dgm:spPr/>
      <dgm:t>
        <a:bodyPr/>
        <a:lstStyle/>
        <a:p>
          <a:endParaRPr lang="en-US"/>
        </a:p>
      </dgm:t>
    </dgm:pt>
    <dgm:pt modelId="{D3015318-6129-40F9-9BB0-B8FB75753713}" type="sibTrans" cxnId="{441790B9-71CC-4EBC-BCDB-0F44AC2252A2}">
      <dgm:prSet/>
      <dgm:spPr/>
      <dgm:t>
        <a:bodyPr/>
        <a:lstStyle/>
        <a:p>
          <a:endParaRPr lang="en-US"/>
        </a:p>
      </dgm:t>
    </dgm:pt>
    <dgm:pt modelId="{5D3806E8-849D-4149-9261-4F78D05B4683}">
      <dgm:prSet phldrT="[Text]" custT="1"/>
      <dgm:spPr/>
      <dgm:t>
        <a:bodyPr/>
        <a:lstStyle/>
        <a:p>
          <a:r>
            <a:rPr lang="en-US" sz="2000" b="1" dirty="0"/>
            <a:t>Associate Professor</a:t>
          </a:r>
        </a:p>
      </dgm:t>
    </dgm:pt>
    <dgm:pt modelId="{4EC1BF43-658E-441E-BC8A-916AD5089A2D}" type="parTrans" cxnId="{567E77A1-59B7-4545-B066-0C36DA4501FC}">
      <dgm:prSet/>
      <dgm:spPr/>
      <dgm:t>
        <a:bodyPr/>
        <a:lstStyle/>
        <a:p>
          <a:endParaRPr lang="en-US"/>
        </a:p>
      </dgm:t>
    </dgm:pt>
    <dgm:pt modelId="{BBCAA46F-CAA1-4421-BE7D-3A3D01CEA7FD}" type="sibTrans" cxnId="{567E77A1-59B7-4545-B066-0C36DA4501FC}">
      <dgm:prSet/>
      <dgm:spPr/>
      <dgm:t>
        <a:bodyPr/>
        <a:lstStyle/>
        <a:p>
          <a:endParaRPr lang="en-US"/>
        </a:p>
      </dgm:t>
    </dgm:pt>
    <dgm:pt modelId="{72C0DF76-2A92-4D1E-A33F-50835100B80B}" type="pres">
      <dgm:prSet presAssocID="{63C23F7B-962D-4F96-9073-39D543F7D02F}" presName="Name0" presStyleCnt="0">
        <dgm:presLayoutVars>
          <dgm:dir/>
          <dgm:resizeHandles val="exact"/>
        </dgm:presLayoutVars>
      </dgm:prSet>
      <dgm:spPr/>
    </dgm:pt>
    <dgm:pt modelId="{6DA6BCEC-6649-47AB-B09C-5E4BF83F386F}" type="pres">
      <dgm:prSet presAssocID="{63C23F7B-962D-4F96-9073-39D543F7D02F}" presName="arrow" presStyleLbl="bgShp" presStyleIdx="0" presStyleCnt="1" custLinFactNeighborY="20427"/>
      <dgm:spPr/>
    </dgm:pt>
    <dgm:pt modelId="{42A05BB3-6CDB-4320-A69A-98A4C4F66BD4}" type="pres">
      <dgm:prSet presAssocID="{63C23F7B-962D-4F96-9073-39D543F7D02F}" presName="points" presStyleCnt="0"/>
      <dgm:spPr/>
    </dgm:pt>
    <dgm:pt modelId="{1AA563B0-C4D2-4E35-82D3-E181328F33CB}" type="pres">
      <dgm:prSet presAssocID="{C8C85D42-9C02-4324-AF6E-142C10873054}" presName="compositeA" presStyleCnt="0"/>
      <dgm:spPr/>
    </dgm:pt>
    <dgm:pt modelId="{DD57DD4E-B57D-42CA-A26F-5CB70835D8C8}" type="pres">
      <dgm:prSet presAssocID="{C8C85D42-9C02-4324-AF6E-142C10873054}" presName="textA" presStyleLbl="revTx" presStyleIdx="0" presStyleCnt="3" custLinFactNeighborX="7194" custLinFactNeighborY="72219">
        <dgm:presLayoutVars>
          <dgm:bulletEnabled val="1"/>
        </dgm:presLayoutVars>
      </dgm:prSet>
      <dgm:spPr/>
    </dgm:pt>
    <dgm:pt modelId="{38D90E33-A219-4FD9-A265-206C76BDC94F}" type="pres">
      <dgm:prSet presAssocID="{C8C85D42-9C02-4324-AF6E-142C10873054}" presName="circleA" presStyleLbl="node1" presStyleIdx="0" presStyleCnt="3"/>
      <dgm:spPr/>
    </dgm:pt>
    <dgm:pt modelId="{514369CA-8D5B-4252-B6FE-B72E7EF9F120}" type="pres">
      <dgm:prSet presAssocID="{C8C85D42-9C02-4324-AF6E-142C10873054}" presName="spaceA" presStyleCnt="0"/>
      <dgm:spPr/>
    </dgm:pt>
    <dgm:pt modelId="{5EFC7DF8-B31E-4444-AE7D-91765EF9937D}" type="pres">
      <dgm:prSet presAssocID="{425CD1DB-FF25-45F4-B1CF-9A5F2582523F}" presName="space" presStyleCnt="0"/>
      <dgm:spPr/>
    </dgm:pt>
    <dgm:pt modelId="{31A2DA4F-B460-4CFC-B841-DDD116D8CA8F}" type="pres">
      <dgm:prSet presAssocID="{F518DF74-2757-4379-BB98-8C0540988041}" presName="compositeB" presStyleCnt="0"/>
      <dgm:spPr/>
    </dgm:pt>
    <dgm:pt modelId="{3106D80E-E3DA-4774-9950-5D31247E3DFA}" type="pres">
      <dgm:prSet presAssocID="{F518DF74-2757-4379-BB98-8C0540988041}" presName="textB" presStyleLbl="revTx" presStyleIdx="1" presStyleCnt="3" custLinFactNeighborX="1110" custLinFactNeighborY="-15363">
        <dgm:presLayoutVars>
          <dgm:bulletEnabled val="1"/>
        </dgm:presLayoutVars>
      </dgm:prSet>
      <dgm:spPr/>
    </dgm:pt>
    <dgm:pt modelId="{88D80CC1-9CB8-4D06-A880-A01885FB26B6}" type="pres">
      <dgm:prSet presAssocID="{F518DF74-2757-4379-BB98-8C0540988041}" presName="circleB" presStyleLbl="node1" presStyleIdx="1" presStyleCnt="3"/>
      <dgm:spPr/>
    </dgm:pt>
    <dgm:pt modelId="{46665FF6-6CCA-4274-9E41-E5A8DE2D29C4}" type="pres">
      <dgm:prSet presAssocID="{F518DF74-2757-4379-BB98-8C0540988041}" presName="spaceB" presStyleCnt="0"/>
      <dgm:spPr/>
    </dgm:pt>
    <dgm:pt modelId="{09CA3C48-32F8-4697-9883-81D9799B9857}" type="pres">
      <dgm:prSet presAssocID="{D3015318-6129-40F9-9BB0-B8FB75753713}" presName="space" presStyleCnt="0"/>
      <dgm:spPr/>
    </dgm:pt>
    <dgm:pt modelId="{6D550F4B-15F6-4B05-9634-EB515F3D4A91}" type="pres">
      <dgm:prSet presAssocID="{5D3806E8-849D-4149-9261-4F78D05B4683}" presName="compositeA" presStyleCnt="0"/>
      <dgm:spPr/>
    </dgm:pt>
    <dgm:pt modelId="{833E99DA-B040-4643-A8C2-5B0F499CE3AB}" type="pres">
      <dgm:prSet presAssocID="{5D3806E8-849D-4149-9261-4F78D05B4683}" presName="textA" presStyleLbl="revTx" presStyleIdx="2" presStyleCnt="3" custLinFactNeighborX="116" custLinFactNeighborY="73773">
        <dgm:presLayoutVars>
          <dgm:bulletEnabled val="1"/>
        </dgm:presLayoutVars>
      </dgm:prSet>
      <dgm:spPr/>
    </dgm:pt>
    <dgm:pt modelId="{446D6DE6-21C7-4C31-8CDA-87FC269EFE01}" type="pres">
      <dgm:prSet presAssocID="{5D3806E8-849D-4149-9261-4F78D05B4683}" presName="circleA" presStyleLbl="node1" presStyleIdx="2" presStyleCnt="3"/>
      <dgm:spPr/>
    </dgm:pt>
    <dgm:pt modelId="{063C7CD4-885C-48C1-939E-4F71353D419B}" type="pres">
      <dgm:prSet presAssocID="{5D3806E8-849D-4149-9261-4F78D05B4683}" presName="spaceA" presStyleCnt="0"/>
      <dgm:spPr/>
    </dgm:pt>
  </dgm:ptLst>
  <dgm:cxnLst>
    <dgm:cxn modelId="{4A1BDC05-04BC-4836-8D1B-242FF9117143}" type="presOf" srcId="{C8C85D42-9C02-4324-AF6E-142C10873054}" destId="{DD57DD4E-B57D-42CA-A26F-5CB70835D8C8}" srcOrd="0" destOrd="0" presId="urn:microsoft.com/office/officeart/2005/8/layout/hProcess11"/>
    <dgm:cxn modelId="{B4742B4A-5F87-4193-B85C-5617C3347A21}" srcId="{63C23F7B-962D-4F96-9073-39D543F7D02F}" destId="{C8C85D42-9C02-4324-AF6E-142C10873054}" srcOrd="0" destOrd="0" parTransId="{B099DDB9-61D9-4B21-B355-AF994E32D1EC}" sibTransId="{425CD1DB-FF25-45F4-B1CF-9A5F2582523F}"/>
    <dgm:cxn modelId="{672FAB71-CA65-4318-A8C3-FF582FE50F28}" type="presOf" srcId="{5D3806E8-849D-4149-9261-4F78D05B4683}" destId="{833E99DA-B040-4643-A8C2-5B0F499CE3AB}" srcOrd="0" destOrd="0" presId="urn:microsoft.com/office/officeart/2005/8/layout/hProcess11"/>
    <dgm:cxn modelId="{567E77A1-59B7-4545-B066-0C36DA4501FC}" srcId="{63C23F7B-962D-4F96-9073-39D543F7D02F}" destId="{5D3806E8-849D-4149-9261-4F78D05B4683}" srcOrd="2" destOrd="0" parTransId="{4EC1BF43-658E-441E-BC8A-916AD5089A2D}" sibTransId="{BBCAA46F-CAA1-4421-BE7D-3A3D01CEA7FD}"/>
    <dgm:cxn modelId="{441790B9-71CC-4EBC-BCDB-0F44AC2252A2}" srcId="{63C23F7B-962D-4F96-9073-39D543F7D02F}" destId="{F518DF74-2757-4379-BB98-8C0540988041}" srcOrd="1" destOrd="0" parTransId="{DA2DA631-3AFB-40B0-AE44-E7FB77FEEFBA}" sibTransId="{D3015318-6129-40F9-9BB0-B8FB75753713}"/>
    <dgm:cxn modelId="{A644B6BF-15BB-4C33-8B2E-195001D26BF4}" type="presOf" srcId="{F518DF74-2757-4379-BB98-8C0540988041}" destId="{3106D80E-E3DA-4774-9950-5D31247E3DFA}" srcOrd="0" destOrd="0" presId="urn:microsoft.com/office/officeart/2005/8/layout/hProcess11"/>
    <dgm:cxn modelId="{6414A3EB-ADD1-4349-BF04-1A618808975D}" type="presOf" srcId="{63C23F7B-962D-4F96-9073-39D543F7D02F}" destId="{72C0DF76-2A92-4D1E-A33F-50835100B80B}" srcOrd="0" destOrd="0" presId="urn:microsoft.com/office/officeart/2005/8/layout/hProcess11"/>
    <dgm:cxn modelId="{B507143F-1F15-4E9C-A21D-7F9DA0288FE3}" type="presParOf" srcId="{72C0DF76-2A92-4D1E-A33F-50835100B80B}" destId="{6DA6BCEC-6649-47AB-B09C-5E4BF83F386F}" srcOrd="0" destOrd="0" presId="urn:microsoft.com/office/officeart/2005/8/layout/hProcess11"/>
    <dgm:cxn modelId="{EC21E0E1-EA07-43A9-8B68-FA1AB47EC0A9}" type="presParOf" srcId="{72C0DF76-2A92-4D1E-A33F-50835100B80B}" destId="{42A05BB3-6CDB-4320-A69A-98A4C4F66BD4}" srcOrd="1" destOrd="0" presId="urn:microsoft.com/office/officeart/2005/8/layout/hProcess11"/>
    <dgm:cxn modelId="{A1C76268-7A7F-40CB-99E7-ADDC925609FE}" type="presParOf" srcId="{42A05BB3-6CDB-4320-A69A-98A4C4F66BD4}" destId="{1AA563B0-C4D2-4E35-82D3-E181328F33CB}" srcOrd="0" destOrd="0" presId="urn:microsoft.com/office/officeart/2005/8/layout/hProcess11"/>
    <dgm:cxn modelId="{B73AF056-2559-4FA7-98C5-5598F6E72459}" type="presParOf" srcId="{1AA563B0-C4D2-4E35-82D3-E181328F33CB}" destId="{DD57DD4E-B57D-42CA-A26F-5CB70835D8C8}" srcOrd="0" destOrd="0" presId="urn:microsoft.com/office/officeart/2005/8/layout/hProcess11"/>
    <dgm:cxn modelId="{AB3F141F-E249-4DCC-84C9-CA6DBAEAB799}" type="presParOf" srcId="{1AA563B0-C4D2-4E35-82D3-E181328F33CB}" destId="{38D90E33-A219-4FD9-A265-206C76BDC94F}" srcOrd="1" destOrd="0" presId="urn:microsoft.com/office/officeart/2005/8/layout/hProcess11"/>
    <dgm:cxn modelId="{E9041D32-175D-4E22-8EB6-90C0AD4D3703}" type="presParOf" srcId="{1AA563B0-C4D2-4E35-82D3-E181328F33CB}" destId="{514369CA-8D5B-4252-B6FE-B72E7EF9F120}" srcOrd="2" destOrd="0" presId="urn:microsoft.com/office/officeart/2005/8/layout/hProcess11"/>
    <dgm:cxn modelId="{108A484F-250D-4BF3-B7C4-27B4655B34CB}" type="presParOf" srcId="{42A05BB3-6CDB-4320-A69A-98A4C4F66BD4}" destId="{5EFC7DF8-B31E-4444-AE7D-91765EF9937D}" srcOrd="1" destOrd="0" presId="urn:microsoft.com/office/officeart/2005/8/layout/hProcess11"/>
    <dgm:cxn modelId="{6821EBCD-33B1-4EE3-9CFE-EC0EB658EB62}" type="presParOf" srcId="{42A05BB3-6CDB-4320-A69A-98A4C4F66BD4}" destId="{31A2DA4F-B460-4CFC-B841-DDD116D8CA8F}" srcOrd="2" destOrd="0" presId="urn:microsoft.com/office/officeart/2005/8/layout/hProcess11"/>
    <dgm:cxn modelId="{407090FA-676A-4D40-8D85-9B74B48A3DD7}" type="presParOf" srcId="{31A2DA4F-B460-4CFC-B841-DDD116D8CA8F}" destId="{3106D80E-E3DA-4774-9950-5D31247E3DFA}" srcOrd="0" destOrd="0" presId="urn:microsoft.com/office/officeart/2005/8/layout/hProcess11"/>
    <dgm:cxn modelId="{94A9C420-2823-4EF0-BB47-B29D19DFFD6B}" type="presParOf" srcId="{31A2DA4F-B460-4CFC-B841-DDD116D8CA8F}" destId="{88D80CC1-9CB8-4D06-A880-A01885FB26B6}" srcOrd="1" destOrd="0" presId="urn:microsoft.com/office/officeart/2005/8/layout/hProcess11"/>
    <dgm:cxn modelId="{681355DC-6C55-4F05-AC51-2FA9C02E6412}" type="presParOf" srcId="{31A2DA4F-B460-4CFC-B841-DDD116D8CA8F}" destId="{46665FF6-6CCA-4274-9E41-E5A8DE2D29C4}" srcOrd="2" destOrd="0" presId="urn:microsoft.com/office/officeart/2005/8/layout/hProcess11"/>
    <dgm:cxn modelId="{802A4B6B-6177-4B8A-A7EB-03917A00E476}" type="presParOf" srcId="{42A05BB3-6CDB-4320-A69A-98A4C4F66BD4}" destId="{09CA3C48-32F8-4697-9883-81D9799B9857}" srcOrd="3" destOrd="0" presId="urn:microsoft.com/office/officeart/2005/8/layout/hProcess11"/>
    <dgm:cxn modelId="{C556B30B-E066-496E-A20C-857DB966C14F}" type="presParOf" srcId="{42A05BB3-6CDB-4320-A69A-98A4C4F66BD4}" destId="{6D550F4B-15F6-4B05-9634-EB515F3D4A91}" srcOrd="4" destOrd="0" presId="urn:microsoft.com/office/officeart/2005/8/layout/hProcess11"/>
    <dgm:cxn modelId="{1FC7A423-EB99-4506-AB47-4BFDF6DF3C62}" type="presParOf" srcId="{6D550F4B-15F6-4B05-9634-EB515F3D4A91}" destId="{833E99DA-B040-4643-A8C2-5B0F499CE3AB}" srcOrd="0" destOrd="0" presId="urn:microsoft.com/office/officeart/2005/8/layout/hProcess11"/>
    <dgm:cxn modelId="{10462EA5-7BA9-4211-96C2-1CF1934CDD1E}" type="presParOf" srcId="{6D550F4B-15F6-4B05-9634-EB515F3D4A91}" destId="{446D6DE6-21C7-4C31-8CDA-87FC269EFE01}" srcOrd="1" destOrd="0" presId="urn:microsoft.com/office/officeart/2005/8/layout/hProcess11"/>
    <dgm:cxn modelId="{3DB7D670-7980-4E53-8B38-6BA731255BDF}" type="presParOf" srcId="{6D550F4B-15F6-4B05-9634-EB515F3D4A91}" destId="{063C7CD4-885C-48C1-939E-4F71353D419B}"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6BCEC-6649-47AB-B09C-5E4BF83F386F}">
      <dsp:nvSpPr>
        <dsp:cNvPr id="0" name=""/>
        <dsp:cNvSpPr/>
      </dsp:nvSpPr>
      <dsp:spPr>
        <a:xfrm>
          <a:off x="0" y="1903331"/>
          <a:ext cx="7586864" cy="199454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7DD4E-B57D-42CA-A26F-5CB70835D8C8}">
      <dsp:nvSpPr>
        <dsp:cNvPr id="0" name=""/>
        <dsp:cNvSpPr/>
      </dsp:nvSpPr>
      <dsp:spPr>
        <a:xfrm>
          <a:off x="161637" y="1440438"/>
          <a:ext cx="2200486" cy="199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t>Physicist/Engineer</a:t>
          </a:r>
        </a:p>
      </dsp:txBody>
      <dsp:txXfrm>
        <a:off x="161637" y="1440438"/>
        <a:ext cx="2200486" cy="1994542"/>
      </dsp:txXfrm>
    </dsp:sp>
    <dsp:sp modelId="{38D90E33-A219-4FD9-A265-206C76BDC94F}">
      <dsp:nvSpPr>
        <dsp:cNvPr id="0" name=""/>
        <dsp:cNvSpPr/>
      </dsp:nvSpPr>
      <dsp:spPr>
        <a:xfrm>
          <a:off x="854259" y="2243859"/>
          <a:ext cx="498635" cy="4986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6D80E-E3DA-4774-9950-5D31247E3DFA}">
      <dsp:nvSpPr>
        <dsp:cNvPr id="0" name=""/>
        <dsp:cNvSpPr/>
      </dsp:nvSpPr>
      <dsp:spPr>
        <a:xfrm>
          <a:off x="2338270" y="2685391"/>
          <a:ext cx="2200486" cy="199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a:t>STEM ED</a:t>
          </a:r>
        </a:p>
        <a:p>
          <a:pPr marL="0" lvl="0" indent="0" algn="ctr" defTabSz="755650">
            <a:lnSpc>
              <a:spcPct val="90000"/>
            </a:lnSpc>
            <a:spcBef>
              <a:spcPct val="0"/>
            </a:spcBef>
            <a:spcAft>
              <a:spcPct val="35000"/>
            </a:spcAft>
            <a:buNone/>
          </a:pPr>
          <a:r>
            <a:rPr lang="en-US" sz="1700" b="1" kern="1200" dirty="0"/>
            <a:t>Policy Researcher</a:t>
          </a:r>
        </a:p>
      </dsp:txBody>
      <dsp:txXfrm>
        <a:off x="2338270" y="2685391"/>
        <a:ext cx="2200486" cy="1994542"/>
      </dsp:txXfrm>
    </dsp:sp>
    <dsp:sp modelId="{88D80CC1-9CB8-4D06-A880-A01885FB26B6}">
      <dsp:nvSpPr>
        <dsp:cNvPr id="0" name=""/>
        <dsp:cNvSpPr/>
      </dsp:nvSpPr>
      <dsp:spPr>
        <a:xfrm>
          <a:off x="3164771" y="2243859"/>
          <a:ext cx="498635" cy="4986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E99DA-B040-4643-A8C2-5B0F499CE3AB}">
      <dsp:nvSpPr>
        <dsp:cNvPr id="0" name=""/>
        <dsp:cNvSpPr/>
      </dsp:nvSpPr>
      <dsp:spPr>
        <a:xfrm>
          <a:off x="4626909" y="1471433"/>
          <a:ext cx="2200486" cy="199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t>Education </a:t>
          </a:r>
        </a:p>
        <a:p>
          <a:pPr marL="0" lvl="0" indent="0" algn="ctr" defTabSz="755650">
            <a:lnSpc>
              <a:spcPct val="90000"/>
            </a:lnSpc>
            <a:spcBef>
              <a:spcPct val="0"/>
            </a:spcBef>
            <a:spcAft>
              <a:spcPct val="35000"/>
            </a:spcAft>
            <a:buNone/>
          </a:pPr>
          <a:r>
            <a:rPr lang="en-US" sz="1700" b="1" kern="1200" dirty="0"/>
            <a:t>Data Scientist</a:t>
          </a:r>
        </a:p>
      </dsp:txBody>
      <dsp:txXfrm>
        <a:off x="4626909" y="1471433"/>
        <a:ext cx="2200486" cy="1994542"/>
      </dsp:txXfrm>
    </dsp:sp>
    <dsp:sp modelId="{446D6DE6-21C7-4C31-8CDA-87FC269EFE01}">
      <dsp:nvSpPr>
        <dsp:cNvPr id="0" name=""/>
        <dsp:cNvSpPr/>
      </dsp:nvSpPr>
      <dsp:spPr>
        <a:xfrm>
          <a:off x="5475282" y="2243859"/>
          <a:ext cx="498635" cy="4986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6BCEC-6649-47AB-B09C-5E4BF83F386F}">
      <dsp:nvSpPr>
        <dsp:cNvPr id="0" name=""/>
        <dsp:cNvSpPr/>
      </dsp:nvSpPr>
      <dsp:spPr>
        <a:xfrm>
          <a:off x="0" y="1862994"/>
          <a:ext cx="7197360" cy="195227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7DD4E-B57D-42CA-A26F-5CB70835D8C8}">
      <dsp:nvSpPr>
        <dsp:cNvPr id="0" name=""/>
        <dsp:cNvSpPr/>
      </dsp:nvSpPr>
      <dsp:spPr>
        <a:xfrm>
          <a:off x="153338" y="1409911"/>
          <a:ext cx="2087515" cy="195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Teacher</a:t>
          </a:r>
        </a:p>
      </dsp:txBody>
      <dsp:txXfrm>
        <a:off x="153338" y="1409911"/>
        <a:ext cx="2087515" cy="1952271"/>
      </dsp:txXfrm>
    </dsp:sp>
    <dsp:sp modelId="{38D90E33-A219-4FD9-A265-206C76BDC94F}">
      <dsp:nvSpPr>
        <dsp:cNvPr id="0" name=""/>
        <dsp:cNvSpPr/>
      </dsp:nvSpPr>
      <dsp:spPr>
        <a:xfrm>
          <a:off x="802886" y="2196305"/>
          <a:ext cx="488067" cy="4880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6D80E-E3DA-4774-9950-5D31247E3DFA}">
      <dsp:nvSpPr>
        <dsp:cNvPr id="0" name=""/>
        <dsp:cNvSpPr/>
      </dsp:nvSpPr>
      <dsp:spPr>
        <a:xfrm>
          <a:off x="2218225" y="2628479"/>
          <a:ext cx="2087515" cy="195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Technical Trainer</a:t>
          </a:r>
        </a:p>
      </dsp:txBody>
      <dsp:txXfrm>
        <a:off x="2218225" y="2628479"/>
        <a:ext cx="2087515" cy="1952271"/>
      </dsp:txXfrm>
    </dsp:sp>
    <dsp:sp modelId="{88D80CC1-9CB8-4D06-A880-A01885FB26B6}">
      <dsp:nvSpPr>
        <dsp:cNvPr id="0" name=""/>
        <dsp:cNvSpPr/>
      </dsp:nvSpPr>
      <dsp:spPr>
        <a:xfrm>
          <a:off x="2994778" y="2196305"/>
          <a:ext cx="488067" cy="4880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E99DA-B040-4643-A8C2-5B0F499CE3AB}">
      <dsp:nvSpPr>
        <dsp:cNvPr id="0" name=""/>
        <dsp:cNvSpPr/>
      </dsp:nvSpPr>
      <dsp:spPr>
        <a:xfrm>
          <a:off x="4389367" y="1440249"/>
          <a:ext cx="2087515" cy="195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Associate Professor</a:t>
          </a:r>
        </a:p>
      </dsp:txBody>
      <dsp:txXfrm>
        <a:off x="4389367" y="1440249"/>
        <a:ext cx="2087515" cy="1952271"/>
      </dsp:txXfrm>
    </dsp:sp>
    <dsp:sp modelId="{446D6DE6-21C7-4C31-8CDA-87FC269EFE01}">
      <dsp:nvSpPr>
        <dsp:cNvPr id="0" name=""/>
        <dsp:cNvSpPr/>
      </dsp:nvSpPr>
      <dsp:spPr>
        <a:xfrm>
          <a:off x="5186669" y="2196305"/>
          <a:ext cx="488067" cy="4880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70238" cy="4794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143375" y="0"/>
            <a:ext cx="3170238" cy="479425"/>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58887"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31837" y="4560887"/>
            <a:ext cx="5851525" cy="4319587"/>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20188"/>
            <a:ext cx="3170238" cy="4794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3387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a:t>
            </a:fld>
            <a:endParaRPr lang="en-US" sz="1400" b="0" i="0" u="none" strike="noStrike" cap="none">
              <a:solidFill>
                <a:schemeClr val="dk1"/>
              </a:solidFill>
              <a:latin typeface="Arial"/>
              <a:ea typeface="Arial"/>
              <a:cs typeface="Arial"/>
              <a:sym typeface="Arial"/>
            </a:endParaRPr>
          </a:p>
        </p:txBody>
      </p:sp>
      <p:sp>
        <p:nvSpPr>
          <p:cNvPr id="298" name="Shape 29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Hello and welcome.  On behalf of the Graduate Research Fellowship Operations Center, we would like to present to you the National Science Foundation’s Graduate Research Fellowship Program, or the NSF GRFP for short.  We’d like to inform you about the award details and some things to keep in mind as you construct a competitive application.</a:t>
            </a:r>
          </a:p>
        </p:txBody>
      </p:sp>
    </p:spTree>
    <p:extLst>
      <p:ext uri="{BB962C8B-B14F-4D97-AF65-F5344CB8AC3E}">
        <p14:creationId xmlns:p14="http://schemas.microsoft.com/office/powerpoint/2010/main" val="45381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10</a:t>
            </a:fld>
            <a:endParaRPr lang="en-US" sz="1400">
              <a:solidFill>
                <a:schemeClr val="dk1"/>
              </a:solidFill>
              <a:latin typeface="Arial"/>
              <a:ea typeface="Arial"/>
              <a:cs typeface="Arial"/>
              <a:sym typeface="Arial"/>
            </a:endParaRPr>
          </a:p>
        </p:txBody>
      </p:sp>
      <p:sp>
        <p:nvSpPr>
          <p:cNvPr id="666" name="Shape 66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7" name="Shape 66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lnSpc>
                <a:spcPct val="100000"/>
              </a:lnSpc>
              <a:spcBef>
                <a:spcPts val="36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Read and now the research field of your project, what info is missing? What don’t we know?</a:t>
            </a: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Brainstorming of many </a:t>
            </a:r>
            <a:r>
              <a:rPr lang="en-US" sz="1200" b="0" i="0" u="none" strike="noStrike" cap="none" dirty="0" err="1">
                <a:solidFill>
                  <a:schemeClr val="dk1"/>
                </a:solidFill>
                <a:latin typeface="Arial"/>
                <a:ea typeface="Arial"/>
                <a:cs typeface="Arial"/>
                <a:sym typeface="Arial"/>
              </a:rPr>
              <a:t>many</a:t>
            </a:r>
            <a:r>
              <a:rPr lang="en-US" sz="1200" b="0" i="0" u="none" strike="noStrike" cap="none" dirty="0">
                <a:solidFill>
                  <a:schemeClr val="dk1"/>
                </a:solidFill>
                <a:latin typeface="Arial"/>
                <a:ea typeface="Arial"/>
                <a:cs typeface="Arial"/>
                <a:sym typeface="Arial"/>
              </a:rPr>
              <a:t> projects you will like to propose</a:t>
            </a: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Talk to your mentors</a:t>
            </a: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Key points:</a:t>
            </a:r>
          </a:p>
          <a:p>
            <a:pPr marL="228600" marR="0" lvl="0" indent="-228600"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Novel approaches</a:t>
            </a:r>
          </a:p>
          <a:p>
            <a:pPr marL="228600" marR="0" lvl="0" indent="-228600"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In depth</a:t>
            </a:r>
          </a:p>
          <a:p>
            <a:pPr marL="228600" marR="0" lvl="0" indent="-228600" algn="l" rtl="0">
              <a:spcBef>
                <a:spcPts val="36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Realistic plan</a:t>
            </a:r>
          </a:p>
        </p:txBody>
      </p:sp>
    </p:spTree>
    <p:extLst>
      <p:ext uri="{BB962C8B-B14F-4D97-AF65-F5344CB8AC3E}">
        <p14:creationId xmlns:p14="http://schemas.microsoft.com/office/powerpoint/2010/main" val="401741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Patti</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11</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943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12</a:t>
            </a:fld>
            <a:endParaRPr lang="en-US" sz="1400">
              <a:solidFill>
                <a:schemeClr val="dk1"/>
              </a:solidFill>
              <a:latin typeface="Arial"/>
              <a:ea typeface="Arial"/>
              <a:cs typeface="Arial"/>
              <a:sym typeface="Arial"/>
            </a:endParaRPr>
          </a:p>
        </p:txBody>
      </p:sp>
      <p:sp>
        <p:nvSpPr>
          <p:cNvPr id="657" name="Shape 65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8" name="Shape 65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Robin Walker at University of Missouri</a:t>
            </a:r>
          </a:p>
        </p:txBody>
      </p:sp>
    </p:spTree>
    <p:extLst>
      <p:ext uri="{BB962C8B-B14F-4D97-AF65-F5344CB8AC3E}">
        <p14:creationId xmlns:p14="http://schemas.microsoft.com/office/powerpoint/2010/main" val="331432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13</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798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3" name="Shape 67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0" marR="0" lvl="0" indent="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Realistic plan -&gt; research matches the university you applied to</a:t>
            </a:r>
          </a:p>
        </p:txBody>
      </p:sp>
      <p:sp>
        <p:nvSpPr>
          <p:cNvPr id="674" name="Shape 67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14</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95713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lvl="0">
              <a:spcBef>
                <a:spcPts val="0"/>
              </a:spcBef>
              <a:buNone/>
            </a:pPr>
            <a:endParaRPr/>
          </a:p>
        </p:txBody>
      </p:sp>
      <p:sp>
        <p:nvSpPr>
          <p:cNvPr id="776" name="Shape 77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78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16</a:t>
            </a:fld>
            <a:endParaRPr lang="en-US" sz="1400">
              <a:solidFill>
                <a:srgbClr val="000000"/>
              </a:solidFill>
              <a:latin typeface="Arial"/>
              <a:ea typeface="Arial"/>
              <a:cs typeface="Arial"/>
              <a:sym typeface="Arial"/>
            </a:endParaRPr>
          </a:p>
        </p:txBody>
      </p:sp>
      <p:sp>
        <p:nvSpPr>
          <p:cNvPr id="783" name="Shape 783"/>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4" name="Shape 784"/>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218776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6E83A-6FDF-4EA8-85BD-07F8E37B9EB8}" type="slidenum">
              <a:rPr lang="en-US"/>
              <a:pPr/>
              <a:t>17</a:t>
            </a:fld>
            <a:endParaRPr lang="en-US"/>
          </a:p>
        </p:txBody>
      </p:sp>
      <p:sp>
        <p:nvSpPr>
          <p:cNvPr id="11266" name="Rectangle 2"/>
          <p:cNvSpPr>
            <a:spLocks noGrp="1" noRot="1" noChangeAspect="1" noChangeArrowheads="1" noTextEdit="1"/>
          </p:cNvSpPr>
          <p:nvPr>
            <p:ph type="sldImg"/>
          </p:nvPr>
        </p:nvSpPr>
        <p:spPr>
          <a:xfrm>
            <a:off x="1258888" y="720725"/>
            <a:ext cx="4800600" cy="3600450"/>
          </a:xfrm>
          <a:ln/>
        </p:spPr>
      </p:sp>
      <p:sp>
        <p:nvSpPr>
          <p:cNvPr id="11267" name="Rectangle 3"/>
          <p:cNvSpPr>
            <a:spLocks noGrp="1" noChangeArrowheads="1"/>
          </p:cNvSpPr>
          <p:nvPr>
            <p:ph type="body" idx="1"/>
          </p:nvPr>
        </p:nvSpPr>
        <p:spPr/>
        <p:txBody>
          <a:bodyPr/>
          <a:lstStyle/>
          <a:p>
            <a:pPr marL="228600" indent="-228600"/>
            <a:r>
              <a:rPr lang="en-US" dirty="0"/>
              <a:t>Patti </a:t>
            </a:r>
          </a:p>
        </p:txBody>
      </p:sp>
    </p:spTree>
    <p:extLst>
      <p:ext uri="{BB962C8B-B14F-4D97-AF65-F5344CB8AC3E}">
        <p14:creationId xmlns:p14="http://schemas.microsoft.com/office/powerpoint/2010/main" val="121831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18</a:t>
            </a:fld>
            <a:endParaRPr lang="en-US" sz="1400">
              <a:solidFill>
                <a:schemeClr val="dk1"/>
              </a:solidFill>
              <a:latin typeface="Arial"/>
              <a:ea typeface="Arial"/>
              <a:cs typeface="Arial"/>
              <a:sym typeface="Arial"/>
            </a:endParaRPr>
          </a:p>
        </p:txBody>
      </p:sp>
      <p:sp>
        <p:nvSpPr>
          <p:cNvPr id="791" name="Shape 791"/>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2" name="Shape 792"/>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 </a:t>
            </a:r>
          </a:p>
        </p:txBody>
      </p:sp>
    </p:spTree>
    <p:extLst>
      <p:ext uri="{BB962C8B-B14F-4D97-AF65-F5344CB8AC3E}">
        <p14:creationId xmlns:p14="http://schemas.microsoft.com/office/powerpoint/2010/main" val="408676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51" name="Shape 75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a:t>
            </a:r>
          </a:p>
        </p:txBody>
      </p:sp>
      <p:sp>
        <p:nvSpPr>
          <p:cNvPr id="752" name="Shape 752"/>
          <p:cNvSpPr txBox="1">
            <a:spLocks noGrp="1"/>
          </p:cNvSpPr>
          <p:nvPr>
            <p:ph type="sldNum" idx="12"/>
          </p:nvPr>
        </p:nvSpPr>
        <p:spPr>
          <a:xfrm>
            <a:off x="4143587" y="9119474"/>
            <a:ext cx="3169920" cy="480059"/>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2300" b="1">
                <a:solidFill>
                  <a:srgbClr val="8F6B34"/>
                </a:solidFill>
                <a:latin typeface="Arial"/>
                <a:ea typeface="Arial"/>
                <a:cs typeface="Arial"/>
                <a:sym typeface="Arial"/>
              </a:rPr>
              <a:t>2</a:t>
            </a:fld>
            <a:endParaRPr lang="en-US" sz="2300" b="1">
              <a:solidFill>
                <a:srgbClr val="8F6B34"/>
              </a:solidFill>
              <a:latin typeface="Arial"/>
              <a:ea typeface="Arial"/>
              <a:cs typeface="Arial"/>
              <a:sym typeface="Arial"/>
            </a:endParaRPr>
          </a:p>
        </p:txBody>
      </p:sp>
    </p:spTree>
    <p:extLst>
      <p:ext uri="{BB962C8B-B14F-4D97-AF65-F5344CB8AC3E}">
        <p14:creationId xmlns:p14="http://schemas.microsoft.com/office/powerpoint/2010/main" val="21146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pPr eaLnBrk="1">
              <a:defRPr/>
            </a:pPr>
            <a:r>
              <a:rPr lang="en-US" dirty="0">
                <a:ea typeface="ＭＳ Ｐゴシック" charset="0"/>
              </a:rPr>
              <a:t>Frances</a:t>
            </a:r>
          </a:p>
        </p:txBody>
      </p:sp>
      <p:sp>
        <p:nvSpPr>
          <p:cNvPr id="33796" name="Slide Number Placeholder 3"/>
          <p:cNvSpPr>
            <a:spLocks noGrp="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300" b="1">
                <a:solidFill>
                  <a:srgbClr val="8F6B34"/>
                </a:solidFill>
                <a:latin typeface="Arial" pitchFamily="34" charset="0"/>
                <a:ea typeface="MS PGothic" pitchFamily="34" charset="-128"/>
                <a:sym typeface="Arial" pitchFamily="34" charset="0"/>
              </a:defRPr>
            </a:lvl1pPr>
            <a:lvl2pPr marL="785372" indent="-302066" eaLnBrk="0">
              <a:defRPr sz="2300" b="1">
                <a:solidFill>
                  <a:srgbClr val="8F6B34"/>
                </a:solidFill>
                <a:latin typeface="Arial" pitchFamily="34" charset="0"/>
                <a:ea typeface="MS PGothic" pitchFamily="34" charset="-128"/>
                <a:sym typeface="Arial" pitchFamily="34" charset="0"/>
              </a:defRPr>
            </a:lvl2pPr>
            <a:lvl3pPr marL="1208265" indent="-241653" eaLnBrk="0">
              <a:defRPr sz="2300" b="1">
                <a:solidFill>
                  <a:srgbClr val="8F6B34"/>
                </a:solidFill>
                <a:latin typeface="Arial" pitchFamily="34" charset="0"/>
                <a:ea typeface="MS PGothic" pitchFamily="34" charset="-128"/>
                <a:sym typeface="Arial" pitchFamily="34" charset="0"/>
              </a:defRPr>
            </a:lvl3pPr>
            <a:lvl4pPr marL="1691571" indent="-241653" eaLnBrk="0">
              <a:defRPr sz="2300" b="1">
                <a:solidFill>
                  <a:srgbClr val="8F6B34"/>
                </a:solidFill>
                <a:latin typeface="Arial" pitchFamily="34" charset="0"/>
                <a:ea typeface="MS PGothic" pitchFamily="34" charset="-128"/>
                <a:sym typeface="Arial" pitchFamily="34" charset="0"/>
              </a:defRPr>
            </a:lvl4pPr>
            <a:lvl5pPr marL="2174878" indent="-241653" eaLnBrk="0">
              <a:defRPr sz="2300" b="1">
                <a:solidFill>
                  <a:srgbClr val="8F6B34"/>
                </a:solidFill>
                <a:latin typeface="Arial" pitchFamily="34" charset="0"/>
                <a:ea typeface="MS PGothic" pitchFamily="34" charset="-128"/>
                <a:sym typeface="Arial" pitchFamily="34" charset="0"/>
              </a:defRPr>
            </a:lvl5pPr>
            <a:lvl6pPr marL="2658184"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6pPr>
            <a:lvl7pPr marL="3141490"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7pPr>
            <a:lvl8pPr marL="3624796"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8pPr>
            <a:lvl9pPr marL="4108102"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9pPr>
          </a:lstStyle>
          <a:p>
            <a:pPr eaLnBrk="1"/>
            <a:fld id="{C53A4F16-7CD3-4428-8FCD-F9ED4BBB18B5}" type="slidenum">
              <a:rPr lang="en-US" altLang="en-US"/>
              <a:pPr eaLnBrk="1"/>
              <a:t>3</a:t>
            </a:fld>
            <a:endParaRPr lang="en-US" altLang="en-US"/>
          </a:p>
        </p:txBody>
      </p:sp>
    </p:spTree>
    <p:extLst>
      <p:ext uri="{BB962C8B-B14F-4D97-AF65-F5344CB8AC3E}">
        <p14:creationId xmlns:p14="http://schemas.microsoft.com/office/powerpoint/2010/main" val="32355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HBCUs a part of my family educational legacies with </a:t>
            </a:r>
          </a:p>
        </p:txBody>
      </p:sp>
      <p:sp>
        <p:nvSpPr>
          <p:cNvPr id="4" name="Slide Number Placeholder 3"/>
          <p:cNvSpPr>
            <a:spLocks noGrp="1"/>
          </p:cNvSpPr>
          <p:nvPr>
            <p:ph type="sldNum" sz="quarter" idx="10"/>
          </p:nvPr>
        </p:nvSpPr>
        <p:spPr/>
        <p:txBody>
          <a:bodyPr/>
          <a:lstStyle/>
          <a:p>
            <a:fld id="{9B74349A-219E-45A4-A6E4-E9799664F31B}" type="slidenum">
              <a:rPr lang="en-US" smtClean="0"/>
              <a:t>4</a:t>
            </a:fld>
            <a:endParaRPr lang="en-US" dirty="0"/>
          </a:p>
        </p:txBody>
      </p:sp>
    </p:spTree>
    <p:extLst>
      <p:ext uri="{BB962C8B-B14F-4D97-AF65-F5344CB8AC3E}">
        <p14:creationId xmlns:p14="http://schemas.microsoft.com/office/powerpoint/2010/main" val="267153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HBCUs a part of my family educational legacies with </a:t>
            </a:r>
          </a:p>
        </p:txBody>
      </p:sp>
      <p:sp>
        <p:nvSpPr>
          <p:cNvPr id="4" name="Slide Number Placeholder 3"/>
          <p:cNvSpPr>
            <a:spLocks noGrp="1"/>
          </p:cNvSpPr>
          <p:nvPr>
            <p:ph type="sldNum" sz="quarter" idx="10"/>
          </p:nvPr>
        </p:nvSpPr>
        <p:spPr/>
        <p:txBody>
          <a:bodyPr/>
          <a:lstStyle/>
          <a:p>
            <a:fld id="{9B74349A-219E-45A4-A6E4-E9799664F31B}" type="slidenum">
              <a:rPr lang="en-US" smtClean="0"/>
              <a:t>5</a:t>
            </a:fld>
            <a:endParaRPr lang="en-US" dirty="0"/>
          </a:p>
        </p:txBody>
      </p:sp>
    </p:spTree>
    <p:extLst>
      <p:ext uri="{BB962C8B-B14F-4D97-AF65-F5344CB8AC3E}">
        <p14:creationId xmlns:p14="http://schemas.microsoft.com/office/powerpoint/2010/main" val="406837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6</a:t>
            </a:fld>
            <a:endParaRPr lang="en-US" sz="1400">
              <a:solidFill>
                <a:schemeClr val="dk1"/>
              </a:solidFill>
              <a:latin typeface="Arial"/>
              <a:ea typeface="Arial"/>
              <a:cs typeface="Arial"/>
              <a:sym typeface="Arial"/>
            </a:endParaRPr>
          </a:p>
        </p:txBody>
      </p:sp>
      <p:sp>
        <p:nvSpPr>
          <p:cNvPr id="306" name="Shape 30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 </a:t>
            </a:r>
          </a:p>
        </p:txBody>
      </p:sp>
    </p:spTree>
    <p:extLst>
      <p:ext uri="{BB962C8B-B14F-4D97-AF65-F5344CB8AC3E}">
        <p14:creationId xmlns:p14="http://schemas.microsoft.com/office/powerpoint/2010/main" val="22430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7</a:t>
            </a:fld>
            <a:endParaRPr lang="en-US" sz="1400">
              <a:solidFill>
                <a:schemeClr val="dk1"/>
              </a:solidFill>
              <a:latin typeface="Arial"/>
              <a:ea typeface="Arial"/>
              <a:cs typeface="Arial"/>
              <a:sym typeface="Arial"/>
            </a:endParaRPr>
          </a:p>
        </p:txBody>
      </p:sp>
      <p:sp>
        <p:nvSpPr>
          <p:cNvPr id="615" name="Shape 61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6" name="Shape 61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233172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8</a:t>
            </a:fld>
            <a:endParaRPr lang="en-US" sz="1400">
              <a:solidFill>
                <a:schemeClr val="dk1"/>
              </a:solidFill>
              <a:latin typeface="Arial"/>
              <a:ea typeface="Arial"/>
              <a:cs typeface="Arial"/>
              <a:sym typeface="Arial"/>
            </a:endParaRPr>
          </a:p>
        </p:txBody>
      </p:sp>
      <p:sp>
        <p:nvSpPr>
          <p:cNvPr id="649" name="Shape 649"/>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0" name="Shape 650"/>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22327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Patti</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9</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43286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2.png"/><Relationship Id="rId7"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9.png"/><Relationship Id="rId10"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9.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
        <p:cNvGrpSpPr/>
        <p:nvPr/>
      </p:nvGrpSpPr>
      <p:grpSpPr>
        <a:xfrm>
          <a:off x="0" y="0"/>
          <a:ext cx="0" cy="0"/>
          <a:chOff x="0" y="0"/>
          <a:chExt cx="0" cy="0"/>
        </a:xfrm>
      </p:grpSpPr>
      <p:grpSp>
        <p:nvGrpSpPr>
          <p:cNvPr id="38" name="Shape 38"/>
          <p:cNvGrpSpPr/>
          <p:nvPr/>
        </p:nvGrpSpPr>
        <p:grpSpPr>
          <a:xfrm>
            <a:off x="-1587" y="0"/>
            <a:ext cx="9145587" cy="6858000"/>
            <a:chOff x="0" y="0"/>
            <a:chExt cx="5760" cy="4320"/>
          </a:xfrm>
        </p:grpSpPr>
        <p:pic>
          <p:nvPicPr>
            <p:cNvPr id="39" name="Shape 39" descr="untitled"/>
            <p:cNvPicPr preferRelativeResize="0"/>
            <p:nvPr/>
          </p:nvPicPr>
          <p:blipFill rotWithShape="1">
            <a:blip r:embed="rId2">
              <a:alphaModFix/>
            </a:blip>
            <a:srcRect l="57142"/>
            <a:stretch/>
          </p:blipFill>
          <p:spPr>
            <a:xfrm rot="10800000">
              <a:off x="4991" y="0"/>
              <a:ext cx="767" cy="4320"/>
            </a:xfrm>
            <a:prstGeom prst="rect">
              <a:avLst/>
            </a:prstGeom>
            <a:noFill/>
            <a:ln>
              <a:noFill/>
            </a:ln>
          </p:spPr>
        </p:pic>
        <p:pic>
          <p:nvPicPr>
            <p:cNvPr id="40" name="Shape 40"/>
            <p:cNvPicPr preferRelativeResize="0"/>
            <p:nvPr/>
          </p:nvPicPr>
          <p:blipFill rotWithShape="1">
            <a:blip r:embed="rId3">
              <a:alphaModFix/>
            </a:blip>
            <a:srcRect/>
            <a:stretch/>
          </p:blipFill>
          <p:spPr>
            <a:xfrm rot="10800000">
              <a:off x="3311" y="0"/>
              <a:ext cx="1680" cy="4320"/>
            </a:xfrm>
            <a:prstGeom prst="rect">
              <a:avLst/>
            </a:prstGeom>
            <a:noFill/>
            <a:ln>
              <a:noFill/>
            </a:ln>
          </p:spPr>
        </p:pic>
        <p:pic>
          <p:nvPicPr>
            <p:cNvPr id="41" name="Shape 41" descr="untitled"/>
            <p:cNvPicPr preferRelativeResize="0"/>
            <p:nvPr/>
          </p:nvPicPr>
          <p:blipFill rotWithShape="1">
            <a:blip r:embed="rId2">
              <a:alphaModFix/>
            </a:blip>
            <a:srcRect/>
            <a:stretch/>
          </p:blipFill>
          <p:spPr>
            <a:xfrm rot="10800000">
              <a:off x="1678" y="0"/>
              <a:ext cx="1680" cy="4320"/>
            </a:xfrm>
            <a:prstGeom prst="rect">
              <a:avLst/>
            </a:prstGeom>
            <a:noFill/>
            <a:ln>
              <a:noFill/>
            </a:ln>
          </p:spPr>
        </p:pic>
        <p:pic>
          <p:nvPicPr>
            <p:cNvPr id="42" name="Shape 42"/>
            <p:cNvPicPr preferRelativeResize="0"/>
            <p:nvPr/>
          </p:nvPicPr>
          <p:blipFill rotWithShape="1">
            <a:blip r:embed="rId3">
              <a:alphaModFix/>
            </a:blip>
            <a:srcRect/>
            <a:stretch/>
          </p:blipFill>
          <p:spPr>
            <a:xfrm rot="10800000">
              <a:off x="0" y="0"/>
              <a:ext cx="1680" cy="4320"/>
            </a:xfrm>
            <a:prstGeom prst="rect">
              <a:avLst/>
            </a:prstGeom>
            <a:noFill/>
            <a:ln>
              <a:noFill/>
            </a:ln>
          </p:spPr>
        </p:pic>
      </p:grpSp>
      <p:pic>
        <p:nvPicPr>
          <p:cNvPr id="43" name="Shape 43"/>
          <p:cNvPicPr preferRelativeResize="0"/>
          <p:nvPr/>
        </p:nvPicPr>
        <p:blipFill rotWithShape="1">
          <a:blip r:embed="rId4">
            <a:alphaModFix/>
          </a:blip>
          <a:srcRect/>
          <a:stretch/>
        </p:blipFill>
        <p:spPr>
          <a:xfrm>
            <a:off x="0" y="6019800"/>
            <a:ext cx="9144000" cy="838199"/>
          </a:xfrm>
          <a:prstGeom prst="rect">
            <a:avLst/>
          </a:prstGeom>
          <a:noFill/>
          <a:ln>
            <a:noFill/>
          </a:ln>
        </p:spPr>
      </p:pic>
      <p:sp>
        <p:nvSpPr>
          <p:cNvPr id="44" name="Shape 44"/>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45" name="Shape 45"/>
          <p:cNvGrpSpPr/>
          <p:nvPr/>
        </p:nvGrpSpPr>
        <p:grpSpPr>
          <a:xfrm>
            <a:off x="8000999" y="5943600"/>
            <a:ext cx="1142999" cy="914400"/>
            <a:chOff x="5186" y="3827"/>
            <a:chExt cx="524" cy="439"/>
          </a:xfrm>
        </p:grpSpPr>
        <p:sp>
          <p:nvSpPr>
            <p:cNvPr id="46" name="Shape 46"/>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47" name="Shape 47" descr="GRF_logo2"/>
            <p:cNvPicPr preferRelativeResize="0"/>
            <p:nvPr/>
          </p:nvPicPr>
          <p:blipFill rotWithShape="1">
            <a:blip r:embed="rId5">
              <a:alphaModFix/>
            </a:blip>
            <a:srcRect/>
            <a:stretch/>
          </p:blipFill>
          <p:spPr>
            <a:xfrm>
              <a:off x="5186" y="3827"/>
              <a:ext cx="524" cy="438"/>
            </a:xfrm>
            <a:prstGeom prst="rect">
              <a:avLst/>
            </a:prstGeom>
            <a:noFill/>
            <a:ln>
              <a:noFill/>
            </a:ln>
          </p:spPr>
        </p:pic>
      </p:grpSp>
      <p:cxnSp>
        <p:nvCxnSpPr>
          <p:cNvPr id="48" name="Shape 48"/>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49" name="Shape 49"/>
          <p:cNvGrpSpPr/>
          <p:nvPr/>
        </p:nvGrpSpPr>
        <p:grpSpPr>
          <a:xfrm>
            <a:off x="0" y="0"/>
            <a:ext cx="9143999" cy="1295400"/>
            <a:chOff x="0" y="0"/>
            <a:chExt cx="5759" cy="816"/>
          </a:xfrm>
        </p:grpSpPr>
        <p:pic>
          <p:nvPicPr>
            <p:cNvPr id="50" name="Shape 50" descr="untitled"/>
            <p:cNvPicPr preferRelativeResize="0"/>
            <p:nvPr/>
          </p:nvPicPr>
          <p:blipFill rotWithShape="1">
            <a:blip r:embed="rId6">
              <a:alphaModFix/>
            </a:blip>
            <a:srcRect/>
            <a:stretch/>
          </p:blipFill>
          <p:spPr>
            <a:xfrm>
              <a:off x="4079" y="0"/>
              <a:ext cx="1152" cy="816"/>
            </a:xfrm>
            <a:prstGeom prst="rect">
              <a:avLst/>
            </a:prstGeom>
            <a:noFill/>
            <a:ln>
              <a:noFill/>
            </a:ln>
          </p:spPr>
        </p:pic>
        <p:pic>
          <p:nvPicPr>
            <p:cNvPr id="51" name="Shape 51" descr="untitled1"/>
            <p:cNvPicPr preferRelativeResize="0"/>
            <p:nvPr/>
          </p:nvPicPr>
          <p:blipFill rotWithShape="1">
            <a:blip r:embed="rId7">
              <a:alphaModFix/>
            </a:blip>
            <a:srcRect/>
            <a:stretch/>
          </p:blipFill>
          <p:spPr>
            <a:xfrm>
              <a:off x="2910" y="0"/>
              <a:ext cx="1170" cy="816"/>
            </a:xfrm>
            <a:prstGeom prst="rect">
              <a:avLst/>
            </a:prstGeom>
            <a:noFill/>
            <a:ln>
              <a:noFill/>
            </a:ln>
          </p:spPr>
        </p:pic>
        <p:pic>
          <p:nvPicPr>
            <p:cNvPr id="52" name="Shape 52" descr="untitled"/>
            <p:cNvPicPr preferRelativeResize="0"/>
            <p:nvPr/>
          </p:nvPicPr>
          <p:blipFill rotWithShape="1">
            <a:blip r:embed="rId6">
              <a:alphaModFix/>
            </a:blip>
            <a:srcRect/>
            <a:stretch/>
          </p:blipFill>
          <p:spPr>
            <a:xfrm>
              <a:off x="1710" y="0"/>
              <a:ext cx="1218" cy="816"/>
            </a:xfrm>
            <a:prstGeom prst="rect">
              <a:avLst/>
            </a:prstGeom>
            <a:noFill/>
            <a:ln>
              <a:noFill/>
            </a:ln>
          </p:spPr>
        </p:pic>
        <p:pic>
          <p:nvPicPr>
            <p:cNvPr id="53" name="Shape 53" descr="untitled1"/>
            <p:cNvPicPr preferRelativeResize="0"/>
            <p:nvPr/>
          </p:nvPicPr>
          <p:blipFill rotWithShape="1">
            <a:blip r:embed="rId7">
              <a:alphaModFix/>
            </a:blip>
            <a:srcRect/>
            <a:stretch/>
          </p:blipFill>
          <p:spPr>
            <a:xfrm>
              <a:off x="528" y="0"/>
              <a:ext cx="1199" cy="816"/>
            </a:xfrm>
            <a:prstGeom prst="rect">
              <a:avLst/>
            </a:prstGeom>
            <a:noFill/>
            <a:ln>
              <a:noFill/>
            </a:ln>
          </p:spPr>
        </p:pic>
        <p:pic>
          <p:nvPicPr>
            <p:cNvPr id="54" name="Shape 54" descr="untitled1"/>
            <p:cNvPicPr preferRelativeResize="0"/>
            <p:nvPr/>
          </p:nvPicPr>
          <p:blipFill rotWithShape="1">
            <a:blip r:embed="rId8">
              <a:alphaModFix/>
            </a:blip>
            <a:srcRect/>
            <a:stretch/>
          </p:blipFill>
          <p:spPr>
            <a:xfrm>
              <a:off x="5231" y="0"/>
              <a:ext cx="528" cy="816"/>
            </a:xfrm>
            <a:prstGeom prst="rect">
              <a:avLst/>
            </a:prstGeom>
            <a:noFill/>
            <a:ln>
              <a:noFill/>
            </a:ln>
          </p:spPr>
        </p:pic>
        <p:pic>
          <p:nvPicPr>
            <p:cNvPr id="55" name="Shape 55" descr="untitled"/>
            <p:cNvPicPr preferRelativeResize="0"/>
            <p:nvPr/>
          </p:nvPicPr>
          <p:blipFill rotWithShape="1">
            <a:blip r:embed="rId9">
              <a:alphaModFix/>
            </a:blip>
            <a:srcRect/>
            <a:stretch/>
          </p:blipFill>
          <p:spPr>
            <a:xfrm>
              <a:off x="0" y="0"/>
              <a:ext cx="528" cy="816"/>
            </a:xfrm>
            <a:prstGeom prst="rect">
              <a:avLst/>
            </a:prstGeom>
            <a:noFill/>
            <a:ln>
              <a:noFill/>
            </a:ln>
          </p:spPr>
        </p:pic>
      </p:grpSp>
      <p:cxnSp>
        <p:nvCxnSpPr>
          <p:cNvPr id="56" name="Shape 56"/>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pic>
        <p:nvPicPr>
          <p:cNvPr id="57" name="Shape 57" descr="nsflogo.jpg"/>
          <p:cNvPicPr preferRelativeResize="0"/>
          <p:nvPr/>
        </p:nvPicPr>
        <p:blipFill rotWithShape="1">
          <a:blip r:embed="rId10">
            <a:alphaModFix/>
          </a:blip>
          <a:srcRect/>
          <a:stretch/>
        </p:blipFill>
        <p:spPr>
          <a:xfrm>
            <a:off x="0" y="6019800"/>
            <a:ext cx="914400" cy="842963"/>
          </a:xfrm>
          <a:prstGeom prst="rect">
            <a:avLst/>
          </a:prstGeom>
          <a:noFill/>
          <a:ln>
            <a:noFill/>
          </a:ln>
        </p:spPr>
      </p:pic>
      <p:sp>
        <p:nvSpPr>
          <p:cNvPr id="58" name="Shape 5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59" name="Shape 5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829174" y="1933575"/>
            <a:ext cx="5791200" cy="20764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7" name="Shape 147"/>
          <p:cNvSpPr txBox="1">
            <a:spLocks noGrp="1"/>
          </p:cNvSpPr>
          <p:nvPr>
            <p:ph type="body" idx="1"/>
          </p:nvPr>
        </p:nvSpPr>
        <p:spPr>
          <a:xfrm rot="5400000">
            <a:off x="600074" y="-66675"/>
            <a:ext cx="5791200" cy="60769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8" name="Shape 1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9"/>
        <p:cNvGrpSpPr/>
        <p:nvPr/>
      </p:nvGrpSpPr>
      <p:grpSpPr>
        <a:xfrm>
          <a:off x="0" y="0"/>
          <a:ext cx="0" cy="0"/>
          <a:chOff x="0" y="0"/>
          <a:chExt cx="0" cy="0"/>
        </a:xfrm>
      </p:grpSpPr>
      <p:grpSp>
        <p:nvGrpSpPr>
          <p:cNvPr id="180" name="Shape 180"/>
          <p:cNvGrpSpPr/>
          <p:nvPr/>
        </p:nvGrpSpPr>
        <p:grpSpPr>
          <a:xfrm>
            <a:off x="-1587" y="0"/>
            <a:ext cx="9145587" cy="6858000"/>
            <a:chOff x="0" y="0"/>
            <a:chExt cx="5760" cy="4320"/>
          </a:xfrm>
        </p:grpSpPr>
        <p:pic>
          <p:nvPicPr>
            <p:cNvPr id="181" name="Shape 181" descr="untitled"/>
            <p:cNvPicPr preferRelativeResize="0"/>
            <p:nvPr/>
          </p:nvPicPr>
          <p:blipFill rotWithShape="1">
            <a:blip r:embed="rId2">
              <a:alphaModFix/>
            </a:blip>
            <a:srcRect l="57142"/>
            <a:stretch/>
          </p:blipFill>
          <p:spPr>
            <a:xfrm rot="10800000">
              <a:off x="4991" y="0"/>
              <a:ext cx="767" cy="4320"/>
            </a:xfrm>
            <a:prstGeom prst="rect">
              <a:avLst/>
            </a:prstGeom>
            <a:noFill/>
            <a:ln>
              <a:noFill/>
            </a:ln>
          </p:spPr>
        </p:pic>
        <p:pic>
          <p:nvPicPr>
            <p:cNvPr id="182" name="Shape 182"/>
            <p:cNvPicPr preferRelativeResize="0"/>
            <p:nvPr/>
          </p:nvPicPr>
          <p:blipFill rotWithShape="1">
            <a:blip r:embed="rId3">
              <a:alphaModFix/>
            </a:blip>
            <a:srcRect/>
            <a:stretch/>
          </p:blipFill>
          <p:spPr>
            <a:xfrm rot="10800000">
              <a:off x="3311" y="0"/>
              <a:ext cx="1680" cy="4320"/>
            </a:xfrm>
            <a:prstGeom prst="rect">
              <a:avLst/>
            </a:prstGeom>
            <a:noFill/>
            <a:ln>
              <a:noFill/>
            </a:ln>
          </p:spPr>
        </p:pic>
        <p:pic>
          <p:nvPicPr>
            <p:cNvPr id="183" name="Shape 183" descr="untitled"/>
            <p:cNvPicPr preferRelativeResize="0"/>
            <p:nvPr/>
          </p:nvPicPr>
          <p:blipFill rotWithShape="1">
            <a:blip r:embed="rId2">
              <a:alphaModFix/>
            </a:blip>
            <a:srcRect/>
            <a:stretch/>
          </p:blipFill>
          <p:spPr>
            <a:xfrm rot="10800000">
              <a:off x="1678" y="0"/>
              <a:ext cx="1680" cy="4320"/>
            </a:xfrm>
            <a:prstGeom prst="rect">
              <a:avLst/>
            </a:prstGeom>
            <a:noFill/>
            <a:ln>
              <a:noFill/>
            </a:ln>
          </p:spPr>
        </p:pic>
        <p:pic>
          <p:nvPicPr>
            <p:cNvPr id="184" name="Shape 184"/>
            <p:cNvPicPr preferRelativeResize="0"/>
            <p:nvPr/>
          </p:nvPicPr>
          <p:blipFill rotWithShape="1">
            <a:blip r:embed="rId3">
              <a:alphaModFix/>
            </a:blip>
            <a:srcRect/>
            <a:stretch/>
          </p:blipFill>
          <p:spPr>
            <a:xfrm rot="10800000">
              <a:off x="0" y="0"/>
              <a:ext cx="1680" cy="4320"/>
            </a:xfrm>
            <a:prstGeom prst="rect">
              <a:avLst/>
            </a:prstGeom>
            <a:noFill/>
            <a:ln>
              <a:noFill/>
            </a:ln>
          </p:spPr>
        </p:pic>
      </p:grpSp>
      <p:sp>
        <p:nvSpPr>
          <p:cNvPr id="185" name="Shape 18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pic>
        <p:nvPicPr>
          <p:cNvPr id="189" name="Shape 189"/>
          <p:cNvPicPr preferRelativeResize="0"/>
          <p:nvPr/>
        </p:nvPicPr>
        <p:blipFill rotWithShape="1">
          <a:blip r:embed="rId4">
            <a:alphaModFix/>
          </a:blip>
          <a:srcRect/>
          <a:stretch/>
        </p:blipFill>
        <p:spPr>
          <a:xfrm>
            <a:off x="0" y="6019800"/>
            <a:ext cx="9144000" cy="838199"/>
          </a:xfrm>
          <a:prstGeom prst="rect">
            <a:avLst/>
          </a:prstGeom>
          <a:noFill/>
          <a:ln>
            <a:noFill/>
          </a:ln>
        </p:spPr>
      </p:pic>
      <p:sp>
        <p:nvSpPr>
          <p:cNvPr id="190" name="Shape 19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1" name="Shape 191"/>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92" name="Shape 192"/>
          <p:cNvGrpSpPr/>
          <p:nvPr/>
        </p:nvGrpSpPr>
        <p:grpSpPr>
          <a:xfrm>
            <a:off x="8229600" y="6105525"/>
            <a:ext cx="809624" cy="676275"/>
            <a:chOff x="5202" y="3840"/>
            <a:chExt cx="509" cy="426"/>
          </a:xfrm>
        </p:grpSpPr>
        <p:sp>
          <p:nvSpPr>
            <p:cNvPr id="193" name="Shape 193"/>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94" name="Shape 194" descr="GRF_logo2"/>
            <p:cNvPicPr preferRelativeResize="0"/>
            <p:nvPr/>
          </p:nvPicPr>
          <p:blipFill rotWithShape="1">
            <a:blip r:embed="rId5">
              <a:alphaModFix/>
            </a:blip>
            <a:srcRect/>
            <a:stretch/>
          </p:blipFill>
          <p:spPr>
            <a:xfrm>
              <a:off x="5231" y="3840"/>
              <a:ext cx="479" cy="400"/>
            </a:xfrm>
            <a:prstGeom prst="rect">
              <a:avLst/>
            </a:prstGeom>
            <a:noFill/>
            <a:ln>
              <a:noFill/>
            </a:ln>
          </p:spPr>
        </p:pic>
      </p:grpSp>
      <p:cxnSp>
        <p:nvCxnSpPr>
          <p:cNvPr id="195" name="Shape 195"/>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196" name="Shape 196"/>
          <p:cNvGrpSpPr/>
          <p:nvPr/>
        </p:nvGrpSpPr>
        <p:grpSpPr>
          <a:xfrm>
            <a:off x="0" y="0"/>
            <a:ext cx="9143999" cy="1295400"/>
            <a:chOff x="0" y="0"/>
            <a:chExt cx="5759" cy="816"/>
          </a:xfrm>
        </p:grpSpPr>
        <p:pic>
          <p:nvPicPr>
            <p:cNvPr id="197" name="Shape 197" descr="untitled"/>
            <p:cNvPicPr preferRelativeResize="0"/>
            <p:nvPr/>
          </p:nvPicPr>
          <p:blipFill rotWithShape="1">
            <a:blip r:embed="rId6">
              <a:alphaModFix/>
            </a:blip>
            <a:srcRect/>
            <a:stretch/>
          </p:blipFill>
          <p:spPr>
            <a:xfrm>
              <a:off x="4079" y="0"/>
              <a:ext cx="1152" cy="816"/>
            </a:xfrm>
            <a:prstGeom prst="rect">
              <a:avLst/>
            </a:prstGeom>
            <a:noFill/>
            <a:ln>
              <a:noFill/>
            </a:ln>
          </p:spPr>
        </p:pic>
        <p:pic>
          <p:nvPicPr>
            <p:cNvPr id="198" name="Shape 198" descr="untitled1"/>
            <p:cNvPicPr preferRelativeResize="0"/>
            <p:nvPr/>
          </p:nvPicPr>
          <p:blipFill rotWithShape="1">
            <a:blip r:embed="rId7">
              <a:alphaModFix/>
            </a:blip>
            <a:srcRect/>
            <a:stretch/>
          </p:blipFill>
          <p:spPr>
            <a:xfrm>
              <a:off x="2910" y="0"/>
              <a:ext cx="1170" cy="816"/>
            </a:xfrm>
            <a:prstGeom prst="rect">
              <a:avLst/>
            </a:prstGeom>
            <a:noFill/>
            <a:ln>
              <a:noFill/>
            </a:ln>
          </p:spPr>
        </p:pic>
        <p:pic>
          <p:nvPicPr>
            <p:cNvPr id="199" name="Shape 199" descr="untitled"/>
            <p:cNvPicPr preferRelativeResize="0"/>
            <p:nvPr/>
          </p:nvPicPr>
          <p:blipFill rotWithShape="1">
            <a:blip r:embed="rId6">
              <a:alphaModFix/>
            </a:blip>
            <a:srcRect/>
            <a:stretch/>
          </p:blipFill>
          <p:spPr>
            <a:xfrm>
              <a:off x="1710" y="0"/>
              <a:ext cx="1218" cy="816"/>
            </a:xfrm>
            <a:prstGeom prst="rect">
              <a:avLst/>
            </a:prstGeom>
            <a:noFill/>
            <a:ln>
              <a:noFill/>
            </a:ln>
          </p:spPr>
        </p:pic>
        <p:pic>
          <p:nvPicPr>
            <p:cNvPr id="200" name="Shape 200" descr="untitled1"/>
            <p:cNvPicPr preferRelativeResize="0"/>
            <p:nvPr/>
          </p:nvPicPr>
          <p:blipFill rotWithShape="1">
            <a:blip r:embed="rId7">
              <a:alphaModFix/>
            </a:blip>
            <a:srcRect/>
            <a:stretch/>
          </p:blipFill>
          <p:spPr>
            <a:xfrm>
              <a:off x="528" y="0"/>
              <a:ext cx="1199" cy="816"/>
            </a:xfrm>
            <a:prstGeom prst="rect">
              <a:avLst/>
            </a:prstGeom>
            <a:noFill/>
            <a:ln>
              <a:noFill/>
            </a:ln>
          </p:spPr>
        </p:pic>
        <p:pic>
          <p:nvPicPr>
            <p:cNvPr id="201" name="Shape 201" descr="untitled1"/>
            <p:cNvPicPr preferRelativeResize="0"/>
            <p:nvPr/>
          </p:nvPicPr>
          <p:blipFill rotWithShape="1">
            <a:blip r:embed="rId7">
              <a:alphaModFix/>
            </a:blip>
            <a:srcRect r="54872"/>
            <a:stretch/>
          </p:blipFill>
          <p:spPr>
            <a:xfrm>
              <a:off x="5231" y="0"/>
              <a:ext cx="528" cy="816"/>
            </a:xfrm>
            <a:prstGeom prst="rect">
              <a:avLst/>
            </a:prstGeom>
            <a:noFill/>
            <a:ln>
              <a:noFill/>
            </a:ln>
          </p:spPr>
        </p:pic>
        <p:pic>
          <p:nvPicPr>
            <p:cNvPr id="202" name="Shape 202" descr="untitled"/>
            <p:cNvPicPr preferRelativeResize="0"/>
            <p:nvPr/>
          </p:nvPicPr>
          <p:blipFill rotWithShape="1">
            <a:blip r:embed="rId6">
              <a:alphaModFix/>
            </a:blip>
            <a:srcRect l="56650"/>
            <a:stretch/>
          </p:blipFill>
          <p:spPr>
            <a:xfrm>
              <a:off x="0" y="0"/>
              <a:ext cx="528" cy="816"/>
            </a:xfrm>
            <a:prstGeom prst="rect">
              <a:avLst/>
            </a:prstGeom>
            <a:noFill/>
            <a:ln>
              <a:noFill/>
            </a:ln>
          </p:spPr>
        </p:pic>
      </p:grpSp>
      <p:cxnSp>
        <p:nvCxnSpPr>
          <p:cNvPr id="203" name="Shape 203"/>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pic>
        <p:nvPicPr>
          <p:cNvPr id="204" name="Shape 204" descr="untitled"/>
          <p:cNvPicPr preferRelativeResize="0"/>
          <p:nvPr/>
        </p:nvPicPr>
        <p:blipFill rotWithShape="1">
          <a:blip r:embed="rId8">
            <a:alphaModFix/>
          </a:blip>
          <a:srcRect/>
          <a:stretch/>
        </p:blipFill>
        <p:spPr>
          <a:xfrm>
            <a:off x="123825" y="6099175"/>
            <a:ext cx="731838" cy="682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7" name="Shape 207"/>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3" name="Shape 21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214" name="Shape 2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9" name="Shape 219"/>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0" name="Shape 220"/>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1" name="Shape 22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2" name="Shape 22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26" name="Shape 2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8" name="Shape 22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5" name="Shape 2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8"/>
        <p:cNvGrpSpPr/>
        <p:nvPr/>
      </p:nvGrpSpPr>
      <p:grpSpPr>
        <a:xfrm>
          <a:off x="0" y="0"/>
          <a:ext cx="0" cy="0"/>
          <a:chOff x="0" y="0"/>
          <a:chExt cx="0" cy="0"/>
        </a:xfrm>
      </p:grpSpPr>
      <p:sp>
        <p:nvSpPr>
          <p:cNvPr id="239" name="Shape 2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0" name="Shape 2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4" name="Shape 24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Shape 24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46" name="Shape 2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1" name="Shape 25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4" name="Shape 2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5" name="Shape 65"/>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8" name="Shape 258"/>
          <p:cNvSpPr txBox="1">
            <a:spLocks noGrp="1"/>
          </p:cNvSpPr>
          <p:nvPr>
            <p:ph type="body" idx="1"/>
          </p:nvPr>
        </p:nvSpPr>
        <p:spPr>
          <a:xfrm rot="5400000">
            <a:off x="2438399" y="-381000"/>
            <a:ext cx="4267199"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rot="5400000">
            <a:off x="4829174" y="1933575"/>
            <a:ext cx="5791200" cy="20764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64" name="Shape 264"/>
          <p:cNvSpPr txBox="1">
            <a:spLocks noGrp="1"/>
          </p:cNvSpPr>
          <p:nvPr>
            <p:ph type="body" idx="1"/>
          </p:nvPr>
        </p:nvSpPr>
        <p:spPr>
          <a:xfrm rot="5400000">
            <a:off x="600074" y="-66675"/>
            <a:ext cx="5791200" cy="60769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6" name="Shape 26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7" name="Shape 26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0" name="Shape 270"/>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Shape 272"/>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8" name="Shape 278"/>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Shape 279"/>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Shape 280"/>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457200" y="76200"/>
            <a:ext cx="8305799" cy="5791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Shape 28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1" name="Shape 291"/>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Shape 29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5" name="Shape 75"/>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07" name="Shape 107"/>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08" name="Shape 10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3" name="Shape 11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14" name="Shape 11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15" name="Shape 11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16" name="Shape 11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17" name="Shape 1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28" name="Shape 12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29" name="Shape 1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457200" marR="0" lvl="1" indent="0" algn="l" rtl="0">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914400" marR="0" lvl="2" indent="0" algn="l" rtl="0">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371600" marR="0" lvl="3"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1828800" marR="0" lvl="4"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286000" marR="0" lvl="5"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6pPr>
            <a:lvl7pPr marL="2743200" marR="0" lvl="6"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7pPr>
            <a:lvl8pPr marL="3200400" marR="0" lvl="7"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8pPr>
            <a:lvl9pPr marL="3657600" marR="0" lvl="8"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135" name="Shape 13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36" name="Shape 1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1" name="Shape 141"/>
          <p:cNvSpPr txBox="1">
            <a:spLocks noGrp="1"/>
          </p:cNvSpPr>
          <p:nvPr>
            <p:ph type="body" idx="1"/>
          </p:nvPr>
        </p:nvSpPr>
        <p:spPr>
          <a:xfrm rot="5400000">
            <a:off x="2438399" y="-381000"/>
            <a:ext cx="4267199"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2" name="Shape 14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jpg"/><Relationship Id="rId3" Type="http://schemas.openxmlformats.org/officeDocument/2006/relationships/slideLayout" Target="../slideLayouts/slideLayout3.xml"/><Relationship Id="rId21" Type="http://schemas.openxmlformats.org/officeDocument/2006/relationships/image" Target="../media/image10.jpg"/><Relationship Id="rId7" Type="http://schemas.openxmlformats.org/officeDocument/2006/relationships/slideLayout" Target="../slideLayouts/slideLayout7.xml"/><Relationship Id="rId12" Type="http://schemas.openxmlformats.org/officeDocument/2006/relationships/image" Target="../media/image1.jpg"/><Relationship Id="rId17" Type="http://schemas.openxmlformats.org/officeDocument/2006/relationships/image" Target="../media/image6.jpg"/><Relationship Id="rId2" Type="http://schemas.openxmlformats.org/officeDocument/2006/relationships/slideLayout" Target="../slideLayouts/slideLayout2.xml"/><Relationship Id="rId16" Type="http://schemas.openxmlformats.org/officeDocument/2006/relationships/image" Target="../media/image5.jp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8.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2.png"/><Relationship Id="rId3" Type="http://schemas.openxmlformats.org/officeDocument/2006/relationships/slideLayout" Target="../slideLayouts/slideLayout13.xml"/><Relationship Id="rId21" Type="http://schemas.openxmlformats.org/officeDocument/2006/relationships/image" Target="../media/image6.jp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jpg"/><Relationship Id="rId2" Type="http://schemas.openxmlformats.org/officeDocument/2006/relationships/slideLayout" Target="../slideLayouts/slideLayout12.xml"/><Relationship Id="rId16" Type="http://schemas.openxmlformats.org/officeDocument/2006/relationships/theme" Target="../theme/theme2.xml"/><Relationship Id="rId20" Type="http://schemas.openxmlformats.org/officeDocument/2006/relationships/image" Target="../media/image5.jp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14.png"/><Relationship Id="rId10" Type="http://schemas.openxmlformats.org/officeDocument/2006/relationships/slideLayout" Target="../slideLayouts/slideLayout20.xml"/><Relationship Id="rId19"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untitled"/>
          <p:cNvPicPr preferRelativeResize="0"/>
          <p:nvPr/>
        </p:nvPicPr>
        <p:blipFill rotWithShape="1">
          <a:blip r:embed="rId12">
            <a:alphaModFix/>
          </a:blip>
          <a:srcRect/>
          <a:stretch/>
        </p:blipFill>
        <p:spPr>
          <a:xfrm>
            <a:off x="7848600" y="0"/>
            <a:ext cx="1295400" cy="6858000"/>
          </a:xfrm>
          <a:prstGeom prst="rect">
            <a:avLst/>
          </a:prstGeom>
          <a:noFill/>
          <a:ln>
            <a:noFill/>
          </a:ln>
        </p:spPr>
      </p:pic>
      <p:pic>
        <p:nvPicPr>
          <p:cNvPr id="11" name="Shape 11"/>
          <p:cNvPicPr preferRelativeResize="0"/>
          <p:nvPr/>
        </p:nvPicPr>
        <p:blipFill rotWithShape="1">
          <a:blip r:embed="rId13">
            <a:alphaModFix/>
          </a:blip>
          <a:srcRect/>
          <a:stretch/>
        </p:blipFill>
        <p:spPr>
          <a:xfrm>
            <a:off x="5257800" y="0"/>
            <a:ext cx="2666999" cy="6858000"/>
          </a:xfrm>
          <a:prstGeom prst="rect">
            <a:avLst/>
          </a:prstGeom>
          <a:noFill/>
          <a:ln>
            <a:noFill/>
          </a:ln>
        </p:spPr>
      </p:pic>
      <p:pic>
        <p:nvPicPr>
          <p:cNvPr id="12" name="Shape 12" descr="untitled"/>
          <p:cNvPicPr preferRelativeResize="0"/>
          <p:nvPr/>
        </p:nvPicPr>
        <p:blipFill rotWithShape="1">
          <a:blip r:embed="rId14">
            <a:alphaModFix/>
          </a:blip>
          <a:srcRect/>
          <a:stretch/>
        </p:blipFill>
        <p:spPr>
          <a:xfrm>
            <a:off x="2665413" y="0"/>
            <a:ext cx="2666999" cy="6858000"/>
          </a:xfrm>
          <a:prstGeom prst="rect">
            <a:avLst/>
          </a:prstGeom>
          <a:noFill/>
          <a:ln>
            <a:noFill/>
          </a:ln>
        </p:spPr>
      </p:pic>
      <p:pic>
        <p:nvPicPr>
          <p:cNvPr id="13" name="Shape 13"/>
          <p:cNvPicPr preferRelativeResize="0"/>
          <p:nvPr/>
        </p:nvPicPr>
        <p:blipFill rotWithShape="1">
          <a:blip r:embed="rId13">
            <a:alphaModFix/>
          </a:blip>
          <a:srcRect/>
          <a:stretch/>
        </p:blipFill>
        <p:spPr>
          <a:xfrm>
            <a:off x="-1588" y="0"/>
            <a:ext cx="2667001" cy="6858000"/>
          </a:xfrm>
          <a:prstGeom prst="rect">
            <a:avLst/>
          </a:prstGeom>
          <a:noFill/>
          <a:ln>
            <a:noFill/>
          </a:ln>
        </p:spPr>
      </p:pic>
      <p:sp>
        <p:nvSpPr>
          <p:cNvPr id="14" name="Shape 14"/>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5" name="Shape 1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pic>
        <p:nvPicPr>
          <p:cNvPr id="18" name="Shape 18"/>
          <p:cNvPicPr preferRelativeResize="0"/>
          <p:nvPr/>
        </p:nvPicPr>
        <p:blipFill rotWithShape="1">
          <a:blip r:embed="rId15">
            <a:alphaModFix/>
          </a:blip>
          <a:srcRect/>
          <a:stretch/>
        </p:blipFill>
        <p:spPr>
          <a:xfrm>
            <a:off x="0" y="6019800"/>
            <a:ext cx="9144000" cy="838199"/>
          </a:xfrm>
          <a:prstGeom prst="rect">
            <a:avLst/>
          </a:prstGeom>
          <a:noFill/>
          <a:ln>
            <a:noFill/>
          </a:ln>
        </p:spPr>
      </p:pic>
      <p:grpSp>
        <p:nvGrpSpPr>
          <p:cNvPr id="19" name="Shape 19"/>
          <p:cNvGrpSpPr/>
          <p:nvPr/>
        </p:nvGrpSpPr>
        <p:grpSpPr>
          <a:xfrm>
            <a:off x="0" y="0"/>
            <a:ext cx="9143999" cy="1295400"/>
            <a:chOff x="0" y="0"/>
            <a:chExt cx="5759" cy="816"/>
          </a:xfrm>
        </p:grpSpPr>
        <p:pic>
          <p:nvPicPr>
            <p:cNvPr id="20" name="Shape 20" descr="untitled"/>
            <p:cNvPicPr preferRelativeResize="0"/>
            <p:nvPr/>
          </p:nvPicPr>
          <p:blipFill rotWithShape="1">
            <a:blip r:embed="rId16">
              <a:alphaModFix/>
            </a:blip>
            <a:srcRect/>
            <a:stretch/>
          </p:blipFill>
          <p:spPr>
            <a:xfrm>
              <a:off x="4079" y="0"/>
              <a:ext cx="1152" cy="816"/>
            </a:xfrm>
            <a:prstGeom prst="rect">
              <a:avLst/>
            </a:prstGeom>
            <a:noFill/>
            <a:ln>
              <a:noFill/>
            </a:ln>
          </p:spPr>
        </p:pic>
        <p:pic>
          <p:nvPicPr>
            <p:cNvPr id="21" name="Shape 21" descr="untitled1"/>
            <p:cNvPicPr preferRelativeResize="0"/>
            <p:nvPr/>
          </p:nvPicPr>
          <p:blipFill rotWithShape="1">
            <a:blip r:embed="rId17">
              <a:alphaModFix/>
            </a:blip>
            <a:srcRect/>
            <a:stretch/>
          </p:blipFill>
          <p:spPr>
            <a:xfrm>
              <a:off x="2910" y="0"/>
              <a:ext cx="1170" cy="816"/>
            </a:xfrm>
            <a:prstGeom prst="rect">
              <a:avLst/>
            </a:prstGeom>
            <a:noFill/>
            <a:ln>
              <a:noFill/>
            </a:ln>
          </p:spPr>
        </p:pic>
        <p:pic>
          <p:nvPicPr>
            <p:cNvPr id="22" name="Shape 22" descr="untitled"/>
            <p:cNvPicPr preferRelativeResize="0"/>
            <p:nvPr/>
          </p:nvPicPr>
          <p:blipFill rotWithShape="1">
            <a:blip r:embed="rId16">
              <a:alphaModFix/>
            </a:blip>
            <a:srcRect/>
            <a:stretch/>
          </p:blipFill>
          <p:spPr>
            <a:xfrm>
              <a:off x="1710" y="0"/>
              <a:ext cx="1218" cy="816"/>
            </a:xfrm>
            <a:prstGeom prst="rect">
              <a:avLst/>
            </a:prstGeom>
            <a:noFill/>
            <a:ln>
              <a:noFill/>
            </a:ln>
          </p:spPr>
        </p:pic>
        <p:pic>
          <p:nvPicPr>
            <p:cNvPr id="23" name="Shape 23" descr="untitled1"/>
            <p:cNvPicPr preferRelativeResize="0"/>
            <p:nvPr/>
          </p:nvPicPr>
          <p:blipFill rotWithShape="1">
            <a:blip r:embed="rId17">
              <a:alphaModFix/>
            </a:blip>
            <a:srcRect/>
            <a:stretch/>
          </p:blipFill>
          <p:spPr>
            <a:xfrm>
              <a:off x="528" y="0"/>
              <a:ext cx="1199" cy="816"/>
            </a:xfrm>
            <a:prstGeom prst="rect">
              <a:avLst/>
            </a:prstGeom>
            <a:noFill/>
            <a:ln>
              <a:noFill/>
            </a:ln>
          </p:spPr>
        </p:pic>
        <p:pic>
          <p:nvPicPr>
            <p:cNvPr id="24" name="Shape 24" descr="untitled1"/>
            <p:cNvPicPr preferRelativeResize="0"/>
            <p:nvPr/>
          </p:nvPicPr>
          <p:blipFill rotWithShape="1">
            <a:blip r:embed="rId18">
              <a:alphaModFix/>
            </a:blip>
            <a:srcRect/>
            <a:stretch/>
          </p:blipFill>
          <p:spPr>
            <a:xfrm>
              <a:off x="5231" y="0"/>
              <a:ext cx="528" cy="816"/>
            </a:xfrm>
            <a:prstGeom prst="rect">
              <a:avLst/>
            </a:prstGeom>
            <a:noFill/>
            <a:ln>
              <a:noFill/>
            </a:ln>
          </p:spPr>
        </p:pic>
        <p:pic>
          <p:nvPicPr>
            <p:cNvPr id="25" name="Shape 25" descr="untitled"/>
            <p:cNvPicPr preferRelativeResize="0"/>
            <p:nvPr/>
          </p:nvPicPr>
          <p:blipFill rotWithShape="1">
            <a:blip r:embed="rId19">
              <a:alphaModFix/>
            </a:blip>
            <a:srcRect/>
            <a:stretch/>
          </p:blipFill>
          <p:spPr>
            <a:xfrm>
              <a:off x="0" y="0"/>
              <a:ext cx="528" cy="816"/>
            </a:xfrm>
            <a:prstGeom prst="rect">
              <a:avLst/>
            </a:prstGeom>
            <a:noFill/>
            <a:ln>
              <a:noFill/>
            </a:ln>
          </p:spPr>
        </p:pic>
      </p:grpSp>
      <p:sp>
        <p:nvSpPr>
          <p:cNvPr id="26" name="Shape 26"/>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cxnSp>
        <p:nvCxnSpPr>
          <p:cNvPr id="27" name="Shape 27"/>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28" name="Shape 28"/>
          <p:cNvGrpSpPr/>
          <p:nvPr/>
        </p:nvGrpSpPr>
        <p:grpSpPr>
          <a:xfrm>
            <a:off x="8229600" y="6105525"/>
            <a:ext cx="809624" cy="676275"/>
            <a:chOff x="5202" y="3840"/>
            <a:chExt cx="509" cy="426"/>
          </a:xfrm>
        </p:grpSpPr>
        <p:sp>
          <p:nvSpPr>
            <p:cNvPr id="29" name="Shape 29"/>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0" name="Shape 30" descr="GRF_logo2"/>
            <p:cNvPicPr preferRelativeResize="0"/>
            <p:nvPr/>
          </p:nvPicPr>
          <p:blipFill rotWithShape="1">
            <a:blip r:embed="rId20">
              <a:alphaModFix/>
            </a:blip>
            <a:srcRect/>
            <a:stretch/>
          </p:blipFill>
          <p:spPr>
            <a:xfrm>
              <a:off x="5231" y="3840"/>
              <a:ext cx="479" cy="400"/>
            </a:xfrm>
            <a:prstGeom prst="rect">
              <a:avLst/>
            </a:prstGeom>
            <a:noFill/>
            <a:ln>
              <a:noFill/>
            </a:ln>
          </p:spPr>
        </p:pic>
      </p:grpSp>
      <p:sp>
        <p:nvSpPr>
          <p:cNvPr id="31" name="Shape 31"/>
          <p:cNvSpPr/>
          <p:nvPr/>
        </p:nvSpPr>
        <p:spPr>
          <a:xfrm>
            <a:off x="1276350" y="6096000"/>
            <a:ext cx="6524625" cy="733425"/>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 name="Shape 32"/>
          <p:cNvSpPr/>
          <p:nvPr/>
        </p:nvSpPr>
        <p:spPr>
          <a:xfrm>
            <a:off x="1295400" y="6067425"/>
            <a:ext cx="6524625" cy="733425"/>
          </a:xfrm>
          <a:prstGeom prst="roundRect">
            <a:avLst>
              <a:gd name="adj" fmla="val 16667"/>
            </a:avLst>
          </a:prstGeom>
          <a:solidFill>
            <a:srgbClr val="DDDDDD"/>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 name="Shape 33"/>
          <p:cNvSpPr/>
          <p:nvPr/>
        </p:nvSpPr>
        <p:spPr>
          <a:xfrm>
            <a:off x="1285875" y="6013450"/>
            <a:ext cx="6553200" cy="82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600" b="0" i="0" u="none" strike="noStrike" cap="none">
                <a:solidFill>
                  <a:schemeClr val="accent2"/>
                </a:solidFill>
                <a:latin typeface="Arial"/>
                <a:ea typeface="Arial"/>
                <a:cs typeface="Arial"/>
                <a:sym typeface="Arial"/>
              </a:rPr>
              <a:t>National Science Foundation Graduate Research Fellowship Program </a:t>
            </a:r>
            <a:r>
              <a:rPr lang="en-US" sz="1600" b="0" i="0" u="none" strike="noStrike" cap="none">
                <a:solidFill>
                  <a:schemeClr val="dk1"/>
                </a:solidFill>
                <a:latin typeface="Arial"/>
                <a:ea typeface="Arial"/>
                <a:cs typeface="Arial"/>
                <a:sym typeface="Arial"/>
              </a:rPr>
              <a:t>Information: </a:t>
            </a:r>
            <a:r>
              <a:rPr lang="en-US" sz="1600" b="1" i="0" u="none" strike="noStrike" cap="none">
                <a:solidFill>
                  <a:schemeClr val="accent2"/>
                </a:solidFill>
                <a:latin typeface="Arial"/>
                <a:ea typeface="Arial"/>
                <a:cs typeface="Arial"/>
                <a:sym typeface="Arial"/>
              </a:rPr>
              <a:t>www.nsf.gov/grfp</a:t>
            </a:r>
            <a:r>
              <a:rPr lang="en-US" sz="1600" b="0" i="0" u="none" strike="noStrike" cap="none">
                <a:solidFill>
                  <a:schemeClr val="accent2"/>
                </a:solidFill>
                <a:latin typeface="Arial"/>
                <a:ea typeface="Arial"/>
                <a:cs typeface="Arial"/>
                <a:sym typeface="Arial"/>
              </a:rPr>
              <a:t> and </a:t>
            </a:r>
            <a:r>
              <a:rPr lang="en-US" sz="1600" b="1" i="0" u="none" strike="noStrike" cap="none">
                <a:solidFill>
                  <a:schemeClr val="accent2"/>
                </a:solidFill>
                <a:latin typeface="Arial"/>
                <a:ea typeface="Arial"/>
                <a:cs typeface="Arial"/>
                <a:sym typeface="Arial"/>
              </a:rPr>
              <a:t>www.nsfgrfp.org</a:t>
            </a:r>
          </a:p>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Apply at: </a:t>
            </a:r>
            <a:r>
              <a:rPr lang="en-US" sz="1600" b="1" i="0" u="none" strike="noStrike" cap="none">
                <a:solidFill>
                  <a:schemeClr val="accent2"/>
                </a:solidFill>
                <a:latin typeface="Arial"/>
                <a:ea typeface="Arial"/>
                <a:cs typeface="Arial"/>
                <a:sym typeface="Arial"/>
              </a:rPr>
              <a:t>www.fastlane.nsf.gov/grfp/</a:t>
            </a:r>
            <a:r>
              <a:rPr lang="en-US" sz="1600" b="0" i="0" u="none" strike="noStrike" cap="none">
                <a:solidFill>
                  <a:schemeClr val="accent2"/>
                </a:solidFill>
                <a:latin typeface="Arial"/>
                <a:ea typeface="Arial"/>
                <a:cs typeface="Arial"/>
                <a:sym typeface="Arial"/>
              </a:rPr>
              <a:t> </a:t>
            </a:r>
            <a:r>
              <a:rPr lang="en-US" sz="1600" b="0" i="0" u="none" strike="noStrike" cap="none">
                <a:solidFill>
                  <a:schemeClr val="accent2"/>
                </a:solidFill>
                <a:latin typeface="Tahoma"/>
                <a:ea typeface="Tahoma"/>
                <a:cs typeface="Tahoma"/>
                <a:sym typeface="Tahoma"/>
              </a:rPr>
              <a:t> </a:t>
            </a:r>
          </a:p>
        </p:txBody>
      </p:sp>
      <p:cxnSp>
        <p:nvCxnSpPr>
          <p:cNvPr id="34" name="Shape 34"/>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sp>
        <p:nvSpPr>
          <p:cNvPr id="35" name="Shape 35"/>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6" name="Shape 36" descr="nsflogo.jpg"/>
          <p:cNvPicPr preferRelativeResize="0"/>
          <p:nvPr/>
        </p:nvPicPr>
        <p:blipFill rotWithShape="1">
          <a:blip r:embed="rId21">
            <a:alphaModFix/>
          </a:blip>
          <a:srcRect/>
          <a:stretch/>
        </p:blipFill>
        <p:spPr>
          <a:xfrm>
            <a:off x="76200" y="6096000"/>
            <a:ext cx="685799" cy="690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Shape 152" descr="untitled"/>
          <p:cNvPicPr preferRelativeResize="0"/>
          <p:nvPr/>
        </p:nvPicPr>
        <p:blipFill rotWithShape="1">
          <a:blip r:embed="rId17">
            <a:alphaModFix/>
          </a:blip>
          <a:srcRect r="54465"/>
          <a:stretch/>
        </p:blipFill>
        <p:spPr>
          <a:xfrm>
            <a:off x="7848600" y="0"/>
            <a:ext cx="1295400" cy="6858000"/>
          </a:xfrm>
          <a:prstGeom prst="rect">
            <a:avLst/>
          </a:prstGeom>
          <a:noFill/>
          <a:ln>
            <a:noFill/>
          </a:ln>
        </p:spPr>
      </p:pic>
      <p:pic>
        <p:nvPicPr>
          <p:cNvPr id="153" name="Shape 153"/>
          <p:cNvPicPr preferRelativeResize="0"/>
          <p:nvPr/>
        </p:nvPicPr>
        <p:blipFill rotWithShape="1">
          <a:blip r:embed="rId18">
            <a:alphaModFix/>
          </a:blip>
          <a:srcRect/>
          <a:stretch/>
        </p:blipFill>
        <p:spPr>
          <a:xfrm>
            <a:off x="5257800" y="0"/>
            <a:ext cx="2666999" cy="6858000"/>
          </a:xfrm>
          <a:prstGeom prst="rect">
            <a:avLst/>
          </a:prstGeom>
          <a:noFill/>
          <a:ln>
            <a:noFill/>
          </a:ln>
        </p:spPr>
      </p:pic>
      <p:pic>
        <p:nvPicPr>
          <p:cNvPr id="154" name="Shape 154" descr="untitled"/>
          <p:cNvPicPr preferRelativeResize="0"/>
          <p:nvPr/>
        </p:nvPicPr>
        <p:blipFill rotWithShape="1">
          <a:blip r:embed="rId17">
            <a:alphaModFix/>
          </a:blip>
          <a:srcRect/>
          <a:stretch/>
        </p:blipFill>
        <p:spPr>
          <a:xfrm>
            <a:off x="2665413" y="0"/>
            <a:ext cx="2666999" cy="6858000"/>
          </a:xfrm>
          <a:prstGeom prst="rect">
            <a:avLst/>
          </a:prstGeom>
          <a:noFill/>
          <a:ln>
            <a:noFill/>
          </a:ln>
        </p:spPr>
      </p:pic>
      <p:pic>
        <p:nvPicPr>
          <p:cNvPr id="155" name="Shape 155"/>
          <p:cNvPicPr preferRelativeResize="0"/>
          <p:nvPr/>
        </p:nvPicPr>
        <p:blipFill rotWithShape="1">
          <a:blip r:embed="rId18">
            <a:alphaModFix/>
          </a:blip>
          <a:srcRect/>
          <a:stretch/>
        </p:blipFill>
        <p:spPr>
          <a:xfrm>
            <a:off x="-1588" y="0"/>
            <a:ext cx="2667001" cy="6858000"/>
          </a:xfrm>
          <a:prstGeom prst="rect">
            <a:avLst/>
          </a:prstGeom>
          <a:noFill/>
          <a:ln>
            <a:noFill/>
          </a:ln>
        </p:spPr>
      </p:pic>
      <p:sp>
        <p:nvSpPr>
          <p:cNvPr id="156" name="Shape 156"/>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pic>
        <p:nvPicPr>
          <p:cNvPr id="160" name="Shape 160"/>
          <p:cNvPicPr preferRelativeResize="0"/>
          <p:nvPr/>
        </p:nvPicPr>
        <p:blipFill rotWithShape="1">
          <a:blip r:embed="rId19">
            <a:alphaModFix/>
          </a:blip>
          <a:srcRect/>
          <a:stretch/>
        </p:blipFill>
        <p:spPr>
          <a:xfrm>
            <a:off x="0" y="6019800"/>
            <a:ext cx="9144000" cy="838199"/>
          </a:xfrm>
          <a:prstGeom prst="rect">
            <a:avLst/>
          </a:prstGeom>
          <a:noFill/>
          <a:ln>
            <a:noFill/>
          </a:ln>
        </p:spPr>
      </p:pic>
      <p:grpSp>
        <p:nvGrpSpPr>
          <p:cNvPr id="161" name="Shape 161"/>
          <p:cNvGrpSpPr/>
          <p:nvPr/>
        </p:nvGrpSpPr>
        <p:grpSpPr>
          <a:xfrm>
            <a:off x="0" y="0"/>
            <a:ext cx="9143999" cy="1295400"/>
            <a:chOff x="0" y="0"/>
            <a:chExt cx="5759" cy="816"/>
          </a:xfrm>
        </p:grpSpPr>
        <p:pic>
          <p:nvPicPr>
            <p:cNvPr id="162" name="Shape 162" descr="untitled"/>
            <p:cNvPicPr preferRelativeResize="0"/>
            <p:nvPr/>
          </p:nvPicPr>
          <p:blipFill rotWithShape="1">
            <a:blip r:embed="rId20">
              <a:alphaModFix/>
            </a:blip>
            <a:srcRect/>
            <a:stretch/>
          </p:blipFill>
          <p:spPr>
            <a:xfrm>
              <a:off x="4079" y="0"/>
              <a:ext cx="1152" cy="816"/>
            </a:xfrm>
            <a:prstGeom prst="rect">
              <a:avLst/>
            </a:prstGeom>
            <a:noFill/>
            <a:ln>
              <a:noFill/>
            </a:ln>
          </p:spPr>
        </p:pic>
        <p:pic>
          <p:nvPicPr>
            <p:cNvPr id="163" name="Shape 163" descr="untitled1"/>
            <p:cNvPicPr preferRelativeResize="0"/>
            <p:nvPr/>
          </p:nvPicPr>
          <p:blipFill rotWithShape="1">
            <a:blip r:embed="rId21">
              <a:alphaModFix/>
            </a:blip>
            <a:srcRect/>
            <a:stretch/>
          </p:blipFill>
          <p:spPr>
            <a:xfrm>
              <a:off x="2910" y="0"/>
              <a:ext cx="1170" cy="816"/>
            </a:xfrm>
            <a:prstGeom prst="rect">
              <a:avLst/>
            </a:prstGeom>
            <a:noFill/>
            <a:ln>
              <a:noFill/>
            </a:ln>
          </p:spPr>
        </p:pic>
        <p:pic>
          <p:nvPicPr>
            <p:cNvPr id="164" name="Shape 164" descr="untitled"/>
            <p:cNvPicPr preferRelativeResize="0"/>
            <p:nvPr/>
          </p:nvPicPr>
          <p:blipFill rotWithShape="1">
            <a:blip r:embed="rId20">
              <a:alphaModFix/>
            </a:blip>
            <a:srcRect/>
            <a:stretch/>
          </p:blipFill>
          <p:spPr>
            <a:xfrm>
              <a:off x="1710" y="0"/>
              <a:ext cx="1218" cy="816"/>
            </a:xfrm>
            <a:prstGeom prst="rect">
              <a:avLst/>
            </a:prstGeom>
            <a:noFill/>
            <a:ln>
              <a:noFill/>
            </a:ln>
          </p:spPr>
        </p:pic>
        <p:pic>
          <p:nvPicPr>
            <p:cNvPr id="165" name="Shape 165" descr="untitled1"/>
            <p:cNvPicPr preferRelativeResize="0"/>
            <p:nvPr/>
          </p:nvPicPr>
          <p:blipFill rotWithShape="1">
            <a:blip r:embed="rId21">
              <a:alphaModFix/>
            </a:blip>
            <a:srcRect/>
            <a:stretch/>
          </p:blipFill>
          <p:spPr>
            <a:xfrm>
              <a:off x="528" y="0"/>
              <a:ext cx="1199" cy="816"/>
            </a:xfrm>
            <a:prstGeom prst="rect">
              <a:avLst/>
            </a:prstGeom>
            <a:noFill/>
            <a:ln>
              <a:noFill/>
            </a:ln>
          </p:spPr>
        </p:pic>
        <p:pic>
          <p:nvPicPr>
            <p:cNvPr id="166" name="Shape 166" descr="untitled1"/>
            <p:cNvPicPr preferRelativeResize="0"/>
            <p:nvPr/>
          </p:nvPicPr>
          <p:blipFill rotWithShape="1">
            <a:blip r:embed="rId21">
              <a:alphaModFix/>
            </a:blip>
            <a:srcRect r="54872"/>
            <a:stretch/>
          </p:blipFill>
          <p:spPr>
            <a:xfrm>
              <a:off x="5231" y="0"/>
              <a:ext cx="528" cy="816"/>
            </a:xfrm>
            <a:prstGeom prst="rect">
              <a:avLst/>
            </a:prstGeom>
            <a:noFill/>
            <a:ln>
              <a:noFill/>
            </a:ln>
          </p:spPr>
        </p:pic>
        <p:pic>
          <p:nvPicPr>
            <p:cNvPr id="167" name="Shape 167" descr="untitled"/>
            <p:cNvPicPr preferRelativeResize="0"/>
            <p:nvPr/>
          </p:nvPicPr>
          <p:blipFill rotWithShape="1">
            <a:blip r:embed="rId20">
              <a:alphaModFix/>
            </a:blip>
            <a:srcRect l="56650"/>
            <a:stretch/>
          </p:blipFill>
          <p:spPr>
            <a:xfrm>
              <a:off x="0" y="0"/>
              <a:ext cx="528" cy="816"/>
            </a:xfrm>
            <a:prstGeom prst="rect">
              <a:avLst/>
            </a:prstGeom>
            <a:noFill/>
            <a:ln>
              <a:noFill/>
            </a:ln>
          </p:spPr>
        </p:pic>
      </p:grpSp>
      <p:sp>
        <p:nvSpPr>
          <p:cNvPr id="168" name="Shape 16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cxnSp>
        <p:nvCxnSpPr>
          <p:cNvPr id="169" name="Shape 169"/>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170" name="Shape 170"/>
          <p:cNvGrpSpPr/>
          <p:nvPr/>
        </p:nvGrpSpPr>
        <p:grpSpPr>
          <a:xfrm>
            <a:off x="8229600" y="6105525"/>
            <a:ext cx="809624" cy="676275"/>
            <a:chOff x="5202" y="3840"/>
            <a:chExt cx="509" cy="426"/>
          </a:xfrm>
        </p:grpSpPr>
        <p:sp>
          <p:nvSpPr>
            <p:cNvPr id="171" name="Shape 171"/>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2" name="Shape 172" descr="GRF_logo2"/>
            <p:cNvPicPr preferRelativeResize="0"/>
            <p:nvPr/>
          </p:nvPicPr>
          <p:blipFill rotWithShape="1">
            <a:blip r:embed="rId22">
              <a:alphaModFix/>
            </a:blip>
            <a:srcRect/>
            <a:stretch/>
          </p:blipFill>
          <p:spPr>
            <a:xfrm>
              <a:off x="5231" y="3840"/>
              <a:ext cx="479" cy="400"/>
            </a:xfrm>
            <a:prstGeom prst="rect">
              <a:avLst/>
            </a:prstGeom>
            <a:noFill/>
            <a:ln>
              <a:noFill/>
            </a:ln>
          </p:spPr>
        </p:pic>
      </p:grpSp>
      <p:sp>
        <p:nvSpPr>
          <p:cNvPr id="173" name="Shape 173"/>
          <p:cNvSpPr/>
          <p:nvPr/>
        </p:nvSpPr>
        <p:spPr>
          <a:xfrm>
            <a:off x="1276350" y="6096000"/>
            <a:ext cx="6524625" cy="733425"/>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4" name="Shape 174"/>
          <p:cNvSpPr/>
          <p:nvPr/>
        </p:nvSpPr>
        <p:spPr>
          <a:xfrm>
            <a:off x="1295400" y="6067425"/>
            <a:ext cx="6524625" cy="733425"/>
          </a:xfrm>
          <a:prstGeom prst="roundRect">
            <a:avLst>
              <a:gd name="adj" fmla="val 16667"/>
            </a:avLst>
          </a:prstGeom>
          <a:solidFill>
            <a:srgbClr val="DDDDDD"/>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5" name="Shape 175"/>
          <p:cNvSpPr/>
          <p:nvPr/>
        </p:nvSpPr>
        <p:spPr>
          <a:xfrm>
            <a:off x="1285875" y="6013450"/>
            <a:ext cx="6553200" cy="82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600" i="1">
                <a:solidFill>
                  <a:srgbClr val="000000"/>
                </a:solidFill>
                <a:latin typeface="Arial"/>
                <a:ea typeface="Arial"/>
                <a:cs typeface="Arial"/>
                <a:sym typeface="Arial"/>
              </a:rPr>
              <a:t>National Science Foundation Graduate Research Fellowship Program</a:t>
            </a:r>
            <a:r>
              <a:rPr lang="en-US" sz="1600">
                <a:solidFill>
                  <a:srgbClr val="000000"/>
                </a:solidFill>
                <a:latin typeface="Arial"/>
                <a:ea typeface="Arial"/>
                <a:cs typeface="Arial"/>
                <a:sym typeface="Arial"/>
              </a:rPr>
              <a:t> More Info: </a:t>
            </a:r>
            <a:r>
              <a:rPr lang="en-US" sz="1600" b="1" u="sng">
                <a:solidFill>
                  <a:srgbClr val="FF0000"/>
                </a:solidFill>
                <a:latin typeface="Arial"/>
                <a:ea typeface="Arial"/>
                <a:cs typeface="Arial"/>
                <a:sym typeface="Arial"/>
              </a:rPr>
              <a:t>www.nsf.gov/grfp</a:t>
            </a:r>
            <a:r>
              <a:rPr lang="en-US" sz="1600">
                <a:solidFill>
                  <a:srgbClr val="000000"/>
                </a:solidFill>
                <a:latin typeface="Arial"/>
                <a:ea typeface="Arial"/>
                <a:cs typeface="Arial"/>
                <a:sym typeface="Arial"/>
              </a:rPr>
              <a:t> or </a:t>
            </a:r>
            <a:r>
              <a:rPr lang="en-US" sz="1600" b="1" u="sng">
                <a:solidFill>
                  <a:srgbClr val="FF0000"/>
                </a:solidFill>
                <a:latin typeface="Arial"/>
                <a:ea typeface="Arial"/>
                <a:cs typeface="Arial"/>
                <a:sym typeface="Arial"/>
              </a:rPr>
              <a:t>www.nsfgrfp.org</a:t>
            </a:r>
          </a:p>
          <a:p>
            <a:pPr marL="0" marR="0" lvl="0" indent="0" algn="ctr" rtl="0">
              <a:spcBef>
                <a:spcPts val="0"/>
              </a:spcBef>
              <a:spcAft>
                <a:spcPts val="0"/>
              </a:spcAft>
              <a:buSzPct val="25000"/>
              <a:buNone/>
            </a:pPr>
            <a:r>
              <a:rPr lang="en-US" sz="1600">
                <a:solidFill>
                  <a:srgbClr val="000000"/>
                </a:solidFill>
                <a:latin typeface="Arial"/>
                <a:ea typeface="Arial"/>
                <a:cs typeface="Arial"/>
                <a:sym typeface="Arial"/>
              </a:rPr>
              <a:t>Apply at: </a:t>
            </a:r>
            <a:r>
              <a:rPr lang="en-US" sz="1600" b="1" u="sng">
                <a:solidFill>
                  <a:srgbClr val="FF0000"/>
                </a:solidFill>
                <a:latin typeface="Arial"/>
                <a:ea typeface="Arial"/>
                <a:cs typeface="Arial"/>
                <a:sym typeface="Arial"/>
              </a:rPr>
              <a:t>www.fastlane.nsf.gov/grfp/</a:t>
            </a:r>
            <a:r>
              <a:rPr lang="en-US" sz="1600" u="sng">
                <a:solidFill>
                  <a:srgbClr val="000000"/>
                </a:solidFill>
                <a:latin typeface="Arial"/>
                <a:ea typeface="Arial"/>
                <a:cs typeface="Arial"/>
                <a:sym typeface="Arial"/>
              </a:rPr>
              <a:t> </a:t>
            </a:r>
            <a:r>
              <a:rPr lang="en-US" sz="1600">
                <a:solidFill>
                  <a:srgbClr val="000000"/>
                </a:solidFill>
                <a:latin typeface="Tahoma"/>
                <a:ea typeface="Tahoma"/>
                <a:cs typeface="Tahoma"/>
                <a:sym typeface="Tahoma"/>
              </a:rPr>
              <a:t> </a:t>
            </a:r>
          </a:p>
        </p:txBody>
      </p:sp>
      <p:cxnSp>
        <p:nvCxnSpPr>
          <p:cNvPr id="176" name="Shape 176"/>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sp>
        <p:nvSpPr>
          <p:cNvPr id="177" name="Shape 177"/>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8" name="Shape 178" descr="untitled"/>
          <p:cNvPicPr preferRelativeResize="0"/>
          <p:nvPr/>
        </p:nvPicPr>
        <p:blipFill rotWithShape="1">
          <a:blip r:embed="rId23">
            <a:alphaModFix/>
          </a:blip>
          <a:srcRect/>
          <a:stretch/>
        </p:blipFill>
        <p:spPr>
          <a:xfrm>
            <a:off x="123825" y="6099175"/>
            <a:ext cx="731838" cy="682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inyurl.com/NSFGRFPExampl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research.gov/" TargetMode="External"/><Relationship Id="rId5" Type="http://schemas.openxmlformats.org/officeDocument/2006/relationships/hyperlink" Target="https://www.research.msstate.edu/rresources/pdf/NSF_fellowship_rubric.pdf" TargetMode="External"/><Relationship Id="rId4" Type="http://schemas.openxmlformats.org/officeDocument/2006/relationships/hyperlink" Target="http://grfpessayinsights.missouri.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research.gov/" TargetMode="Externa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fdecarter@gmail.com" TargetMode="External"/><Relationship Id="rId7" Type="http://schemas.openxmlformats.org/officeDocument/2006/relationships/image" Target="../media/image63.jp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62.jpeg"/><Relationship Id="rId5" Type="http://schemas.openxmlformats.org/officeDocument/2006/relationships/image" Target="../media/image61.gif"/><Relationship Id="rId4" Type="http://schemas.openxmlformats.org/officeDocument/2006/relationships/hyperlink" Target="mailto:pattiordonez@gmail.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pattiordonez@gmail.com" TargetMode="External"/><Relationship Id="rId7" Type="http://schemas.openxmlformats.org/officeDocument/2006/relationships/image" Target="../media/image63.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1.gif"/><Relationship Id="rId5" Type="http://schemas.openxmlformats.org/officeDocument/2006/relationships/hyperlink" Target="mailto:dianavsilva@gmail.com" TargetMode="External"/><Relationship Id="rId10" Type="http://schemas.openxmlformats.org/officeDocument/2006/relationships/image" Target="../media/image65.jpg"/><Relationship Id="rId4" Type="http://schemas.openxmlformats.org/officeDocument/2006/relationships/hyperlink" Target="mailto:ocasiom1@suagm.edu" TargetMode="External"/><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jpg"/><Relationship Id="rId12" Type="http://schemas.openxmlformats.org/officeDocument/2006/relationships/image" Target="../media/image25.gif"/><Relationship Id="rId17" Type="http://schemas.openxmlformats.org/officeDocument/2006/relationships/image" Target="../media/image30.png"/><Relationship Id="rId25" Type="http://schemas.openxmlformats.org/officeDocument/2006/relationships/hyperlink" Target="https://www.research.gov/" TargetMode="External"/><Relationship Id="rId2" Type="http://schemas.openxmlformats.org/officeDocument/2006/relationships/notesSlide" Target="../notesSlides/notesSlide2.xml"/><Relationship Id="rId16" Type="http://schemas.openxmlformats.org/officeDocument/2006/relationships/image" Target="../media/image29.jpg"/><Relationship Id="rId20"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gif"/><Relationship Id="rId24" Type="http://schemas.openxmlformats.org/officeDocument/2006/relationships/image" Target="../media/image37.png"/><Relationship Id="rId5" Type="http://schemas.openxmlformats.org/officeDocument/2006/relationships/image" Target="../media/image18.jpg"/><Relationship Id="rId15" Type="http://schemas.openxmlformats.org/officeDocument/2006/relationships/image" Target="../media/image28.jpg"/><Relationship Id="rId23" Type="http://schemas.openxmlformats.org/officeDocument/2006/relationships/image" Target="../media/image36.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17.jpg"/><Relationship Id="rId9" Type="http://schemas.openxmlformats.org/officeDocument/2006/relationships/image" Target="../media/image22.gif"/><Relationship Id="rId14" Type="http://schemas.openxmlformats.org/officeDocument/2006/relationships/image" Target="../media/image27.jpg"/><Relationship Id="rId22" Type="http://schemas.openxmlformats.org/officeDocument/2006/relationships/image" Target="../media/image35.jpg"/></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38.jpeg"/><Relationship Id="rId21" Type="http://schemas.openxmlformats.org/officeDocument/2006/relationships/image" Target="../media/image42.png"/><Relationship Id="rId7" Type="http://schemas.openxmlformats.org/officeDocument/2006/relationships/image" Target="../media/image20.jpg"/><Relationship Id="rId12" Type="http://schemas.openxmlformats.org/officeDocument/2006/relationships/image" Target="../media/image25.gif"/><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jpg"/><Relationship Id="rId20"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24.gif"/><Relationship Id="rId5" Type="http://schemas.openxmlformats.org/officeDocument/2006/relationships/image" Target="../media/image18.jpg"/><Relationship Id="rId15" Type="http://schemas.openxmlformats.org/officeDocument/2006/relationships/image" Target="../media/image28.jpg"/><Relationship Id="rId23" Type="http://schemas.openxmlformats.org/officeDocument/2006/relationships/hyperlink" Target="https://www.research.gov/" TargetMode="External"/><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39.jpeg"/><Relationship Id="rId9" Type="http://schemas.openxmlformats.org/officeDocument/2006/relationships/image" Target="../media/image22.gif"/><Relationship Id="rId14" Type="http://schemas.openxmlformats.org/officeDocument/2006/relationships/image" Target="../media/image27.jpg"/><Relationship Id="rId22" Type="http://schemas.openxmlformats.org/officeDocument/2006/relationships/image" Target="../media/image35.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Data" Target="../diagrams/data1.xml"/><Relationship Id="rId18" Type="http://schemas.openxmlformats.org/officeDocument/2006/relationships/image" Target="../media/image50.jpe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49.png"/><Relationship Id="rId17" Type="http://schemas.microsoft.com/office/2007/relationships/diagramDrawing" Target="../diagrams/drawing1.xml"/><Relationship Id="rId2" Type="http://schemas.openxmlformats.org/officeDocument/2006/relationships/notesSlide" Target="../notesSlides/notesSlide4.xml"/><Relationship Id="rId16" Type="http://schemas.openxmlformats.org/officeDocument/2006/relationships/diagramColors" Target="../diagrams/colors1.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diagramQuickStyle" Target="../diagrams/quickStyle1.xml"/><Relationship Id="rId10" Type="http://schemas.openxmlformats.org/officeDocument/2006/relationships/image" Target="../media/image31.jpg"/><Relationship Id="rId19" Type="http://schemas.openxmlformats.org/officeDocument/2006/relationships/hyperlink" Target="https://www.research.gov/" TargetMode="External"/><Relationship Id="rId4" Type="http://schemas.openxmlformats.org/officeDocument/2006/relationships/image" Target="../media/image44.png"/><Relationship Id="rId9" Type="http://schemas.openxmlformats.org/officeDocument/2006/relationships/image" Target="../media/image20.jpg"/><Relationship Id="rId1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7.png"/><Relationship Id="rId7" Type="http://schemas.openxmlformats.org/officeDocument/2006/relationships/diagramQuickStyle" Target="../diagrams/quickStyle2.xml"/><Relationship Id="rId12" Type="http://schemas.openxmlformats.org/officeDocument/2006/relationships/image" Target="../media/image52.png"/><Relationship Id="rId17" Type="http://schemas.openxmlformats.org/officeDocument/2006/relationships/image" Target="../media/image57.jpg"/><Relationship Id="rId2" Type="http://schemas.openxmlformats.org/officeDocument/2006/relationships/notesSlide" Target="../notesSlides/notesSlide5.xml"/><Relationship Id="rId16" Type="http://schemas.openxmlformats.org/officeDocument/2006/relationships/image" Target="../media/image56.jfif"/><Relationship Id="rId1" Type="http://schemas.openxmlformats.org/officeDocument/2006/relationships/slideLayout" Target="../slideLayouts/slideLayout6.xml"/><Relationship Id="rId6" Type="http://schemas.openxmlformats.org/officeDocument/2006/relationships/diagramLayout" Target="../diagrams/layout2.xml"/><Relationship Id="rId11" Type="http://schemas.openxmlformats.org/officeDocument/2006/relationships/image" Target="../media/image51.jpg"/><Relationship Id="rId5" Type="http://schemas.openxmlformats.org/officeDocument/2006/relationships/diagramData" Target="../diagrams/data2.xml"/><Relationship Id="rId15" Type="http://schemas.openxmlformats.org/officeDocument/2006/relationships/image" Target="../media/image55.jfif"/><Relationship Id="rId10" Type="http://schemas.openxmlformats.org/officeDocument/2006/relationships/hyperlink" Target="https://www.research.gov/" TargetMode="External"/><Relationship Id="rId4" Type="http://schemas.openxmlformats.org/officeDocument/2006/relationships/image" Target="../media/image31.jpg"/><Relationship Id="rId9" Type="http://schemas.microsoft.com/office/2007/relationships/diagramDrawing" Target="../diagrams/drawing2.xml"/><Relationship Id="rId1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ctrTitle"/>
          </p:nvPr>
        </p:nvSpPr>
        <p:spPr>
          <a:xfrm>
            <a:off x="-228600" y="914400"/>
            <a:ext cx="9601200" cy="2209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br>
              <a:rPr lang="en-US" sz="5400" b="1" i="0" u="none" strike="noStrike" cap="none" dirty="0">
                <a:solidFill>
                  <a:schemeClr val="lt1"/>
                </a:solidFill>
                <a:latin typeface="Tahoma"/>
                <a:ea typeface="Tahoma"/>
                <a:cs typeface="Tahoma"/>
                <a:sym typeface="Tahoma"/>
              </a:rPr>
            </a:br>
            <a:r>
              <a:rPr lang="en-US" sz="5400" b="1" i="0" u="none" strike="noStrike" cap="none" dirty="0">
                <a:solidFill>
                  <a:schemeClr val="lt1"/>
                </a:solidFill>
                <a:latin typeface="Tahoma"/>
                <a:ea typeface="Tahoma"/>
                <a:cs typeface="Tahoma"/>
                <a:sym typeface="Tahoma"/>
              </a:rPr>
              <a:t>UMBC</a:t>
            </a:r>
            <a:r>
              <a:rPr lang="en-US" sz="5400" b="1" dirty="0">
                <a:solidFill>
                  <a:schemeClr val="lt1"/>
                </a:solidFill>
              </a:rPr>
              <a:t> 2020</a:t>
            </a:r>
            <a:br>
              <a:rPr lang="en-US" sz="5400" b="1" i="0" u="none" strike="noStrike" cap="none" dirty="0">
                <a:solidFill>
                  <a:schemeClr val="accent2"/>
                </a:solidFill>
                <a:latin typeface="Tahoma"/>
                <a:ea typeface="Tahoma"/>
                <a:cs typeface="Tahoma"/>
                <a:sym typeface="Tahoma"/>
              </a:rPr>
            </a:br>
            <a:r>
              <a:rPr lang="en-US" sz="2800" b="1" i="0" u="none" strike="noStrike" cap="none" dirty="0">
                <a:solidFill>
                  <a:schemeClr val="accent2"/>
                </a:solidFill>
                <a:latin typeface="Tahoma"/>
                <a:ea typeface="Tahoma"/>
                <a:cs typeface="Tahoma"/>
                <a:sym typeface="Tahoma"/>
              </a:rPr>
              <a:t> </a:t>
            </a:r>
            <a:br>
              <a:rPr lang="en-US" sz="5400" b="1" i="0" u="none" strike="noStrike" cap="none" dirty="0">
                <a:solidFill>
                  <a:schemeClr val="accent2"/>
                </a:solidFill>
                <a:latin typeface="Tahoma"/>
                <a:ea typeface="Tahoma"/>
                <a:cs typeface="Tahoma"/>
                <a:sym typeface="Tahoma"/>
              </a:rPr>
            </a:br>
            <a:r>
              <a:rPr lang="en-US" sz="5400" b="1" i="0" u="none" strike="noStrike" cap="none" dirty="0">
                <a:solidFill>
                  <a:schemeClr val="accent2"/>
                </a:solidFill>
                <a:latin typeface="Tahoma"/>
                <a:ea typeface="Tahoma"/>
                <a:cs typeface="Tahoma"/>
                <a:sym typeface="Tahoma"/>
              </a:rPr>
              <a:t>Writing a Winning Application</a:t>
            </a:r>
            <a:br>
              <a:rPr lang="en-US" sz="5400" b="1" i="0" u="none" strike="noStrike" cap="none" dirty="0">
                <a:solidFill>
                  <a:schemeClr val="accent2"/>
                </a:solidFill>
                <a:latin typeface="Tahoma"/>
                <a:ea typeface="Tahoma"/>
                <a:cs typeface="Tahoma"/>
                <a:sym typeface="Tahoma"/>
              </a:rPr>
            </a:br>
            <a:br>
              <a:rPr lang="en-US" sz="5400" b="0" i="0" u="none" strike="noStrike" cap="none" dirty="0">
                <a:solidFill>
                  <a:schemeClr val="accent2"/>
                </a:solidFill>
                <a:latin typeface="Tahoma"/>
                <a:ea typeface="Tahoma"/>
                <a:cs typeface="Tahoma"/>
                <a:sym typeface="Tahoma"/>
              </a:rPr>
            </a:br>
            <a:endParaRPr lang="en-US" sz="5400" b="0" i="0" u="none" strike="noStrike" cap="none" dirty="0">
              <a:solidFill>
                <a:schemeClr val="accent2"/>
              </a:solidFill>
              <a:latin typeface="Tahoma"/>
              <a:ea typeface="Tahoma"/>
              <a:cs typeface="Tahoma"/>
              <a:sym typeface="Tahoma"/>
            </a:endParaRPr>
          </a:p>
        </p:txBody>
      </p:sp>
      <p:sp>
        <p:nvSpPr>
          <p:cNvPr id="302" name="Shape 302"/>
          <p:cNvSpPr txBox="1"/>
          <p:nvPr/>
        </p:nvSpPr>
        <p:spPr>
          <a:xfrm>
            <a:off x="0" y="4327028"/>
            <a:ext cx="9144000" cy="169277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1" u="none" strike="noStrike" cap="none" dirty="0">
                <a:solidFill>
                  <a:schemeClr val="dk1"/>
                </a:solidFill>
                <a:latin typeface="Tahoma"/>
                <a:ea typeface="Tahoma"/>
                <a:cs typeface="Tahoma"/>
                <a:sym typeface="Tahoma"/>
              </a:rPr>
              <a:t>Presented by </a:t>
            </a:r>
          </a:p>
          <a:p>
            <a:pPr marL="0" marR="0" lvl="0" indent="0" algn="ctr" rtl="0">
              <a:spcBef>
                <a:spcPts val="1400"/>
              </a:spcBef>
              <a:spcAft>
                <a:spcPts val="0"/>
              </a:spcAft>
              <a:buSzPct val="25000"/>
              <a:buNone/>
            </a:pPr>
            <a:r>
              <a:rPr lang="en-US" sz="2800" b="0" i="0" u="none" strike="noStrike" cap="none" dirty="0">
                <a:solidFill>
                  <a:srgbClr val="002060"/>
                </a:solidFill>
                <a:latin typeface="Tahoma"/>
                <a:ea typeface="Tahoma"/>
                <a:cs typeface="Tahoma"/>
                <a:sym typeface="Tahoma"/>
              </a:rPr>
              <a:t>Frances Carter-Johnson, PhD and Patti Ordóñez, PhD</a:t>
            </a:r>
          </a:p>
          <a:p>
            <a:pPr marL="0" marR="0" lvl="0" indent="0" algn="ctr" rtl="0">
              <a:spcBef>
                <a:spcPts val="1400"/>
              </a:spcBef>
              <a:spcAft>
                <a:spcPts val="0"/>
              </a:spcAft>
              <a:buSzPct val="25000"/>
              <a:buNone/>
            </a:pPr>
            <a:r>
              <a:rPr lang="en-US" sz="2800" b="0" i="0" u="none" strike="noStrike" cap="none" dirty="0">
                <a:solidFill>
                  <a:srgbClr val="002060"/>
                </a:solidFill>
                <a:latin typeface="Tahoma"/>
                <a:ea typeface="Tahoma"/>
                <a:cs typeface="Tahoma"/>
                <a:sym typeface="Tahoma"/>
              </a:rPr>
              <a:t>NSF GRFP Recipients</a:t>
            </a:r>
          </a:p>
        </p:txBody>
      </p:sp>
      <p:sp>
        <p:nvSpPr>
          <p:cNvPr id="303" name="Shape 303"/>
          <p:cNvSpPr txBox="1"/>
          <p:nvPr/>
        </p:nvSpPr>
        <p:spPr>
          <a:xfrm>
            <a:off x="990600" y="6172200"/>
            <a:ext cx="7391399" cy="4730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500" b="0" i="1" u="none" strike="noStrike" cap="none">
                <a:solidFill>
                  <a:schemeClr val="lt1"/>
                </a:solidFill>
                <a:latin typeface="Tahoma"/>
                <a:ea typeface="Tahoma"/>
                <a:cs typeface="Tahoma"/>
                <a:sym typeface="Tahoma"/>
              </a:rPr>
              <a:t>Graduate Research Fellowship Operations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p:nvPr/>
        </p:nvSpPr>
        <p:spPr>
          <a:xfrm>
            <a:off x="990600" y="1524000"/>
            <a:ext cx="6858000" cy="4038599"/>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2000">
                <a:solidFill>
                  <a:schemeClr val="accent2"/>
                </a:solidFill>
                <a:latin typeface="Tahoma"/>
                <a:ea typeface="Tahoma"/>
                <a:cs typeface="Tahoma"/>
                <a:sym typeface="Tahoma"/>
              </a:rPr>
              <a:t>Present an </a:t>
            </a:r>
            <a:r>
              <a:rPr lang="en-US" sz="2000" b="1">
                <a:solidFill>
                  <a:schemeClr val="accent2"/>
                </a:solidFill>
                <a:latin typeface="Tahoma"/>
                <a:ea typeface="Tahoma"/>
                <a:cs typeface="Tahoma"/>
                <a:sym typeface="Tahoma"/>
              </a:rPr>
              <a:t>original research topic </a:t>
            </a:r>
            <a:r>
              <a:rPr lang="en-US" sz="2000">
                <a:solidFill>
                  <a:schemeClr val="accent2"/>
                </a:solidFill>
                <a:latin typeface="Tahoma"/>
                <a:ea typeface="Tahoma"/>
                <a:cs typeface="Tahoma"/>
                <a:sym typeface="Tahoma"/>
              </a:rPr>
              <a:t>that you would like to pursue in graduate school.  </a:t>
            </a:r>
            <a:r>
              <a:rPr lang="en-US" sz="2000" b="1">
                <a:solidFill>
                  <a:schemeClr val="accent2"/>
                </a:solidFill>
                <a:latin typeface="Tahoma"/>
                <a:ea typeface="Tahoma"/>
                <a:cs typeface="Tahoma"/>
                <a:sym typeface="Tahoma"/>
              </a:rPr>
              <a:t>Describe the research idea, your general approach,</a:t>
            </a:r>
            <a:r>
              <a:rPr lang="en-US" sz="2000">
                <a:solidFill>
                  <a:schemeClr val="accent2"/>
                </a:solidFill>
                <a:latin typeface="Tahoma"/>
                <a:ea typeface="Tahoma"/>
                <a:cs typeface="Tahoma"/>
                <a:sym typeface="Tahoma"/>
              </a:rPr>
              <a:t> as well as any unique resources that may be needed for accomplishing the research goal (i.e., access to national facilities or collections, collaborations, overseas work, etc.) You may choose to include important literature citations.  Address the </a:t>
            </a:r>
            <a:r>
              <a:rPr lang="en-US" sz="2000" b="1">
                <a:solidFill>
                  <a:schemeClr val="accent2"/>
                </a:solidFill>
                <a:latin typeface="Tahoma"/>
                <a:ea typeface="Tahoma"/>
                <a:cs typeface="Tahoma"/>
                <a:sym typeface="Tahoma"/>
              </a:rPr>
              <a:t>potential</a:t>
            </a:r>
            <a:r>
              <a:rPr lang="en-US" sz="2000">
                <a:solidFill>
                  <a:schemeClr val="accent2"/>
                </a:solidFill>
                <a:latin typeface="Tahoma"/>
                <a:ea typeface="Tahoma"/>
                <a:cs typeface="Tahoma"/>
                <a:sym typeface="Tahoma"/>
              </a:rPr>
              <a:t> of the </a:t>
            </a:r>
            <a:r>
              <a:rPr lang="en-US" sz="2000" b="1">
                <a:solidFill>
                  <a:schemeClr val="accent2"/>
                </a:solidFill>
                <a:latin typeface="Tahoma"/>
                <a:ea typeface="Tahoma"/>
                <a:cs typeface="Tahoma"/>
                <a:sym typeface="Tahoma"/>
              </a:rPr>
              <a:t>research to advance knowledge </a:t>
            </a:r>
            <a:r>
              <a:rPr lang="en-US" sz="2000">
                <a:solidFill>
                  <a:schemeClr val="accent2"/>
                </a:solidFill>
                <a:latin typeface="Tahoma"/>
                <a:ea typeface="Tahoma"/>
                <a:cs typeface="Tahoma"/>
                <a:sym typeface="Tahoma"/>
              </a:rPr>
              <a:t>and understanding within science as well as the potential for </a:t>
            </a:r>
            <a:r>
              <a:rPr lang="en-US" sz="2000" b="1">
                <a:solidFill>
                  <a:schemeClr val="accent2"/>
                </a:solidFill>
                <a:latin typeface="Tahoma"/>
                <a:ea typeface="Tahoma"/>
                <a:cs typeface="Tahoma"/>
                <a:sym typeface="Tahoma"/>
              </a:rPr>
              <a:t>broader impacts </a:t>
            </a:r>
            <a:r>
              <a:rPr lang="en-US" sz="2000">
                <a:solidFill>
                  <a:schemeClr val="accent2"/>
                </a:solidFill>
                <a:latin typeface="Tahoma"/>
                <a:ea typeface="Tahoma"/>
                <a:cs typeface="Tahoma"/>
                <a:sym typeface="Tahoma"/>
              </a:rPr>
              <a:t>on society.  The research discussed must be in a field listed in the Solicitation (Section X, Fields of Study).</a:t>
            </a:r>
          </a:p>
        </p:txBody>
      </p:sp>
      <p:sp>
        <p:nvSpPr>
          <p:cNvPr id="670" name="Shape 670"/>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Graduate Research Plan (2 pages)</a:t>
            </a:r>
          </a:p>
        </p:txBody>
      </p:sp>
      <p:sp>
        <p:nvSpPr>
          <p:cNvPr id="2" name="TextBox 1">
            <a:extLst>
              <a:ext uri="{FF2B5EF4-FFF2-40B4-BE49-F238E27FC236}">
                <a16:creationId xmlns:a16="http://schemas.microsoft.com/office/drawing/2014/main" id="{4D525BD5-0CD9-462C-9BE6-4F9BD7272FE0}"/>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Critique</a:t>
            </a:r>
          </a:p>
        </p:txBody>
      </p:sp>
      <p:sp>
        <p:nvSpPr>
          <p:cNvPr id="3" name="Text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Before</a:t>
            </a:r>
          </a:p>
        </p:txBody>
      </p:sp>
      <p:sp>
        <p:nvSpPr>
          <p:cNvPr id="4" name="Text Placeholder 3"/>
          <p:cNvSpPr>
            <a:spLocks noGrp="1"/>
          </p:cNvSpPr>
          <p:nvPr>
            <p:ph type="body"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After</a:t>
            </a:r>
          </a:p>
        </p:txBody>
      </p:sp>
      <p:cxnSp>
        <p:nvCxnSpPr>
          <p:cNvPr id="5" name="Straight Connector 4"/>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B8CEE30-F9E8-40A7-B242-4AEE140BCE87}"/>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217633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661" name="Shape 66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Tips to an Award-winning </a:t>
            </a:r>
          </a:p>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Personal Statement</a:t>
            </a:r>
          </a:p>
        </p:txBody>
      </p:sp>
      <p:sp>
        <p:nvSpPr>
          <p:cNvPr id="662" name="Shape 662"/>
          <p:cNvSpPr/>
          <p:nvPr/>
        </p:nvSpPr>
        <p:spPr>
          <a:xfrm>
            <a:off x="0" y="1295400"/>
            <a:ext cx="9144000" cy="6426374"/>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1" indent="-342900" algn="l" rtl="0">
              <a:spcBef>
                <a:spcPts val="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Make it personal, make it yours!  </a:t>
            </a:r>
            <a:r>
              <a:rPr lang="en-US" sz="2200" dirty="0">
                <a:solidFill>
                  <a:schemeClr val="accent2"/>
                </a:solidFill>
                <a:latin typeface="Tahoma"/>
                <a:ea typeface="Tahoma"/>
                <a:cs typeface="Tahoma"/>
                <a:sym typeface="Tahoma"/>
              </a:rPr>
              <a:t>Highlight your UNIQUE perspective and outstanding characteristics!</a:t>
            </a:r>
            <a:endParaRPr lang="en-US" sz="2200" b="0" i="0" u="none" strike="noStrike" cap="none" dirty="0">
              <a:solidFill>
                <a:schemeClr val="accent2"/>
              </a:solidFill>
              <a:latin typeface="Tahoma"/>
              <a:ea typeface="Tahoma"/>
              <a:cs typeface="Tahoma"/>
              <a:sym typeface="Tahoma"/>
            </a:endParaRPr>
          </a:p>
          <a:p>
            <a:pPr marL="342900" marR="0" lvl="1" indent="-342900" algn="l" rtl="0">
              <a:spcBef>
                <a:spcPts val="0"/>
              </a:spcBef>
              <a:spcAft>
                <a:spcPts val="0"/>
              </a:spcAft>
              <a:buClr>
                <a:schemeClr val="accent2"/>
              </a:buClr>
              <a:buSzPct val="100000"/>
              <a:buFont typeface="Arial"/>
              <a:buChar char="•"/>
            </a:pPr>
            <a:r>
              <a:rPr lang="en-US" sz="2200" dirty="0">
                <a:solidFill>
                  <a:schemeClr val="accent2"/>
                </a:solidFill>
                <a:latin typeface="Tahoma"/>
                <a:ea typeface="Tahoma"/>
                <a:cs typeface="Tahoma"/>
                <a:sym typeface="Tahoma"/>
              </a:rPr>
              <a:t>S</a:t>
            </a:r>
            <a:r>
              <a:rPr lang="en-US" sz="2200" b="0" i="0" u="none" strike="noStrike" cap="none" dirty="0">
                <a:solidFill>
                  <a:schemeClr val="accent2"/>
                </a:solidFill>
                <a:latin typeface="Tahoma"/>
                <a:ea typeface="Tahoma"/>
                <a:cs typeface="Tahoma"/>
                <a:sym typeface="Tahoma"/>
              </a:rPr>
              <a:t>cientific, not flowery.</a:t>
            </a:r>
          </a:p>
          <a:p>
            <a:pPr marL="342900" marR="0" lvl="1" indent="-342900" algn="l" rtl="0">
              <a:spcBef>
                <a:spcPts val="44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Show your passion.  SHOW IT, DON’T TELL IT!</a:t>
            </a:r>
          </a:p>
          <a:p>
            <a:pPr marL="342900" marR="0" lvl="1" indent="-342900" algn="l" rtl="0">
              <a:spcBef>
                <a:spcPts val="440"/>
              </a:spcBef>
              <a:spcAft>
                <a:spcPts val="0"/>
              </a:spcAft>
              <a:buClr>
                <a:schemeClr val="accent2"/>
              </a:buClr>
              <a:buSzPct val="100000"/>
              <a:buFont typeface="Arial"/>
              <a:buChar char="•"/>
            </a:pPr>
            <a:r>
              <a:rPr lang="en-US" sz="2200" dirty="0">
                <a:solidFill>
                  <a:schemeClr val="accent2"/>
                </a:solidFill>
                <a:latin typeface="Tahoma"/>
                <a:ea typeface="Tahoma"/>
                <a:cs typeface="Tahoma"/>
                <a:sym typeface="Tahoma"/>
              </a:rPr>
              <a:t>Address Review </a:t>
            </a:r>
            <a:r>
              <a:rPr lang="en-US" sz="2200" dirty="0" err="1">
                <a:solidFill>
                  <a:schemeClr val="accent2"/>
                </a:solidFill>
                <a:latin typeface="Tahoma"/>
                <a:ea typeface="Tahoma"/>
                <a:cs typeface="Tahoma"/>
                <a:sym typeface="Tahoma"/>
              </a:rPr>
              <a:t>Critieria</a:t>
            </a:r>
            <a:endParaRPr lang="en-US" sz="2200" b="0" i="0" u="none" strike="noStrike" cap="none" dirty="0">
              <a:solidFill>
                <a:schemeClr val="accent2"/>
              </a:solidFill>
              <a:latin typeface="Tahoma"/>
              <a:ea typeface="Tahoma"/>
              <a:cs typeface="Tahoma"/>
              <a:sym typeface="Tahoma"/>
            </a:endParaRPr>
          </a:p>
          <a:p>
            <a:pPr marL="342900" marR="0" lvl="1" indent="-342900" algn="l" rtl="0">
              <a:spcBef>
                <a:spcPts val="44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Describe your most important research experiences and connect them to your personal experiences. -&gt; </a:t>
            </a:r>
            <a:r>
              <a:rPr lang="en-US" sz="2200" b="0" i="0" u="none" strike="noStrike" cap="none" dirty="0">
                <a:solidFill>
                  <a:srgbClr val="FFCC00"/>
                </a:solidFill>
                <a:latin typeface="Tahoma"/>
                <a:ea typeface="Tahoma"/>
                <a:cs typeface="Tahoma"/>
                <a:sym typeface="Tahoma"/>
              </a:rPr>
              <a:t>INTELLECTUAL MERIT</a:t>
            </a:r>
          </a:p>
          <a:p>
            <a:pPr marL="342900" marR="0" lvl="1" indent="-342900" algn="l" rtl="0">
              <a:spcBef>
                <a:spcPts val="44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Specify throughout your essay:</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WHY</a:t>
            </a:r>
            <a:r>
              <a:rPr lang="en-US" sz="2200" b="0" i="0" u="none" strike="noStrike" cap="none" dirty="0">
                <a:solidFill>
                  <a:schemeClr val="accent2"/>
                </a:solidFill>
                <a:latin typeface="Tahoma"/>
                <a:ea typeface="Tahoma"/>
                <a:cs typeface="Tahoma"/>
                <a:sym typeface="Tahoma"/>
              </a:rPr>
              <a:t> do you want to go to grad school?</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WHAT</a:t>
            </a:r>
            <a:r>
              <a:rPr lang="en-US" sz="2200" b="0" i="0" u="none" strike="noStrike" cap="none" dirty="0">
                <a:solidFill>
                  <a:schemeClr val="accent2"/>
                </a:solidFill>
                <a:latin typeface="Tahoma"/>
                <a:ea typeface="Tahoma"/>
                <a:cs typeface="Tahoma"/>
                <a:sym typeface="Tahoma"/>
              </a:rPr>
              <a:t> are your future goals after grad school?</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WHICH</a:t>
            </a:r>
            <a:r>
              <a:rPr lang="en-US" sz="2200" b="0" i="0" u="none" strike="noStrike" cap="none" dirty="0">
                <a:solidFill>
                  <a:schemeClr val="accent2"/>
                </a:solidFill>
                <a:latin typeface="Tahoma"/>
                <a:ea typeface="Tahoma"/>
                <a:cs typeface="Tahoma"/>
                <a:sym typeface="Tahoma"/>
              </a:rPr>
              <a:t> research topics interest you the most? </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WHAT</a:t>
            </a:r>
            <a:r>
              <a:rPr lang="en-US" sz="2200" b="0" i="0" u="none" strike="noStrike" cap="none" dirty="0">
                <a:solidFill>
                  <a:schemeClr val="accent2"/>
                </a:solidFill>
                <a:latin typeface="Tahoma"/>
                <a:ea typeface="Tahoma"/>
                <a:cs typeface="Tahoma"/>
                <a:sym typeface="Tahoma"/>
              </a:rPr>
              <a:t> kinds of unique insights may you offer? </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HOW</a:t>
            </a:r>
            <a:r>
              <a:rPr lang="en-US" sz="2200" b="0" i="0" u="none" strike="noStrike" cap="none" dirty="0">
                <a:solidFill>
                  <a:schemeClr val="accent2"/>
                </a:solidFill>
                <a:latin typeface="Tahoma"/>
                <a:ea typeface="Tahoma"/>
                <a:cs typeface="Tahoma"/>
                <a:sym typeface="Tahoma"/>
              </a:rPr>
              <a:t> will the NSF GRFP help you achieve your goals?</a:t>
            </a:r>
          </a:p>
          <a:p>
            <a:pPr marL="800100" marR="0" lvl="2" indent="-342900" algn="l" rtl="0">
              <a:spcBef>
                <a:spcPts val="440"/>
              </a:spcBef>
              <a:spcAft>
                <a:spcPts val="0"/>
              </a:spcAft>
              <a:buClr>
                <a:srgbClr val="FF0000"/>
              </a:buClr>
              <a:buSzPct val="100000"/>
              <a:buFont typeface="Arial"/>
              <a:buChar char="•"/>
            </a:pPr>
            <a:r>
              <a:rPr lang="en-US" sz="2200" b="0" i="0" u="none" strike="noStrike" cap="none" dirty="0">
                <a:solidFill>
                  <a:srgbClr val="FF0000"/>
                </a:solidFill>
                <a:latin typeface="Tahoma"/>
                <a:ea typeface="Tahoma"/>
                <a:cs typeface="Tahoma"/>
                <a:sym typeface="Tahoma"/>
              </a:rPr>
              <a:t>HOW</a:t>
            </a:r>
            <a:r>
              <a:rPr lang="en-US" sz="2200" b="0" i="0" u="none" strike="noStrike" cap="none" dirty="0">
                <a:solidFill>
                  <a:schemeClr val="accent2"/>
                </a:solidFill>
                <a:latin typeface="Tahoma"/>
                <a:ea typeface="Tahoma"/>
                <a:cs typeface="Tahoma"/>
                <a:sym typeface="Tahoma"/>
              </a:rPr>
              <a:t> you will give back to the community? -&gt;</a:t>
            </a:r>
            <a:r>
              <a:rPr lang="en-US" sz="2200" b="0" i="0" u="none" strike="noStrike" cap="none" dirty="0">
                <a:solidFill>
                  <a:srgbClr val="FFCC00"/>
                </a:solidFill>
                <a:latin typeface="Tahoma"/>
                <a:ea typeface="Tahoma"/>
                <a:cs typeface="Tahoma"/>
                <a:sym typeface="Tahoma"/>
              </a:rPr>
              <a:t>BROADER IMPACTS</a:t>
            </a:r>
          </a:p>
          <a:p>
            <a:pPr marL="342900" marR="0" lvl="1" indent="-342900" algn="l" rtl="0">
              <a:spcBef>
                <a:spcPts val="440"/>
              </a:spcBef>
              <a:spcAft>
                <a:spcPts val="0"/>
              </a:spcAft>
              <a:buClr>
                <a:srgbClr val="008000"/>
              </a:buClr>
              <a:buSzPct val="100000"/>
              <a:buFont typeface="Arial"/>
              <a:buChar char="•"/>
            </a:pPr>
            <a:r>
              <a:rPr lang="en-US" sz="2200" b="0" i="0" u="none" strike="noStrike" cap="none" dirty="0">
                <a:solidFill>
                  <a:srgbClr val="008000"/>
                </a:solidFill>
                <a:latin typeface="Tahoma"/>
                <a:ea typeface="Tahoma"/>
                <a:cs typeface="Tahoma"/>
                <a:sym typeface="Tahoma"/>
              </a:rPr>
              <a:t>Proofread, proofread, proofread. </a:t>
            </a:r>
          </a:p>
          <a:p>
            <a:pPr marL="342900" marR="0" lvl="1" indent="-342900" algn="l" rtl="0">
              <a:spcBef>
                <a:spcPts val="440"/>
              </a:spcBef>
              <a:spcAft>
                <a:spcPts val="0"/>
              </a:spcAft>
              <a:buClr>
                <a:schemeClr val="dk1"/>
              </a:buClr>
              <a:buFont typeface="Arial"/>
              <a:buNone/>
            </a:pPr>
            <a:endParaRPr sz="2200" b="0" i="0" u="none" strike="noStrike" cap="none" dirty="0">
              <a:solidFill>
                <a:srgbClr val="008000"/>
              </a:solidFill>
              <a:latin typeface="Tahoma"/>
              <a:ea typeface="Tahoma"/>
              <a:cs typeface="Tahoma"/>
              <a:sym typeface="Tahoma"/>
            </a:endParaRPr>
          </a:p>
          <a:p>
            <a:pPr marL="0" marR="0" lvl="1" indent="0" algn="l" rtl="0">
              <a:spcBef>
                <a:spcPts val="440"/>
              </a:spcBef>
              <a:spcAft>
                <a:spcPts val="0"/>
              </a:spcAft>
              <a:buNone/>
            </a:pPr>
            <a:endParaRPr sz="2200" b="0" i="0" u="none" strike="noStrike" cap="none" dirty="0">
              <a:solidFill>
                <a:srgbClr val="008000"/>
              </a:solidFill>
              <a:latin typeface="Tahoma"/>
              <a:ea typeface="Tahoma"/>
              <a:cs typeface="Tahoma"/>
              <a:sym typeface="Tahoma"/>
            </a:endParaRPr>
          </a:p>
        </p:txBody>
      </p:sp>
      <p:sp>
        <p:nvSpPr>
          <p:cNvPr id="663" name="Shape 663"/>
          <p:cNvSpPr/>
          <p:nvPr/>
        </p:nvSpPr>
        <p:spPr>
          <a:xfrm>
            <a:off x="7848600" y="4648200"/>
            <a:ext cx="457200" cy="4572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43444"/>
            <a:ext cx="8305800" cy="3860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More External Resources</a:t>
            </a:r>
          </a:p>
        </p:txBody>
      </p:sp>
      <p:sp>
        <p:nvSpPr>
          <p:cNvPr id="3" name="Text Placeholder 2"/>
          <p:cNvSpPr>
            <a:spLocks noGrp="1"/>
          </p:cNvSpPr>
          <p:nvPr>
            <p:ph type="body" idx="1"/>
          </p:nvPr>
        </p:nvSpPr>
        <p:spPr>
          <a:xfrm>
            <a:off x="457200" y="1600201"/>
            <a:ext cx="8305800" cy="4095206"/>
          </a:xfrm>
          <a:solidFill>
            <a:schemeClr val="bg1"/>
          </a:solidFill>
        </p:spPr>
        <p:txBody>
          <a:bodyPr/>
          <a:lstStyle/>
          <a:p>
            <a:r>
              <a:rPr lang="en-US" dirty="0"/>
              <a:t> NSF GRFP Winning Essays</a:t>
            </a:r>
          </a:p>
          <a:p>
            <a:pPr marL="635000" lvl="1" indent="0">
              <a:buNone/>
            </a:pPr>
            <a:r>
              <a:rPr lang="en-US" dirty="0">
                <a:hlinkClick r:id="rId3"/>
              </a:rPr>
              <a:t>http://tinyurl.com/NSFGRFPExamples</a:t>
            </a:r>
            <a:endParaRPr lang="en-US" dirty="0"/>
          </a:p>
          <a:p>
            <a:r>
              <a:rPr lang="en-US" dirty="0"/>
              <a:t> Insights on Fellowship</a:t>
            </a:r>
          </a:p>
          <a:p>
            <a:pPr marL="635000" lvl="1" indent="0">
              <a:buNone/>
            </a:pPr>
            <a:r>
              <a:rPr lang="en-US" dirty="0">
                <a:hlinkClick r:id="rId4"/>
              </a:rPr>
              <a:t>http://grfpessayinsights.missouri.edu/</a:t>
            </a:r>
            <a:endParaRPr lang="en-US" dirty="0"/>
          </a:p>
          <a:p>
            <a:r>
              <a:rPr lang="en-US" dirty="0"/>
              <a:t> Self-Scoring Rubric for Essays</a:t>
            </a:r>
          </a:p>
          <a:p>
            <a:pPr marL="635000" lvl="1" indent="0">
              <a:buNone/>
            </a:pPr>
            <a:r>
              <a:rPr lang="en-US" dirty="0">
                <a:hlinkClick r:id="rId5"/>
              </a:rPr>
              <a:t>https://www.research.msstate.edu/rresources/pdf/NSF_fellowship_rubric.pdf</a:t>
            </a:r>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036DCA19-B503-4C9E-91B6-639E24A2987C}"/>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6"/>
              </a:rPr>
              <a:t>https://www.research.gov/</a:t>
            </a:r>
            <a:endParaRPr lang="en-US" dirty="0"/>
          </a:p>
        </p:txBody>
      </p:sp>
    </p:spTree>
    <p:extLst>
      <p:ext uri="{BB962C8B-B14F-4D97-AF65-F5344CB8AC3E}">
        <p14:creationId xmlns:p14="http://schemas.microsoft.com/office/powerpoint/2010/main" val="411015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body" idx="1"/>
          </p:nvPr>
        </p:nvSpPr>
        <p:spPr>
          <a:xfrm>
            <a:off x="457200" y="1303763"/>
            <a:ext cx="8229600" cy="4719475"/>
          </a:xfrm>
          <a:prstGeom prst="rect">
            <a:avLst/>
          </a:prstGeom>
          <a:solidFill>
            <a:schemeClr val="lt1"/>
          </a:solidFill>
          <a:ln w="9525" cap="flat" cmpd="sng">
            <a:solidFill>
              <a:schemeClr val="accent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400" b="0" i="0" u="none" strike="noStrike" cap="none" dirty="0">
                <a:solidFill>
                  <a:schemeClr val="accent2"/>
                </a:solidFill>
                <a:latin typeface="Tahoma"/>
                <a:ea typeface="Tahoma"/>
                <a:cs typeface="Tahoma"/>
                <a:sym typeface="Tahoma"/>
              </a:rPr>
              <a:t>Read and know the research field of your project</a:t>
            </a:r>
          </a:p>
          <a:p>
            <a:pPr marL="742950" marR="0" lvl="1" indent="-285750" algn="l" rtl="0">
              <a:spcBef>
                <a:spcPts val="600"/>
              </a:spcBef>
              <a:spcAft>
                <a:spcPts val="0"/>
              </a:spcAft>
              <a:buClr>
                <a:schemeClr val="accent2"/>
              </a:buClr>
              <a:buSzPct val="100000"/>
              <a:buFont typeface="Tahoma"/>
              <a:buChar char="–"/>
            </a:pPr>
            <a:r>
              <a:rPr lang="en-US" sz="2000" b="0" i="0" u="none" strike="noStrike" cap="none" dirty="0">
                <a:solidFill>
                  <a:schemeClr val="accent2"/>
                </a:solidFill>
                <a:latin typeface="Tahoma"/>
                <a:ea typeface="Tahoma"/>
                <a:cs typeface="Tahoma"/>
                <a:sym typeface="Tahoma"/>
              </a:rPr>
              <a:t>Where is the field moving?</a:t>
            </a:r>
          </a:p>
          <a:p>
            <a:pPr marL="742950" marR="0" lvl="1" indent="-285750" algn="l" rtl="0">
              <a:spcBef>
                <a:spcPts val="600"/>
              </a:spcBef>
              <a:spcAft>
                <a:spcPts val="0"/>
              </a:spcAft>
              <a:buClr>
                <a:schemeClr val="accent2"/>
              </a:buClr>
              <a:buSzPct val="100000"/>
              <a:buFont typeface="Tahoma"/>
              <a:buChar char="–"/>
            </a:pPr>
            <a:r>
              <a:rPr lang="en-US" sz="2000" b="0" i="0" u="none" strike="noStrike" cap="none" dirty="0">
                <a:solidFill>
                  <a:schemeClr val="accent2"/>
                </a:solidFill>
                <a:latin typeface="Tahoma"/>
                <a:ea typeface="Tahoma"/>
                <a:cs typeface="Tahoma"/>
                <a:sym typeface="Tahoma"/>
              </a:rPr>
              <a:t>What is the next step of your research project from a summer program or at your home institution?</a:t>
            </a:r>
          </a:p>
          <a:p>
            <a:pPr marL="342900" marR="0" lvl="0" indent="-342900" algn="l" rtl="0">
              <a:spcBef>
                <a:spcPts val="480"/>
              </a:spcBef>
              <a:spcAft>
                <a:spcPts val="0"/>
              </a:spcAft>
              <a:buClr>
                <a:schemeClr val="accent2"/>
              </a:buClr>
              <a:buSzPct val="100000"/>
              <a:buFont typeface="Tahoma"/>
              <a:buChar char="•"/>
            </a:pPr>
            <a:r>
              <a:rPr lang="en-US" sz="2400" b="0" i="0" u="none" strike="noStrike" cap="none" dirty="0">
                <a:solidFill>
                  <a:schemeClr val="accent2"/>
                </a:solidFill>
                <a:latin typeface="Tahoma"/>
                <a:ea typeface="Tahoma"/>
                <a:cs typeface="Tahoma"/>
                <a:sym typeface="Tahoma"/>
              </a:rPr>
              <a:t>Brainstorming on the different project ideas</a:t>
            </a:r>
          </a:p>
          <a:p>
            <a:pPr marL="342900" marR="0" lvl="0" indent="-342900" algn="l" rtl="0">
              <a:spcBef>
                <a:spcPts val="480"/>
              </a:spcBef>
              <a:spcAft>
                <a:spcPts val="0"/>
              </a:spcAft>
              <a:buClr>
                <a:schemeClr val="accent2"/>
              </a:buClr>
              <a:buSzPct val="100000"/>
              <a:buFont typeface="Tahoma"/>
              <a:buChar char="•"/>
            </a:pPr>
            <a:r>
              <a:rPr lang="en-US" sz="2400" b="0" i="0" u="none" strike="noStrike" cap="none" dirty="0">
                <a:solidFill>
                  <a:schemeClr val="accent2"/>
                </a:solidFill>
                <a:latin typeface="Tahoma"/>
                <a:ea typeface="Tahoma"/>
                <a:cs typeface="Tahoma"/>
                <a:sym typeface="Tahoma"/>
              </a:rPr>
              <a:t>Discuss your research plans with your mentors</a:t>
            </a:r>
          </a:p>
          <a:p>
            <a:pPr marL="342900" marR="0" lvl="0" indent="-342900" algn="l" rtl="0">
              <a:spcBef>
                <a:spcPts val="480"/>
              </a:spcBef>
              <a:spcAft>
                <a:spcPts val="0"/>
              </a:spcAft>
              <a:buClr>
                <a:schemeClr val="accent2"/>
              </a:buClr>
              <a:buSzPct val="100000"/>
              <a:buFont typeface="Tahoma"/>
              <a:buChar char="•"/>
            </a:pPr>
            <a:r>
              <a:rPr lang="en-US" sz="2400" b="0" i="0" u="none" strike="noStrike" cap="none" dirty="0">
                <a:solidFill>
                  <a:schemeClr val="accent2"/>
                </a:solidFill>
                <a:latin typeface="Tahoma"/>
                <a:ea typeface="Tahoma"/>
                <a:cs typeface="Tahoma"/>
                <a:sym typeface="Tahoma"/>
              </a:rPr>
              <a:t>Key points:</a:t>
            </a:r>
          </a:p>
          <a:p>
            <a:pPr marL="742950" marR="0" lvl="1" indent="-285750" algn="l" rtl="0">
              <a:spcBef>
                <a:spcPts val="400"/>
              </a:spcBef>
              <a:spcAft>
                <a:spcPts val="0"/>
              </a:spcAft>
              <a:buClr>
                <a:schemeClr val="accent2"/>
              </a:buClr>
              <a:buSzPct val="100000"/>
              <a:buFont typeface="Tahoma"/>
              <a:buChar char="–"/>
            </a:pPr>
            <a:r>
              <a:rPr lang="en-US" sz="2000" b="0" i="0" u="none" strike="noStrike" cap="none" dirty="0">
                <a:solidFill>
                  <a:schemeClr val="accent2"/>
                </a:solidFill>
                <a:latin typeface="Tahoma"/>
                <a:ea typeface="Tahoma"/>
                <a:cs typeface="Tahoma"/>
                <a:sym typeface="Tahoma"/>
              </a:rPr>
              <a:t>Novel approaches</a:t>
            </a:r>
          </a:p>
          <a:p>
            <a:pPr marL="742950" marR="0" lvl="1" indent="-285750" algn="l" rtl="0">
              <a:spcBef>
                <a:spcPts val="400"/>
              </a:spcBef>
              <a:spcAft>
                <a:spcPts val="0"/>
              </a:spcAft>
              <a:buClr>
                <a:schemeClr val="accent2"/>
              </a:buClr>
              <a:buSzPct val="100000"/>
              <a:buFont typeface="Tahoma"/>
              <a:buChar char="–"/>
            </a:pPr>
            <a:r>
              <a:rPr lang="en-US" sz="2000" dirty="0">
                <a:solidFill>
                  <a:schemeClr val="accent2"/>
                </a:solidFill>
              </a:rPr>
              <a:t>Hypothesis</a:t>
            </a:r>
          </a:p>
          <a:p>
            <a:pPr marL="742950" marR="0" lvl="1" indent="-285750" algn="l" rtl="0">
              <a:spcBef>
                <a:spcPts val="400"/>
              </a:spcBef>
              <a:spcAft>
                <a:spcPts val="0"/>
              </a:spcAft>
              <a:buClr>
                <a:schemeClr val="accent2"/>
              </a:buClr>
              <a:buSzPct val="100000"/>
              <a:buFont typeface="Tahoma"/>
              <a:buChar char="–"/>
            </a:pPr>
            <a:r>
              <a:rPr lang="en-US" sz="2000" dirty="0">
                <a:solidFill>
                  <a:schemeClr val="accent2"/>
                </a:solidFill>
              </a:rPr>
              <a:t>Expected outcomes</a:t>
            </a:r>
          </a:p>
          <a:p>
            <a:pPr marL="742950" marR="0" lvl="1" indent="-285750" algn="l" rtl="0">
              <a:spcBef>
                <a:spcPts val="400"/>
              </a:spcBef>
              <a:spcAft>
                <a:spcPts val="0"/>
              </a:spcAft>
              <a:buClr>
                <a:schemeClr val="accent2"/>
              </a:buClr>
              <a:buSzPct val="100000"/>
              <a:buFont typeface="Tahoma"/>
              <a:buChar char="–"/>
            </a:pPr>
            <a:r>
              <a:rPr lang="en-US" sz="2000" dirty="0">
                <a:solidFill>
                  <a:schemeClr val="accent2"/>
                </a:solidFill>
              </a:rPr>
              <a:t>Realistic plan</a:t>
            </a:r>
          </a:p>
          <a:p>
            <a:pPr marL="742950" marR="0" lvl="1" indent="-285750" algn="l" rtl="0">
              <a:spcBef>
                <a:spcPts val="400"/>
              </a:spcBef>
              <a:spcAft>
                <a:spcPts val="0"/>
              </a:spcAft>
              <a:buClr>
                <a:schemeClr val="accent2"/>
              </a:buClr>
              <a:buSzPct val="100000"/>
              <a:buFont typeface="Tahoma"/>
              <a:buChar char="–"/>
            </a:pPr>
            <a:r>
              <a:rPr lang="en-US" sz="2000" dirty="0">
                <a:solidFill>
                  <a:schemeClr val="accent2"/>
                </a:solidFill>
              </a:rPr>
              <a:t>IM and BI</a:t>
            </a:r>
          </a:p>
          <a:p>
            <a:pPr marL="742950" marR="0" lvl="1" indent="-285750" algn="l" rtl="0">
              <a:spcBef>
                <a:spcPts val="400"/>
              </a:spcBef>
              <a:spcAft>
                <a:spcPts val="0"/>
              </a:spcAft>
              <a:buClr>
                <a:schemeClr val="accent2"/>
              </a:buClr>
              <a:buSzPct val="100000"/>
              <a:buFont typeface="Tahoma"/>
              <a:buChar char="–"/>
            </a:pPr>
            <a:endParaRPr lang="en-US" sz="2000" b="0" i="0" u="none" strike="noStrike" cap="none" dirty="0">
              <a:solidFill>
                <a:schemeClr val="accent2"/>
              </a:solidFill>
              <a:latin typeface="Tahoma"/>
              <a:ea typeface="Tahoma"/>
              <a:cs typeface="Tahoma"/>
              <a:sym typeface="Tahoma"/>
            </a:endParaRPr>
          </a:p>
          <a:p>
            <a:pPr marL="342900" marR="0" lvl="0" indent="-342900" algn="l" rtl="0">
              <a:spcBef>
                <a:spcPts val="480"/>
              </a:spcBef>
              <a:spcAft>
                <a:spcPts val="0"/>
              </a:spcAft>
              <a:buClr>
                <a:schemeClr val="dk1"/>
              </a:buClr>
              <a:buSzPct val="100000"/>
              <a:buFont typeface="Tahoma"/>
              <a:buNone/>
            </a:pPr>
            <a:endParaRPr sz="2400" b="0" i="0" u="none" strike="noStrike" cap="none" dirty="0">
              <a:solidFill>
                <a:schemeClr val="accent2"/>
              </a:solidFill>
              <a:latin typeface="Tahoma"/>
              <a:ea typeface="Tahoma"/>
              <a:cs typeface="Tahoma"/>
              <a:sym typeface="Tahoma"/>
            </a:endParaRPr>
          </a:p>
        </p:txBody>
      </p:sp>
      <p:sp>
        <p:nvSpPr>
          <p:cNvPr id="677" name="Shape 677"/>
          <p:cNvSpPr/>
          <p:nvPr/>
        </p:nvSpPr>
        <p:spPr>
          <a:xfrm>
            <a:off x="0" y="192507"/>
            <a:ext cx="9192126" cy="745958"/>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600" dirty="0">
                <a:solidFill>
                  <a:schemeClr val="lt1"/>
                </a:solidFill>
                <a:latin typeface="Tahoma"/>
                <a:ea typeface="Tahoma"/>
                <a:cs typeface="Tahoma"/>
                <a:sym typeface="Tahoma"/>
              </a:rPr>
              <a:t>Guide to a successful research proposal </a:t>
            </a:r>
          </a:p>
        </p:txBody>
      </p:sp>
      <p:cxnSp>
        <p:nvCxnSpPr>
          <p:cNvPr id="4" name="Straight Connector 3"/>
          <p:cNvCxnSpPr/>
          <p:nvPr/>
        </p:nvCxnSpPr>
        <p:spPr>
          <a:xfrm>
            <a:off x="745958" y="938465"/>
            <a:ext cx="7808495" cy="0"/>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FFF8224-F845-4552-9809-49A9B9CE70CC}"/>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5334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GRFP Recipients from PR</a:t>
            </a:r>
          </a:p>
        </p:txBody>
      </p:sp>
      <p:pic>
        <p:nvPicPr>
          <p:cNvPr id="779" name="Shape 779"/>
          <p:cNvPicPr preferRelativeResize="0">
            <a:picLocks noGrp="1"/>
          </p:cNvPicPr>
          <p:nvPr>
            <p:ph type="body" idx="1"/>
          </p:nvPr>
        </p:nvPicPr>
        <p:blipFill rotWithShape="1">
          <a:blip r:embed="rId3">
            <a:alphaModFix/>
          </a:blip>
          <a:srcRect t="1351" b="830"/>
          <a:stretch/>
        </p:blipFill>
        <p:spPr>
          <a:xfrm>
            <a:off x="32275" y="1295400"/>
            <a:ext cx="4724400" cy="3568112"/>
          </a:xfrm>
          <a:prstGeom prst="rect">
            <a:avLst/>
          </a:prstGeom>
          <a:noFill/>
          <a:ln>
            <a:noFill/>
          </a:ln>
        </p:spPr>
      </p:pic>
      <p:pic>
        <p:nvPicPr>
          <p:cNvPr id="780" name="Shape 780"/>
          <p:cNvPicPr preferRelativeResize="0"/>
          <p:nvPr/>
        </p:nvPicPr>
        <p:blipFill rotWithShape="1">
          <a:blip r:embed="rId4">
            <a:alphaModFix/>
          </a:blip>
          <a:srcRect/>
          <a:stretch/>
        </p:blipFill>
        <p:spPr>
          <a:xfrm>
            <a:off x="4750253" y="1295400"/>
            <a:ext cx="4431631" cy="4147833"/>
          </a:xfrm>
          <a:prstGeom prst="rect">
            <a:avLst/>
          </a:prstGeom>
          <a:noFill/>
          <a:ln>
            <a:noFill/>
          </a:ln>
        </p:spPr>
      </p:pic>
      <p:sp>
        <p:nvSpPr>
          <p:cNvPr id="2" name="TextBox 1">
            <a:extLst>
              <a:ext uri="{FF2B5EF4-FFF2-40B4-BE49-F238E27FC236}">
                <a16:creationId xmlns:a16="http://schemas.microsoft.com/office/drawing/2014/main" id="{9F90EE8F-5D18-4B4E-9637-B4B4868C5864}"/>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5"/>
              </a:rPr>
              <a:t>https://www.research.gov/</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87" name="Shape 787"/>
          <p:cNvSpPr txBox="1"/>
          <p:nvPr/>
        </p:nvSpPr>
        <p:spPr>
          <a:xfrm>
            <a:off x="457200" y="1447800"/>
            <a:ext cx="822960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333399"/>
              </a:buClr>
              <a:buFont typeface="Noto Sans Symbols"/>
              <a:buNone/>
            </a:pPr>
            <a:endParaRPr sz="2800" b="1"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SzPct val="90000"/>
              <a:buFont typeface="Noto Sans Symbols"/>
              <a:buChar char="▪"/>
            </a:pPr>
            <a:r>
              <a:rPr lang="en-US" sz="2800" dirty="0">
                <a:solidFill>
                  <a:srgbClr val="333399"/>
                </a:solidFill>
                <a:latin typeface="Tahoma"/>
                <a:ea typeface="Tahoma"/>
                <a:cs typeface="Tahoma"/>
                <a:sym typeface="Tahoma"/>
              </a:rPr>
              <a:t>With what you know now, how are you better prepared to fund your graduate education?</a:t>
            </a:r>
          </a:p>
          <a:p>
            <a:pPr marL="273050" marR="0" lvl="0" indent="-273050" algn="l" rtl="0">
              <a:spcBef>
                <a:spcPts val="560"/>
              </a:spcBef>
              <a:spcAft>
                <a:spcPts val="0"/>
              </a:spcAft>
              <a:buClr>
                <a:srgbClr val="333399"/>
              </a:buClr>
              <a:buSzPct val="90000"/>
              <a:buFont typeface="Noto Sans Symbols"/>
              <a:buChar char="▪"/>
            </a:pPr>
            <a:endParaRPr lang="en-US" sz="2800"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SzPct val="90000"/>
              <a:buFont typeface="Noto Sans Symbols"/>
              <a:buChar char="▪"/>
            </a:pPr>
            <a:endParaRPr lang="en-US" sz="2800" dirty="0">
              <a:solidFill>
                <a:srgbClr val="333399"/>
              </a:solidFill>
              <a:latin typeface="Tahoma"/>
              <a:ea typeface="Tahoma"/>
              <a:cs typeface="Tahoma"/>
              <a:sym typeface="Tahoma"/>
            </a:endParaRPr>
          </a:p>
          <a:p>
            <a:pPr marL="0" marR="0" lvl="0" indent="0" algn="l" rtl="0">
              <a:spcBef>
                <a:spcPts val="560"/>
              </a:spcBef>
              <a:spcAft>
                <a:spcPts val="0"/>
              </a:spcAft>
              <a:buNone/>
            </a:pPr>
            <a:endParaRPr sz="2800" dirty="0">
              <a:solidFill>
                <a:srgbClr val="333399"/>
              </a:solidFill>
              <a:latin typeface="Tahoma"/>
              <a:ea typeface="Tahoma"/>
              <a:cs typeface="Tahoma"/>
              <a:sym typeface="Tahoma"/>
            </a:endParaRPr>
          </a:p>
          <a:p>
            <a:pPr marL="0" marR="0" lvl="0" indent="0" algn="l" rtl="0">
              <a:spcBef>
                <a:spcPts val="560"/>
              </a:spcBef>
              <a:spcAft>
                <a:spcPts val="0"/>
              </a:spcAft>
              <a:buNone/>
            </a:pPr>
            <a:endParaRPr sz="2800"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Font typeface="Noto Sans Symbols"/>
              <a:buNone/>
            </a:pPr>
            <a:endParaRPr sz="2800" dirty="0">
              <a:solidFill>
                <a:srgbClr val="333399"/>
              </a:solidFill>
              <a:latin typeface="Tahoma"/>
              <a:ea typeface="Tahoma"/>
              <a:cs typeface="Tahoma"/>
              <a:sym typeface="Tahoma"/>
            </a:endParaRPr>
          </a:p>
        </p:txBody>
      </p:sp>
      <p:sp>
        <p:nvSpPr>
          <p:cNvPr id="788" name="Shape 788"/>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800">
                <a:solidFill>
                  <a:srgbClr val="FFFFFF"/>
                </a:solidFill>
                <a:latin typeface="Tahoma"/>
                <a:ea typeface="Tahoma"/>
                <a:cs typeface="Tahoma"/>
                <a:sym typeface="Tahoma"/>
              </a:rPr>
              <a:t>Reflection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52400" y="0"/>
            <a:ext cx="8767762" cy="1295400"/>
          </a:xfrm>
          <a:prstGeom prst="rect">
            <a:avLst/>
          </a:prstGeom>
          <a:noFill/>
          <a:ln w="9525">
            <a:noFill/>
            <a:miter lim="800000"/>
            <a:headEnd/>
            <a:tailEnd/>
          </a:ln>
          <a:effectLst>
            <a:outerShdw blurRad="50800" dist="50800" dir="54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Thank you</a:t>
            </a:r>
            <a:r>
              <a:rPr lang="en-US" sz="6600" kern="0" dirty="0">
                <a:solidFill>
                  <a:schemeClr val="bg1"/>
                </a:solidFill>
                <a:effectLst>
                  <a:outerShdw blurRad="38100" dist="38100" dir="2700000" algn="tl">
                    <a:srgbClr val="000000">
                      <a:alpha val="43137"/>
                    </a:srgbClr>
                  </a:outerShdw>
                </a:effectLst>
                <a:latin typeface="+mj-lt"/>
                <a:ea typeface="+mj-ea"/>
                <a:cs typeface="+mj-cs"/>
              </a:rPr>
              <a:t>        </a:t>
            </a:r>
            <a:endParaRPr kumimoji="0" lang="en-US" sz="6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4" name="AutoShape 14"/>
          <p:cNvSpPr>
            <a:spLocks noChangeArrowheads="1"/>
          </p:cNvSpPr>
          <p:nvPr/>
        </p:nvSpPr>
        <p:spPr bwMode="auto">
          <a:xfrm>
            <a:off x="114300" y="1524000"/>
            <a:ext cx="8805862" cy="4343400"/>
          </a:xfrm>
          <a:prstGeom prst="roundRect">
            <a:avLst>
              <a:gd name="adj" fmla="val 4167"/>
            </a:avLst>
          </a:prstGeom>
          <a:solidFill>
            <a:schemeClr val="bg1"/>
          </a:solidFill>
          <a:ln w="9525">
            <a:solidFill>
              <a:schemeClr val="tx1"/>
            </a:solidFill>
            <a:round/>
            <a:headEnd/>
            <a:tailEnd/>
          </a:ln>
          <a:effectLst/>
        </p:spPr>
        <p:txBody>
          <a:bodyPr wrap="none" anchor="ctr"/>
          <a:lstStyle/>
          <a:p>
            <a:endParaRPr lang="en-US"/>
          </a:p>
        </p:txBody>
      </p:sp>
      <p:sp>
        <p:nvSpPr>
          <p:cNvPr id="5" name="Rectangle 4"/>
          <p:cNvSpPr>
            <a:spLocks noChangeArrowheads="1"/>
          </p:cNvSpPr>
          <p:nvPr/>
        </p:nvSpPr>
        <p:spPr bwMode="auto">
          <a:xfrm>
            <a:off x="304800" y="1600200"/>
            <a:ext cx="6172200" cy="4267200"/>
          </a:xfrm>
          <a:prstGeom prst="rect">
            <a:avLst/>
          </a:prstGeom>
          <a:noFill/>
          <a:ln w="9525">
            <a:noFill/>
            <a:miter lim="800000"/>
            <a:headEnd/>
            <a:tailEnd/>
          </a:ln>
          <a:effectLst/>
        </p:spPr>
        <p:txBody>
          <a:bodyPr/>
          <a:lstStyle/>
          <a:p>
            <a:pPr marL="0" lvl="1">
              <a:spcBef>
                <a:spcPct val="20000"/>
              </a:spcBef>
            </a:pPr>
            <a:r>
              <a:rPr lang="en-US" sz="2200" dirty="0">
                <a:solidFill>
                  <a:schemeClr val="accent2"/>
                </a:solidFill>
                <a:latin typeface="Tahoma" pitchFamily="34" charset="0"/>
              </a:rPr>
              <a:t>Questions?? Feel free to contact us…</a:t>
            </a:r>
          </a:p>
          <a:p>
            <a:pPr lvl="1">
              <a:spcBef>
                <a:spcPct val="20000"/>
              </a:spcBef>
            </a:pPr>
            <a:endParaRPr lang="en-US" sz="2000" dirty="0">
              <a:solidFill>
                <a:schemeClr val="accent2"/>
              </a:solidFill>
              <a:latin typeface="Tahoma" pitchFamily="34" charset="0"/>
            </a:endParaRPr>
          </a:p>
          <a:p>
            <a:pPr marL="742950" lvl="1" indent="-285750">
              <a:spcBef>
                <a:spcPct val="20000"/>
              </a:spcBef>
              <a:buFont typeface="Wingdings" pitchFamily="2" charset="2"/>
              <a:buChar char="§"/>
            </a:pPr>
            <a:r>
              <a:rPr lang="en-US" sz="2000" dirty="0">
                <a:solidFill>
                  <a:schemeClr val="accent2"/>
                </a:solidFill>
                <a:latin typeface="Tahoma" pitchFamily="34" charset="0"/>
              </a:rPr>
              <a:t>Frances Carter-Johnson, PhD</a:t>
            </a:r>
          </a:p>
          <a:p>
            <a:pPr marL="1200150" lvl="2" indent="-285750">
              <a:spcBef>
                <a:spcPct val="20000"/>
              </a:spcBef>
              <a:buFont typeface="Wingdings" pitchFamily="2" charset="2"/>
              <a:buChar char="§"/>
            </a:pPr>
            <a:r>
              <a:rPr lang="en-US" sz="2000" dirty="0">
                <a:hlinkClick r:id="rId3"/>
              </a:rPr>
              <a:t>fdecarter@gmail.com</a:t>
            </a:r>
            <a:endParaRPr lang="en-US" sz="2000" dirty="0"/>
          </a:p>
          <a:p>
            <a:pPr lvl="2">
              <a:spcBef>
                <a:spcPct val="20000"/>
              </a:spcBef>
            </a:pPr>
            <a:endParaRPr lang="en-US" sz="2000" dirty="0"/>
          </a:p>
          <a:p>
            <a:pPr marL="742950" lvl="1" indent="-285750">
              <a:spcBef>
                <a:spcPct val="20000"/>
              </a:spcBef>
              <a:buFont typeface="Wingdings" pitchFamily="2" charset="2"/>
              <a:buChar char="§"/>
            </a:pPr>
            <a:r>
              <a:rPr lang="en-US" sz="2000" dirty="0">
                <a:solidFill>
                  <a:schemeClr val="accent2"/>
                </a:solidFill>
                <a:latin typeface="Tahoma" pitchFamily="34" charset="0"/>
              </a:rPr>
              <a:t>Patricia Ordóñez, PhD</a:t>
            </a:r>
          </a:p>
          <a:p>
            <a:pPr marL="1200150" lvl="2" indent="-285750">
              <a:spcBef>
                <a:spcPct val="20000"/>
              </a:spcBef>
              <a:buFont typeface="Wingdings" pitchFamily="2" charset="2"/>
              <a:buChar char="§"/>
            </a:pPr>
            <a:r>
              <a:rPr lang="en-US" sz="2000" dirty="0">
                <a:hlinkClick r:id="rId4">
                  <a:extLst>
                    <a:ext uri="{A12FA001-AC4F-418D-AE19-62706E023703}">
                      <ahyp:hlinkClr xmlns:ahyp="http://schemas.microsoft.com/office/drawing/2018/hyperlinkcolor" val="tx"/>
                    </a:ext>
                  </a:extLst>
                </a:hlinkClick>
              </a:rPr>
              <a:t>pattiordonez@gmail.com</a:t>
            </a:r>
            <a:endParaRPr lang="en-US" sz="2000" dirty="0"/>
          </a:p>
          <a:p>
            <a:pPr lvl="2">
              <a:spcBef>
                <a:spcPct val="20000"/>
              </a:spcBef>
            </a:pPr>
            <a:endParaRPr lang="en-US" sz="2000" dirty="0">
              <a:solidFill>
                <a:schemeClr val="accent2"/>
              </a:solidFill>
              <a:latin typeface="Tahoma" pitchFamily="34" charset="0"/>
            </a:endParaRPr>
          </a:p>
          <a:p>
            <a:pPr marL="0" lvl="2">
              <a:spcBef>
                <a:spcPct val="20000"/>
              </a:spcBef>
            </a:pPr>
            <a:r>
              <a:rPr lang="en-US" sz="2000" dirty="0">
                <a:solidFill>
                  <a:schemeClr val="accent2"/>
                </a:solidFill>
                <a:latin typeface="Tahoma" pitchFamily="34" charset="0"/>
              </a:rPr>
              <a:t>Thanks to NSF, CAHSI, Woodrow Winchester, Megan </a:t>
            </a:r>
            <a:r>
              <a:rPr lang="en-US" sz="2000" dirty="0" err="1">
                <a:solidFill>
                  <a:schemeClr val="accent2"/>
                </a:solidFill>
                <a:latin typeface="Tahoma" pitchFamily="34" charset="0"/>
              </a:rPr>
              <a:t>Palsa</a:t>
            </a:r>
            <a:r>
              <a:rPr lang="en-US" sz="2000" dirty="0">
                <a:solidFill>
                  <a:schemeClr val="accent2"/>
                </a:solidFill>
                <a:latin typeface="Tahoma" pitchFamily="34" charset="0"/>
              </a:rPr>
              <a:t>, Nicole Aponte, Jorge Ortiz-</a:t>
            </a:r>
            <a:r>
              <a:rPr lang="en-US" sz="2000" dirty="0" err="1">
                <a:solidFill>
                  <a:schemeClr val="accent2"/>
                </a:solidFill>
                <a:latin typeface="Tahoma" pitchFamily="34" charset="0"/>
              </a:rPr>
              <a:t>Carpena</a:t>
            </a:r>
            <a:r>
              <a:rPr lang="en-US" sz="2000" dirty="0">
                <a:solidFill>
                  <a:schemeClr val="accent2"/>
                </a:solidFill>
                <a:latin typeface="Tahoma" pitchFamily="34" charset="0"/>
              </a:rPr>
              <a:t>, Edwin Rosado for their contributions to this presentation.</a:t>
            </a:r>
          </a:p>
          <a:p>
            <a:pPr marL="460375" lvl="2">
              <a:spcBef>
                <a:spcPct val="20000"/>
              </a:spcBef>
            </a:pPr>
            <a:endParaRPr lang="en-US" sz="2000" dirty="0">
              <a:solidFill>
                <a:schemeClr val="accent2"/>
              </a:solidFill>
              <a:latin typeface="Tahoma" pitchFamily="34" charset="0"/>
            </a:endParaRPr>
          </a:p>
          <a:p>
            <a:pPr lvl="2">
              <a:spcBef>
                <a:spcPct val="20000"/>
              </a:spcBef>
            </a:pPr>
            <a:endParaRPr lang="en-US" sz="2200" dirty="0">
              <a:solidFill>
                <a:schemeClr val="accent2"/>
              </a:solidFill>
              <a:latin typeface="Tahoma" pitchFamily="34" charset="0"/>
            </a:endParaRPr>
          </a:p>
          <a:p>
            <a:pPr lvl="2">
              <a:spcBef>
                <a:spcPct val="20000"/>
              </a:spcBef>
            </a:pPr>
            <a:endParaRPr lang="en-US" sz="2200" dirty="0">
              <a:solidFill>
                <a:schemeClr val="accent2"/>
              </a:solidFill>
              <a:latin typeface="Tahoma" pitchFamily="34" charset="0"/>
            </a:endParaRPr>
          </a:p>
          <a:p>
            <a:pPr lvl="2">
              <a:spcBef>
                <a:spcPct val="20000"/>
              </a:spcBef>
            </a:pPr>
            <a:endParaRPr lang="en-US" sz="2200" dirty="0">
              <a:solidFill>
                <a:schemeClr val="accent2"/>
              </a:solidFill>
              <a:latin typeface="Tahoma" pitchFamily="34" charset="0"/>
            </a:endParaRPr>
          </a:p>
        </p:txBody>
      </p:sp>
      <p:sp>
        <p:nvSpPr>
          <p:cNvPr id="2" name="Rounded Rectangle 1"/>
          <p:cNvSpPr/>
          <p:nvPr/>
        </p:nvSpPr>
        <p:spPr>
          <a:xfrm>
            <a:off x="1485900" y="6058220"/>
            <a:ext cx="6172200" cy="762000"/>
          </a:xfrm>
          <a:prstGeom prst="roundRect">
            <a:avLst/>
          </a:prstGeom>
          <a:solidFill>
            <a:schemeClr val="bg1"/>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5366" y="6045906"/>
            <a:ext cx="6019800" cy="584775"/>
          </a:xfrm>
          <a:prstGeom prst="rect">
            <a:avLst/>
          </a:prstGeom>
          <a:noFill/>
        </p:spPr>
        <p:txBody>
          <a:bodyPr wrap="square" rtlCol="0">
            <a:spAutoFit/>
          </a:bodyPr>
          <a:lstStyle/>
          <a:p>
            <a:pPr algn="ctr"/>
            <a:r>
              <a:rPr lang="en-US" sz="1600" b="1" dirty="0">
                <a:solidFill>
                  <a:srgbClr val="FF0000"/>
                </a:solidFill>
              </a:rPr>
              <a:t>This presentation and several other resources can be found at http://ccom.uprrp.edu/~pordonez/NSFworkshop</a:t>
            </a:r>
            <a:endParaRPr lang="en-US" sz="1600" b="1" i="1" dirty="0">
              <a:solidFill>
                <a:srgbClr val="FF0000"/>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124200"/>
            <a:ext cx="3362325" cy="94297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2666" y="1752040"/>
            <a:ext cx="1905000" cy="9429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0" y="4495800"/>
            <a:ext cx="1219200" cy="1219200"/>
          </a:xfrm>
          <a:prstGeom prst="rect">
            <a:avLst/>
          </a:prstGeom>
        </p:spPr>
      </p:pic>
    </p:spTree>
    <p:extLst>
      <p:ext uri="{BB962C8B-B14F-4D97-AF65-F5344CB8AC3E}">
        <p14:creationId xmlns:p14="http://schemas.microsoft.com/office/powerpoint/2010/main" val="245679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152400" y="0"/>
            <a:ext cx="8767762" cy="1295400"/>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6600" b="0" i="0" u="none" strike="noStrike" cap="none">
                <a:solidFill>
                  <a:schemeClr val="lt1"/>
                </a:solidFill>
                <a:latin typeface="Tahoma"/>
                <a:ea typeface="Tahoma"/>
                <a:cs typeface="Tahoma"/>
                <a:sym typeface="Tahoma"/>
              </a:rPr>
              <a:t>Thank you</a:t>
            </a:r>
            <a:r>
              <a:rPr lang="en-US" sz="6600">
                <a:solidFill>
                  <a:schemeClr val="lt1"/>
                </a:solidFill>
                <a:latin typeface="Tahoma"/>
                <a:ea typeface="Tahoma"/>
                <a:cs typeface="Tahoma"/>
                <a:sym typeface="Tahoma"/>
              </a:rPr>
              <a:t>        </a:t>
            </a:r>
          </a:p>
        </p:txBody>
      </p:sp>
      <p:sp>
        <p:nvSpPr>
          <p:cNvPr id="795" name="Shape 795"/>
          <p:cNvSpPr/>
          <p:nvPr/>
        </p:nvSpPr>
        <p:spPr>
          <a:xfrm>
            <a:off x="114300" y="1523999"/>
            <a:ext cx="8805861" cy="4477537"/>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6" name="Shape 796"/>
          <p:cNvSpPr/>
          <p:nvPr/>
        </p:nvSpPr>
        <p:spPr>
          <a:xfrm>
            <a:off x="304800" y="1498014"/>
            <a:ext cx="7583230" cy="4369386"/>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SzPct val="25000"/>
              <a:buNone/>
            </a:pPr>
            <a:r>
              <a:rPr lang="en-US" sz="2200" b="0" i="0" u="none" strike="noStrike" cap="none" dirty="0">
                <a:solidFill>
                  <a:schemeClr val="accent2"/>
                </a:solidFill>
                <a:latin typeface="Tahoma"/>
                <a:ea typeface="Tahoma"/>
                <a:cs typeface="Tahoma"/>
                <a:sym typeface="Tahoma"/>
              </a:rPr>
              <a:t>Questions?? Feel free to contact us…</a:t>
            </a:r>
          </a:p>
          <a:p>
            <a:pPr marL="0" marR="0" lvl="1"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a:p>
            <a:pPr marL="742950" marR="0" lvl="1" indent="-285750" algn="l" rtl="0">
              <a:spcBef>
                <a:spcPts val="400"/>
              </a:spcBef>
              <a:spcAft>
                <a:spcPts val="0"/>
              </a:spcAft>
              <a:buClr>
                <a:schemeClr val="accent2"/>
              </a:buClr>
              <a:buSzPct val="100000"/>
              <a:buFont typeface="Noto Sans Symbols"/>
              <a:buChar char="▪"/>
            </a:pPr>
            <a:r>
              <a:rPr lang="en-US" sz="2000" b="0" i="0" u="none" strike="noStrike" cap="none" dirty="0">
                <a:solidFill>
                  <a:schemeClr val="accent2"/>
                </a:solidFill>
                <a:latin typeface="Tahoma"/>
                <a:ea typeface="Tahoma"/>
                <a:cs typeface="Tahoma"/>
                <a:sym typeface="Tahoma"/>
              </a:rPr>
              <a:t>Patricia </a:t>
            </a:r>
            <a:r>
              <a:rPr lang="en-US" sz="2000" b="0" i="0" u="none" strike="noStrike" cap="none" dirty="0" err="1">
                <a:solidFill>
                  <a:schemeClr val="accent2"/>
                </a:solidFill>
                <a:latin typeface="Tahoma"/>
                <a:ea typeface="Tahoma"/>
                <a:cs typeface="Tahoma"/>
                <a:sym typeface="Tahoma"/>
              </a:rPr>
              <a:t>Ordóñez</a:t>
            </a:r>
            <a:r>
              <a:rPr lang="en-US" sz="2000" b="0" i="0" u="none" strike="noStrike" cap="none" dirty="0">
                <a:solidFill>
                  <a:schemeClr val="accent2"/>
                </a:solidFill>
                <a:latin typeface="Tahoma"/>
                <a:ea typeface="Tahoma"/>
                <a:cs typeface="Tahoma"/>
                <a:sym typeface="Tahoma"/>
              </a:rPr>
              <a:t>, PhD</a:t>
            </a:r>
          </a:p>
          <a:p>
            <a:pPr marL="914400" marR="0" lvl="2" indent="0" algn="l" rtl="0">
              <a:spcBef>
                <a:spcPts val="400"/>
              </a:spcBef>
              <a:spcAft>
                <a:spcPts val="0"/>
              </a:spcAft>
              <a:buSzPct val="25000"/>
              <a:buNone/>
            </a:pPr>
            <a:r>
              <a:rPr lang="en-US" sz="2000" b="0" i="0" strike="noStrike" cap="none" dirty="0">
                <a:solidFill>
                  <a:schemeClr val="hlink"/>
                </a:solidFill>
                <a:latin typeface="Tahoma"/>
                <a:ea typeface="Tahoma"/>
                <a:cs typeface="Tahoma"/>
                <a:sym typeface="Tahoma"/>
                <a:hlinkClick r:id="rId3"/>
              </a:rPr>
              <a:t>pattiordonez@gmail.com</a:t>
            </a:r>
            <a:endParaRPr lang="en-US" sz="2000" b="0" i="0" strike="noStrike" cap="none" dirty="0">
              <a:solidFill>
                <a:schemeClr val="hlink"/>
              </a:solidFill>
              <a:latin typeface="Tahoma"/>
              <a:ea typeface="Tahoma"/>
              <a:cs typeface="Tahoma"/>
              <a:sym typeface="Tahoma"/>
            </a:endParaRPr>
          </a:p>
          <a:p>
            <a:pPr marL="742950" lvl="1" indent="-285750">
              <a:spcBef>
                <a:spcPts val="400"/>
              </a:spcBef>
              <a:buClr>
                <a:schemeClr val="accent2"/>
              </a:buClr>
              <a:buSzPct val="100000"/>
              <a:buFont typeface="Noto Sans Symbols"/>
              <a:buChar char="▪"/>
            </a:pPr>
            <a:r>
              <a:rPr lang="en-US" sz="2000" dirty="0">
                <a:solidFill>
                  <a:schemeClr val="accent2"/>
                </a:solidFill>
                <a:latin typeface="Tahoma"/>
                <a:ea typeface="Tahoma"/>
                <a:cs typeface="Tahoma"/>
                <a:sym typeface="Tahoma"/>
              </a:rPr>
              <a:t>María Ocasio Torres</a:t>
            </a:r>
          </a:p>
          <a:p>
            <a:pPr marL="914400" lvl="2">
              <a:spcBef>
                <a:spcPts val="400"/>
              </a:spcBef>
              <a:buSzPct val="25000"/>
            </a:pPr>
            <a:r>
              <a:rPr lang="en-US" sz="2000" dirty="0">
                <a:solidFill>
                  <a:schemeClr val="hlink"/>
                </a:solidFill>
                <a:latin typeface="Tahoma"/>
                <a:ea typeface="Tahoma"/>
                <a:cs typeface="Tahoma"/>
                <a:sym typeface="Tahoma"/>
                <a:hlinkClick r:id="rId4"/>
              </a:rPr>
              <a:t>ocasiom1@suagm.edu</a:t>
            </a:r>
            <a:r>
              <a:rPr lang="en-US" sz="2000" dirty="0">
                <a:solidFill>
                  <a:schemeClr val="hlink"/>
                </a:solidFill>
                <a:latin typeface="Tahoma"/>
                <a:ea typeface="Tahoma"/>
                <a:cs typeface="Tahoma"/>
                <a:sym typeface="Tahoma"/>
              </a:rPr>
              <a:t> </a:t>
            </a:r>
            <a:endParaRPr lang="en-US" sz="1200" b="0" i="0" u="sng" strike="noStrike" cap="none" dirty="0">
              <a:solidFill>
                <a:schemeClr val="hlink"/>
              </a:solidFill>
              <a:latin typeface="Tahoma"/>
              <a:ea typeface="Tahoma"/>
              <a:cs typeface="Tahoma"/>
              <a:sym typeface="Tahoma"/>
              <a:hlinkClick r:id="rId3"/>
            </a:endParaRPr>
          </a:p>
          <a:p>
            <a:pPr marL="742950" lvl="1" indent="-285750">
              <a:spcBef>
                <a:spcPts val="400"/>
              </a:spcBef>
              <a:buClr>
                <a:schemeClr val="accent2"/>
              </a:buClr>
              <a:buSzPct val="100000"/>
              <a:buFont typeface="Noto Sans Symbols"/>
              <a:buChar char="▪"/>
            </a:pPr>
            <a:r>
              <a:rPr lang="en-US" sz="2000" dirty="0">
                <a:solidFill>
                  <a:schemeClr val="accent2"/>
                </a:solidFill>
                <a:latin typeface="Tahoma"/>
                <a:ea typeface="Tahoma"/>
                <a:cs typeface="Tahoma"/>
                <a:sym typeface="Tahoma"/>
              </a:rPr>
              <a:t>Diana Silva</a:t>
            </a:r>
          </a:p>
          <a:p>
            <a:pPr marL="914400" lvl="2">
              <a:spcBef>
                <a:spcPts val="400"/>
              </a:spcBef>
              <a:buSzPct val="25000"/>
            </a:pPr>
            <a:r>
              <a:rPr lang="en-US" sz="2000" dirty="0">
                <a:solidFill>
                  <a:schemeClr val="hlink"/>
                </a:solidFill>
                <a:latin typeface="Tahoma"/>
                <a:ea typeface="Tahoma"/>
                <a:cs typeface="Tahoma"/>
                <a:sym typeface="Tahoma"/>
                <a:hlinkClick r:id="rId5"/>
              </a:rPr>
              <a:t>dianavsilva@gmail.com</a:t>
            </a:r>
            <a:endParaRPr lang="en-US" sz="2000" dirty="0">
              <a:solidFill>
                <a:schemeClr val="hlink"/>
              </a:solidFill>
              <a:latin typeface="Tahoma"/>
              <a:ea typeface="Tahoma"/>
              <a:cs typeface="Tahoma"/>
              <a:sym typeface="Tahoma"/>
            </a:endParaRPr>
          </a:p>
          <a:p>
            <a:pPr marL="914400" marR="0" lvl="2" indent="0" algn="l" rtl="0">
              <a:spcBef>
                <a:spcPts val="400"/>
              </a:spcBef>
              <a:spcAft>
                <a:spcPts val="0"/>
              </a:spcAft>
              <a:buNone/>
            </a:pPr>
            <a:endParaRPr lang="en-US" sz="2000" dirty="0">
              <a:solidFill>
                <a:schemeClr val="hlink"/>
              </a:solidFill>
              <a:latin typeface="Tahoma"/>
              <a:ea typeface="Tahoma"/>
              <a:cs typeface="Tahoma"/>
              <a:sym typeface="Tahoma"/>
            </a:endParaRPr>
          </a:p>
          <a:p>
            <a:pPr marL="914400" marR="0" lvl="2" indent="0" algn="l" rtl="0">
              <a:spcBef>
                <a:spcPts val="400"/>
              </a:spcBef>
              <a:spcAft>
                <a:spcPts val="0"/>
              </a:spcAft>
              <a:buNone/>
            </a:pPr>
            <a:endParaRPr sz="2400" b="0" i="0" u="none" strike="noStrike" cap="none" dirty="0">
              <a:solidFill>
                <a:schemeClr val="accent2"/>
              </a:solidFill>
              <a:latin typeface="Tahoma"/>
              <a:ea typeface="Tahoma"/>
              <a:cs typeface="Tahoma"/>
              <a:sym typeface="Tahoma"/>
            </a:endParaRPr>
          </a:p>
          <a:p>
            <a:pPr marL="0" marR="0" lvl="2" indent="0" algn="l" rtl="0">
              <a:spcBef>
                <a:spcPts val="400"/>
              </a:spcBef>
              <a:spcAft>
                <a:spcPts val="0"/>
              </a:spcAft>
              <a:buSzPct val="25000"/>
              <a:buNone/>
            </a:pPr>
            <a:r>
              <a:rPr lang="en-US" sz="2000" b="0" i="0" u="none" strike="noStrike" cap="none" dirty="0">
                <a:solidFill>
                  <a:schemeClr val="accent2"/>
                </a:solidFill>
                <a:latin typeface="Tahoma"/>
                <a:ea typeface="Tahoma"/>
                <a:cs typeface="Tahoma"/>
                <a:sym typeface="Tahoma"/>
              </a:rPr>
              <a:t>Thanks to Frances Carter-Johnson, CAHSI, Woodrow Winchester, Nicole Aponte, Jorge Ortiz-</a:t>
            </a:r>
            <a:r>
              <a:rPr lang="en-US" sz="2000" b="0" i="0" u="none" strike="noStrike" cap="none" dirty="0" err="1">
                <a:solidFill>
                  <a:schemeClr val="accent2"/>
                </a:solidFill>
                <a:latin typeface="Tahoma"/>
                <a:ea typeface="Tahoma"/>
                <a:cs typeface="Tahoma"/>
                <a:sym typeface="Tahoma"/>
              </a:rPr>
              <a:t>Carpena</a:t>
            </a:r>
            <a:r>
              <a:rPr lang="en-US" sz="2000" b="0" i="0" u="none" strike="noStrike" cap="none" dirty="0">
                <a:solidFill>
                  <a:schemeClr val="accent2"/>
                </a:solidFill>
                <a:latin typeface="Tahoma"/>
                <a:ea typeface="Tahoma"/>
                <a:cs typeface="Tahoma"/>
                <a:sym typeface="Tahoma"/>
              </a:rPr>
              <a:t>, Edwin Rosado for their contributions to this presentation.</a:t>
            </a:r>
          </a:p>
          <a:p>
            <a:pPr marL="460375" marR="0" lvl="2" indent="-3175" algn="l" rtl="0">
              <a:spcBef>
                <a:spcPts val="400"/>
              </a:spcBef>
              <a:spcAft>
                <a:spcPts val="0"/>
              </a:spcAft>
              <a:buNone/>
            </a:pPr>
            <a:endParaRPr sz="2000" b="0" i="0" u="none" strike="noStrike" cap="none" dirty="0">
              <a:solidFill>
                <a:schemeClr val="accent2"/>
              </a:solidFill>
              <a:latin typeface="Tahoma"/>
              <a:ea typeface="Tahoma"/>
              <a:cs typeface="Tahoma"/>
              <a:sym typeface="Tahoma"/>
            </a:endParaRPr>
          </a:p>
          <a:p>
            <a:pPr marL="914400" marR="0" lvl="2" indent="0" algn="l" rtl="0">
              <a:spcBef>
                <a:spcPts val="440"/>
              </a:spcBef>
              <a:spcAft>
                <a:spcPts val="0"/>
              </a:spcAft>
              <a:buNone/>
            </a:pPr>
            <a:endParaRPr sz="2200" b="0" i="0" u="none" strike="noStrike" cap="none" dirty="0">
              <a:solidFill>
                <a:schemeClr val="accent2"/>
              </a:solidFill>
              <a:latin typeface="Tahoma"/>
              <a:ea typeface="Tahoma"/>
              <a:cs typeface="Tahoma"/>
              <a:sym typeface="Tahoma"/>
            </a:endParaRPr>
          </a:p>
          <a:p>
            <a:pPr marL="914400" marR="0" lvl="2" indent="0" algn="l" rtl="0">
              <a:spcBef>
                <a:spcPts val="440"/>
              </a:spcBef>
              <a:spcAft>
                <a:spcPts val="0"/>
              </a:spcAft>
              <a:buNone/>
            </a:pPr>
            <a:endParaRPr sz="2200" b="0" i="0" u="none" strike="noStrike" cap="none" dirty="0">
              <a:solidFill>
                <a:schemeClr val="accent2"/>
              </a:solidFill>
              <a:latin typeface="Tahoma"/>
              <a:ea typeface="Tahoma"/>
              <a:cs typeface="Tahoma"/>
              <a:sym typeface="Tahoma"/>
            </a:endParaRPr>
          </a:p>
          <a:p>
            <a:pPr marL="914400" marR="0" lvl="2" indent="0" algn="l" rtl="0">
              <a:spcBef>
                <a:spcPts val="440"/>
              </a:spcBef>
              <a:spcAft>
                <a:spcPts val="0"/>
              </a:spcAft>
              <a:buNone/>
            </a:pPr>
            <a:endParaRPr sz="2200" b="0" i="0" u="none" strike="noStrike" cap="none" dirty="0">
              <a:solidFill>
                <a:schemeClr val="accent2"/>
              </a:solidFill>
              <a:latin typeface="Tahoma"/>
              <a:ea typeface="Tahoma"/>
              <a:cs typeface="Tahoma"/>
              <a:sym typeface="Tahoma"/>
            </a:endParaRPr>
          </a:p>
        </p:txBody>
      </p:sp>
      <p:sp>
        <p:nvSpPr>
          <p:cNvPr id="797" name="Shape 797"/>
          <p:cNvSpPr/>
          <p:nvPr/>
        </p:nvSpPr>
        <p:spPr>
          <a:xfrm>
            <a:off x="1485900" y="6058219"/>
            <a:ext cx="6172199" cy="762000"/>
          </a:xfrm>
          <a:prstGeom prst="roundRect">
            <a:avLst>
              <a:gd name="adj" fmla="val 16667"/>
            </a:avLst>
          </a:prstGeom>
          <a:solidFill>
            <a:schemeClr val="lt1"/>
          </a:solidFill>
          <a:ln w="25400" cap="flat" cmpd="sng">
            <a:solidFill>
              <a:schemeClr val="dk1"/>
            </a:solidFill>
            <a:prstDash val="solid"/>
            <a:round/>
            <a:headEnd type="none" w="med" len="med"/>
            <a:tailEnd type="none" w="med" len="med"/>
          </a:ln>
          <a:effectLst>
            <a:outerShdw blurRad="50799" dist="38100" dir="13500000" algn="br"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8" name="Shape 798"/>
          <p:cNvSpPr txBox="1"/>
          <p:nvPr/>
        </p:nvSpPr>
        <p:spPr>
          <a:xfrm>
            <a:off x="1535366" y="6045905"/>
            <a:ext cx="6019799" cy="8309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FF0000"/>
                </a:solidFill>
                <a:latin typeface="Arial"/>
                <a:ea typeface="Arial"/>
                <a:cs typeface="Arial"/>
                <a:sym typeface="Arial"/>
              </a:rPr>
              <a:t>This presentation and several other resources can be found at moodle.com.uprrp.edu in the open course – </a:t>
            </a:r>
          </a:p>
          <a:p>
            <a:pPr marL="0" marR="0" lvl="0" indent="0" algn="ctr" rtl="0">
              <a:spcBef>
                <a:spcPts val="0"/>
              </a:spcBef>
              <a:spcAft>
                <a:spcPts val="0"/>
              </a:spcAft>
              <a:buSzPct val="25000"/>
              <a:buNone/>
            </a:pPr>
            <a:r>
              <a:rPr lang="en-US" sz="1600" b="1" i="1">
                <a:solidFill>
                  <a:srgbClr val="FF0000"/>
                </a:solidFill>
                <a:latin typeface="Arial"/>
                <a:ea typeface="Arial"/>
                <a:cs typeface="Arial"/>
                <a:sym typeface="Arial"/>
              </a:rPr>
              <a:t>“How to fund your graduate education”</a:t>
            </a:r>
          </a:p>
        </p:txBody>
      </p:sp>
      <p:pic>
        <p:nvPicPr>
          <p:cNvPr id="799" name="Shape 799"/>
          <p:cNvPicPr preferRelativeResize="0"/>
          <p:nvPr/>
        </p:nvPicPr>
        <p:blipFill rotWithShape="1">
          <a:blip r:embed="rId6">
            <a:alphaModFix/>
          </a:blip>
          <a:srcRect/>
          <a:stretch/>
        </p:blipFill>
        <p:spPr>
          <a:xfrm>
            <a:off x="5514268" y="1726208"/>
            <a:ext cx="3362324" cy="942975"/>
          </a:xfrm>
          <a:prstGeom prst="rect">
            <a:avLst/>
          </a:prstGeom>
          <a:noFill/>
          <a:ln>
            <a:noFill/>
          </a:ln>
        </p:spPr>
      </p:pic>
      <p:pic>
        <p:nvPicPr>
          <p:cNvPr id="801" name="Shape 801"/>
          <p:cNvPicPr preferRelativeResize="0"/>
          <p:nvPr/>
        </p:nvPicPr>
        <p:blipFill rotWithShape="1">
          <a:blip r:embed="rId7">
            <a:alphaModFix/>
          </a:blip>
          <a:srcRect/>
          <a:stretch/>
        </p:blipFill>
        <p:spPr>
          <a:xfrm>
            <a:off x="7450005" y="2872172"/>
            <a:ext cx="1219199" cy="1219199"/>
          </a:xfrm>
          <a:prstGeom prst="rect">
            <a:avLst/>
          </a:prstGeom>
          <a:noFill/>
          <a:ln>
            <a:noFill/>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3253" y="2712025"/>
            <a:ext cx="1263551" cy="1263551"/>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0989" y="3511181"/>
            <a:ext cx="1560388" cy="147048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8030" y="4242770"/>
            <a:ext cx="754280" cy="1415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75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73001" y="2941636"/>
            <a:ext cx="1286933" cy="965200"/>
          </a:xfrm>
          <a:prstGeom prst="rect">
            <a:avLst/>
          </a:prstGeom>
        </p:spPr>
      </p:pic>
      <p:pic>
        <p:nvPicPr>
          <p:cNvPr id="755" name="Shape 755" descr="225311_212180948815566_1726080_n.jpg"/>
          <p:cNvPicPr preferRelativeResize="0"/>
          <p:nvPr/>
        </p:nvPicPr>
        <p:blipFill rotWithShape="1">
          <a:blip r:embed="rId4">
            <a:alphaModFix/>
          </a:blip>
          <a:srcRect/>
          <a:stretch/>
        </p:blipFill>
        <p:spPr>
          <a:xfrm>
            <a:off x="2921178" y="-83212"/>
            <a:ext cx="3097212" cy="2259012"/>
          </a:xfrm>
          <a:prstGeom prst="rect">
            <a:avLst/>
          </a:prstGeom>
          <a:noFill/>
          <a:ln>
            <a:noFill/>
          </a:ln>
        </p:spPr>
      </p:pic>
      <p:pic>
        <p:nvPicPr>
          <p:cNvPr id="756" name="Shape 756" descr="DSCN0363.JPG"/>
          <p:cNvPicPr preferRelativeResize="0"/>
          <p:nvPr/>
        </p:nvPicPr>
        <p:blipFill rotWithShape="1">
          <a:blip r:embed="rId5">
            <a:alphaModFix/>
          </a:blip>
          <a:srcRect/>
          <a:stretch/>
        </p:blipFill>
        <p:spPr>
          <a:xfrm>
            <a:off x="6018392" y="-66815"/>
            <a:ext cx="3208430" cy="2325828"/>
          </a:xfrm>
          <a:prstGeom prst="rect">
            <a:avLst/>
          </a:prstGeom>
          <a:noFill/>
          <a:ln>
            <a:noFill/>
          </a:ln>
        </p:spPr>
      </p:pic>
      <p:pic>
        <p:nvPicPr>
          <p:cNvPr id="757" name="Shape 757" descr="pga_049532.gif"/>
          <p:cNvPicPr preferRelativeResize="0"/>
          <p:nvPr/>
        </p:nvPicPr>
        <p:blipFill rotWithShape="1">
          <a:blip r:embed="rId6">
            <a:alphaModFix/>
          </a:blip>
          <a:srcRect r="36429" b="50000"/>
          <a:stretch/>
        </p:blipFill>
        <p:spPr>
          <a:xfrm>
            <a:off x="76200" y="2438400"/>
            <a:ext cx="3583734" cy="503236"/>
          </a:xfrm>
          <a:prstGeom prst="rect">
            <a:avLst/>
          </a:prstGeom>
          <a:noFill/>
          <a:ln>
            <a:noFill/>
          </a:ln>
        </p:spPr>
      </p:pic>
      <p:pic>
        <p:nvPicPr>
          <p:cNvPr id="758" name="Shape 758"/>
          <p:cNvPicPr preferRelativeResize="0"/>
          <p:nvPr/>
        </p:nvPicPr>
        <p:blipFill rotWithShape="1">
          <a:blip r:embed="rId7">
            <a:alphaModFix/>
          </a:blip>
          <a:srcRect/>
          <a:stretch/>
        </p:blipFill>
        <p:spPr>
          <a:xfrm>
            <a:off x="273709" y="4955692"/>
            <a:ext cx="2346952" cy="1019071"/>
          </a:xfrm>
          <a:prstGeom prst="rect">
            <a:avLst/>
          </a:prstGeom>
          <a:noFill/>
          <a:ln>
            <a:noFill/>
          </a:ln>
        </p:spPr>
      </p:pic>
      <p:pic>
        <p:nvPicPr>
          <p:cNvPr id="759" name="Shape 759"/>
          <p:cNvPicPr preferRelativeResize="0"/>
          <p:nvPr/>
        </p:nvPicPr>
        <p:blipFill rotWithShape="1">
          <a:blip r:embed="rId8">
            <a:alphaModFix/>
          </a:blip>
          <a:srcRect/>
          <a:stretch/>
        </p:blipFill>
        <p:spPr>
          <a:xfrm>
            <a:off x="5340195" y="3947072"/>
            <a:ext cx="1918233" cy="820484"/>
          </a:xfrm>
          <a:prstGeom prst="rect">
            <a:avLst/>
          </a:prstGeom>
          <a:noFill/>
          <a:ln>
            <a:noFill/>
          </a:ln>
        </p:spPr>
      </p:pic>
      <p:pic>
        <p:nvPicPr>
          <p:cNvPr id="760" name="Shape 760"/>
          <p:cNvPicPr preferRelativeResize="0"/>
          <p:nvPr/>
        </p:nvPicPr>
        <p:blipFill rotWithShape="1">
          <a:blip r:embed="rId9">
            <a:alphaModFix/>
          </a:blip>
          <a:srcRect/>
          <a:stretch/>
        </p:blipFill>
        <p:spPr>
          <a:xfrm>
            <a:off x="3890802" y="2716650"/>
            <a:ext cx="1235216" cy="1245510"/>
          </a:xfrm>
          <a:prstGeom prst="rect">
            <a:avLst/>
          </a:prstGeom>
          <a:noFill/>
          <a:ln>
            <a:noFill/>
          </a:ln>
        </p:spPr>
      </p:pic>
      <p:pic>
        <p:nvPicPr>
          <p:cNvPr id="761" name="Shape 761"/>
          <p:cNvPicPr preferRelativeResize="0"/>
          <p:nvPr/>
        </p:nvPicPr>
        <p:blipFill rotWithShape="1">
          <a:blip r:embed="rId10">
            <a:alphaModFix/>
          </a:blip>
          <a:srcRect/>
          <a:stretch/>
        </p:blipFill>
        <p:spPr>
          <a:xfrm>
            <a:off x="6736622" y="2844686"/>
            <a:ext cx="1194213" cy="914716"/>
          </a:xfrm>
          <a:prstGeom prst="rect">
            <a:avLst/>
          </a:prstGeom>
          <a:noFill/>
          <a:ln>
            <a:noFill/>
          </a:ln>
        </p:spPr>
      </p:pic>
      <p:pic>
        <p:nvPicPr>
          <p:cNvPr id="762" name="Shape 762"/>
          <p:cNvPicPr preferRelativeResize="0"/>
          <p:nvPr/>
        </p:nvPicPr>
        <p:blipFill rotWithShape="1">
          <a:blip r:embed="rId11">
            <a:alphaModFix/>
          </a:blip>
          <a:srcRect/>
          <a:stretch/>
        </p:blipFill>
        <p:spPr>
          <a:xfrm>
            <a:off x="8076907" y="2829778"/>
            <a:ext cx="914400" cy="904875"/>
          </a:xfrm>
          <a:prstGeom prst="rect">
            <a:avLst/>
          </a:prstGeom>
          <a:noFill/>
          <a:ln>
            <a:noFill/>
          </a:ln>
        </p:spPr>
      </p:pic>
      <p:pic>
        <p:nvPicPr>
          <p:cNvPr id="763" name="Shape 763"/>
          <p:cNvPicPr preferRelativeResize="0"/>
          <p:nvPr/>
        </p:nvPicPr>
        <p:blipFill rotWithShape="1">
          <a:blip r:embed="rId12">
            <a:alphaModFix/>
          </a:blip>
          <a:srcRect/>
          <a:stretch/>
        </p:blipFill>
        <p:spPr>
          <a:xfrm>
            <a:off x="92188" y="3048000"/>
            <a:ext cx="847725" cy="914400"/>
          </a:xfrm>
          <a:prstGeom prst="rect">
            <a:avLst/>
          </a:prstGeom>
          <a:noFill/>
          <a:ln>
            <a:noFill/>
          </a:ln>
        </p:spPr>
      </p:pic>
      <p:pic>
        <p:nvPicPr>
          <p:cNvPr id="764" name="Shape 764"/>
          <p:cNvPicPr preferRelativeResize="0"/>
          <p:nvPr/>
        </p:nvPicPr>
        <p:blipFill rotWithShape="1">
          <a:blip r:embed="rId13">
            <a:alphaModFix/>
          </a:blip>
          <a:srcRect/>
          <a:stretch/>
        </p:blipFill>
        <p:spPr>
          <a:xfrm>
            <a:off x="7571581" y="4858753"/>
            <a:ext cx="1452865" cy="1030775"/>
          </a:xfrm>
          <a:prstGeom prst="rect">
            <a:avLst/>
          </a:prstGeom>
          <a:noFill/>
          <a:ln>
            <a:noFill/>
          </a:ln>
        </p:spPr>
      </p:pic>
      <p:pic>
        <p:nvPicPr>
          <p:cNvPr id="765" name="Shape 765"/>
          <p:cNvPicPr preferRelativeResize="0"/>
          <p:nvPr/>
        </p:nvPicPr>
        <p:blipFill rotWithShape="1">
          <a:blip r:embed="rId14">
            <a:alphaModFix/>
          </a:blip>
          <a:srcRect/>
          <a:stretch/>
        </p:blipFill>
        <p:spPr>
          <a:xfrm>
            <a:off x="1517904" y="3048000"/>
            <a:ext cx="768095" cy="826007"/>
          </a:xfrm>
          <a:prstGeom prst="rect">
            <a:avLst/>
          </a:prstGeom>
          <a:noFill/>
          <a:ln>
            <a:noFill/>
          </a:ln>
        </p:spPr>
      </p:pic>
      <p:pic>
        <p:nvPicPr>
          <p:cNvPr id="766" name="Shape 766"/>
          <p:cNvPicPr preferRelativeResize="0"/>
          <p:nvPr/>
        </p:nvPicPr>
        <p:blipFill rotWithShape="1">
          <a:blip r:embed="rId15">
            <a:alphaModFix/>
          </a:blip>
          <a:srcRect/>
          <a:stretch/>
        </p:blipFill>
        <p:spPr>
          <a:xfrm>
            <a:off x="5388085" y="2773982"/>
            <a:ext cx="1086470" cy="1101087"/>
          </a:xfrm>
          <a:prstGeom prst="rect">
            <a:avLst/>
          </a:prstGeom>
          <a:noFill/>
          <a:ln>
            <a:noFill/>
          </a:ln>
        </p:spPr>
      </p:pic>
      <p:pic>
        <p:nvPicPr>
          <p:cNvPr id="767" name="Shape 767"/>
          <p:cNvPicPr preferRelativeResize="0"/>
          <p:nvPr/>
        </p:nvPicPr>
        <p:blipFill rotWithShape="1">
          <a:blip r:embed="rId16">
            <a:alphaModFix/>
          </a:blip>
          <a:srcRect/>
          <a:stretch/>
        </p:blipFill>
        <p:spPr>
          <a:xfrm>
            <a:off x="7371128" y="4008130"/>
            <a:ext cx="1744295" cy="620678"/>
          </a:xfrm>
          <a:prstGeom prst="rect">
            <a:avLst/>
          </a:prstGeom>
          <a:noFill/>
          <a:ln>
            <a:noFill/>
          </a:ln>
        </p:spPr>
      </p:pic>
      <p:pic>
        <p:nvPicPr>
          <p:cNvPr id="768" name="Shape 768"/>
          <p:cNvPicPr preferRelativeResize="0"/>
          <p:nvPr/>
        </p:nvPicPr>
        <p:blipFill rotWithShape="1">
          <a:blip r:embed="rId17">
            <a:alphaModFix/>
          </a:blip>
          <a:srcRect/>
          <a:stretch/>
        </p:blipFill>
        <p:spPr>
          <a:xfrm>
            <a:off x="2819400" y="4741762"/>
            <a:ext cx="1405753" cy="1324757"/>
          </a:xfrm>
          <a:prstGeom prst="rect">
            <a:avLst/>
          </a:prstGeom>
          <a:noFill/>
          <a:ln>
            <a:noFill/>
          </a:ln>
        </p:spPr>
      </p:pic>
      <p:pic>
        <p:nvPicPr>
          <p:cNvPr id="769" name="Shape 769"/>
          <p:cNvPicPr preferRelativeResize="0"/>
          <p:nvPr/>
        </p:nvPicPr>
        <p:blipFill rotWithShape="1">
          <a:blip r:embed="rId18">
            <a:alphaModFix/>
          </a:blip>
          <a:srcRect/>
          <a:stretch/>
        </p:blipFill>
        <p:spPr>
          <a:xfrm>
            <a:off x="1150486" y="3962400"/>
            <a:ext cx="1440313" cy="886346"/>
          </a:xfrm>
          <a:prstGeom prst="rect">
            <a:avLst/>
          </a:prstGeom>
          <a:noFill/>
          <a:ln>
            <a:noFill/>
          </a:ln>
        </p:spPr>
      </p:pic>
      <p:pic>
        <p:nvPicPr>
          <p:cNvPr id="770" name="Shape 770"/>
          <p:cNvPicPr preferRelativeResize="0"/>
          <p:nvPr/>
        </p:nvPicPr>
        <p:blipFill rotWithShape="1">
          <a:blip r:embed="rId19">
            <a:alphaModFix/>
          </a:blip>
          <a:srcRect/>
          <a:stretch/>
        </p:blipFill>
        <p:spPr>
          <a:xfrm>
            <a:off x="4068590" y="4013587"/>
            <a:ext cx="1107388" cy="1082018"/>
          </a:xfrm>
          <a:prstGeom prst="rect">
            <a:avLst/>
          </a:prstGeom>
          <a:noFill/>
          <a:ln>
            <a:noFill/>
          </a:ln>
        </p:spPr>
      </p:pic>
      <p:pic>
        <p:nvPicPr>
          <p:cNvPr id="771" name="Shape 771"/>
          <p:cNvPicPr preferRelativeResize="0"/>
          <p:nvPr/>
        </p:nvPicPr>
        <p:blipFill rotWithShape="1">
          <a:blip r:embed="rId20">
            <a:alphaModFix/>
          </a:blip>
          <a:srcRect/>
          <a:stretch/>
        </p:blipFill>
        <p:spPr>
          <a:xfrm>
            <a:off x="4324350" y="5257800"/>
            <a:ext cx="2000250" cy="609599"/>
          </a:xfrm>
          <a:prstGeom prst="rect">
            <a:avLst/>
          </a:prstGeom>
          <a:noFill/>
          <a:ln>
            <a:noFill/>
          </a:ln>
        </p:spPr>
      </p:pic>
      <p:pic>
        <p:nvPicPr>
          <p:cNvPr id="772" name="Shape 772"/>
          <p:cNvPicPr preferRelativeResize="0"/>
          <p:nvPr/>
        </p:nvPicPr>
        <p:blipFill rotWithShape="1">
          <a:blip r:embed="rId21">
            <a:alphaModFix/>
          </a:blip>
          <a:srcRect/>
          <a:stretch/>
        </p:blipFill>
        <p:spPr>
          <a:xfrm>
            <a:off x="6452069" y="4851869"/>
            <a:ext cx="1015530" cy="1015530"/>
          </a:xfrm>
          <a:prstGeom prst="rect">
            <a:avLst/>
          </a:prstGeom>
          <a:noFill/>
          <a:ln>
            <a:noFill/>
          </a:ln>
        </p:spPr>
      </p:pic>
      <p:pic>
        <p:nvPicPr>
          <p:cNvPr id="773" name="Shape 773"/>
          <p:cNvPicPr preferRelativeResize="0"/>
          <p:nvPr/>
        </p:nvPicPr>
        <p:blipFill rotWithShape="1">
          <a:blip r:embed="rId22">
            <a:alphaModFix/>
          </a:blip>
          <a:srcRect/>
          <a:stretch/>
        </p:blipFill>
        <p:spPr>
          <a:xfrm>
            <a:off x="92188" y="4038600"/>
            <a:ext cx="864214" cy="864214"/>
          </a:xfrm>
          <a:prstGeom prst="rect">
            <a:avLst/>
          </a:prstGeom>
          <a:noFill/>
          <a:ln>
            <a:noFill/>
          </a:ln>
        </p:spPr>
      </p:pic>
      <p:pic>
        <p:nvPicPr>
          <p:cNvPr id="2" name="Picture 1" descr="Summers-Lola.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5704" y="-1"/>
            <a:ext cx="3018103" cy="2254735"/>
          </a:xfrm>
          <a:prstGeom prst="rect">
            <a:avLst/>
          </a:prstGeom>
        </p:spPr>
      </p:pic>
      <p:pic>
        <p:nvPicPr>
          <p:cNvPr id="4" name="Picture 3"/>
          <p:cNvPicPr>
            <a:picLocks noChangeAspect="1"/>
          </p:cNvPicPr>
          <p:nvPr/>
        </p:nvPicPr>
        <p:blipFill rotWithShape="1">
          <a:blip r:embed="rId24"/>
          <a:srcRect t="18675" b="18751"/>
          <a:stretch/>
        </p:blipFill>
        <p:spPr>
          <a:xfrm>
            <a:off x="2686491" y="4013587"/>
            <a:ext cx="1187620" cy="743132"/>
          </a:xfrm>
          <a:prstGeom prst="rect">
            <a:avLst/>
          </a:prstGeom>
        </p:spPr>
      </p:pic>
      <p:sp>
        <p:nvSpPr>
          <p:cNvPr id="6" name="TextBox 5"/>
          <p:cNvSpPr txBox="1"/>
          <p:nvPr/>
        </p:nvSpPr>
        <p:spPr>
          <a:xfrm>
            <a:off x="-267599" y="2240315"/>
            <a:ext cx="9115423" cy="461665"/>
          </a:xfrm>
          <a:prstGeom prst="rect">
            <a:avLst/>
          </a:prstGeom>
          <a:noFill/>
        </p:spPr>
        <p:txBody>
          <a:bodyPr wrap="square" rtlCol="0">
            <a:spAutoFit/>
          </a:bodyPr>
          <a:lstStyle/>
          <a:p>
            <a:pPr algn="r"/>
            <a:r>
              <a:rPr lang="en-US" sz="2400" b="1" i="1" dirty="0">
                <a:solidFill>
                  <a:schemeClr val="bg1"/>
                </a:solidFill>
              </a:rPr>
              <a:t>Desperation brings inspiration!!!</a:t>
            </a:r>
          </a:p>
        </p:txBody>
      </p:sp>
      <p:sp>
        <p:nvSpPr>
          <p:cNvPr id="5" name="TextBox 4">
            <a:extLst>
              <a:ext uri="{FF2B5EF4-FFF2-40B4-BE49-F238E27FC236}">
                <a16:creationId xmlns:a16="http://schemas.microsoft.com/office/drawing/2014/main" id="{3B7CDF47-92B2-4AE6-B697-EC3CE28EBA80}"/>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25"/>
              </a:rPr>
              <a:t>https://www.research.gov/</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5" name="Picture 4" descr="224173_7296492603_6501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10" y="-7014"/>
            <a:ext cx="3013641"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225311_212180948815566_1726080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179" y="-7013"/>
            <a:ext cx="309721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DSCN036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8392" y="-66815"/>
            <a:ext cx="3208431" cy="232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pga_049532.gif"/>
          <p:cNvPicPr>
            <a:picLocks noChangeAspect="1"/>
          </p:cNvPicPr>
          <p:nvPr/>
        </p:nvPicPr>
        <p:blipFill rotWithShape="1">
          <a:blip r:embed="rId6">
            <a:extLst>
              <a:ext uri="{28A0092B-C50C-407E-A947-70E740481C1C}">
                <a14:useLocalDpi xmlns:a14="http://schemas.microsoft.com/office/drawing/2010/main" val="0"/>
              </a:ext>
            </a:extLst>
          </a:blip>
          <a:srcRect r="36429" b="50000"/>
          <a:stretch/>
        </p:blipFill>
        <p:spPr bwMode="auto">
          <a:xfrm>
            <a:off x="76200" y="2438400"/>
            <a:ext cx="358373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09" y="4924528"/>
            <a:ext cx="2346952" cy="101907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966" y="2489947"/>
            <a:ext cx="1918234" cy="82048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6808" y="2370429"/>
            <a:ext cx="1235217" cy="124551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2026" y="3628292"/>
            <a:ext cx="1194214" cy="91471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19382" y="2566254"/>
            <a:ext cx="914400" cy="904875"/>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88" y="3048000"/>
            <a:ext cx="847725" cy="914400"/>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71581" y="4858754"/>
            <a:ext cx="1452865" cy="1030776"/>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17904" y="3048000"/>
            <a:ext cx="768096" cy="8260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48200" y="3862582"/>
            <a:ext cx="1086471" cy="1101087"/>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71129" y="4008131"/>
            <a:ext cx="1744296" cy="620679"/>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19400" y="4741762"/>
            <a:ext cx="1405754" cy="1324758"/>
          </a:xfrm>
          <a:prstGeom prst="rect">
            <a:avLst/>
          </a:prstGeom>
        </p:spPr>
      </p:pic>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50486" y="3962400"/>
            <a:ext cx="1440314" cy="886347"/>
          </a:xfrm>
          <a:prstGeom prst="rect">
            <a:avLst/>
          </a:prstGeom>
        </p:spPr>
      </p:pic>
      <p:pic>
        <p:nvPicPr>
          <p:cNvPr id="3" name="Picture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19400" y="3352800"/>
            <a:ext cx="1365289" cy="1365289"/>
          </a:xfrm>
          <a:prstGeom prst="rect">
            <a:avLst/>
          </a:prstGeom>
        </p:spPr>
      </p:pic>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24350" y="5257800"/>
            <a:ext cx="2000250" cy="609600"/>
          </a:xfrm>
          <a:prstGeom prst="rect">
            <a:avLst/>
          </a:prstGeom>
        </p:spPr>
      </p:pic>
      <p:pic>
        <p:nvPicPr>
          <p:cNvPr id="5" name="Picture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52070" y="4851870"/>
            <a:ext cx="1015530" cy="1015530"/>
          </a:xfrm>
          <a:prstGeom prst="rect">
            <a:avLst/>
          </a:prstGeom>
        </p:spPr>
      </p:pic>
      <p:pic>
        <p:nvPicPr>
          <p:cNvPr id="6" name="Picture 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188" y="4038600"/>
            <a:ext cx="864214" cy="864214"/>
          </a:xfrm>
          <a:prstGeom prst="rect">
            <a:avLst/>
          </a:prstGeom>
        </p:spPr>
      </p:pic>
      <p:sp>
        <p:nvSpPr>
          <p:cNvPr id="7" name="TextBox 6">
            <a:extLst>
              <a:ext uri="{FF2B5EF4-FFF2-40B4-BE49-F238E27FC236}">
                <a16:creationId xmlns:a16="http://schemas.microsoft.com/office/drawing/2014/main" id="{A1F6CBC7-E98A-4242-A416-A933517FC7C9}"/>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23"/>
              </a:rPr>
              <a:t>https://www.research.gov/</a:t>
            </a:r>
            <a:endParaRPr lang="en-US" dirty="0"/>
          </a:p>
        </p:txBody>
      </p:sp>
    </p:spTree>
    <p:extLst>
      <p:ext uri="{BB962C8B-B14F-4D97-AF65-F5344CB8AC3E}">
        <p14:creationId xmlns:p14="http://schemas.microsoft.com/office/powerpoint/2010/main" val="342284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E89E4-AD13-477E-88F6-167972DF7AE7}"/>
              </a:ext>
            </a:extLst>
          </p:cNvPr>
          <p:cNvPicPr>
            <a:picLocks noChangeAspect="1"/>
          </p:cNvPicPr>
          <p:nvPr/>
        </p:nvPicPr>
        <p:blipFill>
          <a:blip r:embed="rId3"/>
          <a:stretch>
            <a:fillRect/>
          </a:stretch>
        </p:blipFill>
        <p:spPr>
          <a:xfrm>
            <a:off x="2864429" y="1304444"/>
            <a:ext cx="968279" cy="934412"/>
          </a:xfrm>
          <a:prstGeom prst="rect">
            <a:avLst/>
          </a:prstGeom>
        </p:spPr>
      </p:pic>
      <p:pic>
        <p:nvPicPr>
          <p:cNvPr id="6" name="Picture 5">
            <a:extLst>
              <a:ext uri="{FF2B5EF4-FFF2-40B4-BE49-F238E27FC236}">
                <a16:creationId xmlns:a16="http://schemas.microsoft.com/office/drawing/2014/main" id="{A5C2F967-0A86-4318-AF1A-156123AFFA40}"/>
              </a:ext>
            </a:extLst>
          </p:cNvPr>
          <p:cNvPicPr>
            <a:picLocks noChangeAspect="1"/>
          </p:cNvPicPr>
          <p:nvPr/>
        </p:nvPicPr>
        <p:blipFill>
          <a:blip r:embed="rId4"/>
          <a:stretch>
            <a:fillRect/>
          </a:stretch>
        </p:blipFill>
        <p:spPr>
          <a:xfrm>
            <a:off x="68348" y="1410295"/>
            <a:ext cx="2779986" cy="650870"/>
          </a:xfrm>
          <a:prstGeom prst="rect">
            <a:avLst/>
          </a:prstGeom>
        </p:spPr>
      </p:pic>
      <p:pic>
        <p:nvPicPr>
          <p:cNvPr id="7" name="Picture 6">
            <a:extLst>
              <a:ext uri="{FF2B5EF4-FFF2-40B4-BE49-F238E27FC236}">
                <a16:creationId xmlns:a16="http://schemas.microsoft.com/office/drawing/2014/main" id="{B9A0C3AE-D961-4EB6-8929-BC477C6C84A1}"/>
              </a:ext>
            </a:extLst>
          </p:cNvPr>
          <p:cNvPicPr>
            <a:picLocks noChangeAspect="1"/>
          </p:cNvPicPr>
          <p:nvPr/>
        </p:nvPicPr>
        <p:blipFill>
          <a:blip r:embed="rId5"/>
          <a:stretch>
            <a:fillRect/>
          </a:stretch>
        </p:blipFill>
        <p:spPr>
          <a:xfrm>
            <a:off x="3848803" y="1428683"/>
            <a:ext cx="3042047" cy="722710"/>
          </a:xfrm>
          <a:prstGeom prst="rect">
            <a:avLst/>
          </a:prstGeom>
        </p:spPr>
      </p:pic>
      <p:pic>
        <p:nvPicPr>
          <p:cNvPr id="9" name="Picture 8">
            <a:extLst>
              <a:ext uri="{FF2B5EF4-FFF2-40B4-BE49-F238E27FC236}">
                <a16:creationId xmlns:a16="http://schemas.microsoft.com/office/drawing/2014/main" id="{023BF2BB-BE0F-4B16-AE78-69CC5809950C}"/>
              </a:ext>
            </a:extLst>
          </p:cNvPr>
          <p:cNvPicPr>
            <a:picLocks noChangeAspect="1"/>
          </p:cNvPicPr>
          <p:nvPr/>
        </p:nvPicPr>
        <p:blipFill>
          <a:blip r:embed="rId6"/>
          <a:stretch>
            <a:fillRect/>
          </a:stretch>
        </p:blipFill>
        <p:spPr>
          <a:xfrm>
            <a:off x="6876919" y="1413774"/>
            <a:ext cx="744514" cy="744514"/>
          </a:xfrm>
          <a:prstGeom prst="rect">
            <a:avLst/>
          </a:prstGeom>
        </p:spPr>
      </p:pic>
      <p:pic>
        <p:nvPicPr>
          <p:cNvPr id="10" name="Picture 9">
            <a:extLst>
              <a:ext uri="{FF2B5EF4-FFF2-40B4-BE49-F238E27FC236}">
                <a16:creationId xmlns:a16="http://schemas.microsoft.com/office/drawing/2014/main" id="{090AC149-45CA-4F80-B04D-0058A592B02A}"/>
              </a:ext>
            </a:extLst>
          </p:cNvPr>
          <p:cNvPicPr>
            <a:picLocks noChangeAspect="1"/>
          </p:cNvPicPr>
          <p:nvPr/>
        </p:nvPicPr>
        <p:blipFill>
          <a:blip r:embed="rId7"/>
          <a:stretch>
            <a:fillRect/>
          </a:stretch>
        </p:blipFill>
        <p:spPr>
          <a:xfrm>
            <a:off x="7621433" y="1549652"/>
            <a:ext cx="1454219" cy="472757"/>
          </a:xfrm>
          <a:prstGeom prst="rect">
            <a:avLst/>
          </a:prstGeom>
        </p:spPr>
      </p:pic>
      <p:pic>
        <p:nvPicPr>
          <p:cNvPr id="15" name="Picture 14">
            <a:extLst>
              <a:ext uri="{FF2B5EF4-FFF2-40B4-BE49-F238E27FC236}">
                <a16:creationId xmlns:a16="http://schemas.microsoft.com/office/drawing/2014/main" id="{1039575E-2F44-4DCE-97D9-B002E54F9962}"/>
              </a:ext>
            </a:extLst>
          </p:cNvPr>
          <p:cNvPicPr>
            <a:picLocks noChangeAspect="1"/>
          </p:cNvPicPr>
          <p:nvPr/>
        </p:nvPicPr>
        <p:blipFill>
          <a:blip r:embed="rId8"/>
          <a:stretch>
            <a:fillRect/>
          </a:stretch>
        </p:blipFill>
        <p:spPr>
          <a:xfrm>
            <a:off x="6125733" y="4817039"/>
            <a:ext cx="1013128" cy="759846"/>
          </a:xfrm>
          <a:prstGeom prst="rect">
            <a:avLst/>
          </a:prstGeom>
        </p:spPr>
      </p:pic>
      <p:pic>
        <p:nvPicPr>
          <p:cNvPr id="16" name="Shape 758">
            <a:extLst>
              <a:ext uri="{FF2B5EF4-FFF2-40B4-BE49-F238E27FC236}">
                <a16:creationId xmlns:a16="http://schemas.microsoft.com/office/drawing/2014/main" id="{E4E18BA4-18CF-4038-980F-3BB3377344FA}"/>
              </a:ext>
            </a:extLst>
          </p:cNvPr>
          <p:cNvPicPr preferRelativeResize="0"/>
          <p:nvPr/>
        </p:nvPicPr>
        <p:blipFill rotWithShape="1">
          <a:blip r:embed="rId9">
            <a:alphaModFix/>
          </a:blip>
          <a:srcRect/>
          <a:stretch/>
        </p:blipFill>
        <p:spPr>
          <a:xfrm>
            <a:off x="4202387" y="4844547"/>
            <a:ext cx="1760214" cy="764303"/>
          </a:xfrm>
          <a:prstGeom prst="rect">
            <a:avLst/>
          </a:prstGeom>
          <a:noFill/>
          <a:ln>
            <a:noFill/>
          </a:ln>
        </p:spPr>
      </p:pic>
      <p:pic>
        <p:nvPicPr>
          <p:cNvPr id="19" name="Shape 769">
            <a:extLst>
              <a:ext uri="{FF2B5EF4-FFF2-40B4-BE49-F238E27FC236}">
                <a16:creationId xmlns:a16="http://schemas.microsoft.com/office/drawing/2014/main" id="{33101573-DA63-431C-A957-D420A3EACB09}"/>
              </a:ext>
            </a:extLst>
          </p:cNvPr>
          <p:cNvPicPr preferRelativeResize="0"/>
          <p:nvPr/>
        </p:nvPicPr>
        <p:blipFill rotWithShape="1">
          <a:blip r:embed="rId10">
            <a:alphaModFix/>
          </a:blip>
          <a:srcRect/>
          <a:stretch/>
        </p:blipFill>
        <p:spPr>
          <a:xfrm>
            <a:off x="2935405" y="4890571"/>
            <a:ext cx="1080235" cy="664760"/>
          </a:xfrm>
          <a:prstGeom prst="rect">
            <a:avLst/>
          </a:prstGeom>
          <a:noFill/>
          <a:ln>
            <a:noFill/>
          </a:ln>
        </p:spPr>
      </p:pic>
      <p:pic>
        <p:nvPicPr>
          <p:cNvPr id="21" name="Picture 20">
            <a:extLst>
              <a:ext uri="{FF2B5EF4-FFF2-40B4-BE49-F238E27FC236}">
                <a16:creationId xmlns:a16="http://schemas.microsoft.com/office/drawing/2014/main" id="{3DCA171F-8596-4846-844A-5DB4F3554D20}"/>
              </a:ext>
            </a:extLst>
          </p:cNvPr>
          <p:cNvPicPr>
            <a:picLocks noChangeAspect="1"/>
          </p:cNvPicPr>
          <p:nvPr/>
        </p:nvPicPr>
        <p:blipFill>
          <a:blip r:embed="rId11"/>
          <a:stretch>
            <a:fillRect/>
          </a:stretch>
        </p:blipFill>
        <p:spPr>
          <a:xfrm>
            <a:off x="1872163" y="4720844"/>
            <a:ext cx="842104" cy="842104"/>
          </a:xfrm>
          <a:prstGeom prst="rect">
            <a:avLst/>
          </a:prstGeom>
        </p:spPr>
      </p:pic>
      <p:pic>
        <p:nvPicPr>
          <p:cNvPr id="22" name="Picture 21">
            <a:extLst>
              <a:ext uri="{FF2B5EF4-FFF2-40B4-BE49-F238E27FC236}">
                <a16:creationId xmlns:a16="http://schemas.microsoft.com/office/drawing/2014/main" id="{7BBDFA4B-BAB8-48A2-8308-B330880BE3F8}"/>
              </a:ext>
            </a:extLst>
          </p:cNvPr>
          <p:cNvPicPr>
            <a:picLocks noChangeAspect="1"/>
          </p:cNvPicPr>
          <p:nvPr/>
        </p:nvPicPr>
        <p:blipFill>
          <a:blip r:embed="rId12"/>
          <a:stretch>
            <a:fillRect/>
          </a:stretch>
        </p:blipFill>
        <p:spPr>
          <a:xfrm>
            <a:off x="543701" y="4765337"/>
            <a:ext cx="1008357" cy="807489"/>
          </a:xfrm>
          <a:prstGeom prst="rect">
            <a:avLst/>
          </a:prstGeom>
        </p:spPr>
      </p:pic>
      <p:graphicFrame>
        <p:nvGraphicFramePr>
          <p:cNvPr id="13" name="Diagram 12">
            <a:extLst>
              <a:ext uri="{FF2B5EF4-FFF2-40B4-BE49-F238E27FC236}">
                <a16:creationId xmlns:a16="http://schemas.microsoft.com/office/drawing/2014/main" id="{BF436587-60C8-4F93-B1BF-24D54A4997CE}"/>
              </a:ext>
            </a:extLst>
          </p:cNvPr>
          <p:cNvGraphicFramePr/>
          <p:nvPr/>
        </p:nvGraphicFramePr>
        <p:xfrm>
          <a:off x="778568" y="579096"/>
          <a:ext cx="7586864" cy="49863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3" name="Picture 22">
            <a:extLst>
              <a:ext uri="{FF2B5EF4-FFF2-40B4-BE49-F238E27FC236}">
                <a16:creationId xmlns:a16="http://schemas.microsoft.com/office/drawing/2014/main" id="{E9C7FA6A-8FEF-4A23-9116-BD6F003CD96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50721" y="4807285"/>
            <a:ext cx="1149578" cy="766385"/>
          </a:xfrm>
          <a:prstGeom prst="rect">
            <a:avLst/>
          </a:prstGeom>
        </p:spPr>
      </p:pic>
      <p:sp>
        <p:nvSpPr>
          <p:cNvPr id="3" name="Title 2">
            <a:extLst>
              <a:ext uri="{FF2B5EF4-FFF2-40B4-BE49-F238E27FC236}">
                <a16:creationId xmlns:a16="http://schemas.microsoft.com/office/drawing/2014/main" id="{B7954503-AC5B-4C95-9336-E441211C5B0E}"/>
              </a:ext>
            </a:extLst>
          </p:cNvPr>
          <p:cNvSpPr>
            <a:spLocks noGrp="1"/>
          </p:cNvSpPr>
          <p:nvPr>
            <p:ph type="title"/>
          </p:nvPr>
        </p:nvSpPr>
        <p:spPr/>
        <p:txBody>
          <a:bodyPr/>
          <a:lstStyle/>
          <a:p>
            <a:r>
              <a:rPr lang="en-US" b="1" dirty="0">
                <a:solidFill>
                  <a:schemeClr val="bg1"/>
                </a:solidFill>
              </a:rPr>
              <a:t>Who is Frances? </a:t>
            </a:r>
          </a:p>
        </p:txBody>
      </p:sp>
      <p:sp>
        <p:nvSpPr>
          <p:cNvPr id="4" name="TextBox 3">
            <a:extLst>
              <a:ext uri="{FF2B5EF4-FFF2-40B4-BE49-F238E27FC236}">
                <a16:creationId xmlns:a16="http://schemas.microsoft.com/office/drawing/2014/main" id="{3801F325-9707-419E-8A1B-1ED991E18BBC}"/>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19"/>
              </a:rPr>
              <a:t>https://www.research.gov/</a:t>
            </a:r>
            <a:endParaRPr lang="en-US" dirty="0"/>
          </a:p>
        </p:txBody>
      </p:sp>
    </p:spTree>
    <p:extLst>
      <p:ext uri="{BB962C8B-B14F-4D97-AF65-F5344CB8AC3E}">
        <p14:creationId xmlns:p14="http://schemas.microsoft.com/office/powerpoint/2010/main" val="212483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0AC149-45CA-4F80-B04D-0058A592B02A}"/>
              </a:ext>
            </a:extLst>
          </p:cNvPr>
          <p:cNvPicPr>
            <a:picLocks noChangeAspect="1"/>
          </p:cNvPicPr>
          <p:nvPr/>
        </p:nvPicPr>
        <p:blipFill>
          <a:blip r:embed="rId3"/>
          <a:stretch>
            <a:fillRect/>
          </a:stretch>
        </p:blipFill>
        <p:spPr>
          <a:xfrm>
            <a:off x="4454167" y="1533191"/>
            <a:ext cx="2102796" cy="683605"/>
          </a:xfrm>
          <a:prstGeom prst="rect">
            <a:avLst/>
          </a:prstGeom>
        </p:spPr>
      </p:pic>
      <p:pic>
        <p:nvPicPr>
          <p:cNvPr id="19" name="Shape 769">
            <a:extLst>
              <a:ext uri="{FF2B5EF4-FFF2-40B4-BE49-F238E27FC236}">
                <a16:creationId xmlns:a16="http://schemas.microsoft.com/office/drawing/2014/main" id="{33101573-DA63-431C-A957-D420A3EACB09}"/>
              </a:ext>
            </a:extLst>
          </p:cNvPr>
          <p:cNvPicPr preferRelativeResize="0"/>
          <p:nvPr/>
        </p:nvPicPr>
        <p:blipFill rotWithShape="1">
          <a:blip r:embed="rId4">
            <a:alphaModFix/>
          </a:blip>
          <a:srcRect/>
          <a:stretch/>
        </p:blipFill>
        <p:spPr>
          <a:xfrm>
            <a:off x="5572561" y="4866429"/>
            <a:ext cx="1282488" cy="767185"/>
          </a:xfrm>
          <a:prstGeom prst="rect">
            <a:avLst/>
          </a:prstGeom>
          <a:noFill/>
          <a:ln>
            <a:noFill/>
          </a:ln>
        </p:spPr>
      </p:pic>
      <p:graphicFrame>
        <p:nvGraphicFramePr>
          <p:cNvPr id="13" name="Diagram 12">
            <a:extLst>
              <a:ext uri="{FF2B5EF4-FFF2-40B4-BE49-F238E27FC236}">
                <a16:creationId xmlns:a16="http://schemas.microsoft.com/office/drawing/2014/main" id="{BF436587-60C8-4F93-B1BF-24D54A4997CE}"/>
              </a:ext>
            </a:extLst>
          </p:cNvPr>
          <p:cNvGraphicFramePr/>
          <p:nvPr>
            <p:extLst>
              <p:ext uri="{D42A27DB-BD31-4B8C-83A1-F6EECF244321}">
                <p14:modId xmlns:p14="http://schemas.microsoft.com/office/powerpoint/2010/main" val="2067820456"/>
              </p:ext>
            </p:extLst>
          </p:nvPr>
        </p:nvGraphicFramePr>
        <p:xfrm>
          <a:off x="855487" y="548639"/>
          <a:ext cx="7197360" cy="4880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B7954503-AC5B-4C95-9336-E441211C5B0E}"/>
              </a:ext>
            </a:extLst>
          </p:cNvPr>
          <p:cNvSpPr>
            <a:spLocks noGrp="1"/>
          </p:cNvSpPr>
          <p:nvPr>
            <p:ph type="title"/>
          </p:nvPr>
        </p:nvSpPr>
        <p:spPr/>
        <p:txBody>
          <a:bodyPr/>
          <a:lstStyle/>
          <a:p>
            <a:r>
              <a:rPr lang="en-US" b="1" dirty="0">
                <a:solidFill>
                  <a:schemeClr val="bg1"/>
                </a:solidFill>
              </a:rPr>
              <a:t>Who is Patti? </a:t>
            </a:r>
          </a:p>
        </p:txBody>
      </p:sp>
      <p:sp>
        <p:nvSpPr>
          <p:cNvPr id="4" name="TextBox 3">
            <a:extLst>
              <a:ext uri="{FF2B5EF4-FFF2-40B4-BE49-F238E27FC236}">
                <a16:creationId xmlns:a16="http://schemas.microsoft.com/office/drawing/2014/main" id="{3801F325-9707-419E-8A1B-1ED991E18BBC}"/>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10"/>
              </a:rPr>
              <a:t>https://www.research.gov/</a:t>
            </a:r>
            <a:endParaRPr lang="en-US" dirty="0"/>
          </a:p>
        </p:txBody>
      </p:sp>
      <p:pic>
        <p:nvPicPr>
          <p:cNvPr id="8" name="Picture 7" descr="A star in the background&#10;&#10;Description automatically generated">
            <a:extLst>
              <a:ext uri="{FF2B5EF4-FFF2-40B4-BE49-F238E27FC236}">
                <a16:creationId xmlns:a16="http://schemas.microsoft.com/office/drawing/2014/main" id="{8F58B426-7166-423B-8F20-46E8EFA8B706}"/>
              </a:ext>
            </a:extLst>
          </p:cNvPr>
          <p:cNvPicPr>
            <a:picLocks noChangeAspect="1"/>
          </p:cNvPicPr>
          <p:nvPr/>
        </p:nvPicPr>
        <p:blipFill>
          <a:blip r:embed="rId11"/>
          <a:stretch>
            <a:fillRect/>
          </a:stretch>
        </p:blipFill>
        <p:spPr>
          <a:xfrm rot="5400000">
            <a:off x="2485334" y="3112979"/>
            <a:ext cx="1009509" cy="567849"/>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B2FE53-FBA1-4F9A-B336-98055AB9BF9C}"/>
              </a:ext>
            </a:extLst>
          </p:cNvPr>
          <p:cNvPicPr>
            <a:picLocks noChangeAspect="1"/>
          </p:cNvPicPr>
          <p:nvPr/>
        </p:nvPicPr>
        <p:blipFill>
          <a:blip r:embed="rId12"/>
          <a:stretch>
            <a:fillRect/>
          </a:stretch>
        </p:blipFill>
        <p:spPr>
          <a:xfrm>
            <a:off x="2164916" y="1288188"/>
            <a:ext cx="1212729" cy="1212729"/>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5872C301-4272-40A2-9A2F-281DCB6C722C}"/>
              </a:ext>
            </a:extLst>
          </p:cNvPr>
          <p:cNvPicPr>
            <a:picLocks noChangeAspect="1"/>
          </p:cNvPicPr>
          <p:nvPr/>
        </p:nvPicPr>
        <p:blipFill>
          <a:blip r:embed="rId13"/>
          <a:stretch>
            <a:fillRect/>
          </a:stretch>
        </p:blipFill>
        <p:spPr>
          <a:xfrm>
            <a:off x="3771724" y="4859005"/>
            <a:ext cx="1619067" cy="772170"/>
          </a:xfrm>
          <a:prstGeom prst="rect">
            <a:avLst/>
          </a:prstGeom>
        </p:spPr>
      </p:pic>
      <p:pic>
        <p:nvPicPr>
          <p:cNvPr id="20" name="Picture 19" descr="A close up of a sign&#10;&#10;Description automatically generated">
            <a:extLst>
              <a:ext uri="{FF2B5EF4-FFF2-40B4-BE49-F238E27FC236}">
                <a16:creationId xmlns:a16="http://schemas.microsoft.com/office/drawing/2014/main" id="{798E4657-E929-40B3-A417-F828D237EEC2}"/>
              </a:ext>
            </a:extLst>
          </p:cNvPr>
          <p:cNvPicPr>
            <a:picLocks noChangeAspect="1"/>
          </p:cNvPicPr>
          <p:nvPr/>
        </p:nvPicPr>
        <p:blipFill>
          <a:blip r:embed="rId14"/>
          <a:stretch>
            <a:fillRect/>
          </a:stretch>
        </p:blipFill>
        <p:spPr>
          <a:xfrm>
            <a:off x="6968772" y="4830230"/>
            <a:ext cx="892743" cy="841306"/>
          </a:xfrm>
          <a:prstGeom prst="rect">
            <a:avLst/>
          </a:prstGeom>
        </p:spPr>
      </p:pic>
      <p:pic>
        <p:nvPicPr>
          <p:cNvPr id="25" name="Picture 24" descr="A close up of a sign&#10;&#10;Description automatically generated">
            <a:extLst>
              <a:ext uri="{FF2B5EF4-FFF2-40B4-BE49-F238E27FC236}">
                <a16:creationId xmlns:a16="http://schemas.microsoft.com/office/drawing/2014/main" id="{7BD272D9-F556-495E-AF3D-562BBEDBD764}"/>
              </a:ext>
            </a:extLst>
          </p:cNvPr>
          <p:cNvPicPr>
            <a:picLocks noChangeAspect="1"/>
          </p:cNvPicPr>
          <p:nvPr/>
        </p:nvPicPr>
        <p:blipFill>
          <a:blip r:embed="rId15"/>
          <a:stretch>
            <a:fillRect/>
          </a:stretch>
        </p:blipFill>
        <p:spPr>
          <a:xfrm>
            <a:off x="291593" y="4863990"/>
            <a:ext cx="774355" cy="767185"/>
          </a:xfrm>
          <a:prstGeom prst="rect">
            <a:avLst/>
          </a:prstGeom>
        </p:spPr>
      </p:pic>
      <p:pic>
        <p:nvPicPr>
          <p:cNvPr id="27" name="Picture 26" descr="A picture containing room, drawing&#10;&#10;Description automatically generated">
            <a:extLst>
              <a:ext uri="{FF2B5EF4-FFF2-40B4-BE49-F238E27FC236}">
                <a16:creationId xmlns:a16="http://schemas.microsoft.com/office/drawing/2014/main" id="{5EF4517F-9BB9-484F-A333-8110C31744CE}"/>
              </a:ext>
            </a:extLst>
          </p:cNvPr>
          <p:cNvPicPr>
            <a:picLocks noChangeAspect="1"/>
          </p:cNvPicPr>
          <p:nvPr/>
        </p:nvPicPr>
        <p:blipFill>
          <a:blip r:embed="rId16"/>
          <a:stretch>
            <a:fillRect/>
          </a:stretch>
        </p:blipFill>
        <p:spPr>
          <a:xfrm>
            <a:off x="1311116" y="4866429"/>
            <a:ext cx="772170" cy="772170"/>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6108E64F-0E49-458D-B524-C74C82B79F58}"/>
              </a:ext>
            </a:extLst>
          </p:cNvPr>
          <p:cNvPicPr>
            <a:picLocks noChangeAspect="1"/>
          </p:cNvPicPr>
          <p:nvPr/>
        </p:nvPicPr>
        <p:blipFill>
          <a:blip r:embed="rId17"/>
          <a:stretch>
            <a:fillRect/>
          </a:stretch>
        </p:blipFill>
        <p:spPr>
          <a:xfrm>
            <a:off x="2818998" y="4861444"/>
            <a:ext cx="772170" cy="772170"/>
          </a:xfrm>
          <a:prstGeom prst="rect">
            <a:avLst/>
          </a:prstGeom>
        </p:spPr>
      </p:pic>
      <p:pic>
        <p:nvPicPr>
          <p:cNvPr id="31" name="Picture 30" descr="A star in the background&#10;&#10;Description automatically generated">
            <a:extLst>
              <a:ext uri="{FF2B5EF4-FFF2-40B4-BE49-F238E27FC236}">
                <a16:creationId xmlns:a16="http://schemas.microsoft.com/office/drawing/2014/main" id="{C5C133EA-5B6F-4B48-B1D8-E06D5545EC7B}"/>
              </a:ext>
            </a:extLst>
          </p:cNvPr>
          <p:cNvPicPr>
            <a:picLocks noChangeAspect="1"/>
          </p:cNvPicPr>
          <p:nvPr/>
        </p:nvPicPr>
        <p:blipFill>
          <a:blip r:embed="rId11"/>
          <a:stretch>
            <a:fillRect/>
          </a:stretch>
        </p:blipFill>
        <p:spPr>
          <a:xfrm rot="5400000">
            <a:off x="2094930" y="5042294"/>
            <a:ext cx="772170" cy="434346"/>
          </a:xfrm>
          <a:prstGeom prst="rect">
            <a:avLst/>
          </a:prstGeom>
        </p:spPr>
      </p:pic>
      <p:pic>
        <p:nvPicPr>
          <p:cNvPr id="33" name="Picture 32" descr="A picture containing drawing, clock&#10;&#10;Description automatically generated">
            <a:extLst>
              <a:ext uri="{FF2B5EF4-FFF2-40B4-BE49-F238E27FC236}">
                <a16:creationId xmlns:a16="http://schemas.microsoft.com/office/drawing/2014/main" id="{502DD53E-3067-4BD1-B914-A832101B4CAF}"/>
              </a:ext>
            </a:extLst>
          </p:cNvPr>
          <p:cNvPicPr>
            <a:picLocks noChangeAspect="1"/>
          </p:cNvPicPr>
          <p:nvPr/>
        </p:nvPicPr>
        <p:blipFill>
          <a:blip r:embed="rId18"/>
          <a:stretch>
            <a:fillRect/>
          </a:stretch>
        </p:blipFill>
        <p:spPr>
          <a:xfrm>
            <a:off x="7892124" y="4866429"/>
            <a:ext cx="864793" cy="864793"/>
          </a:xfrm>
          <a:prstGeom prst="rect">
            <a:avLst/>
          </a:prstGeom>
        </p:spPr>
      </p:pic>
    </p:spTree>
    <p:extLst>
      <p:ext uri="{BB962C8B-B14F-4D97-AF65-F5344CB8AC3E}">
        <p14:creationId xmlns:p14="http://schemas.microsoft.com/office/powerpoint/2010/main" val="79507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Shape 310"/>
          <p:cNvSpPr txBox="1"/>
          <p:nvPr/>
        </p:nvSpPr>
        <p:spPr>
          <a:xfrm>
            <a:off x="495299" y="1371600"/>
            <a:ext cx="8229600" cy="4876799"/>
          </a:xfrm>
          <a:prstGeom prst="rect">
            <a:avLst/>
          </a:prstGeom>
          <a:noFill/>
          <a:ln>
            <a:noFill/>
          </a:ln>
        </p:spPr>
        <p:txBody>
          <a:bodyPr lIns="91425" tIns="45700" rIns="91425" bIns="45700" anchor="t" anchorCtr="0">
            <a:noAutofit/>
          </a:bodyPr>
          <a:lstStyle/>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Inform you of graduate funding opportunities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Introduce several domestic and international fellowships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Guide preparation of winning applications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Discuss Personal Statement and Proposal</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Brainstorm on Personal Statements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Begin to write Personal Statements</a:t>
            </a:r>
          </a:p>
        </p:txBody>
      </p:sp>
      <p:sp>
        <p:nvSpPr>
          <p:cNvPr id="311" name="Shape 311"/>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Seminar Outcomes</a:t>
            </a:r>
          </a:p>
        </p:txBody>
      </p:sp>
      <p:cxnSp>
        <p:nvCxnSpPr>
          <p:cNvPr id="3" name="Straight Connector 2"/>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97726" y="6248399"/>
            <a:ext cx="6008914" cy="400110"/>
          </a:xfrm>
          <a:prstGeom prst="rect">
            <a:avLst/>
          </a:prstGeom>
          <a:noFill/>
        </p:spPr>
        <p:txBody>
          <a:bodyPr wrap="square" rtlCol="0">
            <a:spAutoFit/>
          </a:bodyPr>
          <a:lstStyle/>
          <a:p>
            <a:pPr algn="ctr"/>
            <a:r>
              <a:rPr lang="en-US" sz="2000" b="1" dirty="0">
                <a:solidFill>
                  <a:schemeClr val="bg1"/>
                </a:solidFill>
              </a:rPr>
              <a:t>http://ccom.uprrp.edu/~pordonez/NSFworkshop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p:nvPr/>
        </p:nvSpPr>
        <p:spPr>
          <a:xfrm>
            <a:off x="1219200" y="1524000"/>
            <a:ext cx="6553200" cy="4216539"/>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25000"/>
              <a:buFont typeface="Noto Sans Symbols"/>
              <a:buNone/>
            </a:pPr>
            <a:r>
              <a:rPr lang="en-US" sz="2800" b="1" dirty="0">
                <a:solidFill>
                  <a:schemeClr val="accent2"/>
                </a:solidFill>
                <a:latin typeface="Tahoma"/>
                <a:ea typeface="Tahoma"/>
                <a:cs typeface="Tahoma"/>
                <a:sym typeface="Tahoma"/>
              </a:rPr>
              <a:t>Research.gov</a:t>
            </a:r>
          </a:p>
          <a:p>
            <a:pPr marL="365125" marR="0" lvl="0" indent="-263525" algn="l" rtl="0">
              <a:spcBef>
                <a:spcPts val="0"/>
              </a:spcBef>
              <a:spcAft>
                <a:spcPts val="0"/>
              </a:spcAft>
              <a:buClr>
                <a:schemeClr val="dk1"/>
              </a:buClr>
              <a:buFont typeface="Noto Sans Symbols"/>
              <a:buNone/>
            </a:pPr>
            <a:endParaRPr sz="1000" b="1" dirty="0">
              <a:solidFill>
                <a:schemeClr val="accent2"/>
              </a:solidFill>
              <a:latin typeface="Tahoma"/>
              <a:ea typeface="Tahoma"/>
              <a:cs typeface="Tahoma"/>
              <a:sym typeface="Tahoma"/>
            </a:endParaRPr>
          </a:p>
          <a:p>
            <a:pPr marL="365125" marR="0" lvl="0" indent="-263525" algn="l" rtl="0">
              <a:lnSpc>
                <a:spcPct val="150000"/>
              </a:lnSpc>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Personal, Relevant Background and Future Goals Statement (3 pages)</a:t>
            </a:r>
          </a:p>
          <a:p>
            <a:pPr marL="365125" marR="0" lvl="0" indent="-263525" algn="l" rtl="0">
              <a:lnSpc>
                <a:spcPct val="150000"/>
              </a:lnSpc>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Graduate Research Statement (2 pages)</a:t>
            </a:r>
          </a:p>
          <a:p>
            <a:pPr marL="365125" marR="0" lvl="0" indent="-263525" algn="l" rtl="0">
              <a:lnSpc>
                <a:spcPct val="150000"/>
              </a:lnSpc>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Transcripts, uploaded into </a:t>
            </a:r>
            <a:r>
              <a:rPr lang="en-US" sz="2000" dirty="0" err="1">
                <a:solidFill>
                  <a:schemeClr val="accent2"/>
                </a:solidFill>
                <a:latin typeface="Tahoma"/>
                <a:ea typeface="Tahoma"/>
                <a:cs typeface="Tahoma"/>
                <a:sym typeface="Tahoma"/>
              </a:rPr>
              <a:t>FastLane</a:t>
            </a:r>
            <a:endParaRPr lang="en-US" sz="2000" dirty="0">
              <a:solidFill>
                <a:schemeClr val="accent2"/>
              </a:solidFill>
              <a:latin typeface="Tahoma"/>
              <a:ea typeface="Tahoma"/>
              <a:cs typeface="Tahoma"/>
              <a:sym typeface="Tahoma"/>
            </a:endParaRPr>
          </a:p>
          <a:p>
            <a:pPr marL="365125" marR="0" lvl="0" indent="-263525" algn="l" rtl="0">
              <a:lnSpc>
                <a:spcPct val="150000"/>
              </a:lnSpc>
              <a:spcBef>
                <a:spcPts val="0"/>
              </a:spcBef>
              <a:spcAft>
                <a:spcPts val="0"/>
              </a:spcAft>
              <a:buClr>
                <a:schemeClr val="accent2"/>
              </a:buClr>
              <a:buSzPct val="100000"/>
              <a:buFont typeface="Arial"/>
              <a:buChar char="•"/>
            </a:pPr>
            <a:r>
              <a:rPr lang="en-US" sz="2000" b="1" dirty="0">
                <a:solidFill>
                  <a:schemeClr val="accent2"/>
                </a:solidFill>
                <a:latin typeface="Tahoma"/>
                <a:ea typeface="Tahoma"/>
                <a:cs typeface="Tahoma"/>
                <a:sym typeface="Tahoma"/>
              </a:rPr>
              <a:t>Three</a:t>
            </a:r>
            <a:r>
              <a:rPr lang="en-US" sz="2000" dirty="0">
                <a:solidFill>
                  <a:schemeClr val="accent2"/>
                </a:solidFill>
                <a:latin typeface="Tahoma"/>
                <a:ea typeface="Tahoma"/>
                <a:cs typeface="Tahoma"/>
                <a:sym typeface="Tahoma"/>
              </a:rPr>
              <a:t> letters of reference required</a:t>
            </a:r>
          </a:p>
          <a:p>
            <a:pPr marL="0" marR="0" lvl="0" indent="0" algn="l" rtl="0">
              <a:spcBef>
                <a:spcPts val="0"/>
              </a:spcBef>
              <a:spcAft>
                <a:spcPts val="0"/>
              </a:spcAft>
              <a:buClr>
                <a:schemeClr val="dk1"/>
              </a:buClr>
              <a:buFont typeface="Arial"/>
              <a:buNone/>
            </a:pPr>
            <a:endParaRPr sz="2000" dirty="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Additional information required for some candidates  See Solicitation for eligibility requirements (available on www.nsfgrfp.org)</a:t>
            </a:r>
          </a:p>
        </p:txBody>
      </p:sp>
      <p:sp>
        <p:nvSpPr>
          <p:cNvPr id="619" name="Shape 61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Complete Application</a:t>
            </a:r>
          </a:p>
        </p:txBody>
      </p:sp>
      <p:sp>
        <p:nvSpPr>
          <p:cNvPr id="2" name="TextBox 1">
            <a:extLst>
              <a:ext uri="{FF2B5EF4-FFF2-40B4-BE49-F238E27FC236}">
                <a16:creationId xmlns:a16="http://schemas.microsoft.com/office/drawing/2014/main" id="{FA5229DC-024D-4771-B6BC-474D30E9BA9A}"/>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653" name="Shape 653"/>
          <p:cNvSpPr/>
          <p:nvPr/>
        </p:nvSpPr>
        <p:spPr>
          <a:xfrm>
            <a:off x="609600" y="1295400"/>
            <a:ext cx="8077199" cy="470898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1" indent="-342900" algn="l" rtl="0">
              <a:spcBef>
                <a:spcPts val="0"/>
              </a:spcBef>
              <a:spcAft>
                <a:spcPts val="0"/>
              </a:spcAft>
              <a:buClr>
                <a:schemeClr val="accent2"/>
              </a:buClr>
              <a:buSzPct val="100000"/>
              <a:buFont typeface="Arial"/>
              <a:buChar char="•"/>
            </a:pPr>
            <a:r>
              <a:rPr lang="en-US" sz="2000" b="1" i="0" u="none" strike="noStrike" cap="none">
                <a:solidFill>
                  <a:schemeClr val="accent2"/>
                </a:solidFill>
                <a:latin typeface="Tahoma"/>
                <a:ea typeface="Tahoma"/>
                <a:cs typeface="Tahoma"/>
                <a:sym typeface="Tahoma"/>
              </a:rPr>
              <a:t>How do you envision graduate school preparing you for a career that allows you to contribute to expanding scientific understanding as well as broadly benefit society?  </a:t>
            </a:r>
            <a:r>
              <a:rPr lang="en-US" sz="2000" b="0" i="0" u="none" strike="noStrike" cap="none">
                <a:solidFill>
                  <a:schemeClr val="accent2"/>
                </a:solidFill>
                <a:latin typeface="Tahoma"/>
                <a:ea typeface="Tahoma"/>
                <a:cs typeface="Tahoma"/>
                <a:sym typeface="Tahoma"/>
              </a:rPr>
              <a:t>Describe your personal, educational and/or professional experiences that motivate your decision to pursue advanced study in science, technology, engineering or mathematics (STEM).  Include specific examples of any research and/or professional activities in which you have participated.  Present a concise description of the activities, highlight the results and discuss how these activities have prepared you to seek a graduate degree.  Specify your role in the activity including the extent to which you worked independently and/or as part of a team.  Describe the contributions of your activity to advancing knowledge in STEM fields as well as the potential for broader societal impacts (See Solicitation, Section VI, for more information about BI)</a:t>
            </a:r>
          </a:p>
        </p:txBody>
      </p:sp>
      <p:sp>
        <p:nvSpPr>
          <p:cNvPr id="654" name="Shape 65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Personal, Relevant Background and Future Goals Statement (3 pages)</a:t>
            </a:r>
          </a:p>
        </p:txBody>
      </p:sp>
      <p:sp>
        <p:nvSpPr>
          <p:cNvPr id="2" name="TextBox 1">
            <a:extLst>
              <a:ext uri="{FF2B5EF4-FFF2-40B4-BE49-F238E27FC236}">
                <a16:creationId xmlns:a16="http://schemas.microsoft.com/office/drawing/2014/main" id="{DD01B8E2-93B8-4E1C-8277-AEF32345F875}"/>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Critique</a:t>
            </a:r>
          </a:p>
        </p:txBody>
      </p:sp>
      <p:sp>
        <p:nvSpPr>
          <p:cNvPr id="3" name="Text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Before</a:t>
            </a:r>
          </a:p>
        </p:txBody>
      </p:sp>
      <p:sp>
        <p:nvSpPr>
          <p:cNvPr id="4" name="Text Placeholder 3"/>
          <p:cNvSpPr>
            <a:spLocks noGrp="1"/>
          </p:cNvSpPr>
          <p:nvPr>
            <p:ph type="body"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After</a:t>
            </a:r>
          </a:p>
        </p:txBody>
      </p:sp>
      <p:cxnSp>
        <p:nvCxnSpPr>
          <p:cNvPr id="5" name="Straight Connector 4"/>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0D78F8-2BD0-4DD2-8593-08BD2F8F0142}"/>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80018842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6219</TotalTime>
  <Words>1183</Words>
  <Application>Microsoft Office PowerPoint</Application>
  <PresentationFormat>On-screen Show (4:3)</PresentationFormat>
  <Paragraphs>173</Paragraphs>
  <Slides>18</Slides>
  <Notes>18</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Noto Sans Symbols</vt:lpstr>
      <vt:lpstr>Tahoma</vt:lpstr>
      <vt:lpstr>Wingdings</vt:lpstr>
      <vt:lpstr>Default Design</vt:lpstr>
      <vt:lpstr>1_Default Design</vt:lpstr>
      <vt:lpstr> UMBC 2020   Writing a Winning Application  </vt:lpstr>
      <vt:lpstr>PowerPoint Presentation</vt:lpstr>
      <vt:lpstr>PowerPoint Presentation</vt:lpstr>
      <vt:lpstr>Who is Frances? </vt:lpstr>
      <vt:lpstr>Who is Patti? </vt:lpstr>
      <vt:lpstr>PowerPoint Presentation</vt:lpstr>
      <vt:lpstr>PowerPoint Presentation</vt:lpstr>
      <vt:lpstr>PowerPoint Presentation</vt:lpstr>
      <vt:lpstr>Essay Critique</vt:lpstr>
      <vt:lpstr>PowerPoint Presentation</vt:lpstr>
      <vt:lpstr>Essay Critique</vt:lpstr>
      <vt:lpstr>PowerPoint Presentation</vt:lpstr>
      <vt:lpstr>More External Resources</vt:lpstr>
      <vt:lpstr>PowerPoint Presentation</vt:lpstr>
      <vt:lpstr>GRFP Recipients from PR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MSRP 2017    How to Fund Your Graduate Education START NOW!</dc:title>
  <dc:creator>Patricia Ordóñez</dc:creator>
  <cp:lastModifiedBy>Patricia Ordóñez</cp:lastModifiedBy>
  <cp:revision>74</cp:revision>
  <dcterms:modified xsi:type="dcterms:W3CDTF">2020-09-11T14:57:58Z</dcterms:modified>
</cp:coreProperties>
</file>