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0" r:id="rId11"/>
    <p:sldId id="271" r:id="rId12"/>
    <p:sldId id="264" r:id="rId13"/>
    <p:sldId id="265" r:id="rId14"/>
    <p:sldId id="266" r:id="rId15"/>
    <p:sldId id="274" r:id="rId16"/>
    <p:sldId id="269" r:id="rId17"/>
    <p:sldId id="267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E8065DA-042E-4BC6-AC24-2C98CBD6C022}">
          <p14:sldIdLst>
            <p14:sldId id="256"/>
            <p14:sldId id="273"/>
            <p14:sldId id="257"/>
            <p14:sldId id="258"/>
            <p14:sldId id="259"/>
            <p14:sldId id="260"/>
            <p14:sldId id="261"/>
            <p14:sldId id="262"/>
            <p14:sldId id="263"/>
            <p14:sldId id="270"/>
            <p14:sldId id="271"/>
          </p14:sldIdLst>
        </p14:section>
        <p14:section name="Untitled Section" id="{81977F9E-C69A-417A-B68C-58F5283A3127}">
          <p14:sldIdLst>
            <p14:sldId id="264"/>
            <p14:sldId id="265"/>
            <p14:sldId id="266"/>
            <p14:sldId id="274"/>
            <p14:sldId id="269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5" autoAdjust="0"/>
    <p:restoredTop sz="91973" autoAdjust="0"/>
  </p:normalViewPr>
  <p:slideViewPr>
    <p:cSldViewPr snapToGrid="0" snapToObjects="1">
      <p:cViewPr varScale="1">
        <p:scale>
          <a:sx n="157" d="100"/>
          <a:sy n="157" d="100"/>
        </p:scale>
        <p:origin x="1392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598B0-FE92-40FA-A6F8-46C71C39DB97}" type="datetimeFigureOut">
              <a:rPr lang="en-US" smtClean="0"/>
              <a:t>2/1/21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71621-E824-4E27-A4C4-C865820CD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09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1621-E824-4E27-A4C4-C865820CDA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926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71621-E824-4E27-A4C4-C865820CDA8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10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338745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3073516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99795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51426"/>
            <a:ext cx="4038600" cy="3173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1426"/>
            <a:ext cx="4038600" cy="317339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76781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397255"/>
            <a:ext cx="4040188" cy="4362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1989969"/>
            <a:ext cx="4040188" cy="26940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97255"/>
            <a:ext cx="4041775" cy="4362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89969"/>
            <a:ext cx="4041775" cy="26940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220580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253554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141080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22"/>
            <a:ext cx="3008313" cy="7773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79122"/>
            <a:ext cx="5111750" cy="39155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9519"/>
            <a:ext cx="3008313" cy="298510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URL</a:t>
            </a:r>
          </a:p>
        </p:txBody>
      </p:sp>
    </p:spTree>
    <p:extLst>
      <p:ext uri="{BB962C8B-B14F-4D97-AF65-F5344CB8AC3E}">
        <p14:creationId xmlns:p14="http://schemas.microsoft.com/office/powerpoint/2010/main" val="2373430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858517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17648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8357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803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02644"/>
            <a:ext cx="8229600" cy="6440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10179"/>
            <a:ext cx="8229600" cy="29844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3C41C-A487-0C45-A261-16903102544D}" type="datetimeFigureOut">
              <a:rPr lang="en-US" smtClean="0"/>
              <a:t>2/1/21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URL</a:t>
            </a:r>
          </a:p>
        </p:txBody>
      </p:sp>
      <p:pic>
        <p:nvPicPr>
          <p:cNvPr id="7" name="Picture 6" descr="MD-flag-background-ppt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571500"/>
          </a:xfrm>
          <a:prstGeom prst="rect">
            <a:avLst/>
          </a:prstGeom>
        </p:spPr>
      </p:pic>
      <p:pic>
        <p:nvPicPr>
          <p:cNvPr id="8" name="Picture 7" descr="UMBC-primary-logo-CMYK-on-black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87" y="86177"/>
            <a:ext cx="1749252" cy="402989"/>
          </a:xfrm>
          <a:prstGeom prst="rect">
            <a:avLst/>
          </a:prstGeom>
        </p:spPr>
      </p:pic>
      <p:pic>
        <p:nvPicPr>
          <p:cNvPr id="10" name="Picture 9" descr="corner-elemen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918" y="3901058"/>
            <a:ext cx="1224081" cy="1242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290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bs.umbc.edu/spring-2021-graduat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school.umbc.edu/funding/assistantships/forms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school.umbc.edu/funding/assistantships/handbook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radschool.umbc.edu/funding/assistantships/handboo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gsa.umbc.edu/contact-gaac/" TargetMode="External"/><Relationship Id="rId4" Type="http://schemas.openxmlformats.org/officeDocument/2006/relationships/hyperlink" Target="https://gsa.umbc.edu/gaac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7029"/>
            <a:ext cx="7772400" cy="2163309"/>
          </a:xfrm>
        </p:spPr>
        <p:txBody>
          <a:bodyPr/>
          <a:lstStyle/>
          <a:p>
            <a:r>
              <a:rPr lang="en-US" b="1" dirty="0"/>
              <a:t>GA “Top 10” Important Facts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514" y="2256971"/>
            <a:ext cx="6487886" cy="2764971"/>
          </a:xfrm>
        </p:spPr>
        <p:txBody>
          <a:bodyPr>
            <a:normAutofit fontScale="70000" lnSpcReduction="20000"/>
          </a:bodyPr>
          <a:lstStyle/>
          <a:p>
            <a:r>
              <a:rPr lang="en-US" sz="7700" b="1" dirty="0">
                <a:solidFill>
                  <a:srgbClr val="FF0000"/>
                </a:solidFill>
                <a:latin typeface="+mj-lt"/>
              </a:rPr>
              <a:t>Welcome!</a:t>
            </a:r>
          </a:p>
          <a:p>
            <a:endParaRPr lang="en-US" sz="3400" b="1" dirty="0">
              <a:solidFill>
                <a:srgbClr val="FF0000"/>
              </a:solidFill>
              <a:latin typeface="+mj-lt"/>
            </a:endParaRPr>
          </a:p>
          <a:p>
            <a:r>
              <a:rPr lang="en-US" sz="3400" b="1" dirty="0">
                <a:solidFill>
                  <a:schemeClr val="tx1"/>
                </a:solidFill>
                <a:latin typeface="+mj-lt"/>
              </a:rPr>
              <a:t>Please note that this session is being recorded.</a:t>
            </a:r>
          </a:p>
          <a:p>
            <a:r>
              <a:rPr lang="en-US" sz="3400" b="1" dirty="0">
                <a:solidFill>
                  <a:schemeClr val="tx1"/>
                </a:solidFill>
                <a:latin typeface="+mj-lt"/>
              </a:rPr>
              <a:t>We will have time for Q &amp; A at the end of the presentation, but feel free to ask questions any time.</a:t>
            </a:r>
          </a:p>
          <a:p>
            <a:endParaRPr lang="en-US" sz="3400" b="1" dirty="0">
              <a:solidFill>
                <a:schemeClr val="tx1"/>
              </a:solidFill>
              <a:latin typeface="+mj-lt"/>
            </a:endParaRPr>
          </a:p>
          <a:p>
            <a:endParaRPr lang="en-US" sz="3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89409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1086" y="725714"/>
            <a:ext cx="5958114" cy="4210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Mandatory Fees</a:t>
            </a:r>
          </a:p>
          <a:p>
            <a:pPr algn="ctr"/>
            <a:endParaRPr lang="en-US" sz="28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Most Departments DO NOT pay mandatory fees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Mandatory fees are usually paid by GAs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Mandatory fees are charged per credit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A balance owed for mandatory fees will prevent registration</a:t>
            </a:r>
          </a:p>
          <a:p>
            <a:endParaRPr lang="en-US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6467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2402" y="0"/>
            <a:ext cx="57281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Fall 2020 Mandatory Fees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(COVID19)*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Technology Fee - $16.00 per credit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Commons Fee - $14.50 per credit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Grad Program Fee - $8.50 (50%) per credit </a:t>
            </a:r>
          </a:p>
          <a:p>
            <a:endParaRPr lang="en-US" b="1" dirty="0"/>
          </a:p>
          <a:p>
            <a:r>
              <a:rPr lang="en-US" b="1" dirty="0"/>
              <a:t>* No other mandatory fees charged due to COVID19</a:t>
            </a:r>
          </a:p>
          <a:p>
            <a:endParaRPr lang="en-US" b="1" dirty="0"/>
          </a:p>
          <a:p>
            <a:r>
              <a:rPr lang="en-US" b="1" dirty="0"/>
              <a:t>International Students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International Student Fee - $125 (flat, per semester) </a:t>
            </a:r>
          </a:p>
          <a:p>
            <a:endParaRPr lang="en-US" b="1" dirty="0"/>
          </a:p>
          <a:p>
            <a:r>
              <a:rPr lang="en-US" b="1" dirty="0"/>
              <a:t>For more information on mandatory fees, please go to: </a:t>
            </a:r>
            <a:endParaRPr lang="en-US" sz="1800" b="1" dirty="0"/>
          </a:p>
          <a:p>
            <a:r>
              <a:rPr lang="en-US" b="1" dirty="0">
                <a:hlinkClick r:id="rId3"/>
              </a:rPr>
              <a:t>https://sbs.umbc.edu/spring-2021-graduate</a:t>
            </a:r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14509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4628" y="558800"/>
            <a:ext cx="8085603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#8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Timekeeping/Completion of Duties </a:t>
            </a:r>
          </a:p>
          <a:p>
            <a:pPr algn="ctr"/>
            <a:endParaRPr lang="en-US" sz="2800" b="1" dirty="0"/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GAs cannot use biweekly employee timesheets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GAs affirm once (at end of semester) that duties were completed*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Completion of Duties form can be found on the GA Forms Page</a:t>
            </a:r>
          </a:p>
          <a:p>
            <a:pPr algn="ctr"/>
            <a:r>
              <a:rPr lang="en-US" sz="2000" b="1" dirty="0">
                <a:solidFill>
                  <a:schemeClr val="accent1"/>
                </a:solidFill>
                <a:hlinkClick r:id="rId2"/>
              </a:rPr>
              <a:t>https://gradschool.umbc.edu/funding/assistantships/forms/</a:t>
            </a:r>
            <a:endParaRPr lang="en-US" sz="2000" b="1" dirty="0">
              <a:solidFill>
                <a:schemeClr val="accent1"/>
              </a:solidFill>
            </a:endParaRPr>
          </a:p>
          <a:p>
            <a:endParaRPr lang="en-US" sz="2000" b="1" dirty="0">
              <a:solidFill>
                <a:schemeClr val="accent1"/>
              </a:solidFill>
            </a:endParaRPr>
          </a:p>
          <a:p>
            <a:r>
              <a:rPr lang="en-US" sz="2000" b="1" dirty="0">
                <a:solidFill>
                  <a:schemeClr val="accent1"/>
                </a:solidFill>
              </a:rPr>
              <a:t>			</a:t>
            </a:r>
            <a:r>
              <a:rPr lang="en-US" sz="2000" b="1" dirty="0"/>
              <a:t>Note that all GA forms can be found on page above</a:t>
            </a:r>
          </a:p>
          <a:p>
            <a:endParaRPr lang="en-US" sz="2000" b="1" dirty="0"/>
          </a:p>
          <a:p>
            <a:pPr algn="ctr"/>
            <a:endParaRPr lang="en-US" sz="2000" b="1" dirty="0">
              <a:solidFill>
                <a:schemeClr val="accent1"/>
              </a:solidFill>
            </a:endParaRPr>
          </a:p>
          <a:p>
            <a:pPr algn="ctr"/>
            <a:r>
              <a:rPr lang="en-US" sz="1600" b="1" dirty="0"/>
              <a:t>*FWS funded GAs must complete Completion of Duties form </a:t>
            </a:r>
            <a:r>
              <a:rPr lang="en-US" sz="1600" b="1" i="1" dirty="0"/>
              <a:t>per pay period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599473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1257" y="1032867"/>
            <a:ext cx="5326743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#9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Resolving Issues </a:t>
            </a:r>
          </a:p>
          <a:p>
            <a:endParaRPr lang="en-US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First attempt to resolve grievance within the program (Supervisor, GPD, Chairperson, GPC, IES liaison)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If still aggrieved, consult with Associate Dean of the Graduate School (Dr. Halverson)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GAAC is your advocacy group for matters that affect ALL GAs</a:t>
            </a:r>
          </a:p>
        </p:txBody>
      </p:sp>
    </p:spTree>
    <p:extLst>
      <p:ext uri="{BB962C8B-B14F-4D97-AF65-F5344CB8AC3E}">
        <p14:creationId xmlns:p14="http://schemas.microsoft.com/office/powerpoint/2010/main" val="2813093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52939" y="1331843"/>
            <a:ext cx="5705061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#10!!!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   </a:t>
            </a:r>
          </a:p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Who You </a:t>
            </a:r>
            <a:r>
              <a:rPr lang="en-US" sz="2800" b="1" i="1" dirty="0" err="1">
                <a:solidFill>
                  <a:srgbClr val="FF0000"/>
                </a:solidFill>
              </a:rPr>
              <a:t>Gonna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strike="sngStrike" dirty="0">
                <a:solidFill>
                  <a:srgbClr val="FF0000"/>
                </a:solidFill>
              </a:rPr>
              <a:t>Call??</a:t>
            </a:r>
          </a:p>
          <a:p>
            <a:pPr algn="ctr"/>
            <a:r>
              <a:rPr lang="en-US" sz="2800" b="1" i="1" dirty="0">
                <a:solidFill>
                  <a:srgbClr val="FF0000"/>
                </a:solidFill>
              </a:rPr>
              <a:t>Contact??</a:t>
            </a:r>
            <a:r>
              <a:rPr lang="en-US" sz="2800" b="1" i="1" strike="sngStrike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US" sz="2000" b="1" dirty="0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047" y="814181"/>
            <a:ext cx="24193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867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1C4AA5-13C1-414C-9912-591FD43EE952}"/>
              </a:ext>
            </a:extLst>
          </p:cNvPr>
          <p:cNvSpPr txBox="1"/>
          <p:nvPr/>
        </p:nvSpPr>
        <p:spPr>
          <a:xfrm>
            <a:off x="1618344" y="602343"/>
            <a:ext cx="5704114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b="1" dirty="0">
              <a:solidFill>
                <a:srgbClr val="002060"/>
              </a:solidFill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CONTACTS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Jeffrey Halverson - </a:t>
            </a:r>
            <a:r>
              <a:rPr lang="en-US" sz="2000" b="1" dirty="0">
                <a:solidFill>
                  <a:srgbClr val="FF0000"/>
                </a:solidFill>
              </a:rPr>
              <a:t>jeffhalv@umbc.edu</a:t>
            </a:r>
          </a:p>
          <a:p>
            <a:r>
              <a:rPr lang="en-US" sz="1800" dirty="0"/>
              <a:t>Associate Dean of the Graduate School</a:t>
            </a:r>
          </a:p>
          <a:p>
            <a:endParaRPr lang="en-US" dirty="0"/>
          </a:p>
          <a:p>
            <a:r>
              <a:rPr lang="en-US" b="1" dirty="0">
                <a:solidFill>
                  <a:srgbClr val="002060"/>
                </a:solidFill>
              </a:rPr>
              <a:t>Shannon Mize – </a:t>
            </a:r>
            <a:r>
              <a:rPr lang="en-US" b="1" dirty="0" err="1">
                <a:solidFill>
                  <a:srgbClr val="FF0000"/>
                </a:solidFill>
              </a:rPr>
              <a:t>mize@umbc.edu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Business Service Specialist, Graduate School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002060"/>
                </a:solidFill>
              </a:rPr>
              <a:t>Akriti</a:t>
            </a:r>
            <a:r>
              <a:rPr lang="en-US" b="1" dirty="0">
                <a:solidFill>
                  <a:srgbClr val="002060"/>
                </a:solidFill>
              </a:rPr>
              <a:t> Anand - </a:t>
            </a:r>
            <a:r>
              <a:rPr lang="en-US" b="1" dirty="0">
                <a:solidFill>
                  <a:srgbClr val="FF0000"/>
                </a:solidFill>
              </a:rPr>
              <a:t>akritia1@umbc.edu</a:t>
            </a:r>
            <a:endParaRPr lang="en-US" sz="1800" b="1" dirty="0">
              <a:solidFill>
                <a:srgbClr val="FF0000"/>
              </a:solidFill>
            </a:endParaRPr>
          </a:p>
          <a:p>
            <a:r>
              <a:rPr lang="en-US" dirty="0"/>
              <a:t>Chair, Graduate Assistant Advisory Committee</a:t>
            </a:r>
          </a:p>
          <a:p>
            <a:endParaRPr lang="en-US" sz="1800" dirty="0"/>
          </a:p>
          <a:p>
            <a:r>
              <a:rPr lang="en-US" b="1" dirty="0">
                <a:solidFill>
                  <a:srgbClr val="002060"/>
                </a:solidFill>
              </a:rPr>
              <a:t>Adwoa Hanson-Hall - </a:t>
            </a:r>
            <a:r>
              <a:rPr lang="en-US" b="1" dirty="0">
                <a:solidFill>
                  <a:srgbClr val="FF0000"/>
                </a:solidFill>
              </a:rPr>
              <a:t>adwoahh@umbc.edu</a:t>
            </a:r>
          </a:p>
          <a:p>
            <a:pPr algn="l"/>
            <a:r>
              <a:rPr lang="en-US" b="0" i="0" dirty="0">
                <a:solidFill>
                  <a:srgbClr val="222222"/>
                </a:solidFill>
                <a:effectLst/>
              </a:rPr>
              <a:t>International Student and Scholar Adviser</a:t>
            </a:r>
          </a:p>
          <a:p>
            <a:pPr algn="l"/>
            <a:r>
              <a:rPr lang="en-US" b="0" i="0" dirty="0">
                <a:solidFill>
                  <a:srgbClr val="222222"/>
                </a:solidFill>
                <a:effectLst/>
              </a:rPr>
              <a:t>International Education Services </a:t>
            </a:r>
          </a:p>
          <a:p>
            <a:endParaRPr lang="en-US" sz="1800" b="1" dirty="0">
              <a:solidFill>
                <a:srgbClr val="002060"/>
              </a:solidFill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1860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3599" y="566057"/>
            <a:ext cx="7155543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REMINDERS </a:t>
            </a:r>
          </a:p>
          <a:p>
            <a:pPr algn="ctr"/>
            <a:endParaRPr lang="en-US" sz="28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Read the GA Handbook!</a:t>
            </a:r>
          </a:p>
          <a:p>
            <a:r>
              <a:rPr lang="en-US" sz="1400" b="1" dirty="0">
                <a:solidFill>
                  <a:srgbClr val="0070C0"/>
                </a:solidFill>
                <a:hlinkClick r:id="rId2"/>
              </a:rPr>
              <a:t>https://gradschool.umbc.edu/funding/assistantships/handbook/</a:t>
            </a:r>
            <a:endParaRPr lang="en-US" sz="1400" b="1" dirty="0">
              <a:solidFill>
                <a:srgbClr val="0070C0"/>
              </a:solidFill>
            </a:endParaRPr>
          </a:p>
          <a:p>
            <a:endParaRPr lang="en-US" sz="1400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Read your UMBC email regularly! </a:t>
            </a:r>
          </a:p>
          <a:p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Review your financial student account on myUMBC! </a:t>
            </a:r>
          </a:p>
          <a:p>
            <a:r>
              <a:rPr lang="en-US" sz="1400" b="1" i="1" dirty="0">
                <a:solidFill>
                  <a:srgbClr val="0070C0"/>
                </a:solidFill>
              </a:rPr>
              <a:t>my</a:t>
            </a:r>
            <a:r>
              <a:rPr lang="en-US" sz="1400" b="1" dirty="0">
                <a:solidFill>
                  <a:srgbClr val="0070C0"/>
                </a:solidFill>
              </a:rPr>
              <a:t>UMBC - Billing and Personal Finances</a:t>
            </a:r>
          </a:p>
          <a:p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Open your e-bill!</a:t>
            </a:r>
          </a:p>
          <a:p>
            <a:r>
              <a:rPr lang="en-US" sz="1400" b="1" dirty="0">
                <a:solidFill>
                  <a:srgbClr val="0070C0"/>
                </a:solidFill>
              </a:rPr>
              <a:t>You will receive a notification via email when it is available</a:t>
            </a:r>
          </a:p>
          <a:p>
            <a:endParaRPr lang="en-US" sz="20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b="1" dirty="0"/>
              <a:t>Don’t wait! Ask for help right away! </a:t>
            </a:r>
          </a:p>
        </p:txBody>
      </p:sp>
    </p:spTree>
    <p:extLst>
      <p:ext uri="{BB962C8B-B14F-4D97-AF65-F5344CB8AC3E}">
        <p14:creationId xmlns:p14="http://schemas.microsoft.com/office/powerpoint/2010/main" val="1593666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27908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62188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F1C4AA5-13C1-414C-9912-591FD43EE952}"/>
              </a:ext>
            </a:extLst>
          </p:cNvPr>
          <p:cNvSpPr txBox="1"/>
          <p:nvPr/>
        </p:nvSpPr>
        <p:spPr>
          <a:xfrm>
            <a:off x="1792080" y="666351"/>
            <a:ext cx="570411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+mj-lt"/>
              </a:rPr>
              <a:t>KEY PEOPLE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2000" b="1" dirty="0">
                <a:solidFill>
                  <a:srgbClr val="002060"/>
                </a:solidFill>
              </a:rPr>
              <a:t>Jeffrey Halverson</a:t>
            </a:r>
          </a:p>
          <a:p>
            <a:r>
              <a:rPr lang="en-US" sz="1800" dirty="0"/>
              <a:t>Associate Dean of the Graduate School</a:t>
            </a:r>
          </a:p>
          <a:p>
            <a:endParaRPr lang="en-US" dirty="0"/>
          </a:p>
          <a:p>
            <a:r>
              <a:rPr lang="en-US" sz="1800" b="1" dirty="0">
                <a:solidFill>
                  <a:srgbClr val="002060"/>
                </a:solidFill>
              </a:rPr>
              <a:t>Shannon Mize</a:t>
            </a:r>
          </a:p>
          <a:p>
            <a:r>
              <a:rPr lang="en-US" sz="1800" dirty="0"/>
              <a:t>Business Service Specialist, Graduate School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002060"/>
                </a:solidFill>
              </a:rPr>
              <a:t>Akriti</a:t>
            </a:r>
            <a:r>
              <a:rPr lang="en-US" b="1" dirty="0">
                <a:solidFill>
                  <a:srgbClr val="002060"/>
                </a:solidFill>
              </a:rPr>
              <a:t> Anand</a:t>
            </a:r>
            <a:endParaRPr lang="en-US" sz="1800" b="1" dirty="0">
              <a:solidFill>
                <a:srgbClr val="002060"/>
              </a:solidFill>
            </a:endParaRPr>
          </a:p>
          <a:p>
            <a:r>
              <a:rPr lang="en-US" dirty="0"/>
              <a:t>Chair, Graduate Assistant Advisory Committee (GAAC)</a:t>
            </a:r>
          </a:p>
          <a:p>
            <a:endParaRPr lang="en-US" sz="1800" dirty="0"/>
          </a:p>
          <a:p>
            <a:r>
              <a:rPr lang="en-US" b="1" dirty="0">
                <a:solidFill>
                  <a:srgbClr val="002060"/>
                </a:solidFill>
              </a:rPr>
              <a:t>Adwoa Hanson-Hall</a:t>
            </a:r>
          </a:p>
          <a:p>
            <a:pPr algn="l"/>
            <a:r>
              <a:rPr lang="en-US" b="0" i="0" dirty="0">
                <a:solidFill>
                  <a:srgbClr val="222222"/>
                </a:solidFill>
                <a:effectLst/>
              </a:rPr>
              <a:t>International Student and Scholar Adviser</a:t>
            </a:r>
          </a:p>
          <a:p>
            <a:pPr algn="l"/>
            <a:r>
              <a:rPr lang="en-US" b="0" i="0" dirty="0">
                <a:solidFill>
                  <a:srgbClr val="222222"/>
                </a:solidFill>
                <a:effectLst/>
              </a:rPr>
              <a:t>International Education Services </a:t>
            </a:r>
          </a:p>
          <a:p>
            <a:endParaRPr lang="en-US" sz="1800" b="1" dirty="0">
              <a:solidFill>
                <a:srgbClr val="002060"/>
              </a:solidFill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38560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1657" y="420914"/>
            <a:ext cx="642257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#1</a:t>
            </a:r>
            <a:endParaRPr lang="en-US" sz="2000" b="1" dirty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The GA  HANDBOOK</a:t>
            </a:r>
          </a:p>
          <a:p>
            <a:pPr algn="ctr"/>
            <a:r>
              <a:rPr lang="en-US" sz="2800" b="1" i="1" dirty="0">
                <a:solidFill>
                  <a:srgbClr val="FF0000"/>
                </a:solidFill>
                <a:latin typeface="+mj-lt"/>
              </a:rPr>
              <a:t>“The Book”</a:t>
            </a:r>
          </a:p>
          <a:p>
            <a:pPr algn="ctr"/>
            <a:endParaRPr lang="en-US" sz="2000" b="1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sz="2000" b="1" dirty="0"/>
              <a:t>Know where to find it! </a:t>
            </a:r>
            <a:endParaRPr lang="en-US" sz="1600" b="1" dirty="0">
              <a:solidFill>
                <a:srgbClr val="0070C0"/>
              </a:solidFill>
            </a:endParaRPr>
          </a:p>
          <a:p>
            <a:r>
              <a:rPr lang="en-US" sz="2000" b="1" dirty="0"/>
              <a:t>                          Read it! Refer to it! Keep it handy!</a:t>
            </a:r>
          </a:p>
          <a:p>
            <a:pPr algn="ctr"/>
            <a:r>
              <a:rPr lang="en-US" sz="1600" b="1" dirty="0">
                <a:solidFill>
                  <a:srgbClr val="0070C0"/>
                </a:solidFill>
                <a:hlinkClick r:id="rId3"/>
              </a:rPr>
              <a:t>https://gradschool.umbc.edu/funding/assistantships/handbook/</a:t>
            </a:r>
            <a:endParaRPr lang="en-US" sz="1600" b="1" dirty="0"/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Get to know the GAAC! </a:t>
            </a:r>
          </a:p>
          <a:p>
            <a:r>
              <a:rPr lang="en-US" sz="2000" b="1" dirty="0"/>
              <a:t>                   The Graduate Assistant Advisory Committee</a:t>
            </a:r>
          </a:p>
          <a:p>
            <a:pPr algn="ctr"/>
            <a:r>
              <a:rPr lang="en-US" sz="1600" b="1" dirty="0">
                <a:hlinkClick r:id="rId4"/>
              </a:rPr>
              <a:t>https://gsa.umbc.edu/gaac/</a:t>
            </a:r>
            <a:endParaRPr lang="en-US" sz="1600" b="1" dirty="0"/>
          </a:p>
          <a:p>
            <a:pPr algn="ctr"/>
            <a:r>
              <a:rPr lang="en-US" sz="1600" b="1" dirty="0">
                <a:hlinkClick r:id="rId5"/>
              </a:rPr>
              <a:t>https://gsa.umbc.edu/contact-gaac/</a:t>
            </a:r>
            <a:endParaRPr lang="en-US" sz="1600" b="1" dirty="0"/>
          </a:p>
          <a:p>
            <a:pPr algn="ctr"/>
            <a:endParaRPr lang="en-US" sz="1600" b="1" dirty="0"/>
          </a:p>
          <a:p>
            <a:pPr algn="ctr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439983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75657" y="624114"/>
            <a:ext cx="6212114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#2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Basic Requirements</a:t>
            </a: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GAs must be registered full-time( 9 credits or more) in Spring and Fall</a:t>
            </a:r>
          </a:p>
          <a:p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GAs must be in a degree-granting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GAs must be registered in courses that lead toward the degree</a:t>
            </a:r>
          </a:p>
          <a:p>
            <a:endParaRPr lang="en-US" sz="2000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3503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9543" y="573314"/>
            <a:ext cx="6509657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#3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GA Classifications</a:t>
            </a:r>
            <a:r>
              <a:rPr lang="en-US" sz="2800" b="1" dirty="0">
                <a:latin typeface="+mj-lt"/>
              </a:rPr>
              <a:t> </a:t>
            </a:r>
          </a:p>
          <a:p>
            <a:pPr algn="just"/>
            <a:endParaRPr lang="en-US" b="1" dirty="0"/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Teaching Assistant     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Research Assistant 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Administrative Assistant 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 err="1"/>
              <a:t>Peaceworker</a:t>
            </a:r>
            <a:r>
              <a:rPr lang="en-US" sz="2000" b="1" dirty="0"/>
              <a:t> Assistant 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Fellow     </a:t>
            </a:r>
          </a:p>
          <a:p>
            <a:pPr marL="1200150" lvl="2" indent="-285750" algn="just">
              <a:buFont typeface="Wingdings" panose="05000000000000000000" pitchFamily="2" charset="2"/>
              <a:buChar char="Ø"/>
            </a:pPr>
            <a:r>
              <a:rPr lang="en-US" sz="2000" b="1" dirty="0"/>
              <a:t>Grader (No tuition remission)</a:t>
            </a:r>
          </a:p>
          <a:p>
            <a:pPr algn="ctr"/>
            <a:endParaRPr lang="en-US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i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171" y="453380"/>
            <a:ext cx="815893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#4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GA Appointments</a:t>
            </a:r>
          </a:p>
          <a:p>
            <a:pPr algn="ctr"/>
            <a:endParaRPr lang="en-US" sz="2800" b="1" dirty="0"/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Annual GAs - 12 Months (most common)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Academic GAs - 9.5 months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Single Semester GAs - (very exceptional)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Full-time GAs - 20 hours, on average, per week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Part-time GAs - 10 hours, on average, per week 	</a:t>
            </a:r>
          </a:p>
          <a:p>
            <a:r>
              <a:rPr lang="en-US" sz="2000" b="1" dirty="0"/>
              <a:t>                          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/>
              <a:t>Although appointment renewal is not guaranteed, more often than not, appointments are renewed.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b="1" dirty="0"/>
              <a:t>International students, in general, are not permitted to work more than 10/20 </a:t>
            </a:r>
            <a:r>
              <a:rPr lang="en-US" b="1" dirty="0" err="1"/>
              <a:t>hrs</a:t>
            </a:r>
            <a:r>
              <a:rPr lang="en-US" b="1" dirty="0"/>
              <a:t>/wk. Must consult with IES.</a:t>
            </a:r>
          </a:p>
          <a:p>
            <a:pPr algn="ctr"/>
            <a:endParaRPr lang="en-US" sz="2800" b="1" u="sng" dirty="0"/>
          </a:p>
          <a:p>
            <a:pPr algn="ctr"/>
            <a:endParaRPr lang="en-US" b="1" i="1" u="sng" dirty="0"/>
          </a:p>
          <a:p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56768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7200" y="551543"/>
            <a:ext cx="51308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#5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Required Forms</a:t>
            </a:r>
          </a:p>
          <a:p>
            <a:pPr algn="ctr"/>
            <a:endParaRPr lang="en-US" sz="28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Appointment Letter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Stipend, tuition remission, fees, insurance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Addendum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Duties - Expectations - Department Specific information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Tuition Remission form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GA Health Insurance application </a:t>
            </a:r>
          </a:p>
          <a:p>
            <a:r>
              <a:rPr lang="en-US" sz="2000" b="1" dirty="0"/>
              <a:t>      </a:t>
            </a:r>
          </a:p>
          <a:p>
            <a:pPr marL="457200" indent="-457200" algn="ctr">
              <a:buFont typeface="Wingdings" panose="05000000000000000000" pitchFamily="2" charset="2"/>
              <a:buChar char="Ø"/>
            </a:pPr>
            <a:endParaRPr lang="en-US" sz="2800" b="1" dirty="0"/>
          </a:p>
          <a:p>
            <a:pPr algn="ctr"/>
            <a:endParaRPr lang="en-US" sz="2800" b="1" dirty="0"/>
          </a:p>
          <a:p>
            <a:pPr algn="ctr"/>
            <a:endParaRPr lang="en-US" sz="2800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18227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4286" y="703943"/>
            <a:ext cx="7692571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#6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Benefits!</a:t>
            </a:r>
          </a:p>
          <a:p>
            <a:pPr algn="ctr"/>
            <a:endParaRPr lang="en-US" sz="2800" b="1" dirty="0">
              <a:latin typeface="+mj-lt"/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Stipend (all GAs)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In-State Tuition (all GAs)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Tuition Remission - Dept. discretion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Health Insurance - Dept. discretion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Mandatory fees - Dept. discretion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Sick Leave - (all GAs) 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Vacation Leave - (12-month GAs only)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en-US" sz="2000" b="1" dirty="0"/>
              <a:t>Parental Leave Fellowship - (all GAs) 6 weeks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50219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30629" y="515257"/>
            <a:ext cx="9133687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j-lt"/>
              </a:rPr>
              <a:t>#7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+mj-lt"/>
              </a:rPr>
              <a:t>Registration</a:t>
            </a:r>
          </a:p>
          <a:p>
            <a:pPr algn="ctr"/>
            <a:r>
              <a:rPr lang="en-US" sz="2800" b="1" dirty="0"/>
              <a:t> </a:t>
            </a:r>
          </a:p>
          <a:p>
            <a:pPr algn="ctr"/>
            <a:r>
              <a:rPr lang="en-US" sz="24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Fall/Spring </a:t>
            </a:r>
            <a:r>
              <a:rPr lang="en-US" sz="2400" b="1" dirty="0"/>
              <a:t>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All GAs (FT and PT) must register for 9 credits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FT GAs - option to register for GRAD 601 (5 credits)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PT GAs - option to register for GRAD 600 (3 credits)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en-US" sz="2000" b="1" dirty="0"/>
              <a:t>GRAD 601 and GRAD 600 - no cost </a:t>
            </a:r>
          </a:p>
          <a:p>
            <a:r>
              <a:rPr lang="en-US" sz="2000" dirty="0"/>
              <a:t>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</a:rPr>
              <a:t>Summer -&gt; </a:t>
            </a:r>
            <a:r>
              <a:rPr lang="en-US" sz="2000" b="1" dirty="0"/>
              <a:t>Registration is NOT required</a:t>
            </a:r>
          </a:p>
          <a:p>
            <a:pPr algn="ctr"/>
            <a:endParaRPr lang="en-US" sz="2000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9747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2406</TotalTime>
  <Words>825</Words>
  <Application>Microsoft Macintosh PowerPoint</Application>
  <PresentationFormat>On-screen Show (16:9)</PresentationFormat>
  <Paragraphs>176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Office Theme</vt:lpstr>
      <vt:lpstr>GA “Top 10” Important Facts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Lord</dc:creator>
  <cp:lastModifiedBy>Yarazeth (she, Her) Medina</cp:lastModifiedBy>
  <cp:revision>93</cp:revision>
  <dcterms:created xsi:type="dcterms:W3CDTF">2019-02-27T15:38:32Z</dcterms:created>
  <dcterms:modified xsi:type="dcterms:W3CDTF">2021-02-01T19:51:09Z</dcterms:modified>
</cp:coreProperties>
</file>