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62" r:id="rId5"/>
    <p:sldId id="275" r:id="rId6"/>
    <p:sldId id="277" r:id="rId7"/>
    <p:sldId id="259" r:id="rId8"/>
    <p:sldId id="260" r:id="rId9"/>
    <p:sldId id="261" r:id="rId10"/>
    <p:sldId id="263" r:id="rId11"/>
    <p:sldId id="270" r:id="rId12"/>
    <p:sldId id="272" r:id="rId13"/>
    <p:sldId id="267" r:id="rId14"/>
    <p:sldId id="269" r:id="rId15"/>
  </p:sldIdLst>
  <p:sldSz cx="18288000" cy="10287000"/>
  <p:notesSz cx="6858000" cy="9144000"/>
  <p:embeddedFontLst>
    <p:embeddedFont>
      <p:font typeface="Avenir Book" panose="02000503020000020003" pitchFamily="2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Josefin Sans Regular" pitchFamily="2" charset="77"/>
      <p:regular r:id="rId23"/>
    </p:embeddedFont>
    <p:embeddedFont>
      <p:font typeface="League Spartan" pitchFamily="2" charset="77"/>
      <p:regular r:id="rId24"/>
    </p:embeddedFont>
    <p:embeddedFont>
      <p:font typeface="Telegraf" pitchFamily="2" charset="77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648" autoAdjust="0"/>
  </p:normalViewPr>
  <p:slideViewPr>
    <p:cSldViewPr>
      <p:cViewPr varScale="1">
        <p:scale>
          <a:sx n="60" d="100"/>
          <a:sy n="60" d="100"/>
        </p:scale>
        <p:origin x="200" y="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03A8-6DF1-D643-809A-52FC5B3E3EC2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A654F-214A-A149-A081-C10F223D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4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654F-214A-A149-A081-C10F223DD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40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654F-214A-A149-A081-C10F223DD8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19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654F-214A-A149-A081-C10F223DD8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14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654F-214A-A149-A081-C10F223DD8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3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654F-214A-A149-A081-C10F223DD8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654F-214A-A149-A081-C10F223DD8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5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654F-214A-A149-A081-C10F223DD8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1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654F-214A-A149-A081-C10F223DD8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6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654F-214A-A149-A081-C10F223DD8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46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654F-214A-A149-A081-C10F223DD8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8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654F-214A-A149-A081-C10F223DD8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2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654F-214A-A149-A081-C10F223DD8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you’ll be working with will look different. Postdocs and graduate students are a norm at R1 and R2s. Grants offices will be well-oiled machines at R1s and R2s.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654F-214A-A149-A081-C10F223DD8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86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654F-214A-A149-A081-C10F223DD8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6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4A4A38A5-7879-444F-8F95-BF4480AE30A2}"/>
              </a:ext>
            </a:extLst>
          </p:cNvPr>
          <p:cNvSpPr txBox="1"/>
          <p:nvPr userDrawn="1"/>
        </p:nvSpPr>
        <p:spPr>
          <a:xfrm>
            <a:off x="302077" y="4456340"/>
            <a:ext cx="1494822" cy="858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21" dirty="0">
                <a:solidFill>
                  <a:srgbClr val="000000"/>
                </a:solidFill>
                <a:latin typeface="Telegraf"/>
              </a:rPr>
              <a:t>UMBC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21" dirty="0">
                <a:solidFill>
                  <a:srgbClr val="000000"/>
                </a:solidFill>
                <a:latin typeface="Telegraf"/>
              </a:rPr>
              <a:t>Grad Student &amp; Postdoctoral Development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0" y="1933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2647" y="136553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2647" y="61216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09647" y="61216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8647" y="61216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165705B-25A2-E94C-BF74-3256160D3C14}"/>
              </a:ext>
            </a:extLst>
          </p:cNvPr>
          <p:cNvSpPr txBox="1"/>
          <p:nvPr userDrawn="1"/>
        </p:nvSpPr>
        <p:spPr>
          <a:xfrm>
            <a:off x="302077" y="4456340"/>
            <a:ext cx="1494822" cy="858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21" dirty="0">
                <a:solidFill>
                  <a:srgbClr val="000000"/>
                </a:solidFill>
                <a:latin typeface="Telegraf"/>
              </a:rPr>
              <a:t>UMBC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21" dirty="0">
                <a:solidFill>
                  <a:srgbClr val="000000"/>
                </a:solidFill>
                <a:latin typeface="Telegraf"/>
              </a:rPr>
              <a:t>Grad Student &amp; Postdoctoral Development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irtl.umbc.edu/" TargetMode="External"/><Relationship Id="rId5" Type="http://schemas.openxmlformats.org/officeDocument/2006/relationships/hyperlink" Target="https://my3.my.umbc.edu/groups/promise" TargetMode="Externa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rnegieclassifications.iu.edu/index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4397" r="110" b="41094"/>
          <a:stretch>
            <a:fillRect/>
          </a:stretch>
        </p:blipFill>
        <p:spPr>
          <a:xfrm>
            <a:off x="2832154" y="5143500"/>
            <a:ext cx="14427146" cy="429357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-3190411" y="5084209"/>
            <a:ext cx="10377453" cy="118582"/>
            <a:chOff x="0" y="0"/>
            <a:chExt cx="50013559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50013558" cy="69850"/>
            </a:xfrm>
            <a:custGeom>
              <a:avLst/>
              <a:gdLst/>
              <a:ahLst/>
              <a:cxnLst/>
              <a:rect l="l" t="t" r="r" b="b"/>
              <a:pathLst>
                <a:path w="50013558" h="69850">
                  <a:moveTo>
                    <a:pt x="497227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013558" y="69850"/>
                  </a:lnTo>
                  <a:lnTo>
                    <a:pt x="500135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2590800" y="2914650"/>
            <a:ext cx="12293627" cy="670658"/>
          </a:xfrm>
          <a:prstGeom prst="rect">
            <a:avLst/>
          </a:prstGeom>
          <a:solidFill>
            <a:srgbClr val="F5F5EF"/>
          </a:solidFill>
        </p:spPr>
      </p:sp>
      <p:sp>
        <p:nvSpPr>
          <p:cNvPr id="6" name="AutoShape 6"/>
          <p:cNvSpPr/>
          <p:nvPr/>
        </p:nvSpPr>
        <p:spPr>
          <a:xfrm>
            <a:off x="2590800" y="1562100"/>
            <a:ext cx="7454927" cy="670658"/>
          </a:xfrm>
          <a:prstGeom prst="rect">
            <a:avLst/>
          </a:prstGeom>
          <a:solidFill>
            <a:srgbClr val="F5F5EF"/>
          </a:solidFill>
        </p:spPr>
      </p:sp>
      <p:sp>
        <p:nvSpPr>
          <p:cNvPr id="7" name="TextBox 7"/>
          <p:cNvSpPr txBox="1"/>
          <p:nvPr/>
        </p:nvSpPr>
        <p:spPr>
          <a:xfrm>
            <a:off x="2832154" y="1063266"/>
            <a:ext cx="13465699" cy="2672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383"/>
              </a:lnSpc>
            </a:pPr>
            <a:r>
              <a:rPr lang="en-US" sz="8799" spc="-193" dirty="0">
                <a:solidFill>
                  <a:srgbClr val="000000"/>
                </a:solidFill>
                <a:latin typeface="League Spartan"/>
              </a:rPr>
              <a:t>Faculty Jobs</a:t>
            </a:r>
          </a:p>
          <a:p>
            <a:pPr>
              <a:lnSpc>
                <a:spcPts val="10383"/>
              </a:lnSpc>
            </a:pPr>
            <a:r>
              <a:rPr lang="en-US" sz="8799" spc="-193" dirty="0">
                <a:solidFill>
                  <a:srgbClr val="000000"/>
                </a:solidFill>
                <a:latin typeface="League Spartan"/>
              </a:rPr>
              <a:t>At Different Institutions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77677" y="3881012"/>
            <a:ext cx="14238144" cy="729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spc="84" dirty="0">
                <a:solidFill>
                  <a:srgbClr val="000000"/>
                </a:solidFill>
                <a:latin typeface="League Spartan"/>
              </a:rPr>
              <a:t>A Primer for Grad Students &amp; Postdocs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9795F9-E1AF-7341-971D-1393001A69AC}"/>
              </a:ext>
            </a:extLst>
          </p:cNvPr>
          <p:cNvSpPr txBox="1"/>
          <p:nvPr/>
        </p:nvSpPr>
        <p:spPr>
          <a:xfrm>
            <a:off x="3298371" y="9699171"/>
            <a:ext cx="1024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Robin </a:t>
            </a:r>
            <a:r>
              <a:rPr lang="en-US" dirty="0" err="1"/>
              <a:t>Cresiski</a:t>
            </a:r>
            <a:r>
              <a:rPr lang="en-US" dirty="0"/>
              <a:t>, Ph.D.         Assistant Vice Provost for Graduate Student Development and Postdoctoral Affairs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44610" cy="10315575"/>
            <a:chOff x="0" y="0"/>
            <a:chExt cx="12111516" cy="14287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11516" cy="14287343"/>
            </a:xfrm>
            <a:custGeom>
              <a:avLst/>
              <a:gdLst/>
              <a:ahLst/>
              <a:cxnLst/>
              <a:rect l="l" t="t" r="r" b="b"/>
              <a:pathLst>
                <a:path w="12111516" h="14287343">
                  <a:moveTo>
                    <a:pt x="0" y="0"/>
                  </a:moveTo>
                  <a:lnTo>
                    <a:pt x="12111516" y="0"/>
                  </a:lnTo>
                  <a:lnTo>
                    <a:pt x="12111516" y="14287343"/>
                  </a:lnTo>
                  <a:lnTo>
                    <a:pt x="0" y="14287343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b="4372"/>
          <a:stretch/>
        </p:blipFill>
        <p:spPr>
          <a:xfrm>
            <a:off x="3843840" y="752641"/>
            <a:ext cx="6483609" cy="887637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17162" y="1465564"/>
            <a:ext cx="5214983" cy="3561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45"/>
              </a:lnSpc>
            </a:pPr>
            <a:r>
              <a:rPr lang="en-US" sz="6314" dirty="0">
                <a:solidFill>
                  <a:srgbClr val="000000"/>
                </a:solidFill>
                <a:latin typeface="League Spartan"/>
              </a:rPr>
              <a:t>What do institutions want from candidates? 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-3190411" y="5084209"/>
            <a:ext cx="10377453" cy="118582"/>
            <a:chOff x="0" y="0"/>
            <a:chExt cx="50013559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50013558" cy="69850"/>
            </a:xfrm>
            <a:custGeom>
              <a:avLst/>
              <a:gdLst/>
              <a:ahLst/>
              <a:cxnLst/>
              <a:rect l="l" t="t" r="r" b="b"/>
              <a:pathLst>
                <a:path w="50013558" h="69850">
                  <a:moveTo>
                    <a:pt x="497227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013558" y="69850"/>
                  </a:lnTo>
                  <a:lnTo>
                    <a:pt x="500135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760EAB05-1852-324F-9296-8191CA79F397}"/>
              </a:ext>
            </a:extLst>
          </p:cNvPr>
          <p:cNvSpPr txBox="1"/>
          <p:nvPr/>
        </p:nvSpPr>
        <p:spPr>
          <a:xfrm>
            <a:off x="307264" y="4761736"/>
            <a:ext cx="1494822" cy="858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21" dirty="0">
                <a:solidFill>
                  <a:srgbClr val="000000"/>
                </a:solidFill>
                <a:latin typeface="Telegraf"/>
              </a:rPr>
              <a:t>UMBC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21" dirty="0">
                <a:solidFill>
                  <a:srgbClr val="000000"/>
                </a:solidFill>
                <a:latin typeface="Telegraf"/>
              </a:rPr>
              <a:t>Grad Student &amp; Postdoctoral Development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3190411" y="5084209"/>
            <a:ext cx="10377453" cy="118582"/>
            <a:chOff x="0" y="0"/>
            <a:chExt cx="5001355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50013558" cy="69850"/>
            </a:xfrm>
            <a:custGeom>
              <a:avLst/>
              <a:gdLst/>
              <a:ahLst/>
              <a:cxnLst/>
              <a:rect l="l" t="t" r="r" b="b"/>
              <a:pathLst>
                <a:path w="50013558" h="69850">
                  <a:moveTo>
                    <a:pt x="497227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013558" y="69850"/>
                  </a:lnTo>
                  <a:lnTo>
                    <a:pt x="500135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090437" y="1076325"/>
            <a:ext cx="13254518" cy="1453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6"/>
              </a:lnSpc>
            </a:pPr>
            <a:r>
              <a:rPr lang="en-US" sz="5115" dirty="0">
                <a:solidFill>
                  <a:srgbClr val="000000"/>
                </a:solidFill>
                <a:latin typeface="League Spartan"/>
              </a:rPr>
              <a:t>All institutions want candidates that can engage successfully in…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657600" y="2930653"/>
            <a:ext cx="6117956" cy="2212847"/>
            <a:chOff x="0" y="0"/>
            <a:chExt cx="2069531" cy="7485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69531" cy="748543"/>
            </a:xfrm>
            <a:custGeom>
              <a:avLst/>
              <a:gdLst/>
              <a:ahLst/>
              <a:cxnLst/>
              <a:rect l="l" t="t" r="r" b="b"/>
              <a:pathLst>
                <a:path w="2069531" h="748543">
                  <a:moveTo>
                    <a:pt x="0" y="0"/>
                  </a:moveTo>
                  <a:lnTo>
                    <a:pt x="2069531" y="0"/>
                  </a:lnTo>
                  <a:lnTo>
                    <a:pt x="2069531" y="748543"/>
                  </a:lnTo>
                  <a:lnTo>
                    <a:pt x="0" y="748543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324606" y="3256062"/>
            <a:ext cx="3065578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League Spartan"/>
              </a:rPr>
              <a:t>Research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24606" y="3797987"/>
            <a:ext cx="4697986" cy="95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Josefin Sans Regular"/>
              </a:rPr>
              <a:t>Productivity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Josefin Sans Regular"/>
              </a:rPr>
              <a:t>Fundability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Josefin Sans Regular"/>
              </a:rPr>
              <a:t>Relevance (broad and departmental)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69215" y="2930653"/>
            <a:ext cx="6548579" cy="2212847"/>
            <a:chOff x="0" y="0"/>
            <a:chExt cx="2215198" cy="7485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15198" cy="748543"/>
            </a:xfrm>
            <a:custGeom>
              <a:avLst/>
              <a:gdLst/>
              <a:ahLst/>
              <a:cxnLst/>
              <a:rect l="l" t="t" r="r" b="b"/>
              <a:pathLst>
                <a:path w="2215198" h="748543">
                  <a:moveTo>
                    <a:pt x="0" y="0"/>
                  </a:moveTo>
                  <a:lnTo>
                    <a:pt x="2215198" y="0"/>
                  </a:lnTo>
                  <a:lnTo>
                    <a:pt x="2215198" y="748543"/>
                  </a:lnTo>
                  <a:lnTo>
                    <a:pt x="0" y="748543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0983169" y="3256062"/>
            <a:ext cx="4025217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League Spartan"/>
              </a:rPr>
              <a:t>Teaching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83169" y="3797987"/>
            <a:ext cx="5028662" cy="95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Josefin Sans Regular"/>
              </a:rPr>
              <a:t>Experience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Josefin Sans Regular"/>
              </a:rPr>
              <a:t>Pedagogical know-how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Josefin Sans Regular"/>
              </a:rPr>
              <a:t>Evaluations</a:t>
            </a:r>
            <a:endParaRPr lang="en-US" sz="1800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3657600" y="5753583"/>
            <a:ext cx="6117956" cy="2212847"/>
            <a:chOff x="0" y="0"/>
            <a:chExt cx="2069531" cy="74854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69531" cy="748543"/>
            </a:xfrm>
            <a:custGeom>
              <a:avLst/>
              <a:gdLst/>
              <a:ahLst/>
              <a:cxnLst/>
              <a:rect l="l" t="t" r="r" b="b"/>
              <a:pathLst>
                <a:path w="2069531" h="748543">
                  <a:moveTo>
                    <a:pt x="0" y="0"/>
                  </a:moveTo>
                  <a:lnTo>
                    <a:pt x="2069531" y="0"/>
                  </a:lnTo>
                  <a:lnTo>
                    <a:pt x="2069531" y="748543"/>
                  </a:lnTo>
                  <a:lnTo>
                    <a:pt x="0" y="748543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324606" y="6078992"/>
            <a:ext cx="3299657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League Spartan"/>
              </a:rPr>
              <a:t>Service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24606" y="6620917"/>
            <a:ext cx="4697986" cy="127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Josefin Sans Regular"/>
              </a:rPr>
              <a:t>Team-player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Josefin Sans Regular"/>
              </a:rPr>
              <a:t>Good interpersonal skills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Josefin Sans Regular"/>
              </a:rPr>
              <a:t>Attitude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0269215" y="5753583"/>
            <a:ext cx="6548579" cy="2212847"/>
            <a:chOff x="0" y="0"/>
            <a:chExt cx="2215198" cy="74854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215198" cy="748543"/>
            </a:xfrm>
            <a:custGeom>
              <a:avLst/>
              <a:gdLst/>
              <a:ahLst/>
              <a:cxnLst/>
              <a:rect l="l" t="t" r="r" b="b"/>
              <a:pathLst>
                <a:path w="2215198" h="748543">
                  <a:moveTo>
                    <a:pt x="0" y="0"/>
                  </a:moveTo>
                  <a:lnTo>
                    <a:pt x="2215198" y="0"/>
                  </a:lnTo>
                  <a:lnTo>
                    <a:pt x="2215198" y="748543"/>
                  </a:lnTo>
                  <a:lnTo>
                    <a:pt x="0" y="748543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0983168" y="6078992"/>
            <a:ext cx="2807815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League Spartan"/>
              </a:rPr>
              <a:t>Diversity Efforts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983169" y="6620917"/>
            <a:ext cx="5028662" cy="95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Josefin Sans Regular"/>
              </a:rPr>
              <a:t>Awareness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Josefin Sans Regular"/>
              </a:rPr>
              <a:t>Action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Josefin Sans Regular"/>
              </a:rPr>
              <a:t>Mentorship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D975E3-3174-9549-85AE-9C7C5588F323}"/>
              </a:ext>
            </a:extLst>
          </p:cNvPr>
          <p:cNvSpPr txBox="1"/>
          <p:nvPr/>
        </p:nvSpPr>
        <p:spPr>
          <a:xfrm>
            <a:off x="4096006" y="8514807"/>
            <a:ext cx="13053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Emphasis and importance depends on the institution! </a:t>
            </a:r>
          </a:p>
          <a:p>
            <a:r>
              <a:rPr lang="en-US" sz="2800" dirty="0">
                <a:latin typeface="Avenir Book" panose="02000503020000020003" pitchFamily="2" charset="0"/>
              </a:rPr>
              <a:t>Your abilities must be made clear in your cover letter, CV, teaching, research and diversity statements and in your letters of recommendation.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1" grpId="0"/>
      <p:bldP spid="22" grpId="0"/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3190411" y="5084209"/>
            <a:ext cx="10377453" cy="118582"/>
            <a:chOff x="0" y="0"/>
            <a:chExt cx="5001355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50013558" cy="69850"/>
            </a:xfrm>
            <a:custGeom>
              <a:avLst/>
              <a:gdLst/>
              <a:ahLst/>
              <a:cxnLst/>
              <a:rect l="l" t="t" r="r" b="b"/>
              <a:pathLst>
                <a:path w="50013558" h="69850">
                  <a:moveTo>
                    <a:pt x="497227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013558" y="69850"/>
                  </a:lnTo>
                  <a:lnTo>
                    <a:pt x="500135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474115" y="4055394"/>
            <a:ext cx="3615557" cy="472377"/>
            <a:chOff x="0" y="0"/>
            <a:chExt cx="3359474" cy="4389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59474" cy="438920"/>
            </a:xfrm>
            <a:custGeom>
              <a:avLst/>
              <a:gdLst/>
              <a:ahLst/>
              <a:cxnLst/>
              <a:rect l="l" t="t" r="r" b="b"/>
              <a:pathLst>
                <a:path w="3359474" h="438920">
                  <a:moveTo>
                    <a:pt x="0" y="0"/>
                  </a:moveTo>
                  <a:lnTo>
                    <a:pt x="3359474" y="0"/>
                  </a:lnTo>
                  <a:lnTo>
                    <a:pt x="3359474" y="438920"/>
                  </a:lnTo>
                  <a:lnTo>
                    <a:pt x="0" y="438920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474115" y="4919957"/>
            <a:ext cx="5414942" cy="472377"/>
            <a:chOff x="0" y="0"/>
            <a:chExt cx="5031412" cy="4389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31412" cy="438920"/>
            </a:xfrm>
            <a:custGeom>
              <a:avLst/>
              <a:gdLst/>
              <a:ahLst/>
              <a:cxnLst/>
              <a:rect l="l" t="t" r="r" b="b"/>
              <a:pathLst>
                <a:path w="5031412" h="438920">
                  <a:moveTo>
                    <a:pt x="0" y="0"/>
                  </a:moveTo>
                  <a:lnTo>
                    <a:pt x="5031412" y="0"/>
                  </a:lnTo>
                  <a:lnTo>
                    <a:pt x="5031412" y="438920"/>
                  </a:lnTo>
                  <a:lnTo>
                    <a:pt x="0" y="438920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594439" y="3640166"/>
            <a:ext cx="5745938" cy="1791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45"/>
              </a:lnSpc>
            </a:pPr>
            <a:r>
              <a:rPr lang="en-US" sz="6314" dirty="0">
                <a:solidFill>
                  <a:srgbClr val="000000"/>
                </a:solidFill>
                <a:latin typeface="League Spartan"/>
              </a:rPr>
              <a:t>Tailor each application!!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53600" y="2963004"/>
            <a:ext cx="7039471" cy="3471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League Spartan"/>
              </a:rPr>
              <a:t>You should have a very different cover letter for each application!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League Spartan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League Spartan"/>
              </a:rPr>
              <a:t>Happy to share the slides from Cover Letters that Pop presentation - on our </a:t>
            </a:r>
            <a:r>
              <a:rPr lang="en-US" sz="2400" dirty="0" err="1">
                <a:solidFill>
                  <a:srgbClr val="000000"/>
                </a:solidFill>
                <a:latin typeface="League Spartan"/>
              </a:rPr>
              <a:t>myumbc</a:t>
            </a:r>
            <a:r>
              <a:rPr lang="en-US" sz="2400" dirty="0">
                <a:solidFill>
                  <a:srgbClr val="000000"/>
                </a:solidFill>
                <a:latin typeface="League Spartan"/>
              </a:rPr>
              <a:t> page: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League Spartan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League Spartan"/>
              </a:rPr>
              <a:t>https://my3.my.umbc.edu/groups/promise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457203" cy="10315575"/>
            <a:chOff x="0" y="0"/>
            <a:chExt cx="15868528" cy="14287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868529" cy="14287343"/>
            </a:xfrm>
            <a:custGeom>
              <a:avLst/>
              <a:gdLst/>
              <a:ahLst/>
              <a:cxnLst/>
              <a:rect l="l" t="t" r="r" b="b"/>
              <a:pathLst>
                <a:path w="15868529" h="14287343">
                  <a:moveTo>
                    <a:pt x="0" y="0"/>
                  </a:moveTo>
                  <a:lnTo>
                    <a:pt x="15868529" y="0"/>
                  </a:lnTo>
                  <a:lnTo>
                    <a:pt x="15868529" y="14287343"/>
                  </a:lnTo>
                  <a:lnTo>
                    <a:pt x="0" y="14287343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38200" y="498073"/>
            <a:ext cx="14782800" cy="1271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680"/>
              </a:lnSpc>
            </a:pPr>
            <a:r>
              <a:rPr lang="en-US" sz="8800" dirty="0">
                <a:solidFill>
                  <a:srgbClr val="000000"/>
                </a:solidFill>
                <a:latin typeface="League Spartan"/>
              </a:rPr>
              <a:t>Where to apply?</a:t>
            </a:r>
          </a:p>
        </p:txBody>
      </p:sp>
      <p:grpSp>
        <p:nvGrpSpPr>
          <p:cNvPr id="7" name="Group 7"/>
          <p:cNvGrpSpPr/>
          <p:nvPr/>
        </p:nvGrpSpPr>
        <p:grpSpPr>
          <a:xfrm rot="5400000">
            <a:off x="-3190411" y="5084209"/>
            <a:ext cx="10377453" cy="118582"/>
            <a:chOff x="0" y="0"/>
            <a:chExt cx="50013559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50013558" cy="69850"/>
            </a:xfrm>
            <a:custGeom>
              <a:avLst/>
              <a:gdLst/>
              <a:ahLst/>
              <a:cxnLst/>
              <a:rect l="l" t="t" r="r" b="b"/>
              <a:pathLst>
                <a:path w="50013558" h="69850">
                  <a:moveTo>
                    <a:pt x="497227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013558" y="69850"/>
                  </a:lnTo>
                  <a:lnTo>
                    <a:pt x="500135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A2D76B20-FE01-214F-B070-350C6A913767}"/>
              </a:ext>
            </a:extLst>
          </p:cNvPr>
          <p:cNvSpPr txBox="1"/>
          <p:nvPr/>
        </p:nvSpPr>
        <p:spPr>
          <a:xfrm>
            <a:off x="302077" y="4510445"/>
            <a:ext cx="1494822" cy="858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21" dirty="0">
                <a:solidFill>
                  <a:srgbClr val="000000"/>
                </a:solidFill>
                <a:latin typeface="Telegraf"/>
              </a:rPr>
              <a:t>UMBC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21" dirty="0">
                <a:solidFill>
                  <a:srgbClr val="000000"/>
                </a:solidFill>
                <a:latin typeface="Telegraf"/>
              </a:rPr>
              <a:t>Grad Student &amp; Postdoctoral Development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594BB4B-D509-7D48-8479-4929C791BC3C}"/>
              </a:ext>
            </a:extLst>
          </p:cNvPr>
          <p:cNvSpPr txBox="1">
            <a:spLocks/>
          </p:cNvSpPr>
          <p:nvPr/>
        </p:nvSpPr>
        <p:spPr>
          <a:xfrm>
            <a:off x="3160737" y="5143500"/>
            <a:ext cx="5553267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venir Book" panose="02000503020000020003" pitchFamily="2" charset="0"/>
              </a:rPr>
              <a:t>The institution’s personality, history, reputation (public? private?)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Demographics – department and institution  (HSI? MSI? HBCU?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Geography (where do you want to live?)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Comfortability in competitive, uncertain environment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Timing of your search; </a:t>
            </a:r>
            <a:br>
              <a:rPr lang="en-US" sz="2400" dirty="0">
                <a:latin typeface="Avenir Book" panose="02000503020000020003" pitchFamily="2" charset="0"/>
              </a:rPr>
            </a:br>
            <a:r>
              <a:rPr lang="en-US" sz="2400" dirty="0">
                <a:latin typeface="Avenir Book" panose="02000503020000020003" pitchFamily="2" charset="0"/>
              </a:rPr>
              <a:t>desired career timetable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Career flexibility 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Union affiliations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042193-0F6A-164B-A465-7AD92644B55C}"/>
              </a:ext>
            </a:extLst>
          </p:cNvPr>
          <p:cNvSpPr txBox="1">
            <a:spLocks/>
          </p:cNvSpPr>
          <p:nvPr/>
        </p:nvSpPr>
        <p:spPr>
          <a:xfrm>
            <a:off x="11970385" y="5157787"/>
            <a:ext cx="5181600" cy="32924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venir Book" panose="02000503020000020003" pitchFamily="2" charset="0"/>
              </a:rPr>
              <a:t>Department characteristics and culture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What institution or department responsibilities are required? (committees, campus events, marketing, advocacy)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Are you required to write grant proposals? 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What kind of work you will do?  </a:t>
            </a:r>
          </a:p>
          <a:p>
            <a:pPr lvl="1"/>
            <a:r>
              <a:rPr lang="en-US" sz="2400" dirty="0">
                <a:latin typeface="Avenir Book" panose="02000503020000020003" pitchFamily="2" charset="0"/>
              </a:rPr>
              <a:t>Researcher, run a lab  </a:t>
            </a:r>
          </a:p>
          <a:p>
            <a:pPr lvl="1"/>
            <a:r>
              <a:rPr lang="en-US" sz="2400" dirty="0">
                <a:latin typeface="Avenir Book" panose="02000503020000020003" pitchFamily="2" charset="0"/>
              </a:rPr>
              <a:t>Teaching; Mentoring </a:t>
            </a:r>
          </a:p>
          <a:p>
            <a:pPr lvl="1"/>
            <a:r>
              <a:rPr lang="en-US" sz="2400" dirty="0">
                <a:latin typeface="Avenir Book" panose="02000503020000020003" pitchFamily="2" charset="0"/>
              </a:rPr>
              <a:t>Publishing </a:t>
            </a:r>
          </a:p>
          <a:p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5EA8D-6822-7846-BE45-830BF400F7A4}"/>
              </a:ext>
            </a:extLst>
          </p:cNvPr>
          <p:cNvSpPr txBox="1"/>
          <p:nvPr/>
        </p:nvSpPr>
        <p:spPr>
          <a:xfrm>
            <a:off x="4953000" y="2267648"/>
            <a:ext cx="6067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League Spartan" pitchFamily="2" charset="77"/>
              </a:rPr>
              <a:t>What should you consider?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5400000">
            <a:off x="-3190411" y="5084209"/>
            <a:ext cx="10377453" cy="118582"/>
            <a:chOff x="0" y="0"/>
            <a:chExt cx="50013559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50013558" cy="69850"/>
            </a:xfrm>
            <a:custGeom>
              <a:avLst/>
              <a:gdLst/>
              <a:ahLst/>
              <a:cxnLst/>
              <a:rect l="l" t="t" r="r" b="b"/>
              <a:pathLst>
                <a:path w="50013558" h="69850">
                  <a:moveTo>
                    <a:pt x="497227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013558" y="69850"/>
                  </a:lnTo>
                  <a:lnTo>
                    <a:pt x="500135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889156" y="1624047"/>
            <a:ext cx="7780795" cy="472377"/>
            <a:chOff x="0" y="0"/>
            <a:chExt cx="7229697" cy="438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229697" cy="438920"/>
            </a:xfrm>
            <a:custGeom>
              <a:avLst/>
              <a:gdLst/>
              <a:ahLst/>
              <a:cxnLst/>
              <a:rect l="l" t="t" r="r" b="b"/>
              <a:pathLst>
                <a:path w="7229697" h="438920">
                  <a:moveTo>
                    <a:pt x="0" y="0"/>
                  </a:moveTo>
                  <a:lnTo>
                    <a:pt x="7229697" y="0"/>
                  </a:lnTo>
                  <a:lnTo>
                    <a:pt x="7229697" y="438920"/>
                  </a:lnTo>
                  <a:lnTo>
                    <a:pt x="0" y="438920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168744" y="1208820"/>
            <a:ext cx="8152853" cy="906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45"/>
              </a:lnSpc>
            </a:pPr>
            <a:r>
              <a:rPr lang="en-US" sz="6314" dirty="0">
                <a:solidFill>
                  <a:srgbClr val="000000"/>
                </a:solidFill>
                <a:latin typeface="League Spartan"/>
              </a:rPr>
              <a:t>Resources @ UMBC</a:t>
            </a:r>
          </a:p>
        </p:txBody>
      </p: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45F090B6-C083-3E45-8CA3-A62A5F484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56" y="6701453"/>
            <a:ext cx="4150223" cy="23767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7F39C9-BEFF-0449-9A11-EC6752EE9AD9}"/>
              </a:ext>
            </a:extLst>
          </p:cNvPr>
          <p:cNvSpPr txBox="1"/>
          <p:nvPr/>
        </p:nvSpPr>
        <p:spPr>
          <a:xfrm>
            <a:off x="4609332" y="9078180"/>
            <a:ext cx="24195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Avenir Book" panose="02000503020000020003" pitchFamily="2" charset="0"/>
              </a:rPr>
              <a:t>CIRTL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98EC96-0A20-2647-BC2E-885D531477F5}"/>
              </a:ext>
            </a:extLst>
          </p:cNvPr>
          <p:cNvSpPr txBox="1"/>
          <p:nvPr/>
        </p:nvSpPr>
        <p:spPr>
          <a:xfrm>
            <a:off x="3916050" y="3184923"/>
            <a:ext cx="1179681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League Spartan" pitchFamily="2" charset="77"/>
              </a:rPr>
              <a:t>Grad Student and </a:t>
            </a:r>
            <a:br>
              <a:rPr lang="en-US" sz="6600" dirty="0">
                <a:latin typeface="League Spartan" pitchFamily="2" charset="77"/>
              </a:rPr>
            </a:br>
            <a:r>
              <a:rPr lang="en-US" sz="6600" dirty="0">
                <a:latin typeface="League Spartan" pitchFamily="2" charset="77"/>
              </a:rPr>
              <a:t>Postdoctoral Development</a:t>
            </a:r>
          </a:p>
        </p:txBody>
      </p:sp>
      <p:pic>
        <p:nvPicPr>
          <p:cNvPr id="21" name="Google Shape;23;p34">
            <a:extLst>
              <a:ext uri="{FF2B5EF4-FFF2-40B4-BE49-F238E27FC236}">
                <a16:creationId xmlns:a16="http://schemas.microsoft.com/office/drawing/2014/main" id="{CE729A94-D98B-FA40-9159-B5A6A9E62D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5414" y="7765185"/>
            <a:ext cx="7788393" cy="209135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E37BF85-3BFD-F24B-A4F6-5A164F51A216}"/>
              </a:ext>
            </a:extLst>
          </p:cNvPr>
          <p:cNvSpPr txBox="1"/>
          <p:nvPr/>
        </p:nvSpPr>
        <p:spPr>
          <a:xfrm>
            <a:off x="5403345" y="5447080"/>
            <a:ext cx="7268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eague Spartan"/>
                <a:hlinkClick r:id="rId5"/>
              </a:rPr>
              <a:t>https://my3.my.umbc.edu/groups/promise</a:t>
            </a:r>
            <a:endParaRPr lang="en-US" sz="2400" dirty="0">
              <a:solidFill>
                <a:srgbClr val="000000"/>
              </a:solidFill>
              <a:latin typeface="League Spartan"/>
            </a:endParaRPr>
          </a:p>
          <a:p>
            <a:r>
              <a:rPr lang="en-US" sz="2400" dirty="0">
                <a:solidFill>
                  <a:srgbClr val="000000"/>
                </a:solidFill>
                <a:latin typeface="League Spartan"/>
                <a:hlinkClick r:id="rId6"/>
              </a:rPr>
              <a:t>https://cirtl.umbc.edu/</a:t>
            </a:r>
            <a:endParaRPr lang="en-US" sz="2400" dirty="0">
              <a:solidFill>
                <a:srgbClr val="000000"/>
              </a:solidFill>
              <a:latin typeface="League Spartan"/>
            </a:endParaRPr>
          </a:p>
          <a:p>
            <a:endParaRPr lang="en-US" sz="2400" dirty="0"/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F006B944-E2C5-C1A2-72BF-DE5D31EE9FEC}"/>
              </a:ext>
            </a:extLst>
          </p:cNvPr>
          <p:cNvSpPr txBox="1"/>
          <p:nvPr/>
        </p:nvSpPr>
        <p:spPr>
          <a:xfrm>
            <a:off x="8779085" y="6525098"/>
            <a:ext cx="7832515" cy="113300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League Spartan"/>
              </a:rPr>
              <a:t>Contact me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League Spartan"/>
              </a:rPr>
              <a:t>Robin Cresiski: </a:t>
            </a:r>
            <a:r>
              <a:rPr lang="en-US" sz="3200" dirty="0" err="1">
                <a:solidFill>
                  <a:srgbClr val="000000"/>
                </a:solidFill>
                <a:latin typeface="League Spartan"/>
              </a:rPr>
              <a:t>rcresisk@umbc.edu</a:t>
            </a:r>
            <a:endParaRPr lang="en-US" sz="3200" dirty="0">
              <a:solidFill>
                <a:srgbClr val="000000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3190411" y="5084209"/>
            <a:ext cx="10377453" cy="118582"/>
            <a:chOff x="0" y="0"/>
            <a:chExt cx="5001355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50013558" cy="69850"/>
            </a:xfrm>
            <a:custGeom>
              <a:avLst/>
              <a:gdLst/>
              <a:ahLst/>
              <a:cxnLst/>
              <a:rect l="l" t="t" r="r" b="b"/>
              <a:pathLst>
                <a:path w="50013558" h="69850">
                  <a:moveTo>
                    <a:pt x="497227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013558" y="69850"/>
                  </a:lnTo>
                  <a:lnTo>
                    <a:pt x="500135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" name="Picture 4" descr="White stones balanced in a stack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7" t="150" r="-595" b="-150"/>
          <a:stretch/>
        </p:blipFill>
        <p:spPr>
          <a:xfrm>
            <a:off x="3128282" y="2616947"/>
            <a:ext cx="6898300" cy="764740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26104" y="948544"/>
            <a:ext cx="4743354" cy="1791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45"/>
              </a:lnSpc>
            </a:pPr>
            <a:r>
              <a:rPr lang="en-US" sz="6314" dirty="0">
                <a:solidFill>
                  <a:srgbClr val="000000"/>
                </a:solidFill>
                <a:latin typeface="League Spartan"/>
              </a:rPr>
              <a:t>Today’s</a:t>
            </a:r>
          </a:p>
          <a:p>
            <a:pPr>
              <a:lnSpc>
                <a:spcPts val="6945"/>
              </a:lnSpc>
            </a:pPr>
            <a:r>
              <a:rPr lang="en-US" sz="6314" dirty="0">
                <a:solidFill>
                  <a:srgbClr val="000000"/>
                </a:solidFill>
                <a:latin typeface="League Spartan"/>
              </a:rPr>
              <a:t>Goals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55687" y="3597979"/>
            <a:ext cx="6818175" cy="467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League Spartan"/>
              </a:rPr>
              <a:t>By the end of the session, you will...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1" y="4399122"/>
            <a:ext cx="8001000" cy="4290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Understand the unique characteristics of various types of institutions; </a:t>
            </a:r>
          </a:p>
          <a:p>
            <a:pPr marL="685800" lvl="1" indent="-228600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Identify what institutions want in a candidate. </a:t>
            </a:r>
          </a:p>
          <a:p>
            <a:pPr marL="685800" lvl="1" indent="-228600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Identify strategies to maximize opportunities and match your preferences.   </a:t>
            </a:r>
          </a:p>
          <a:p>
            <a:pPr marL="685800" lvl="1" indent="-228600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chemeClr val="dk1"/>
              </a:buClr>
              <a:buSzPts val="2400"/>
              <a:buFontTx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Identify UMBC resources that can help you pursue an academic career.  </a:t>
            </a:r>
          </a:p>
          <a:p>
            <a:pPr marL="685800" lvl="1" indent="-228600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Feel more relaxed!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3190411" y="5084209"/>
            <a:ext cx="10377453" cy="118582"/>
            <a:chOff x="0" y="0"/>
            <a:chExt cx="5001355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50013558" cy="69850"/>
            </a:xfrm>
            <a:custGeom>
              <a:avLst/>
              <a:gdLst/>
              <a:ahLst/>
              <a:cxnLst/>
              <a:rect l="l" t="t" r="r" b="b"/>
              <a:pathLst>
                <a:path w="50013558" h="69850">
                  <a:moveTo>
                    <a:pt x="497227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013558" y="69850"/>
                  </a:lnTo>
                  <a:lnTo>
                    <a:pt x="500135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34954" y="9468914"/>
            <a:ext cx="829069" cy="26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spc="141">
                <a:solidFill>
                  <a:srgbClr val="000000"/>
                </a:solidFill>
                <a:latin typeface="Telegraf"/>
              </a:rPr>
              <a:t>15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04492" y="1085850"/>
            <a:ext cx="4269955" cy="906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45"/>
              </a:lnSpc>
            </a:pPr>
            <a:r>
              <a:rPr lang="en-US" sz="6314" dirty="0">
                <a:solidFill>
                  <a:srgbClr val="000000"/>
                </a:solidFill>
                <a:latin typeface="League Spartan"/>
              </a:rPr>
              <a:t>Exercise: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04492" y="4014969"/>
            <a:ext cx="5215245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League Spartan"/>
              </a:rPr>
              <a:t>Higheredjobs.com</a:t>
            </a:r>
            <a:endParaRPr lang="en-US" sz="2400" dirty="0">
              <a:solidFill>
                <a:srgbClr val="000000"/>
              </a:solidFill>
              <a:latin typeface="League Spartan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5429665" y="-16652"/>
            <a:ext cx="3255303" cy="10332227"/>
            <a:chOff x="0" y="0"/>
            <a:chExt cx="1741842" cy="55285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41842" cy="5528549"/>
            </a:xfrm>
            <a:custGeom>
              <a:avLst/>
              <a:gdLst/>
              <a:ahLst/>
              <a:cxnLst/>
              <a:rect l="l" t="t" r="r" b="b"/>
              <a:pathLst>
                <a:path w="1741842" h="5528549">
                  <a:moveTo>
                    <a:pt x="0" y="0"/>
                  </a:moveTo>
                  <a:lnTo>
                    <a:pt x="1741842" y="0"/>
                  </a:lnTo>
                  <a:lnTo>
                    <a:pt x="1741842" y="5528549"/>
                  </a:lnTo>
                  <a:lnTo>
                    <a:pt x="0" y="5528549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5429665" y="-16652"/>
            <a:ext cx="3255303" cy="10332227"/>
            <a:chOff x="0" y="0"/>
            <a:chExt cx="1741842" cy="55285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41842" cy="5528549"/>
            </a:xfrm>
            <a:custGeom>
              <a:avLst/>
              <a:gdLst/>
              <a:ahLst/>
              <a:cxnLst/>
              <a:rect l="l" t="t" r="r" b="b"/>
              <a:pathLst>
                <a:path w="1741842" h="5528549">
                  <a:moveTo>
                    <a:pt x="0" y="0"/>
                  </a:moveTo>
                  <a:lnTo>
                    <a:pt x="1741842" y="0"/>
                  </a:lnTo>
                  <a:lnTo>
                    <a:pt x="1741842" y="5528549"/>
                  </a:lnTo>
                  <a:lnTo>
                    <a:pt x="0" y="5528549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38837" r="23491"/>
          <a:stretch>
            <a:fillRect/>
          </a:stretch>
        </p:blipFill>
        <p:spPr>
          <a:xfrm>
            <a:off x="9369859" y="1774620"/>
            <a:ext cx="7859897" cy="9919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3190411" y="5084209"/>
            <a:ext cx="10377453" cy="118582"/>
            <a:chOff x="0" y="0"/>
            <a:chExt cx="5001355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50013558" cy="69850"/>
            </a:xfrm>
            <a:custGeom>
              <a:avLst/>
              <a:gdLst/>
              <a:ahLst/>
              <a:cxnLst/>
              <a:rect l="l" t="t" r="r" b="b"/>
              <a:pathLst>
                <a:path w="50013558" h="69850">
                  <a:moveTo>
                    <a:pt x="497227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013558" y="69850"/>
                  </a:lnTo>
                  <a:lnTo>
                    <a:pt x="500135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4543563" y="5084209"/>
            <a:ext cx="10377453" cy="118582"/>
            <a:chOff x="0" y="0"/>
            <a:chExt cx="50013559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50013558" cy="69850"/>
            </a:xfrm>
            <a:custGeom>
              <a:avLst/>
              <a:gdLst/>
              <a:ahLst/>
              <a:cxnLst/>
              <a:rect l="l" t="t" r="r" b="b"/>
              <a:pathLst>
                <a:path w="50013558" h="69850">
                  <a:moveTo>
                    <a:pt x="497227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013558" y="69850"/>
                  </a:lnTo>
                  <a:lnTo>
                    <a:pt x="500135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281417" y="2292135"/>
            <a:ext cx="4402938" cy="472377"/>
            <a:chOff x="0" y="0"/>
            <a:chExt cx="4091087" cy="4389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91086" cy="438920"/>
            </a:xfrm>
            <a:custGeom>
              <a:avLst/>
              <a:gdLst/>
              <a:ahLst/>
              <a:cxnLst/>
              <a:rect l="l" t="t" r="r" b="b"/>
              <a:pathLst>
                <a:path w="4091086" h="438920">
                  <a:moveTo>
                    <a:pt x="0" y="0"/>
                  </a:moveTo>
                  <a:lnTo>
                    <a:pt x="4091086" y="0"/>
                  </a:lnTo>
                  <a:lnTo>
                    <a:pt x="4091086" y="438920"/>
                  </a:lnTo>
                  <a:lnTo>
                    <a:pt x="0" y="438920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281417" y="3156698"/>
            <a:ext cx="4096156" cy="472377"/>
            <a:chOff x="0" y="0"/>
            <a:chExt cx="3806034" cy="4389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06034" cy="438920"/>
            </a:xfrm>
            <a:custGeom>
              <a:avLst/>
              <a:gdLst/>
              <a:ahLst/>
              <a:cxnLst/>
              <a:rect l="l" t="t" r="r" b="b"/>
              <a:pathLst>
                <a:path w="3806034" h="438920">
                  <a:moveTo>
                    <a:pt x="0" y="0"/>
                  </a:moveTo>
                  <a:lnTo>
                    <a:pt x="3806034" y="0"/>
                  </a:lnTo>
                  <a:lnTo>
                    <a:pt x="3806034" y="438920"/>
                  </a:lnTo>
                  <a:lnTo>
                    <a:pt x="0" y="438920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384255" y="1876908"/>
            <a:ext cx="5123524" cy="1791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45"/>
              </a:lnSpc>
            </a:pPr>
            <a:r>
              <a:rPr lang="en-US" sz="6314" dirty="0">
                <a:solidFill>
                  <a:srgbClr val="000000"/>
                </a:solidFill>
                <a:latin typeface="League Spartan"/>
              </a:rPr>
              <a:t>Tenure</a:t>
            </a:r>
          </a:p>
          <a:p>
            <a:pPr>
              <a:lnSpc>
                <a:spcPts val="6945"/>
              </a:lnSpc>
            </a:pPr>
            <a:r>
              <a:rPr lang="en-US" sz="6314" dirty="0">
                <a:solidFill>
                  <a:srgbClr val="000000"/>
                </a:solidFill>
                <a:latin typeface="League Spartan"/>
              </a:rPr>
              <a:t>Track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220982" y="4213909"/>
            <a:ext cx="5934360" cy="3661335"/>
            <a:chOff x="-80580" y="-349056"/>
            <a:chExt cx="7912480" cy="4881779"/>
          </a:xfrm>
        </p:grpSpPr>
        <p:sp>
          <p:nvSpPr>
            <p:cNvPr id="15" name="TextBox 15"/>
            <p:cNvSpPr txBox="1"/>
            <p:nvPr/>
          </p:nvSpPr>
          <p:spPr>
            <a:xfrm>
              <a:off x="-44275" y="-349056"/>
              <a:ext cx="7876175" cy="1726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Josefin Sans Regular"/>
                </a:rPr>
                <a:t>Balancing research, teaching and service, tenure-track positions come with more benefits (from health and retirement to voting rights on campus policy).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80580" y="1968774"/>
              <a:ext cx="7876175" cy="2563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2520"/>
                </a:lnSpc>
                <a:spcBef>
                  <a:spcPts val="1200"/>
                </a:spcBef>
                <a:spcAft>
                  <a:spcPts val="1200"/>
                </a:spcAft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Josefin Sans Regular"/>
                </a:rPr>
                <a:t>Amount of teaching, research and service varies by institution</a:t>
              </a:r>
            </a:p>
            <a:p>
              <a:pPr marL="388620" lvl="1" indent="-194310">
                <a:lnSpc>
                  <a:spcPts val="2520"/>
                </a:lnSpc>
                <a:spcBef>
                  <a:spcPts val="1200"/>
                </a:spcBef>
                <a:spcAft>
                  <a:spcPts val="1200"/>
                </a:spcAft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Josefin Sans Regular"/>
                </a:rPr>
                <a:t>Tenure clock ranges from 5-8 years, accommodations/adjustments may be made for certain circumstances. 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563952" y="4213909"/>
            <a:ext cx="6177068" cy="5177060"/>
            <a:chOff x="-1" y="-349056"/>
            <a:chExt cx="8236091" cy="6902747"/>
          </a:xfrm>
        </p:grpSpPr>
        <p:sp>
          <p:nvSpPr>
            <p:cNvPr id="18" name="TextBox 18"/>
            <p:cNvSpPr txBox="1"/>
            <p:nvPr/>
          </p:nvSpPr>
          <p:spPr>
            <a:xfrm>
              <a:off x="-1" y="-349056"/>
              <a:ext cx="7876175" cy="1726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Josefin Sans Regular"/>
                </a:rPr>
                <a:t>These positions have varying terms/contracts and a range of responsibilities - frequently focused on teaching and service, not scholarship.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9915" y="1677997"/>
              <a:ext cx="7876175" cy="4875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ct val="15000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Josefin Sans Regular"/>
                </a:rPr>
                <a:t>Lecturers</a:t>
              </a:r>
            </a:p>
            <a:p>
              <a:pPr marL="388620" lvl="1" indent="-194310">
                <a:lnSpc>
                  <a:spcPct val="15000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Josefin Sans Regular"/>
                </a:rPr>
                <a:t>Instructors</a:t>
              </a:r>
            </a:p>
            <a:p>
              <a:pPr marL="388620" lvl="1" indent="-194310">
                <a:lnSpc>
                  <a:spcPct val="15000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Josefin Sans Regular"/>
                </a:rPr>
                <a:t>Visiting Assistant Professors</a:t>
              </a:r>
            </a:p>
            <a:p>
              <a:pPr marL="388620" lvl="1" indent="-194310">
                <a:lnSpc>
                  <a:spcPct val="15000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Josefin Sans Regular"/>
                </a:rPr>
                <a:t>Professors of Practice</a:t>
              </a:r>
            </a:p>
            <a:p>
              <a:pPr marL="388620" lvl="1" indent="-194310">
                <a:lnSpc>
                  <a:spcPct val="15000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Josefin Sans Regular"/>
                </a:rPr>
                <a:t>Clinical faculty </a:t>
              </a:r>
            </a:p>
            <a:p>
              <a:pPr marL="388620" lvl="1" indent="-194310">
                <a:lnSpc>
                  <a:spcPct val="15000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Josefin Sans Regular"/>
                </a:rPr>
                <a:t>Adjuncts</a:t>
              </a:r>
            </a:p>
            <a:p>
              <a:pPr marL="388620" lvl="1" indent="-194310">
                <a:lnSpc>
                  <a:spcPts val="2520"/>
                </a:lnSpc>
                <a:buFont typeface="Arial"/>
                <a:buChar char="•"/>
              </a:pPr>
              <a:endParaRPr lang="en-US" sz="2400" dirty="0">
                <a:solidFill>
                  <a:srgbClr val="000000"/>
                </a:solidFill>
                <a:latin typeface="Josefin Sans Regular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423310" y="1862620"/>
            <a:ext cx="6436114" cy="1791388"/>
            <a:chOff x="0" y="57149"/>
            <a:chExt cx="8581486" cy="2388518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576375"/>
              <a:ext cx="6751899" cy="629836"/>
              <a:chOff x="0" y="0"/>
              <a:chExt cx="4705256" cy="43892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705257" cy="438920"/>
              </a:xfrm>
              <a:custGeom>
                <a:avLst/>
                <a:gdLst/>
                <a:ahLst/>
                <a:cxnLst/>
                <a:rect l="l" t="t" r="r" b="b"/>
                <a:pathLst>
                  <a:path w="4705257" h="438920">
                    <a:moveTo>
                      <a:pt x="0" y="0"/>
                    </a:moveTo>
                    <a:lnTo>
                      <a:pt x="4705257" y="0"/>
                    </a:lnTo>
                    <a:lnTo>
                      <a:pt x="4705257" y="438920"/>
                    </a:lnTo>
                    <a:lnTo>
                      <a:pt x="0" y="438920"/>
                    </a:lnTo>
                    <a:close/>
                  </a:path>
                </a:pathLst>
              </a:custGeom>
              <a:solidFill>
                <a:srgbClr val="FFDE00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0" y="1782587"/>
              <a:ext cx="5667775" cy="629836"/>
              <a:chOff x="0" y="0"/>
              <a:chExt cx="3949753" cy="43892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949753" cy="438920"/>
              </a:xfrm>
              <a:custGeom>
                <a:avLst/>
                <a:gdLst/>
                <a:ahLst/>
                <a:cxnLst/>
                <a:rect l="l" t="t" r="r" b="b"/>
                <a:pathLst>
                  <a:path w="3949753" h="438920">
                    <a:moveTo>
                      <a:pt x="0" y="0"/>
                    </a:moveTo>
                    <a:lnTo>
                      <a:pt x="3949753" y="0"/>
                    </a:lnTo>
                    <a:lnTo>
                      <a:pt x="3949753" y="438920"/>
                    </a:lnTo>
                    <a:lnTo>
                      <a:pt x="0" y="438920"/>
                    </a:lnTo>
                    <a:close/>
                  </a:path>
                </a:pathLst>
              </a:custGeom>
              <a:solidFill>
                <a:srgbClr val="FFDE00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187523" y="57149"/>
              <a:ext cx="8393963" cy="2388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45"/>
                </a:lnSpc>
              </a:pPr>
              <a:r>
                <a:rPr lang="en-US" sz="6314" dirty="0">
                  <a:solidFill>
                    <a:srgbClr val="000000"/>
                  </a:solidFill>
                  <a:latin typeface="League Spartan"/>
                </a:rPr>
                <a:t>Non-Tenure Track</a:t>
              </a:r>
            </a:p>
          </p:txBody>
        </p:sp>
      </p:grpSp>
      <p:sp>
        <p:nvSpPr>
          <p:cNvPr id="28" name="Freeform 27">
            <a:extLst>
              <a:ext uri="{FF2B5EF4-FFF2-40B4-BE49-F238E27FC236}">
                <a16:creationId xmlns:a16="http://schemas.microsoft.com/office/drawing/2014/main" id="{2C7C6A01-27CB-D642-B017-40C356746A62}"/>
              </a:ext>
            </a:extLst>
          </p:cNvPr>
          <p:cNvSpPr/>
          <p:nvPr/>
        </p:nvSpPr>
        <p:spPr>
          <a:xfrm>
            <a:off x="2063047" y="328545"/>
            <a:ext cx="8210610" cy="8863638"/>
          </a:xfrm>
          <a:custGeom>
            <a:avLst/>
            <a:gdLst>
              <a:gd name="connsiteX0" fmla="*/ 1997965 w 8210610"/>
              <a:gd name="connsiteY0" fmla="*/ 827902 h 8863638"/>
              <a:gd name="connsiteX1" fmla="*/ 330529 w 8210610"/>
              <a:gd name="connsiteY1" fmla="*/ 2576020 h 8863638"/>
              <a:gd name="connsiteX2" fmla="*/ 169165 w 8210610"/>
              <a:gd name="connsiteY2" fmla="*/ 5695737 h 8863638"/>
              <a:gd name="connsiteX3" fmla="*/ 2240012 w 8210610"/>
              <a:gd name="connsiteY3" fmla="*/ 8546514 h 8863638"/>
              <a:gd name="connsiteX4" fmla="*/ 6274129 w 8210610"/>
              <a:gd name="connsiteY4" fmla="*/ 8573408 h 8863638"/>
              <a:gd name="connsiteX5" fmla="*/ 7753306 w 8210610"/>
              <a:gd name="connsiteY5" fmla="*/ 6583243 h 8863638"/>
              <a:gd name="connsiteX6" fmla="*/ 8210506 w 8210610"/>
              <a:gd name="connsiteY6" fmla="*/ 4646867 h 8863638"/>
              <a:gd name="connsiteX7" fmla="*/ 7726412 w 8210610"/>
              <a:gd name="connsiteY7" fmla="*/ 2253290 h 8863638"/>
              <a:gd name="connsiteX8" fmla="*/ 5198365 w 8210610"/>
              <a:gd name="connsiteY8" fmla="*/ 155549 h 8863638"/>
              <a:gd name="connsiteX9" fmla="*/ 1029777 w 8210610"/>
              <a:gd name="connsiteY9" fmla="*/ 316914 h 886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0610" h="8863638" extrusionOk="0">
                <a:moveTo>
                  <a:pt x="1997965" y="827902"/>
                </a:moveTo>
                <a:cubicBezTo>
                  <a:pt x="1244066" y="1251539"/>
                  <a:pt x="577422" y="1786447"/>
                  <a:pt x="330529" y="2576020"/>
                </a:cubicBezTo>
                <a:cubicBezTo>
                  <a:pt x="173271" y="3418387"/>
                  <a:pt x="-227574" y="4703151"/>
                  <a:pt x="169165" y="5695737"/>
                </a:cubicBezTo>
                <a:cubicBezTo>
                  <a:pt x="455129" y="6722345"/>
                  <a:pt x="1202290" y="8178709"/>
                  <a:pt x="2240012" y="8546514"/>
                </a:cubicBezTo>
                <a:cubicBezTo>
                  <a:pt x="3081793" y="8929989"/>
                  <a:pt x="5575156" y="9005694"/>
                  <a:pt x="6274129" y="8573408"/>
                </a:cubicBezTo>
                <a:cubicBezTo>
                  <a:pt x="7210125" y="8248226"/>
                  <a:pt x="7482937" y="7129909"/>
                  <a:pt x="7753306" y="6583243"/>
                </a:cubicBezTo>
                <a:cubicBezTo>
                  <a:pt x="8050828" y="5924960"/>
                  <a:pt x="8151296" y="5428492"/>
                  <a:pt x="8210506" y="4646867"/>
                </a:cubicBezTo>
                <a:cubicBezTo>
                  <a:pt x="8183991" y="3715095"/>
                  <a:pt x="8140200" y="3124465"/>
                  <a:pt x="7726412" y="2253290"/>
                </a:cubicBezTo>
                <a:cubicBezTo>
                  <a:pt x="7452301" y="1632331"/>
                  <a:pt x="6485859" y="519486"/>
                  <a:pt x="5198365" y="155549"/>
                </a:cubicBezTo>
                <a:cubicBezTo>
                  <a:pt x="3840623" y="-206263"/>
                  <a:pt x="2698543" y="191426"/>
                  <a:pt x="1029777" y="316914"/>
                </a:cubicBezTo>
              </a:path>
            </a:pathLst>
          </a:custGeom>
          <a:noFill/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997965 w 8210610"/>
                      <a:gd name="connsiteY0" fmla="*/ 827902 h 8863638"/>
                      <a:gd name="connsiteX1" fmla="*/ 330529 w 8210610"/>
                      <a:gd name="connsiteY1" fmla="*/ 2576020 h 8863638"/>
                      <a:gd name="connsiteX2" fmla="*/ 169165 w 8210610"/>
                      <a:gd name="connsiteY2" fmla="*/ 5695737 h 8863638"/>
                      <a:gd name="connsiteX3" fmla="*/ 2240012 w 8210610"/>
                      <a:gd name="connsiteY3" fmla="*/ 8546514 h 8863638"/>
                      <a:gd name="connsiteX4" fmla="*/ 6274129 w 8210610"/>
                      <a:gd name="connsiteY4" fmla="*/ 8573408 h 8863638"/>
                      <a:gd name="connsiteX5" fmla="*/ 7753306 w 8210610"/>
                      <a:gd name="connsiteY5" fmla="*/ 6583243 h 8863638"/>
                      <a:gd name="connsiteX6" fmla="*/ 8210506 w 8210610"/>
                      <a:gd name="connsiteY6" fmla="*/ 4646867 h 8863638"/>
                      <a:gd name="connsiteX7" fmla="*/ 7726412 w 8210610"/>
                      <a:gd name="connsiteY7" fmla="*/ 2253290 h 8863638"/>
                      <a:gd name="connsiteX8" fmla="*/ 5198365 w 8210610"/>
                      <a:gd name="connsiteY8" fmla="*/ 155549 h 8863638"/>
                      <a:gd name="connsiteX9" fmla="*/ 1029777 w 8210610"/>
                      <a:gd name="connsiteY9" fmla="*/ 316914 h 8863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210610" h="8863638">
                        <a:moveTo>
                          <a:pt x="1997965" y="827902"/>
                        </a:moveTo>
                        <a:cubicBezTo>
                          <a:pt x="1316647" y="1296308"/>
                          <a:pt x="635329" y="1764714"/>
                          <a:pt x="330529" y="2576020"/>
                        </a:cubicBezTo>
                        <a:cubicBezTo>
                          <a:pt x="25729" y="3387326"/>
                          <a:pt x="-149082" y="4700655"/>
                          <a:pt x="169165" y="5695737"/>
                        </a:cubicBezTo>
                        <a:cubicBezTo>
                          <a:pt x="487412" y="6690819"/>
                          <a:pt x="1222518" y="8066902"/>
                          <a:pt x="2240012" y="8546514"/>
                        </a:cubicBezTo>
                        <a:cubicBezTo>
                          <a:pt x="3257506" y="9026126"/>
                          <a:pt x="5355247" y="8900620"/>
                          <a:pt x="6274129" y="8573408"/>
                        </a:cubicBezTo>
                        <a:cubicBezTo>
                          <a:pt x="7193011" y="8246196"/>
                          <a:pt x="7430577" y="7237666"/>
                          <a:pt x="7753306" y="6583243"/>
                        </a:cubicBezTo>
                        <a:cubicBezTo>
                          <a:pt x="8076035" y="5928820"/>
                          <a:pt x="8214988" y="5368526"/>
                          <a:pt x="8210506" y="4646867"/>
                        </a:cubicBezTo>
                        <a:cubicBezTo>
                          <a:pt x="8206024" y="3925208"/>
                          <a:pt x="8228435" y="3001843"/>
                          <a:pt x="7726412" y="2253290"/>
                        </a:cubicBezTo>
                        <a:cubicBezTo>
                          <a:pt x="7224389" y="1504737"/>
                          <a:pt x="6314471" y="478278"/>
                          <a:pt x="5198365" y="155549"/>
                        </a:cubicBezTo>
                        <a:cubicBezTo>
                          <a:pt x="4082259" y="-167180"/>
                          <a:pt x="2556018" y="74867"/>
                          <a:pt x="1029777" y="316914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EC6FA3-7E85-AE44-A16A-0D56F4102705}"/>
              </a:ext>
            </a:extLst>
          </p:cNvPr>
          <p:cNvSpPr txBox="1"/>
          <p:nvPr/>
        </p:nvSpPr>
        <p:spPr>
          <a:xfrm>
            <a:off x="4790598" y="9347244"/>
            <a:ext cx="44198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League Spartan" pitchFamily="2" charset="77"/>
              </a:rPr>
              <a:t>Focus of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3190411" y="5084209"/>
            <a:ext cx="10377453" cy="118582"/>
            <a:chOff x="0" y="0"/>
            <a:chExt cx="5001355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50013558" cy="69850"/>
            </a:xfrm>
            <a:custGeom>
              <a:avLst/>
              <a:gdLst/>
              <a:ahLst/>
              <a:cxnLst/>
              <a:rect l="l" t="t" r="r" b="b"/>
              <a:pathLst>
                <a:path w="50013558" h="69850">
                  <a:moveTo>
                    <a:pt x="497227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013558" y="69850"/>
                  </a:lnTo>
                  <a:lnTo>
                    <a:pt x="500135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262203" y="1085850"/>
            <a:ext cx="9997097" cy="1791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45"/>
              </a:lnSpc>
            </a:pPr>
            <a:r>
              <a:rPr lang="en-US" sz="6314" dirty="0">
                <a:solidFill>
                  <a:srgbClr val="000000"/>
                </a:solidFill>
                <a:latin typeface="League Spartan"/>
              </a:rPr>
              <a:t>All Institutions are not the same…</a:t>
            </a:r>
            <a:endParaRPr lang="en-US" sz="6314" u="none" dirty="0">
              <a:solidFill>
                <a:srgbClr val="000000"/>
              </a:solidFill>
              <a:latin typeface="League Spartan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244802" y="2846155"/>
            <a:ext cx="3760014" cy="958786"/>
            <a:chOff x="0" y="0"/>
            <a:chExt cx="5013352" cy="127838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013352" cy="1278381"/>
              <a:chOff x="0" y="0"/>
              <a:chExt cx="1271906" cy="32433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71906" cy="324330"/>
              </a:xfrm>
              <a:custGeom>
                <a:avLst/>
                <a:gdLst/>
                <a:ahLst/>
                <a:cxnLst/>
                <a:rect l="l" t="t" r="r" b="b"/>
                <a:pathLst>
                  <a:path w="1271906" h="324330">
                    <a:moveTo>
                      <a:pt x="0" y="0"/>
                    </a:moveTo>
                    <a:lnTo>
                      <a:pt x="1271906" y="0"/>
                    </a:lnTo>
                    <a:lnTo>
                      <a:pt x="1271906" y="324330"/>
                    </a:lnTo>
                    <a:lnTo>
                      <a:pt x="0" y="324330"/>
                    </a:lnTo>
                    <a:close/>
                  </a:path>
                </a:pathLst>
              </a:custGeom>
              <a:solidFill>
                <a:srgbClr val="FFDE00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263340" y="131827"/>
              <a:ext cx="4486672" cy="975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000000"/>
                  </a:solidFill>
                  <a:latin typeface="League Spartan"/>
                </a:rPr>
                <a:t>Institutions fit into Carnegie Classifications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013409" y="4248097"/>
            <a:ext cx="3760014" cy="958786"/>
            <a:chOff x="0" y="0"/>
            <a:chExt cx="5013352" cy="127838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5013352" cy="1278381"/>
              <a:chOff x="0" y="0"/>
              <a:chExt cx="1271906" cy="32433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71906" cy="324330"/>
              </a:xfrm>
              <a:custGeom>
                <a:avLst/>
                <a:gdLst/>
                <a:ahLst/>
                <a:cxnLst/>
                <a:rect l="l" t="t" r="r" b="b"/>
                <a:pathLst>
                  <a:path w="1271906" h="324330">
                    <a:moveTo>
                      <a:pt x="0" y="0"/>
                    </a:moveTo>
                    <a:lnTo>
                      <a:pt x="1271906" y="0"/>
                    </a:lnTo>
                    <a:lnTo>
                      <a:pt x="1271906" y="324330"/>
                    </a:lnTo>
                    <a:lnTo>
                      <a:pt x="0" y="324330"/>
                    </a:lnTo>
                    <a:close/>
                  </a:path>
                </a:pathLst>
              </a:custGeom>
              <a:solidFill>
                <a:srgbClr val="FFDE00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292979" y="131827"/>
              <a:ext cx="3957676" cy="4796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League Spartan"/>
                </a:rPr>
                <a:t>Faculty expectations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820766" y="5674909"/>
            <a:ext cx="3760014" cy="958786"/>
            <a:chOff x="0" y="0"/>
            <a:chExt cx="5013352" cy="127838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013352" cy="1278381"/>
              <a:chOff x="0" y="0"/>
              <a:chExt cx="1271906" cy="32433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271906" cy="324330"/>
              </a:xfrm>
              <a:custGeom>
                <a:avLst/>
                <a:gdLst/>
                <a:ahLst/>
                <a:cxnLst/>
                <a:rect l="l" t="t" r="r" b="b"/>
                <a:pathLst>
                  <a:path w="1271906" h="324330">
                    <a:moveTo>
                      <a:pt x="0" y="0"/>
                    </a:moveTo>
                    <a:lnTo>
                      <a:pt x="1271906" y="0"/>
                    </a:lnTo>
                    <a:lnTo>
                      <a:pt x="1271906" y="324330"/>
                    </a:lnTo>
                    <a:lnTo>
                      <a:pt x="0" y="324330"/>
                    </a:lnTo>
                    <a:close/>
                  </a:path>
                </a:pathLst>
              </a:custGeom>
              <a:solidFill>
                <a:srgbClr val="FFDE00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346300" y="131827"/>
              <a:ext cx="4667052" cy="9754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League Spartan"/>
                </a:rPr>
                <a:t>Culture, Conditions &amp; Candidacy Requirements</a:t>
              </a:r>
            </a:p>
          </p:txBody>
        </p:sp>
      </p:grpSp>
      <p:sp>
        <p:nvSpPr>
          <p:cNvPr id="23" name="Circular Arrow 22">
            <a:extLst>
              <a:ext uri="{FF2B5EF4-FFF2-40B4-BE49-F238E27FC236}">
                <a16:creationId xmlns:a16="http://schemas.microsoft.com/office/drawing/2014/main" id="{CFA63448-1A5B-934B-BF66-E5B7E5D4D574}"/>
              </a:ext>
            </a:extLst>
          </p:cNvPr>
          <p:cNvSpPr/>
          <p:nvPr/>
        </p:nvSpPr>
        <p:spPr>
          <a:xfrm>
            <a:off x="6675476" y="2573306"/>
            <a:ext cx="2895600" cy="2674126"/>
          </a:xfrm>
          <a:prstGeom prst="circularArrow">
            <a:avLst>
              <a:gd name="adj1" fmla="val 9574"/>
              <a:gd name="adj2" fmla="val 1142319"/>
              <a:gd name="adj3" fmla="val 20630760"/>
              <a:gd name="adj4" fmla="val 13415205"/>
              <a:gd name="adj5" fmla="val 1711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ircular Arrow 23">
            <a:extLst>
              <a:ext uri="{FF2B5EF4-FFF2-40B4-BE49-F238E27FC236}">
                <a16:creationId xmlns:a16="http://schemas.microsoft.com/office/drawing/2014/main" id="{B6A73A6C-67F5-CA41-BEA7-7BE3C0EA5A94}"/>
              </a:ext>
            </a:extLst>
          </p:cNvPr>
          <p:cNvSpPr/>
          <p:nvPr/>
        </p:nvSpPr>
        <p:spPr>
          <a:xfrm>
            <a:off x="11461125" y="3910369"/>
            <a:ext cx="2895600" cy="2674126"/>
          </a:xfrm>
          <a:prstGeom prst="circularArrow">
            <a:avLst>
              <a:gd name="adj1" fmla="val 9574"/>
              <a:gd name="adj2" fmla="val 1142319"/>
              <a:gd name="adj3" fmla="val 20630760"/>
              <a:gd name="adj4" fmla="val 13415205"/>
              <a:gd name="adj5" fmla="val 1711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7B617D-5F96-E849-9E19-3688C7F2A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0986" y="8349035"/>
            <a:ext cx="88582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69000" cy="10315575"/>
            <a:chOff x="0" y="0"/>
            <a:chExt cx="12145297" cy="14287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45297" cy="14287343"/>
            </a:xfrm>
            <a:custGeom>
              <a:avLst/>
              <a:gdLst/>
              <a:ahLst/>
              <a:cxnLst/>
              <a:rect l="l" t="t" r="r" b="b"/>
              <a:pathLst>
                <a:path w="12145297" h="14287343">
                  <a:moveTo>
                    <a:pt x="0" y="0"/>
                  </a:moveTo>
                  <a:lnTo>
                    <a:pt x="12145297" y="0"/>
                  </a:lnTo>
                  <a:lnTo>
                    <a:pt x="12145297" y="14287343"/>
                  </a:lnTo>
                  <a:lnTo>
                    <a:pt x="0" y="14287343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359932" y="1536660"/>
            <a:ext cx="5978588" cy="1791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945"/>
              </a:lnSpc>
            </a:pPr>
            <a:r>
              <a:rPr lang="en-US" sz="6314" dirty="0">
                <a:solidFill>
                  <a:srgbClr val="000000"/>
                </a:solidFill>
                <a:latin typeface="League Spartan"/>
              </a:rPr>
              <a:t>Carnegie Classifications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D14F2F-236A-DB44-A29E-2FE8934C4AAE}"/>
              </a:ext>
            </a:extLst>
          </p:cNvPr>
          <p:cNvGrpSpPr/>
          <p:nvPr/>
        </p:nvGrpSpPr>
        <p:grpSpPr>
          <a:xfrm>
            <a:off x="9358391" y="621945"/>
            <a:ext cx="6569677" cy="742750"/>
            <a:chOff x="9358391" y="621945"/>
            <a:chExt cx="6569677" cy="742750"/>
          </a:xfrm>
        </p:grpSpPr>
        <p:sp>
          <p:nvSpPr>
            <p:cNvPr id="7" name="TextBox 7"/>
            <p:cNvSpPr txBox="1"/>
            <p:nvPr/>
          </p:nvSpPr>
          <p:spPr>
            <a:xfrm>
              <a:off x="9358391" y="621945"/>
              <a:ext cx="6569677" cy="419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League Spartan"/>
                </a:rPr>
                <a:t>R1 very high research activity, doctoral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358391" y="1063330"/>
              <a:ext cx="6569677" cy="301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Telegraf"/>
                </a:rPr>
                <a:t>Research reigns supreme.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E60E57-9917-D947-BD6D-93240FB63ABB}"/>
              </a:ext>
            </a:extLst>
          </p:cNvPr>
          <p:cNvGrpSpPr/>
          <p:nvPr/>
        </p:nvGrpSpPr>
        <p:grpSpPr>
          <a:xfrm>
            <a:off x="9358391" y="2081099"/>
            <a:ext cx="6569677" cy="1047367"/>
            <a:chOff x="9358391" y="2081099"/>
            <a:chExt cx="6569677" cy="1047367"/>
          </a:xfrm>
        </p:grpSpPr>
        <p:sp>
          <p:nvSpPr>
            <p:cNvPr id="9" name="TextBox 9"/>
            <p:cNvSpPr txBox="1"/>
            <p:nvPr/>
          </p:nvSpPr>
          <p:spPr>
            <a:xfrm>
              <a:off x="9358391" y="2081099"/>
              <a:ext cx="6569677" cy="419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League Spartan"/>
                </a:rPr>
                <a:t>R2 – high research activity, doctoral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358391" y="2506501"/>
              <a:ext cx="6569677" cy="621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Telegraf"/>
                </a:rPr>
                <a:t>Research is highly prioritized, but they aren’t bringing in the grant funding to be R1/research expenditures aren’t as high..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9D64BF-D848-9748-B71B-318500AA8A1E}"/>
              </a:ext>
            </a:extLst>
          </p:cNvPr>
          <p:cNvGrpSpPr/>
          <p:nvPr/>
        </p:nvGrpSpPr>
        <p:grpSpPr>
          <a:xfrm>
            <a:off x="9358391" y="3727789"/>
            <a:ext cx="6569677" cy="729911"/>
            <a:chOff x="9358391" y="3584961"/>
            <a:chExt cx="6569677" cy="729911"/>
          </a:xfrm>
        </p:grpSpPr>
        <p:sp>
          <p:nvSpPr>
            <p:cNvPr id="11" name="TextBox 11"/>
            <p:cNvSpPr txBox="1"/>
            <p:nvPr/>
          </p:nvSpPr>
          <p:spPr>
            <a:xfrm>
              <a:off x="9358391" y="3584961"/>
              <a:ext cx="6569677" cy="419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League Spartan"/>
                </a:rPr>
                <a:t>D/PU – doctoral/professional universities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9358391" y="4013507"/>
              <a:ext cx="6569677" cy="301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Telegraf"/>
                </a:rPr>
                <a:t>Often called “regional comprehensive” institutions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A8F98D-EA9F-9B4A-8606-27BC1638D277}"/>
              </a:ext>
            </a:extLst>
          </p:cNvPr>
          <p:cNvGrpSpPr/>
          <p:nvPr/>
        </p:nvGrpSpPr>
        <p:grpSpPr>
          <a:xfrm>
            <a:off x="9358391" y="5061728"/>
            <a:ext cx="6569677" cy="1054868"/>
            <a:chOff x="9358391" y="5061728"/>
            <a:chExt cx="6569677" cy="1054868"/>
          </a:xfrm>
        </p:grpSpPr>
        <p:sp>
          <p:nvSpPr>
            <p:cNvPr id="8" name="TextBox 8"/>
            <p:cNvSpPr txBox="1"/>
            <p:nvPr/>
          </p:nvSpPr>
          <p:spPr>
            <a:xfrm>
              <a:off x="9358391" y="5061728"/>
              <a:ext cx="6569677" cy="419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League Spartan"/>
                </a:rPr>
                <a:t>M1, M2, M3 – master’s granting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358391" y="5494631"/>
              <a:ext cx="6569677" cy="621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Telegraf"/>
                </a:rPr>
                <a:t>1, 2, or 3 just depends on the number of degrees grants (M1 biggest)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F75769E-7E9A-B74A-9BFD-583E0727AF88}"/>
              </a:ext>
            </a:extLst>
          </p:cNvPr>
          <p:cNvGrpSpPr/>
          <p:nvPr/>
        </p:nvGrpSpPr>
        <p:grpSpPr>
          <a:xfrm>
            <a:off x="9358391" y="6513600"/>
            <a:ext cx="6569677" cy="1003918"/>
            <a:chOff x="9358391" y="6513600"/>
            <a:chExt cx="6569677" cy="1003918"/>
          </a:xfrm>
        </p:grpSpPr>
        <p:sp>
          <p:nvSpPr>
            <p:cNvPr id="10" name="TextBox 10"/>
            <p:cNvSpPr txBox="1"/>
            <p:nvPr/>
          </p:nvSpPr>
          <p:spPr>
            <a:xfrm>
              <a:off x="9358391" y="6513600"/>
              <a:ext cx="6569677" cy="419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League Spartan"/>
                </a:rPr>
                <a:t>Baccalaureate Colleges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358391" y="6895553"/>
              <a:ext cx="6569677" cy="621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Telegraf"/>
                </a:rPr>
                <a:t>Four-year college degrees offered, sometimes there are limited master’s </a:t>
              </a:r>
              <a:r>
                <a:rPr lang="en-US" dirty="0">
                  <a:solidFill>
                    <a:srgbClr val="000000"/>
                  </a:solidFill>
                  <a:latin typeface="Telegraf"/>
                </a:rPr>
                <a:t>or doctoral </a:t>
              </a:r>
              <a:r>
                <a:rPr lang="en-US" sz="1800" dirty="0">
                  <a:solidFill>
                    <a:srgbClr val="000000"/>
                  </a:solidFill>
                  <a:latin typeface="Telegraf"/>
                </a:rPr>
                <a:t>programs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-3190411" y="5084209"/>
            <a:ext cx="10377453" cy="118582"/>
            <a:chOff x="0" y="0"/>
            <a:chExt cx="50013559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50013558" cy="69850"/>
            </a:xfrm>
            <a:custGeom>
              <a:avLst/>
              <a:gdLst/>
              <a:ahLst/>
              <a:cxnLst/>
              <a:rect l="l" t="t" r="r" b="b"/>
              <a:pathLst>
                <a:path w="50013558" h="69850">
                  <a:moveTo>
                    <a:pt x="497227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013558" y="69850"/>
                  </a:lnTo>
                  <a:lnTo>
                    <a:pt x="500135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634954" y="675467"/>
            <a:ext cx="829069" cy="26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spc="141">
                <a:solidFill>
                  <a:srgbClr val="000000"/>
                </a:solidFill>
                <a:latin typeface="Telegraf"/>
              </a:rPr>
              <a:t>2020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90378-57A1-A44B-84A1-4D208C2D0EB9}"/>
              </a:ext>
            </a:extLst>
          </p:cNvPr>
          <p:cNvSpPr txBox="1"/>
          <p:nvPr/>
        </p:nvSpPr>
        <p:spPr>
          <a:xfrm>
            <a:off x="3724830" y="9497993"/>
            <a:ext cx="10088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Note: We are not including vocational, technical or career colleges (culinary school, for example)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0D6219-481D-9443-A983-77286EA09798}"/>
              </a:ext>
            </a:extLst>
          </p:cNvPr>
          <p:cNvGrpSpPr/>
          <p:nvPr/>
        </p:nvGrpSpPr>
        <p:grpSpPr>
          <a:xfrm>
            <a:off x="9358391" y="7870940"/>
            <a:ext cx="7177009" cy="1023199"/>
            <a:chOff x="9358391" y="7870940"/>
            <a:chExt cx="7177009" cy="1023199"/>
          </a:xfrm>
        </p:grpSpPr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29631356-FF78-6746-8763-4A4EB59EB738}"/>
                </a:ext>
              </a:extLst>
            </p:cNvPr>
            <p:cNvSpPr txBox="1"/>
            <p:nvPr/>
          </p:nvSpPr>
          <p:spPr>
            <a:xfrm>
              <a:off x="9358391" y="7870940"/>
              <a:ext cx="7177009" cy="4193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League Spartan"/>
                </a:rPr>
                <a:t>Associate’s Colleges – community colleges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770B5FD4-4638-B540-87EE-75C188C32CA7}"/>
                </a:ext>
              </a:extLst>
            </p:cNvPr>
            <p:cNvSpPr txBox="1"/>
            <p:nvPr/>
          </p:nvSpPr>
          <p:spPr>
            <a:xfrm>
              <a:off x="9385285" y="8272174"/>
              <a:ext cx="6569677" cy="621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Telegraf"/>
                </a:rPr>
                <a:t>Two-year college degrees offered, sometimes there are limited applied bachelor’s programs in technical areas</a:t>
              </a:r>
            </a:p>
          </p:txBody>
        </p:sp>
      </p:grpSp>
      <p:sp>
        <p:nvSpPr>
          <p:cNvPr id="25" name="TextBox 9">
            <a:extLst>
              <a:ext uri="{FF2B5EF4-FFF2-40B4-BE49-F238E27FC236}">
                <a16:creationId xmlns:a16="http://schemas.microsoft.com/office/drawing/2014/main" id="{00ECD799-BB4D-2B44-BD4E-232BD15C4EEC}"/>
              </a:ext>
            </a:extLst>
          </p:cNvPr>
          <p:cNvSpPr txBox="1"/>
          <p:nvPr/>
        </p:nvSpPr>
        <p:spPr>
          <a:xfrm>
            <a:off x="302077" y="4456340"/>
            <a:ext cx="1494822" cy="858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21" dirty="0">
                <a:solidFill>
                  <a:srgbClr val="000000"/>
                </a:solidFill>
                <a:latin typeface="Telegraf"/>
              </a:rPr>
              <a:t>UMBC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21" dirty="0">
                <a:solidFill>
                  <a:srgbClr val="000000"/>
                </a:solidFill>
                <a:latin typeface="Telegraf"/>
              </a:rPr>
              <a:t>Grad Student &amp; Postdoctoral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3190411" y="5084209"/>
            <a:ext cx="10377453" cy="118582"/>
            <a:chOff x="0" y="0"/>
            <a:chExt cx="5001355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50013558" cy="69850"/>
            </a:xfrm>
            <a:custGeom>
              <a:avLst/>
              <a:gdLst/>
              <a:ahLst/>
              <a:cxnLst/>
              <a:rect l="l" t="t" r="r" b="b"/>
              <a:pathLst>
                <a:path w="50013558" h="69850">
                  <a:moveTo>
                    <a:pt x="497227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013558" y="69850"/>
                  </a:lnTo>
                  <a:lnTo>
                    <a:pt x="500135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429665" y="-16652"/>
            <a:ext cx="3255303" cy="10332227"/>
            <a:chOff x="0" y="0"/>
            <a:chExt cx="1741842" cy="55285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41842" cy="5528549"/>
            </a:xfrm>
            <a:custGeom>
              <a:avLst/>
              <a:gdLst/>
              <a:ahLst/>
              <a:cxnLst/>
              <a:rect l="l" t="t" r="r" b="b"/>
              <a:pathLst>
                <a:path w="1741842" h="5528549">
                  <a:moveTo>
                    <a:pt x="0" y="0"/>
                  </a:moveTo>
                  <a:lnTo>
                    <a:pt x="1741842" y="0"/>
                  </a:lnTo>
                  <a:lnTo>
                    <a:pt x="1741842" y="5528549"/>
                  </a:lnTo>
                  <a:lnTo>
                    <a:pt x="0" y="5528549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429665" y="-16652"/>
            <a:ext cx="3255303" cy="10332227"/>
            <a:chOff x="0" y="0"/>
            <a:chExt cx="1741842" cy="55285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1842" cy="5528549"/>
            </a:xfrm>
            <a:custGeom>
              <a:avLst/>
              <a:gdLst/>
              <a:ahLst/>
              <a:cxnLst/>
              <a:rect l="l" t="t" r="r" b="b"/>
              <a:pathLst>
                <a:path w="1741842" h="5528549">
                  <a:moveTo>
                    <a:pt x="0" y="0"/>
                  </a:moveTo>
                  <a:lnTo>
                    <a:pt x="1741842" y="0"/>
                  </a:lnTo>
                  <a:lnTo>
                    <a:pt x="1741842" y="5528549"/>
                  </a:lnTo>
                  <a:lnTo>
                    <a:pt x="0" y="5528549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361190" y="995668"/>
            <a:ext cx="9447935" cy="906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45"/>
              </a:lnSpc>
            </a:pPr>
            <a:r>
              <a:rPr lang="en-US" sz="6314" dirty="0">
                <a:solidFill>
                  <a:srgbClr val="000000"/>
                </a:solidFill>
                <a:latin typeface="League Spartan"/>
              </a:rPr>
              <a:t>Some local examples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894598" y="8125894"/>
            <a:ext cx="11645109" cy="1534656"/>
            <a:chOff x="-1221703" y="586614"/>
            <a:chExt cx="9326437" cy="2046209"/>
          </a:xfrm>
        </p:grpSpPr>
        <p:sp>
          <p:nvSpPr>
            <p:cNvPr id="11" name="TextBox 11"/>
            <p:cNvSpPr txBox="1"/>
            <p:nvPr/>
          </p:nvSpPr>
          <p:spPr>
            <a:xfrm>
              <a:off x="-1221703" y="586614"/>
              <a:ext cx="7435556" cy="643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League Spartan"/>
                </a:rPr>
                <a:t>Where can I find a school’s classification?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266637"/>
              <a:ext cx="8104734" cy="13661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28600" lvl="0" indent="-228600">
                <a:lnSpc>
                  <a:spcPct val="90000"/>
                </a:lnSpc>
                <a:buClr>
                  <a:schemeClr val="dk1"/>
                </a:buClr>
                <a:buSzPts val="2800"/>
                <a:buChar char="•"/>
              </a:pPr>
              <a:r>
                <a:rPr lang="en-US" sz="3200" dirty="0">
                  <a:latin typeface="Avenir Book" panose="02000503020000020003" pitchFamily="2" charset="0"/>
                </a:rPr>
                <a:t>Go to </a:t>
              </a:r>
              <a:r>
                <a:rPr lang="en-US" sz="3200" u="sng" dirty="0">
                  <a:solidFill>
                    <a:schemeClr val="hlink"/>
                  </a:solidFill>
                  <a:latin typeface="Avenir Book" panose="02000503020000020003" pitchFamily="2" charset="0"/>
                  <a:hlinkClick r:id="rId3"/>
                </a:rPr>
                <a:t>https://carnegieclassifications.iu.edu/index.php</a:t>
              </a:r>
              <a:r>
                <a:rPr lang="en-US" sz="3200" dirty="0">
                  <a:latin typeface="Avenir Book" panose="02000503020000020003" pitchFamily="2" charset="0"/>
                </a:rPr>
                <a:t> </a:t>
              </a:r>
            </a:p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buClr>
                  <a:schemeClr val="dk1"/>
                </a:buClr>
                <a:buSzPts val="2800"/>
                <a:buChar char="•"/>
              </a:pPr>
              <a:r>
                <a:rPr lang="en-US" sz="3200" b="1" dirty="0">
                  <a:latin typeface="Avenir Book" panose="02000503020000020003" pitchFamily="2" charset="0"/>
                </a:rPr>
                <a:t>Listings</a:t>
              </a:r>
              <a:r>
                <a:rPr lang="en-US" sz="3200" dirty="0">
                  <a:latin typeface="Avenir Book" panose="02000503020000020003" pitchFamily="2" charset="0"/>
                </a:rPr>
                <a:t> &gt; </a:t>
              </a:r>
              <a:r>
                <a:rPr lang="en-US" sz="3200" b="1" dirty="0">
                  <a:latin typeface="Avenir Book" panose="02000503020000020003" pitchFamily="2" charset="0"/>
                </a:rPr>
                <a:t>Standard Listings </a:t>
              </a:r>
              <a:r>
                <a:rPr lang="en-US" sz="3200" dirty="0">
                  <a:latin typeface="Avenir Book" panose="02000503020000020003" pitchFamily="2" charset="0"/>
                </a:rPr>
                <a:t>&gt; </a:t>
              </a:r>
              <a:r>
                <a:rPr lang="en-US" sz="3200" b="1" dirty="0">
                  <a:latin typeface="Avenir Book" panose="02000503020000020003" pitchFamily="2" charset="0"/>
                </a:rPr>
                <a:t>Institution Lookup </a:t>
              </a:r>
              <a:endParaRPr lang="en-US" sz="3200" dirty="0">
                <a:latin typeface="Avenir Book" panose="02000503020000020003" pitchFamily="2" charset="0"/>
              </a:endParaRPr>
            </a:p>
          </p:txBody>
        </p:sp>
      </p:grpSp>
      <p:graphicFrame>
        <p:nvGraphicFramePr>
          <p:cNvPr id="18" name="Google Shape;195;g83e483f294_0_1">
            <a:extLst>
              <a:ext uri="{FF2B5EF4-FFF2-40B4-BE49-F238E27FC236}">
                <a16:creationId xmlns:a16="http://schemas.microsoft.com/office/drawing/2014/main" id="{1366C126-1DF5-8349-BEF5-56A7DA49C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813727"/>
              </p:ext>
            </p:extLst>
          </p:nvPr>
        </p:nvGraphicFramePr>
        <p:xfrm>
          <a:off x="2344649" y="2161106"/>
          <a:ext cx="12753971" cy="415735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08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1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FDDF00"/>
                          </a:solidFill>
                          <a:latin typeface="League Spartan" pitchFamily="2" charset="77"/>
                          <a:sym typeface="Calibri"/>
                        </a:rPr>
                        <a:t>Type</a:t>
                      </a:r>
                      <a:endParaRPr sz="2000" b="1" dirty="0">
                        <a:solidFill>
                          <a:srgbClr val="FDDF00"/>
                        </a:solidFill>
                        <a:latin typeface="League Spartan" pitchFamily="2" charset="77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FDDF00"/>
                          </a:solidFill>
                          <a:latin typeface="League Spartan" pitchFamily="2" charset="77"/>
                          <a:sym typeface="Calibri"/>
                        </a:rPr>
                        <a:t>Degrees</a:t>
                      </a:r>
                      <a:endParaRPr sz="2000" b="1" dirty="0">
                        <a:solidFill>
                          <a:srgbClr val="FDDF00"/>
                        </a:solidFill>
                        <a:latin typeface="League Spartan" pitchFamily="2" charset="77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FDDF00"/>
                          </a:solidFill>
                          <a:latin typeface="League Spartan" pitchFamily="2" charset="77"/>
                          <a:sym typeface="Calibri"/>
                        </a:rPr>
                        <a:t>Example</a:t>
                      </a:r>
                      <a:endParaRPr sz="2000" b="1" dirty="0">
                        <a:solidFill>
                          <a:srgbClr val="FDDF00"/>
                        </a:solidFill>
                        <a:latin typeface="League Spartan" pitchFamily="2" charset="77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R1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Doctoral (+Master’s, Bachelor’s)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Johns Hopkins, UMCP, UMBC!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1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Avenir Book" panose="02000503020000020003" pitchFamily="2" charset="0"/>
                          <a:sym typeface="Calibri"/>
                        </a:rPr>
                        <a:t>R2</a:t>
                      </a:r>
                      <a:endParaRPr sz="2400" b="1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Doctoral (+Master’s, Bachelor’s)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Morgan U., UM Eastern Shore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1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ea typeface="Calibri"/>
                          <a:cs typeface="Calibri"/>
                          <a:sym typeface="Calibri"/>
                        </a:rPr>
                        <a:t>D/PU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Doctoral (+Master’s, Bachelor’s)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Avenir Book" panose="02000503020000020003" pitchFamily="2" charset="0"/>
                          <a:sym typeface="Calibri"/>
                        </a:rPr>
                        <a:t>Towson</a:t>
                      </a:r>
                      <a:endParaRPr sz="2400" b="1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1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Avenir Book" panose="02000503020000020003" pitchFamily="2" charset="0"/>
                          <a:sym typeface="Calibri"/>
                        </a:rPr>
                        <a:t>Master’s</a:t>
                      </a:r>
                      <a:endParaRPr sz="2400" b="1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Avenir Book" panose="02000503020000020003" pitchFamily="2" charset="0"/>
                          <a:sym typeface="Calibri"/>
                        </a:rPr>
                        <a:t>Master’s and Bachelor’s</a:t>
                      </a:r>
                      <a:endParaRPr sz="2400" b="1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Coppin State, Bowie State, Salisbury University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3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Baccalaureate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Bachelor’s and some Master’s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Goucher, McDaniel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04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Community College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Associate’s Degrees and some specialized Bachelor’s degrees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Baltimore City Community College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6652"/>
            <a:ext cx="5685727" cy="10303652"/>
            <a:chOff x="0" y="0"/>
            <a:chExt cx="3042308" cy="55132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2308" cy="5513258"/>
            </a:xfrm>
            <a:custGeom>
              <a:avLst/>
              <a:gdLst/>
              <a:ahLst/>
              <a:cxnLst/>
              <a:rect l="l" t="t" r="r" b="b"/>
              <a:pathLst>
                <a:path w="3042308" h="5513258">
                  <a:moveTo>
                    <a:pt x="0" y="0"/>
                  </a:moveTo>
                  <a:lnTo>
                    <a:pt x="3042308" y="0"/>
                  </a:lnTo>
                  <a:lnTo>
                    <a:pt x="3042308" y="5513258"/>
                  </a:lnTo>
                  <a:lnTo>
                    <a:pt x="0" y="5513258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878975" y="612937"/>
            <a:ext cx="9956225" cy="1791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45"/>
              </a:lnSpc>
            </a:pPr>
            <a:r>
              <a:rPr lang="en-US" sz="6314" dirty="0">
                <a:solidFill>
                  <a:srgbClr val="000000"/>
                </a:solidFill>
                <a:latin typeface="League Spartan"/>
              </a:rPr>
              <a:t>What does this classification tell you? </a:t>
            </a:r>
            <a:endParaRPr lang="en-US" sz="6314" u="sng" dirty="0">
              <a:solidFill>
                <a:srgbClr val="000000"/>
              </a:solidFill>
              <a:latin typeface="League Spart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63200" y="2857500"/>
            <a:ext cx="7485053" cy="98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League Spartan"/>
              </a:rPr>
              <a:t>Your life will be busy. Period. But how you spend your time will vary… </a:t>
            </a:r>
          </a:p>
        </p:txBody>
      </p:sp>
      <p:grpSp>
        <p:nvGrpSpPr>
          <p:cNvPr id="9" name="Group 9"/>
          <p:cNvGrpSpPr/>
          <p:nvPr/>
        </p:nvGrpSpPr>
        <p:grpSpPr>
          <a:xfrm rot="5400000">
            <a:off x="-3190411" y="5084209"/>
            <a:ext cx="10377453" cy="118582"/>
            <a:chOff x="0" y="0"/>
            <a:chExt cx="50013559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50013558" cy="69850"/>
            </a:xfrm>
            <a:custGeom>
              <a:avLst/>
              <a:gdLst/>
              <a:ahLst/>
              <a:cxnLst/>
              <a:rect l="l" t="t" r="r" b="b"/>
              <a:pathLst>
                <a:path w="50013558" h="69850">
                  <a:moveTo>
                    <a:pt x="497227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013558" y="69850"/>
                  </a:lnTo>
                  <a:lnTo>
                    <a:pt x="500135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43374D1C-A1CA-EE49-BE23-3982981AF217}"/>
              </a:ext>
            </a:extLst>
          </p:cNvPr>
          <p:cNvSpPr txBox="1"/>
          <p:nvPr/>
        </p:nvSpPr>
        <p:spPr>
          <a:xfrm>
            <a:off x="302077" y="4456340"/>
            <a:ext cx="1494822" cy="858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21" dirty="0">
                <a:solidFill>
                  <a:srgbClr val="000000"/>
                </a:solidFill>
                <a:latin typeface="Telegraf"/>
              </a:rPr>
              <a:t>UMBC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121" dirty="0">
                <a:solidFill>
                  <a:srgbClr val="000000"/>
                </a:solidFill>
                <a:latin typeface="Telegraf"/>
              </a:rPr>
              <a:t>Grad Student &amp; Postdoctoral Development</a:t>
            </a:r>
          </a:p>
        </p:txBody>
      </p:sp>
      <p:graphicFrame>
        <p:nvGraphicFramePr>
          <p:cNvPr id="15" name="Google Shape;214;g83e483f294_0_9">
            <a:extLst>
              <a:ext uri="{FF2B5EF4-FFF2-40B4-BE49-F238E27FC236}">
                <a16:creationId xmlns:a16="http://schemas.microsoft.com/office/drawing/2014/main" id="{16719222-3127-3D48-B174-A75B5FCDA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095143"/>
              </p:ext>
            </p:extLst>
          </p:nvPr>
        </p:nvGraphicFramePr>
        <p:xfrm>
          <a:off x="5835403" y="4746811"/>
          <a:ext cx="12300197" cy="52734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8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7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7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351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DDF00"/>
                          </a:solidFill>
                          <a:latin typeface="Avenir Book" panose="02000503020000020003" pitchFamily="2" charset="0"/>
                          <a:sym typeface="Calibri"/>
                        </a:rPr>
                        <a:t>Type</a:t>
                      </a:r>
                      <a:endParaRPr sz="2400" b="1" dirty="0">
                        <a:solidFill>
                          <a:srgbClr val="FDDF00"/>
                        </a:solidFill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DDF00"/>
                          </a:solidFill>
                          <a:latin typeface="Avenir Book" panose="02000503020000020003" pitchFamily="2" charset="0"/>
                          <a:sym typeface="Calibri"/>
                        </a:rPr>
                        <a:t>Highest degree</a:t>
                      </a:r>
                      <a:endParaRPr sz="2400" b="1" dirty="0">
                        <a:solidFill>
                          <a:srgbClr val="FDDF00"/>
                        </a:solidFill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DDF00"/>
                          </a:solidFill>
                          <a:latin typeface="Avenir Book" panose="02000503020000020003" pitchFamily="2" charset="0"/>
                          <a:sym typeface="Calibri"/>
                        </a:rPr>
                        <a:t># courses taught in fall/spring</a:t>
                      </a:r>
                      <a:endParaRPr sz="2400" b="1" dirty="0">
                        <a:solidFill>
                          <a:srgbClr val="FDDF00"/>
                        </a:solidFill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DDF00"/>
                          </a:solidFill>
                          <a:latin typeface="Avenir Book" panose="02000503020000020003" pitchFamily="2" charset="0"/>
                          <a:sym typeface="Calibri"/>
                        </a:rPr>
                        <a:t>Research/</a:t>
                      </a:r>
                      <a:br>
                        <a:rPr lang="en-US" sz="2400" b="1" dirty="0">
                          <a:solidFill>
                            <a:srgbClr val="FDDF00"/>
                          </a:solidFill>
                          <a:latin typeface="Avenir Book" panose="02000503020000020003" pitchFamily="2" charset="0"/>
                          <a:sym typeface="Calibri"/>
                        </a:rPr>
                      </a:br>
                      <a:r>
                        <a:rPr lang="en-US" sz="2400" b="1" dirty="0">
                          <a:solidFill>
                            <a:srgbClr val="FDDF00"/>
                          </a:solidFill>
                          <a:latin typeface="Avenir Book" panose="02000503020000020003" pitchFamily="2" charset="0"/>
                          <a:sym typeface="Calibri"/>
                        </a:rPr>
                        <a:t>Grant expectation</a:t>
                      </a:r>
                      <a:endParaRPr sz="2400" b="1" dirty="0">
                        <a:solidFill>
                          <a:srgbClr val="FDDF00"/>
                        </a:solidFill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R1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Doctoral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Avenir Book" panose="02000503020000020003" pitchFamily="2" charset="0"/>
                          <a:sym typeface="Calibri"/>
                        </a:rPr>
                        <a:t>1/1 or 1/2</a:t>
                      </a:r>
                      <a:endParaRPr sz="2400" b="1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Avenir Book" panose="02000503020000020003" pitchFamily="2" charset="0"/>
                          <a:sym typeface="Calibri"/>
                        </a:rPr>
                        <a:t>very high</a:t>
                      </a:r>
                      <a:endParaRPr sz="2400" b="1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R2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Doctoral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Avenir Book" panose="02000503020000020003" pitchFamily="2" charset="0"/>
                          <a:sym typeface="Calibri"/>
                        </a:rPr>
                        <a:t>2/2 or 2/3</a:t>
                      </a:r>
                      <a:endParaRPr sz="2400" b="1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Avenir Book" panose="02000503020000020003" pitchFamily="2" charset="0"/>
                          <a:sym typeface="Calibri"/>
                        </a:rPr>
                        <a:t>high</a:t>
                      </a:r>
                      <a:endParaRPr sz="2400" b="1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D/PU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Doctoral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3/3-4/4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Avenir Book" panose="02000503020000020003" pitchFamily="2" charset="0"/>
                          <a:sym typeface="Calibri"/>
                        </a:rPr>
                        <a:t>medium-high</a:t>
                      </a:r>
                      <a:endParaRPr sz="2400" b="1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Avenir Book" panose="02000503020000020003" pitchFamily="2" charset="0"/>
                          <a:sym typeface="Calibri"/>
                        </a:rPr>
                        <a:t>Master’s</a:t>
                      </a:r>
                      <a:endParaRPr sz="2400" b="1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Master’s 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4/4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Avenir Book" panose="02000503020000020003" pitchFamily="2" charset="0"/>
                          <a:sym typeface="Calibri"/>
                        </a:rPr>
                        <a:t>medium</a:t>
                      </a:r>
                      <a:endParaRPr sz="2400" b="1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853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Baccalaureate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Bachelor’s and some grad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3/3-4/4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low-medium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853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Community College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Associate’s Degrees, some bachelor’s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5/5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Avenir Book" panose="02000503020000020003" pitchFamily="2" charset="0"/>
                          <a:sym typeface="Calibri"/>
                        </a:rPr>
                        <a:t>low</a:t>
                      </a:r>
                      <a:endParaRPr sz="2400" b="1" dirty="0">
                        <a:latin typeface="Avenir Book" panose="02000503020000020003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98316" y="8763132"/>
            <a:ext cx="16289684" cy="1523868"/>
            <a:chOff x="0" y="0"/>
            <a:chExt cx="8716254" cy="8153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6253" cy="815388"/>
            </a:xfrm>
            <a:custGeom>
              <a:avLst/>
              <a:gdLst/>
              <a:ahLst/>
              <a:cxnLst/>
              <a:rect l="l" t="t" r="r" b="b"/>
              <a:pathLst>
                <a:path w="8716253" h="815388">
                  <a:moveTo>
                    <a:pt x="0" y="0"/>
                  </a:moveTo>
                  <a:lnTo>
                    <a:pt x="8716253" y="0"/>
                  </a:lnTo>
                  <a:lnTo>
                    <a:pt x="8716253" y="815388"/>
                  </a:lnTo>
                  <a:lnTo>
                    <a:pt x="0" y="815388"/>
                  </a:lnTo>
                  <a:close/>
                </a:path>
              </a:pathLst>
            </a:custGeom>
            <a:solidFill>
              <a:srgbClr val="FFDE00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3190411" y="5084209"/>
            <a:ext cx="10377453" cy="118582"/>
            <a:chOff x="0" y="0"/>
            <a:chExt cx="50013559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50013558" cy="69850"/>
            </a:xfrm>
            <a:custGeom>
              <a:avLst/>
              <a:gdLst/>
              <a:ahLst/>
              <a:cxnLst/>
              <a:rect l="l" t="t" r="r" b="b"/>
              <a:pathLst>
                <a:path w="50013558" h="69850">
                  <a:moveTo>
                    <a:pt x="497227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013558" y="69850"/>
                  </a:lnTo>
                  <a:lnTo>
                    <a:pt x="5001355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384255" y="1359393"/>
            <a:ext cx="9850850" cy="906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45"/>
              </a:lnSpc>
            </a:pPr>
            <a:r>
              <a:rPr lang="en-US" sz="6314" dirty="0">
                <a:solidFill>
                  <a:srgbClr val="000000"/>
                </a:solidFill>
                <a:latin typeface="League Spartan"/>
              </a:rPr>
              <a:t>The chart isn’t perfect…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519635" y="3401559"/>
            <a:ext cx="358140" cy="35814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519635" y="5361790"/>
            <a:ext cx="358140" cy="35814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519635" y="6759331"/>
            <a:ext cx="358140" cy="35814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1201401" y="3353934"/>
            <a:ext cx="6324600" cy="129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League Spartan"/>
              </a:rPr>
              <a:t>Top small liberal arts colleges have lower teaching loads, higher research expectations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01400" y="5345541"/>
            <a:ext cx="6058191" cy="83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6"/>
              </a:lnSpc>
              <a:spcBef>
                <a:spcPct val="0"/>
              </a:spcBef>
            </a:pPr>
            <a:r>
              <a:rPr lang="en-US" sz="2383" dirty="0">
                <a:solidFill>
                  <a:srgbClr val="000000"/>
                </a:solidFill>
                <a:latin typeface="League Spartan"/>
              </a:rPr>
              <a:t>Departments differ. An R2 could have top programs in some disciplines.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01400" y="6711706"/>
            <a:ext cx="6660615" cy="129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League Spartan"/>
              </a:rPr>
              <a:t>Many other factors weigh into your experience: public vs. private, residential vs. commuter</a:t>
            </a:r>
          </a:p>
        </p:txBody>
      </p:sp>
      <p:pic>
        <p:nvPicPr>
          <p:cNvPr id="24" name="Picture 23" descr="A person sitting at a table in front of a computer&#10;&#10;Description automatically generated">
            <a:extLst>
              <a:ext uri="{FF2B5EF4-FFF2-40B4-BE49-F238E27FC236}">
                <a16:creationId xmlns:a16="http://schemas.microsoft.com/office/drawing/2014/main" id="{7B223B86-C13C-7F4B-B74A-8E63ACC98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64" y="3047237"/>
            <a:ext cx="7456896" cy="497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18877</TotalTime>
  <Words>914</Words>
  <Application>Microsoft Macintosh PowerPoint</Application>
  <PresentationFormat>Custom</PresentationFormat>
  <Paragraphs>179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Telegraf</vt:lpstr>
      <vt:lpstr>League Spartan</vt:lpstr>
      <vt:lpstr>Avenir Book</vt:lpstr>
      <vt:lpstr>Calibri</vt:lpstr>
      <vt:lpstr>Arial</vt:lpstr>
      <vt:lpstr>Josefin Sans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your social media presence</dc:title>
  <cp:lastModifiedBy>Robin Cresiski</cp:lastModifiedBy>
  <cp:revision>31</cp:revision>
  <cp:lastPrinted>2020-10-12T15:58:12Z</cp:lastPrinted>
  <dcterms:created xsi:type="dcterms:W3CDTF">2006-08-16T00:00:00Z</dcterms:created>
  <dcterms:modified xsi:type="dcterms:W3CDTF">2022-06-28T13:37:34Z</dcterms:modified>
  <dc:identifier>DAEJr2ObXOY</dc:identifier>
</cp:coreProperties>
</file>