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85" r:id="rId4"/>
    <p:sldId id="28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58" r:id="rId13"/>
    <p:sldId id="288" r:id="rId14"/>
    <p:sldId id="287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ira Sans Bold Bold" panose="020B0903050000020004" pitchFamily="34" charset="0"/>
      <p:regular r:id="rId21"/>
      <p:bold r:id="rId22"/>
    </p:embeddedFont>
    <p:embeddedFont>
      <p:font typeface="Fira Sans Light" panose="020F0302020204030204" pitchFamily="34" charset="0"/>
      <p:regular r:id="rId23"/>
      <p:italic r:id="rId24"/>
    </p:embeddedFont>
    <p:embeddedFont>
      <p:font typeface="Fira Sans Medium" panose="020F0502020204030204" pitchFamily="34" charset="0"/>
      <p:regular r:id="rId25"/>
      <p:italic r:id="rId26"/>
    </p:embeddedFont>
    <p:embeddedFont>
      <p:font typeface="Fira Sans Medium Bold" panose="020B0603050000020004" pitchFamily="3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77" autoAdjust="0"/>
  </p:normalViewPr>
  <p:slideViewPr>
    <p:cSldViewPr>
      <p:cViewPr varScale="1">
        <p:scale>
          <a:sx n="74" d="100"/>
          <a:sy n="74" d="100"/>
        </p:scale>
        <p:origin x="5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1D998-A90C-044E-A8B6-ECDE0F10D4CB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4007-8C8C-2947-831F-7CBEBB62E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9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svg"/><Relationship Id="rId7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06841" y="-144637"/>
            <a:ext cx="10786223" cy="10576274"/>
            <a:chOff x="0" y="0"/>
            <a:chExt cx="14381630" cy="1410169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4026"/>
            <a:stretch>
              <a:fillRect/>
            </a:stretch>
          </p:blipFill>
          <p:spPr>
            <a:xfrm>
              <a:off x="0" y="7042815"/>
              <a:ext cx="12363028" cy="705888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4026"/>
            <a:stretch>
              <a:fillRect/>
            </a:stretch>
          </p:blipFill>
          <p:spPr>
            <a:xfrm>
              <a:off x="2018602" y="0"/>
              <a:ext cx="12363028" cy="7058883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 rot="-10800000">
            <a:off x="1028699" y="6087810"/>
            <a:ext cx="10211441" cy="0"/>
          </a:xfrm>
          <a:prstGeom prst="line">
            <a:avLst/>
          </a:prstGeom>
          <a:ln w="28575" cap="rnd">
            <a:solidFill>
              <a:srgbClr val="86C7E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-8960542" y="8681862"/>
            <a:ext cx="15741700" cy="3210276"/>
            <a:chOff x="0" y="0"/>
            <a:chExt cx="26342280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42280" cy="5372100"/>
            </a:xfrm>
            <a:custGeom>
              <a:avLst/>
              <a:gdLst/>
              <a:ahLst/>
              <a:cxnLst/>
              <a:rect l="l" t="t" r="r" b="b"/>
              <a:pathLst>
                <a:path w="26342280" h="5372100">
                  <a:moveTo>
                    <a:pt x="2479161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4791611" y="5372100"/>
                  </a:lnTo>
                  <a:lnTo>
                    <a:pt x="26342280" y="2686050"/>
                  </a:lnTo>
                  <a:lnTo>
                    <a:pt x="24791611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9198718"/>
            <a:ext cx="3525310" cy="571427"/>
            <a:chOff x="0" y="0"/>
            <a:chExt cx="4700413" cy="76190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34026"/>
            <a:stretch>
              <a:fillRect/>
            </a:stretch>
          </p:blipFill>
          <p:spPr>
            <a:xfrm>
              <a:off x="0" y="0"/>
              <a:ext cx="1334407" cy="76190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736592" y="29998"/>
              <a:ext cx="2963821" cy="644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96197" y="8269755"/>
            <a:ext cx="2295605" cy="197709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25824" y="309218"/>
            <a:ext cx="10211441" cy="5529039"/>
            <a:chOff x="0" y="-9525"/>
            <a:chExt cx="13615255" cy="737205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13615255" cy="4924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 spc="240" dirty="0">
                  <a:solidFill>
                    <a:srgbClr val="1836B2"/>
                  </a:solidFill>
                  <a:latin typeface="Fira Sans Bold Bold"/>
                </a:rPr>
                <a:t>RESEARCH STATEMENTS for Future Faculty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244043"/>
              <a:ext cx="13615255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 dirty="0">
                  <a:solidFill>
                    <a:srgbClr val="A066CB"/>
                  </a:solidFill>
                  <a:latin typeface="Fira Sans Bold Bold"/>
                </a:rPr>
                <a:t>Robin Cresiski, PhD</a:t>
              </a:r>
            </a:p>
            <a:p>
              <a:pPr>
                <a:lnSpc>
                  <a:spcPts val="4200"/>
                </a:lnSpc>
              </a:pPr>
              <a:endParaRPr lang="en-US" sz="3500" spc="105" dirty="0">
                <a:solidFill>
                  <a:srgbClr val="A066CB"/>
                </a:solidFill>
                <a:latin typeface="Fira Sans Bold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5975052"/>
              <a:ext cx="13615255" cy="1387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Asst. Vice Provost for Graduate Student Development &amp; Postdoctoral Affairs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230956" y="8820768"/>
            <a:ext cx="10211443" cy="1371751"/>
            <a:chOff x="-2" y="-47625"/>
            <a:chExt cx="13615257" cy="182900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13615255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spc="12" dirty="0">
                  <a:solidFill>
                    <a:srgbClr val="000000"/>
                  </a:solidFill>
                  <a:latin typeface="Fira Sans Light"/>
                </a:rPr>
                <a:t>Admin </a:t>
              </a:r>
              <a:r>
                <a:rPr lang="en-US" sz="2499" spc="12" dirty="0" err="1">
                  <a:solidFill>
                    <a:srgbClr val="000000"/>
                  </a:solidFill>
                  <a:latin typeface="Fira Sans Light"/>
                </a:rPr>
                <a:t>Bldg</a:t>
              </a:r>
              <a:r>
                <a:rPr lang="en-US" sz="2499" spc="12" dirty="0">
                  <a:solidFill>
                    <a:srgbClr val="000000"/>
                  </a:solidFill>
                  <a:latin typeface="Fira Sans Light"/>
                </a:rPr>
                <a:t> 212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1" y="535103"/>
              <a:ext cx="13615255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spc="12" dirty="0" err="1">
                  <a:solidFill>
                    <a:srgbClr val="000000"/>
                  </a:solidFill>
                  <a:latin typeface="Fira Sans Light"/>
                </a:rPr>
                <a:t>rcresisk@umbc.edu</a:t>
              </a:r>
              <a:endParaRPr lang="en-US" sz="2499" spc="12" dirty="0">
                <a:solidFill>
                  <a:srgbClr val="000000"/>
                </a:solidFill>
                <a:latin typeface="Fira Sans Light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2" y="1234217"/>
              <a:ext cx="13615255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spc="12" dirty="0" err="1">
                  <a:solidFill>
                    <a:srgbClr val="000000"/>
                  </a:solidFill>
                  <a:latin typeface="Fira Sans Light"/>
                </a:rPr>
                <a:t>www.promise.umbc.edu</a:t>
              </a:r>
              <a:endParaRPr lang="en-US" sz="2499" spc="12" dirty="0">
                <a:solidFill>
                  <a:srgbClr val="000000"/>
                </a:solidFill>
                <a:latin typeface="Fira Sans Light"/>
              </a:endParaRPr>
            </a:p>
          </p:txBody>
        </p:sp>
      </p:grpSp>
      <p:sp>
        <p:nvSpPr>
          <p:cNvPr id="20" name="TextBox 14">
            <a:extLst>
              <a:ext uri="{FF2B5EF4-FFF2-40B4-BE49-F238E27FC236}">
                <a16:creationId xmlns:a16="http://schemas.microsoft.com/office/drawing/2014/main" id="{ED86F8FA-7F11-594A-B7EA-BA3E518C223B}"/>
              </a:ext>
            </a:extLst>
          </p:cNvPr>
          <p:cNvSpPr txBox="1"/>
          <p:nvPr/>
        </p:nvSpPr>
        <p:spPr>
          <a:xfrm>
            <a:off x="1028700" y="6428013"/>
            <a:ext cx="1021144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105" dirty="0">
                <a:solidFill>
                  <a:srgbClr val="A066CB"/>
                </a:solidFill>
                <a:latin typeface="Fira Sans Bold Bold"/>
              </a:rPr>
              <a:t>Yarazeth Medina</a:t>
            </a:r>
          </a:p>
          <a:p>
            <a:pPr>
              <a:lnSpc>
                <a:spcPts val="4200"/>
              </a:lnSpc>
            </a:pPr>
            <a:endParaRPr lang="en-US" sz="3500" spc="105" dirty="0">
              <a:solidFill>
                <a:srgbClr val="A066CB"/>
              </a:solidFill>
              <a:latin typeface="Fira Sans Bold Bold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98B68FF3-54FC-9141-9601-B97634EDC034}"/>
              </a:ext>
            </a:extLst>
          </p:cNvPr>
          <p:cNvSpPr txBox="1"/>
          <p:nvPr/>
        </p:nvSpPr>
        <p:spPr>
          <a:xfrm>
            <a:off x="1028700" y="7108419"/>
            <a:ext cx="10211441" cy="104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" dirty="0">
                <a:solidFill>
                  <a:srgbClr val="000000"/>
                </a:solidFill>
                <a:latin typeface="Fira Sans Light"/>
              </a:rPr>
              <a:t>Assistant Director for Graduate Student Development &amp; Postdoctoral Affairs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1397" y="1382785"/>
            <a:ext cx="7564327" cy="1186946"/>
            <a:chOff x="0" y="-9525"/>
            <a:chExt cx="10085769" cy="1582594"/>
          </a:xfrm>
        </p:grpSpPr>
        <p:sp>
          <p:nvSpPr>
            <p:cNvPr id="3" name="TextBox 3"/>
            <p:cNvSpPr txBox="1"/>
            <p:nvPr/>
          </p:nvSpPr>
          <p:spPr>
            <a:xfrm>
              <a:off x="0" y="898525"/>
              <a:ext cx="10085769" cy="674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en-US" sz="3000" spc="15" dirty="0">
                <a:solidFill>
                  <a:srgbClr val="FFFFFF"/>
                </a:solidFill>
                <a:latin typeface="Fira Sans Light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0085769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 dirty="0">
                  <a:solidFill>
                    <a:srgbClr val="FFFFFF"/>
                  </a:solidFill>
                  <a:latin typeface="Fira Sans Bold Bold"/>
                </a:rPr>
                <a:t>Schematics/diagrams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79365" y="3086100"/>
            <a:ext cx="7564327" cy="1725554"/>
            <a:chOff x="0" y="-9525"/>
            <a:chExt cx="10085769" cy="2300739"/>
          </a:xfrm>
        </p:grpSpPr>
        <p:sp>
          <p:nvSpPr>
            <p:cNvPr id="6" name="TextBox 6"/>
            <p:cNvSpPr txBox="1"/>
            <p:nvPr/>
          </p:nvSpPr>
          <p:spPr>
            <a:xfrm>
              <a:off x="0" y="898525"/>
              <a:ext cx="10085769" cy="1392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FFFFFF"/>
                  </a:solidFill>
                  <a:latin typeface="Fira Sans Light"/>
                </a:rPr>
                <a:t>First big grant/book </a:t>
              </a:r>
              <a:r>
                <a:rPr lang="en-US" sz="3000" b="1" spc="15" dirty="0">
                  <a:solidFill>
                    <a:srgbClr val="FFFFFF"/>
                  </a:solidFill>
                  <a:latin typeface="Fira Sans Light"/>
                </a:rPr>
                <a:t>OR</a:t>
              </a:r>
              <a:r>
                <a:rPr lang="en-US" sz="3000" spc="15" dirty="0">
                  <a:solidFill>
                    <a:srgbClr val="FFFFFF"/>
                  </a:solidFill>
                  <a:latin typeface="Fira Sans Light"/>
                </a:rPr>
                <a:t> initial projects with undergrads (if teaching institution)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085769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Fira Sans Bold Bold"/>
                </a:rPr>
                <a:t>Near term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1397" y="5671377"/>
            <a:ext cx="7564327" cy="1725554"/>
            <a:chOff x="0" y="-9525"/>
            <a:chExt cx="10085769" cy="2300739"/>
          </a:xfrm>
        </p:grpSpPr>
        <p:sp>
          <p:nvSpPr>
            <p:cNvPr id="9" name="TextBox 9"/>
            <p:cNvSpPr txBox="1"/>
            <p:nvPr/>
          </p:nvSpPr>
          <p:spPr>
            <a:xfrm>
              <a:off x="0" y="898525"/>
              <a:ext cx="10085769" cy="1392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FFFFFF"/>
                  </a:solidFill>
                  <a:latin typeface="Fira Sans Light"/>
                </a:rPr>
                <a:t>second big grant/book </a:t>
              </a:r>
              <a:r>
                <a:rPr lang="en-US" sz="3000" b="1" spc="15" dirty="0">
                  <a:solidFill>
                    <a:srgbClr val="FFFFFF"/>
                  </a:solidFill>
                  <a:latin typeface="Fira Sans Light"/>
                </a:rPr>
                <a:t>OR</a:t>
              </a:r>
              <a:r>
                <a:rPr lang="en-US" sz="3000" spc="15" dirty="0">
                  <a:solidFill>
                    <a:srgbClr val="FFFFFF"/>
                  </a:solidFill>
                  <a:latin typeface="Fira Sans Light"/>
                </a:rPr>
                <a:t> first grant &amp; additional publications with mentees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0085769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Fira Sans Bold Bold"/>
                </a:rPr>
                <a:t>Long term 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12252" y="1334170"/>
            <a:ext cx="4453057" cy="144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>
                <a:solidFill>
                  <a:srgbClr val="FFFFFF"/>
                </a:solidFill>
                <a:latin typeface="Fira Sans Medium Bold"/>
              </a:rPr>
              <a:t>Future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026"/>
          <a:stretch>
            <a:fillRect/>
          </a:stretch>
        </p:blipFill>
        <p:spPr>
          <a:xfrm flipH="1">
            <a:off x="-2053973" y="6773437"/>
            <a:ext cx="8370405" cy="4779226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9291397" y="8263799"/>
            <a:ext cx="7564327" cy="1714500"/>
            <a:chOff x="0" y="0"/>
            <a:chExt cx="10085769" cy="228600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898525"/>
              <a:ext cx="10085769" cy="1387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>
                  <a:solidFill>
                    <a:srgbClr val="FFFFFF"/>
                  </a:solidFill>
                  <a:latin typeface="Fira Sans Light"/>
                </a:rPr>
                <a:t>what kind of team will you want? how will you collaborate with others, etc. ?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10085769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Fira Sans Bold Bold"/>
                </a:rPr>
                <a:t>"Fit" with institution/department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1397" y="1382785"/>
            <a:ext cx="7564327" cy="1186946"/>
            <a:chOff x="0" y="-9525"/>
            <a:chExt cx="10085769" cy="1582594"/>
          </a:xfrm>
        </p:grpSpPr>
        <p:sp>
          <p:nvSpPr>
            <p:cNvPr id="3" name="TextBox 3"/>
            <p:cNvSpPr txBox="1"/>
            <p:nvPr/>
          </p:nvSpPr>
          <p:spPr>
            <a:xfrm>
              <a:off x="0" y="898525"/>
              <a:ext cx="10085769" cy="674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en-US" sz="3000" spc="15" dirty="0">
                <a:solidFill>
                  <a:srgbClr val="FFFFFF"/>
                </a:solidFill>
                <a:latin typeface="Fira Sans Light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0085769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Fira Sans Bold Bold"/>
                </a:rPr>
                <a:t>Excited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1397" y="4279106"/>
            <a:ext cx="7564327" cy="1186946"/>
            <a:chOff x="0" y="-9525"/>
            <a:chExt cx="10085769" cy="1582594"/>
          </a:xfrm>
        </p:grpSpPr>
        <p:sp>
          <p:nvSpPr>
            <p:cNvPr id="6" name="TextBox 6"/>
            <p:cNvSpPr txBox="1"/>
            <p:nvPr/>
          </p:nvSpPr>
          <p:spPr>
            <a:xfrm>
              <a:off x="0" y="898525"/>
              <a:ext cx="10085769" cy="674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FFFFFF"/>
                  </a:solidFill>
                  <a:latin typeface="Fira Sans Light"/>
                </a:rPr>
                <a:t>You CAN do this work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085769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Fira Sans Bold Bold"/>
                </a:rPr>
                <a:t>Prepared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1397" y="7182571"/>
            <a:ext cx="7564327" cy="1714500"/>
            <a:chOff x="0" y="0"/>
            <a:chExt cx="10085769" cy="2286000"/>
          </a:xfrm>
        </p:grpSpPr>
        <p:sp>
          <p:nvSpPr>
            <p:cNvPr id="9" name="TextBox 9"/>
            <p:cNvSpPr txBox="1"/>
            <p:nvPr/>
          </p:nvSpPr>
          <p:spPr>
            <a:xfrm>
              <a:off x="0" y="898525"/>
              <a:ext cx="10085769" cy="1387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>
                  <a:solidFill>
                    <a:srgbClr val="FFFFFF"/>
                  </a:solidFill>
                  <a:latin typeface="Fira Sans Light"/>
                </a:rPr>
                <a:t>Great complimentarity with these folks in the department...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0085769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Fira Sans Bold Bold"/>
                </a:rPr>
                <a:t>Mutually beneficial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12252" y="1334170"/>
            <a:ext cx="4453057" cy="2836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>
                <a:solidFill>
                  <a:srgbClr val="FFFFFF"/>
                </a:solidFill>
                <a:latin typeface="Fira Sans Medium Bold"/>
              </a:rPr>
              <a:t>Final sign off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026"/>
          <a:stretch>
            <a:fillRect/>
          </a:stretch>
        </p:blipFill>
        <p:spPr>
          <a:xfrm flipH="1">
            <a:off x="-2053973" y="6773437"/>
            <a:ext cx="8370405" cy="4779226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90614823-0622-434F-A78D-EB7278A9F497}"/>
              </a:ext>
            </a:extLst>
          </p:cNvPr>
          <p:cNvSpPr txBox="1"/>
          <p:nvPr/>
        </p:nvSpPr>
        <p:spPr>
          <a:xfrm>
            <a:off x="9311421" y="2063823"/>
            <a:ext cx="7564327" cy="50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" dirty="0">
                <a:solidFill>
                  <a:srgbClr val="FFFFFF"/>
                </a:solidFill>
                <a:latin typeface="Fira Sans Light"/>
              </a:rPr>
              <a:t>You WANT to do this work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60347" y="366182"/>
            <a:ext cx="4012179" cy="3054545"/>
            <a:chOff x="0" y="-370781"/>
            <a:chExt cx="4839277" cy="4072725"/>
          </a:xfrm>
        </p:grpSpPr>
        <p:sp>
          <p:nvSpPr>
            <p:cNvPr id="3" name="TextBox 3"/>
            <p:cNvSpPr txBox="1"/>
            <p:nvPr/>
          </p:nvSpPr>
          <p:spPr>
            <a:xfrm>
              <a:off x="0" y="1591110"/>
              <a:ext cx="4839277" cy="211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How does your research fill gaps in the field?</a:t>
              </a:r>
              <a:endParaRPr lang="en-US" sz="3000" u="none" spc="15" dirty="0">
                <a:solidFill>
                  <a:srgbClr val="000000"/>
                </a:solidFill>
                <a:latin typeface="Fira Sans Light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70781"/>
              <a:ext cx="4839277" cy="1431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 dirty="0">
                  <a:solidFill>
                    <a:srgbClr val="1836B2"/>
                  </a:solidFill>
                  <a:latin typeface="Fira Sans Bold Bold"/>
                </a:rPr>
                <a:t>Differentiate Yourself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19543" y="366182"/>
            <a:ext cx="3629457" cy="3163756"/>
            <a:chOff x="0" y="-370781"/>
            <a:chExt cx="4839277" cy="4218340"/>
          </a:xfrm>
        </p:grpSpPr>
        <p:sp>
          <p:nvSpPr>
            <p:cNvPr id="9" name="TextBox 9"/>
            <p:cNvSpPr txBox="1"/>
            <p:nvPr/>
          </p:nvSpPr>
          <p:spPr>
            <a:xfrm>
              <a:off x="0" y="1736725"/>
              <a:ext cx="4839277" cy="211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Show your passion and project relevance </a:t>
              </a:r>
              <a:endParaRPr lang="en-US" sz="3000" u="none" spc="15" dirty="0">
                <a:solidFill>
                  <a:srgbClr val="000000"/>
                </a:solidFill>
                <a:latin typeface="Fira Sans Ligh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70781"/>
              <a:ext cx="4839277" cy="2154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 dirty="0">
                  <a:solidFill>
                    <a:srgbClr val="1836B2"/>
                  </a:solidFill>
                  <a:latin typeface="Fira Sans Bold Bold"/>
                </a:rPr>
                <a:t>How is it cool/Important to laypeople?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92073" y="1188635"/>
            <a:ext cx="11132246" cy="2209721"/>
            <a:chOff x="0" y="0"/>
            <a:chExt cx="14842995" cy="294629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95250"/>
              <a:ext cx="14842995" cy="1928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99"/>
                </a:lnSpc>
              </a:pPr>
              <a:r>
                <a:rPr lang="en-US" sz="9999" dirty="0">
                  <a:solidFill>
                    <a:srgbClr val="1836B2"/>
                  </a:solidFill>
                  <a:latin typeface="Fira Sans Medium Bold"/>
                </a:rPr>
                <a:t>Tips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270019"/>
              <a:ext cx="14842995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026"/>
          <a:stretch>
            <a:fillRect/>
          </a:stretch>
        </p:blipFill>
        <p:spPr>
          <a:xfrm>
            <a:off x="16160800" y="1188635"/>
            <a:ext cx="1098500" cy="627207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8512140" y="4930238"/>
            <a:ext cx="4012179" cy="3409950"/>
            <a:chOff x="0" y="0"/>
            <a:chExt cx="5349572" cy="4546600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736725"/>
              <a:ext cx="5349572" cy="2809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Have someone else proofread it, especially if you're working up to the deadline!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5349572" cy="1431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 dirty="0">
                  <a:solidFill>
                    <a:srgbClr val="1836B2"/>
                  </a:solidFill>
                  <a:latin typeface="Fira Sans Bold Bold"/>
                </a:rPr>
                <a:t>Spellcheck &amp; Proofread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E811A916-AFDC-C8A9-FD50-D6EBE268CCDC}"/>
              </a:ext>
            </a:extLst>
          </p:cNvPr>
          <p:cNvSpPr txBox="1"/>
          <p:nvPr/>
        </p:nvSpPr>
        <p:spPr>
          <a:xfrm>
            <a:off x="1371600" y="270435"/>
            <a:ext cx="14990927" cy="9746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 dirty="0">
                <a:solidFill>
                  <a:srgbClr val="1836B2"/>
                </a:solidFill>
                <a:latin typeface="Fira Sans Medium Bold"/>
              </a:rPr>
              <a:t>Pair up with someone </a:t>
            </a:r>
            <a:r>
              <a:rPr lang="en-US" sz="6600" dirty="0">
                <a:solidFill>
                  <a:srgbClr val="1836B2"/>
                </a:solidFill>
                <a:latin typeface="Fira Sans Medium Bold"/>
              </a:rPr>
              <a:t>outside your discipline, nationality, racial group, etc.</a:t>
            </a:r>
          </a:p>
          <a:p>
            <a:pPr>
              <a:lnSpc>
                <a:spcPts val="10999"/>
              </a:lnSpc>
            </a:pPr>
            <a:endParaRPr lang="en-US" sz="6600" dirty="0">
              <a:solidFill>
                <a:srgbClr val="1836B2"/>
              </a:solidFill>
              <a:latin typeface="Fira Sans Medium Bold"/>
            </a:endParaRPr>
          </a:p>
          <a:p>
            <a:pPr>
              <a:lnSpc>
                <a:spcPts val="10999"/>
              </a:lnSpc>
            </a:pPr>
            <a:r>
              <a:rPr lang="en-US" sz="6600" dirty="0">
                <a:solidFill>
                  <a:srgbClr val="1836B2"/>
                </a:solidFill>
                <a:latin typeface="Fira Sans Medium Bold"/>
              </a:rPr>
              <a:t>What has been a struggle in grad school? What support would you appreciate? </a:t>
            </a:r>
          </a:p>
        </p:txBody>
      </p:sp>
    </p:spTree>
    <p:extLst>
      <p:ext uri="{BB962C8B-B14F-4D97-AF65-F5344CB8AC3E}">
        <p14:creationId xmlns:p14="http://schemas.microsoft.com/office/powerpoint/2010/main" val="6685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05537790-F80B-0B69-D0F5-C61E26112779}"/>
              </a:ext>
            </a:extLst>
          </p:cNvPr>
          <p:cNvSpPr txBox="1"/>
          <p:nvPr/>
        </p:nvSpPr>
        <p:spPr>
          <a:xfrm>
            <a:off x="1219200" y="2033588"/>
            <a:ext cx="14173200" cy="8080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4000" spc="15" dirty="0">
                <a:solidFill>
                  <a:srgbClr val="000000"/>
                </a:solidFill>
                <a:latin typeface="Fira Sans Light"/>
              </a:rPr>
              <a:t>What might you add if you are applying to an R1 (very research intensive) institution? 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4000" spc="15" dirty="0">
                <a:solidFill>
                  <a:srgbClr val="000000"/>
                </a:solidFill>
                <a:latin typeface="Fira Sans Light"/>
              </a:rPr>
              <a:t>	- Know where you will pursue funding/types of grant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4000" spc="15" dirty="0">
                <a:solidFill>
                  <a:srgbClr val="000000"/>
                </a:solidFill>
                <a:latin typeface="Fira Sans Light"/>
              </a:rPr>
              <a:t>	- Projects are good for doctoral students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4000" spc="15" dirty="0">
              <a:solidFill>
                <a:srgbClr val="000000"/>
              </a:solidFill>
              <a:latin typeface="Fira Sans Light"/>
            </a:endParaRP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4000" spc="15" dirty="0">
                <a:solidFill>
                  <a:srgbClr val="000000"/>
                </a:solidFill>
                <a:latin typeface="Fira Sans Light"/>
              </a:rPr>
              <a:t>A regional comprehensive?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4000" spc="15" dirty="0">
                <a:solidFill>
                  <a:srgbClr val="000000"/>
                </a:solidFill>
                <a:latin typeface="Fira Sans Light"/>
              </a:rPr>
              <a:t>	- Projects could translate to course-based research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4000" spc="15" dirty="0">
                <a:solidFill>
                  <a:srgbClr val="000000"/>
                </a:solidFill>
                <a:latin typeface="Fira Sans Light"/>
              </a:rPr>
              <a:t>	- Projects are good for undergraduate summer 	 	researchers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4000" spc="15" dirty="0">
              <a:solidFill>
                <a:srgbClr val="000000"/>
              </a:solidFill>
              <a:latin typeface="Fira Sans Light"/>
            </a:endParaRP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4000" spc="15" dirty="0">
                <a:solidFill>
                  <a:srgbClr val="000000"/>
                </a:solidFill>
                <a:latin typeface="Fira Sans Light"/>
              </a:rPr>
              <a:t>How else can you personalize your Research Statement/make it stand out?  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4000" spc="15" dirty="0">
                <a:solidFill>
                  <a:srgbClr val="000000"/>
                </a:solidFill>
                <a:latin typeface="Fira Sans Light"/>
              </a:rPr>
              <a:t>	- Your research compliments the department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4000" spc="15" dirty="0">
                <a:solidFill>
                  <a:srgbClr val="000000"/>
                </a:solidFill>
                <a:latin typeface="Fira Sans Light"/>
              </a:rPr>
              <a:t>	- You know what equipment/facilities/symposium </a:t>
            </a:r>
            <a:r>
              <a:rPr lang="en-US" sz="4000" spc="15">
                <a:solidFill>
                  <a:srgbClr val="000000"/>
                </a:solidFill>
                <a:latin typeface="Fira Sans Light"/>
              </a:rPr>
              <a:t>this 	campus </a:t>
            </a:r>
            <a:r>
              <a:rPr lang="en-US" sz="4000" spc="15" dirty="0">
                <a:solidFill>
                  <a:srgbClr val="000000"/>
                </a:solidFill>
                <a:latin typeface="Fira Sans Light"/>
              </a:rPr>
              <a:t>has and will use it</a:t>
            </a:r>
            <a:r>
              <a:rPr lang="en-US" sz="4000" spc="15">
                <a:solidFill>
                  <a:srgbClr val="000000"/>
                </a:solidFill>
                <a:latin typeface="Fira Sans Light"/>
              </a:rPr>
              <a:t>/engage.</a:t>
            </a:r>
            <a:endParaRPr lang="en-US" sz="4000" spc="15" dirty="0">
              <a:solidFill>
                <a:srgbClr val="000000"/>
              </a:solidFill>
              <a:latin typeface="Fira Sans Light"/>
            </a:endParaRP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E80423B5-6968-7CD1-8D63-FB30FF7A3B51}"/>
              </a:ext>
            </a:extLst>
          </p:cNvPr>
          <p:cNvSpPr txBox="1"/>
          <p:nvPr/>
        </p:nvSpPr>
        <p:spPr>
          <a:xfrm>
            <a:off x="1219200" y="723900"/>
            <a:ext cx="138684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105" dirty="0">
                <a:solidFill>
                  <a:srgbClr val="1836B2"/>
                </a:solidFill>
                <a:latin typeface="Fira Sans Bold Bold"/>
              </a:rPr>
              <a:t>Tailor it for each application: Think Pair Share</a:t>
            </a:r>
          </a:p>
        </p:txBody>
      </p:sp>
    </p:spTree>
    <p:extLst>
      <p:ext uri="{BB962C8B-B14F-4D97-AF65-F5344CB8AC3E}">
        <p14:creationId xmlns:p14="http://schemas.microsoft.com/office/powerpoint/2010/main" val="423428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37929" y="2284975"/>
            <a:ext cx="6881239" cy="5216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spc="-139" dirty="0">
                <a:solidFill>
                  <a:srgbClr val="1836B2"/>
                </a:solidFill>
                <a:latin typeface="Fira Sans Medium"/>
              </a:rPr>
              <a:t>Faculty Job Application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37929" y="5495212"/>
            <a:ext cx="6881239" cy="1583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" dirty="0">
                <a:solidFill>
                  <a:srgbClr val="000000"/>
                </a:solidFill>
                <a:latin typeface="Fira Sans Light"/>
              </a:rPr>
              <a:t>My top piece of advice: Create base documents and TAILOR them for each position!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72912" y="274441"/>
            <a:ext cx="3392555" cy="540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500" u="none" spc="105" dirty="0">
                <a:solidFill>
                  <a:srgbClr val="1836B2"/>
                </a:solidFill>
                <a:latin typeface="Fira Sans Bold Bold"/>
              </a:rPr>
              <a:t>Cover Letter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658600" y="2199879"/>
            <a:ext cx="3406867" cy="1018822"/>
            <a:chOff x="0" y="-9525"/>
            <a:chExt cx="4542489" cy="1358429"/>
          </a:xfrm>
        </p:grpSpPr>
        <p:sp>
          <p:nvSpPr>
            <p:cNvPr id="9" name="TextBox 9"/>
            <p:cNvSpPr txBox="1"/>
            <p:nvPr/>
          </p:nvSpPr>
          <p:spPr>
            <a:xfrm>
              <a:off x="0" y="786869"/>
              <a:ext cx="4542489" cy="562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499"/>
                </a:lnSpc>
                <a:spcBef>
                  <a:spcPct val="0"/>
                </a:spcBef>
              </a:pPr>
              <a:endParaRPr lang="en-US" sz="2499" spc="12" dirty="0">
                <a:solidFill>
                  <a:srgbClr val="000000"/>
                </a:solidFill>
                <a:latin typeface="Fira Sans Ligh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9083" y="-9525"/>
              <a:ext cx="4523406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500" u="none" spc="105" dirty="0">
                  <a:solidFill>
                    <a:srgbClr val="1836B2"/>
                  </a:solidFill>
                  <a:latin typeface="Fira Sans Bold Bold"/>
                </a:rPr>
                <a:t>CV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8600" y="4125318"/>
            <a:ext cx="4724394" cy="1077218"/>
            <a:chOff x="0" y="-9525"/>
            <a:chExt cx="4542489" cy="143629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786869"/>
              <a:ext cx="4542489" cy="562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499"/>
                </a:lnSpc>
                <a:spcBef>
                  <a:spcPct val="0"/>
                </a:spcBef>
              </a:pPr>
              <a:endParaRPr lang="en-US" sz="2499" spc="12" dirty="0">
                <a:solidFill>
                  <a:srgbClr val="000000"/>
                </a:solidFill>
                <a:latin typeface="Fira Sans Ligh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9083" y="-9525"/>
              <a:ext cx="4523406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500" u="none" spc="105" dirty="0">
                  <a:solidFill>
                    <a:srgbClr val="1836B2"/>
                  </a:solidFill>
                  <a:latin typeface="Fira Sans Bold Bold"/>
                </a:rPr>
                <a:t>Research Statement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658600" y="6050756"/>
            <a:ext cx="4953000" cy="1077218"/>
            <a:chOff x="0" y="-9525"/>
            <a:chExt cx="4542489" cy="143629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786869"/>
              <a:ext cx="4542489" cy="562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pc="12" dirty="0">
                  <a:solidFill>
                    <a:srgbClr val="000000"/>
                  </a:solidFill>
                  <a:latin typeface="Fira Sans Light"/>
                </a:rPr>
                <a:t>Upcoming workshop!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9083" y="-9525"/>
              <a:ext cx="4523406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500" u="none" spc="105" dirty="0">
                  <a:solidFill>
                    <a:srgbClr val="1836B2"/>
                  </a:solidFill>
                  <a:latin typeface="Fira Sans Bold Bold"/>
                </a:rPr>
                <a:t>Teaching Statement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0318446" y="379337"/>
            <a:ext cx="442745" cy="383458"/>
            <a:chOff x="0" y="0"/>
            <a:chExt cx="6202680" cy="53721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09" r="11402" b="91941"/>
          <a:stretch>
            <a:fillRect/>
          </a:stretch>
        </p:blipFill>
        <p:spPr>
          <a:xfrm rot="5400000">
            <a:off x="10107283" y="1489059"/>
            <a:ext cx="865071" cy="8945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 rot="-10800000">
            <a:off x="10318446" y="2304776"/>
            <a:ext cx="442745" cy="383458"/>
            <a:chOff x="0" y="0"/>
            <a:chExt cx="6202680" cy="53721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10318446" y="4230214"/>
            <a:ext cx="442745" cy="383458"/>
            <a:chOff x="0" y="0"/>
            <a:chExt cx="6202680" cy="53721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10800000">
            <a:off x="10318446" y="6155652"/>
            <a:ext cx="442745" cy="383458"/>
            <a:chOff x="0" y="0"/>
            <a:chExt cx="6202680" cy="53721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680652" y="9515874"/>
            <a:ext cx="16926697" cy="1542251"/>
            <a:chOff x="0" y="0"/>
            <a:chExt cx="58960502" cy="53721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4026"/>
          <a:stretch>
            <a:fillRect/>
          </a:stretch>
        </p:blipFill>
        <p:spPr>
          <a:xfrm>
            <a:off x="1337929" y="1028700"/>
            <a:ext cx="1098500" cy="627207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 rot="-5400000">
            <a:off x="10107283" y="5346562"/>
            <a:ext cx="865071" cy="0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-5400000">
            <a:off x="10107283" y="3421124"/>
            <a:ext cx="865071" cy="0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952152EE-EFBB-784A-A298-5D0F94209467}"/>
              </a:ext>
            </a:extLst>
          </p:cNvPr>
          <p:cNvGrpSpPr/>
          <p:nvPr/>
        </p:nvGrpSpPr>
        <p:grpSpPr>
          <a:xfrm rot="-10800000">
            <a:off x="10318446" y="7960442"/>
            <a:ext cx="442745" cy="383458"/>
            <a:chOff x="0" y="0"/>
            <a:chExt cx="6202680" cy="5372100"/>
          </a:xfrm>
        </p:grpSpPr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6D734148-52A9-0E4E-A284-87BECC56D169}"/>
                </a:ext>
              </a:extLst>
            </p:cNvPr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33" name="AutoShape 29">
            <a:extLst>
              <a:ext uri="{FF2B5EF4-FFF2-40B4-BE49-F238E27FC236}">
                <a16:creationId xmlns:a16="http://schemas.microsoft.com/office/drawing/2014/main" id="{B4720B8D-D684-4F46-93DC-56388F44F391}"/>
              </a:ext>
            </a:extLst>
          </p:cNvPr>
          <p:cNvSpPr/>
          <p:nvPr/>
        </p:nvSpPr>
        <p:spPr>
          <a:xfrm rot="-5400000">
            <a:off x="10107283" y="7151352"/>
            <a:ext cx="865071" cy="0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17DE1F7B-D730-A944-968C-C005CED364E2}"/>
              </a:ext>
            </a:extLst>
          </p:cNvPr>
          <p:cNvSpPr txBox="1"/>
          <p:nvPr/>
        </p:nvSpPr>
        <p:spPr>
          <a:xfrm>
            <a:off x="11658600" y="7962900"/>
            <a:ext cx="493219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500" u="none" spc="105" dirty="0">
                <a:solidFill>
                  <a:srgbClr val="1836B2"/>
                </a:solidFill>
                <a:latin typeface="Fira Sans Bold Bold"/>
              </a:rPr>
              <a:t>Diversity Statement</a:t>
            </a: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91232954-0B79-B74B-B3C9-F8302D1227C3}"/>
              </a:ext>
            </a:extLst>
          </p:cNvPr>
          <p:cNvSpPr txBox="1"/>
          <p:nvPr/>
        </p:nvSpPr>
        <p:spPr>
          <a:xfrm>
            <a:off x="11658600" y="4695710"/>
            <a:ext cx="3406867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spc="12" dirty="0">
                <a:solidFill>
                  <a:srgbClr val="000000"/>
                </a:solidFill>
                <a:latin typeface="Fira Sans Light"/>
              </a:rPr>
              <a:t>today</a:t>
            </a: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C235B33F-6486-CD43-97A3-F2CEC910B0A4}"/>
              </a:ext>
            </a:extLst>
          </p:cNvPr>
          <p:cNvSpPr txBox="1"/>
          <p:nvPr/>
        </p:nvSpPr>
        <p:spPr>
          <a:xfrm>
            <a:off x="11658600" y="8501509"/>
            <a:ext cx="4953000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spc="12" dirty="0">
                <a:solidFill>
                  <a:srgbClr val="000000"/>
                </a:solidFill>
                <a:latin typeface="Fira Sans Light"/>
              </a:rPr>
              <a:t>Upcoming workshop!</a:t>
            </a: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495EFB83-B05D-09F6-1D78-1324C1DE69EA}"/>
              </a:ext>
            </a:extLst>
          </p:cNvPr>
          <p:cNvSpPr txBox="1"/>
          <p:nvPr/>
        </p:nvSpPr>
        <p:spPr>
          <a:xfrm>
            <a:off x="11672912" y="780425"/>
            <a:ext cx="4953000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spc="12" dirty="0">
                <a:solidFill>
                  <a:srgbClr val="000000"/>
                </a:solidFill>
                <a:latin typeface="Fira Sans Light"/>
              </a:rPr>
              <a:t>Upcoming workshop!</a:t>
            </a:r>
          </a:p>
        </p:txBody>
      </p:sp>
    </p:spTree>
    <p:extLst>
      <p:ext uri="{BB962C8B-B14F-4D97-AF65-F5344CB8AC3E}">
        <p14:creationId xmlns:p14="http://schemas.microsoft.com/office/powerpoint/2010/main" val="18470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412252" y="1334170"/>
            <a:ext cx="15580348" cy="3214204"/>
            <a:chOff x="0" y="95250"/>
            <a:chExt cx="7622931" cy="428560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95250"/>
              <a:ext cx="7622931" cy="1928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99"/>
                </a:lnSpc>
              </a:pPr>
              <a:r>
                <a:rPr lang="en-US" sz="9999" dirty="0">
                  <a:solidFill>
                    <a:srgbClr val="FFFFFF"/>
                  </a:solidFill>
                  <a:latin typeface="Fira Sans Medium Bold"/>
                </a:rPr>
                <a:t>Research Statements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270020"/>
              <a:ext cx="7622931" cy="211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200"/>
                </a:lnSpc>
                <a:buFont typeface="Arial" panose="020B0604020202020204" pitchFamily="34" charset="0"/>
                <a:buChar char="•"/>
              </a:pPr>
              <a:r>
                <a:rPr lang="en-US" sz="3000" spc="15" dirty="0">
                  <a:solidFill>
                    <a:srgbClr val="FFFFFF"/>
                  </a:solidFill>
                  <a:latin typeface="Fira Sans Light"/>
                </a:rPr>
                <a:t>More commonly requested in for STEM and social science faculty positions. </a:t>
              </a:r>
            </a:p>
            <a:p>
              <a:pPr marL="457200" indent="-457200">
                <a:lnSpc>
                  <a:spcPts val="4200"/>
                </a:lnSpc>
                <a:buFont typeface="Arial" panose="020B0604020202020204" pitchFamily="34" charset="0"/>
                <a:buChar char="•"/>
              </a:pPr>
              <a:r>
                <a:rPr lang="en-US" sz="3000" spc="15" dirty="0">
                  <a:solidFill>
                    <a:srgbClr val="FFFFFF"/>
                  </a:solidFill>
                  <a:latin typeface="Fira Sans Light"/>
                </a:rPr>
                <a:t>Writing samples and previous publications more common in Humanities</a:t>
              </a:r>
            </a:p>
            <a:p>
              <a:pPr marL="1371600" lvl="2" indent="-457200">
                <a:lnSpc>
                  <a:spcPts val="4200"/>
                </a:lnSpc>
                <a:buFont typeface="Arial" panose="020B0604020202020204" pitchFamily="34" charset="0"/>
                <a:buChar char="•"/>
              </a:pPr>
              <a:r>
                <a:rPr lang="en-US" sz="3000" spc="15" dirty="0">
                  <a:solidFill>
                    <a:srgbClr val="FFFFFF"/>
                  </a:solidFill>
                  <a:latin typeface="Fira Sans Light"/>
                </a:rPr>
                <a:t>In this case: include research interests more thoroughly in cover letter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026"/>
          <a:stretch>
            <a:fillRect/>
          </a:stretch>
        </p:blipFill>
        <p:spPr>
          <a:xfrm flipH="1">
            <a:off x="-2053973" y="6773437"/>
            <a:ext cx="8370405" cy="47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9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982D3CCC-CBE4-2C6E-39E9-8D790B7A2D63}"/>
              </a:ext>
            </a:extLst>
          </p:cNvPr>
          <p:cNvGrpSpPr/>
          <p:nvPr/>
        </p:nvGrpSpPr>
        <p:grpSpPr>
          <a:xfrm>
            <a:off x="1392072" y="2463040"/>
            <a:ext cx="14284657" cy="7671290"/>
            <a:chOff x="0" y="95251"/>
            <a:chExt cx="7693911" cy="10228383"/>
          </a:xfrm>
        </p:grpSpPr>
        <p:sp>
          <p:nvSpPr>
            <p:cNvPr id="3" name="TextBox 12">
              <a:extLst>
                <a:ext uri="{FF2B5EF4-FFF2-40B4-BE49-F238E27FC236}">
                  <a16:creationId xmlns:a16="http://schemas.microsoft.com/office/drawing/2014/main" id="{53646B9A-E001-88C9-2793-3E22077F1C54}"/>
                </a:ext>
              </a:extLst>
            </p:cNvPr>
            <p:cNvSpPr txBox="1"/>
            <p:nvPr/>
          </p:nvSpPr>
          <p:spPr>
            <a:xfrm>
              <a:off x="0" y="95251"/>
              <a:ext cx="7581810" cy="3761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99"/>
                </a:lnSpc>
              </a:pPr>
              <a:r>
                <a:rPr lang="en-US" sz="9999" dirty="0">
                  <a:solidFill>
                    <a:srgbClr val="1836B2"/>
                  </a:solidFill>
                  <a:latin typeface="Fira Sans Medium Bold"/>
                </a:rPr>
                <a:t>Exercise </a:t>
              </a:r>
            </a:p>
            <a:p>
              <a:pPr>
                <a:lnSpc>
                  <a:spcPts val="10999"/>
                </a:lnSpc>
              </a:pPr>
              <a:r>
                <a:rPr lang="en-US" sz="9999" dirty="0">
                  <a:solidFill>
                    <a:srgbClr val="1836B2"/>
                  </a:solidFill>
                  <a:latin typeface="Fira Sans Medium Bold"/>
                </a:rPr>
                <a:t>in groups of 2-3 </a:t>
              </a:r>
            </a:p>
          </p:txBody>
        </p:sp>
        <p:sp>
          <p:nvSpPr>
            <p:cNvPr id="4" name="TextBox 13">
              <a:extLst>
                <a:ext uri="{FF2B5EF4-FFF2-40B4-BE49-F238E27FC236}">
                  <a16:creationId xmlns:a16="http://schemas.microsoft.com/office/drawing/2014/main" id="{BC1D2097-19C4-8779-13B5-6914652A7E3A}"/>
                </a:ext>
              </a:extLst>
            </p:cNvPr>
            <p:cNvSpPr txBox="1"/>
            <p:nvPr/>
          </p:nvSpPr>
          <p:spPr>
            <a:xfrm>
              <a:off x="112101" y="3903930"/>
              <a:ext cx="7581810" cy="6419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You will be provided sample research statements for a Tenure Track position at Towson University in Biology, specifically Developmental Neuroscience. </a:t>
              </a:r>
            </a:p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Read Sample Statement 1</a:t>
              </a:r>
            </a:p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Rate it on a scale of 1-10 (10= excellent, 1 = poor)</a:t>
              </a:r>
            </a:p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Discuss what you liked about it, what it lacked.</a:t>
              </a:r>
            </a:p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Read Sample Statement 2</a:t>
              </a:r>
            </a:p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Rate it on a scale of 1-10 (10= excellent, 1 = poor)</a:t>
              </a:r>
            </a:p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Discuss what you liked about it, what it lacked.</a:t>
              </a:r>
            </a:p>
            <a:p>
              <a:pPr>
                <a:lnSpc>
                  <a:spcPts val="4200"/>
                </a:lnSpc>
              </a:pPr>
              <a:endParaRPr lang="en-US" sz="3000" spc="15" dirty="0">
                <a:solidFill>
                  <a:srgbClr val="000000"/>
                </a:solidFill>
                <a:latin typeface="Fira Sans Light"/>
              </a:endParaRPr>
            </a:p>
          </p:txBody>
        </p:sp>
      </p:grpSp>
      <p:pic>
        <p:nvPicPr>
          <p:cNvPr id="5" name="Picture 14">
            <a:extLst>
              <a:ext uri="{FF2B5EF4-FFF2-40B4-BE49-F238E27FC236}">
                <a16:creationId xmlns:a16="http://schemas.microsoft.com/office/drawing/2014/main" id="{B87FD165-3F79-42C2-B07F-E65D260D4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026"/>
          <a:stretch>
            <a:fillRect/>
          </a:stretch>
        </p:blipFill>
        <p:spPr>
          <a:xfrm>
            <a:off x="1392073" y="1028700"/>
            <a:ext cx="1098500" cy="62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8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6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72521" y="294286"/>
            <a:ext cx="11315479" cy="9369781"/>
            <a:chOff x="-12931" y="-50471"/>
            <a:chExt cx="12251039" cy="12493041"/>
          </a:xfrm>
        </p:grpSpPr>
        <p:sp>
          <p:nvSpPr>
            <p:cNvPr id="3" name="TextBox 3"/>
            <p:cNvSpPr txBox="1"/>
            <p:nvPr/>
          </p:nvSpPr>
          <p:spPr>
            <a:xfrm>
              <a:off x="-12931" y="-50471"/>
              <a:ext cx="9755008" cy="92331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999"/>
                </a:lnSpc>
              </a:pPr>
              <a:r>
                <a:rPr lang="en-US" sz="6600" dirty="0">
                  <a:solidFill>
                    <a:srgbClr val="FFFFFF"/>
                  </a:solidFill>
                  <a:latin typeface="Fira Sans Medium Bold"/>
                </a:rPr>
                <a:t>You have to read 60-100 of these, what might help you choose your top 6? Eliminate some?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1766295"/>
              <a:ext cx="12238108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524297" y="9515874"/>
            <a:ext cx="15252699" cy="1542251"/>
            <a:chOff x="0" y="0"/>
            <a:chExt cx="53129492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129495" cy="5372100"/>
            </a:xfrm>
            <a:custGeom>
              <a:avLst/>
              <a:gdLst/>
              <a:ahLst/>
              <a:cxnLst/>
              <a:rect l="l" t="t" r="r" b="b"/>
              <a:pathLst>
                <a:path w="53129495" h="5372100">
                  <a:moveTo>
                    <a:pt x="5157882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1578824" y="5372100"/>
                  </a:lnTo>
                  <a:lnTo>
                    <a:pt x="53129495" y="2686050"/>
                  </a:lnTo>
                  <a:lnTo>
                    <a:pt x="5157882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026"/>
          <a:stretch>
            <a:fillRect/>
          </a:stretch>
        </p:blipFill>
        <p:spPr>
          <a:xfrm>
            <a:off x="16160800" y="1028700"/>
            <a:ext cx="1098500" cy="627207"/>
          </a:xfrm>
          <a:prstGeom prst="rect">
            <a:avLst/>
          </a:prstGeom>
        </p:spPr>
      </p:pic>
      <p:pic>
        <p:nvPicPr>
          <p:cNvPr id="15" name="Picture 14" descr="A group of people sitting around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56238AD5-85BF-064B-A51A-5127093AD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1466" y="-77295"/>
            <a:ext cx="14478000" cy="9652000"/>
          </a:xfrm>
          <a:prstGeom prst="hexagon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4C9644-FD23-2C42-87D5-12FFAE115F34}"/>
              </a:ext>
            </a:extLst>
          </p:cNvPr>
          <p:cNvSpPr txBox="1"/>
          <p:nvPr/>
        </p:nvSpPr>
        <p:spPr>
          <a:xfrm>
            <a:off x="12800809" y="7355743"/>
            <a:ext cx="46602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Eliminate ones :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boring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Poorly written/hard to follow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multiple typos/grammatical errors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implausible equipment needs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don’t mention undergraduate-ready projects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duplicate work in the existing department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F3944-D180-8343-AB10-B7FEF44CD8D6}"/>
              </a:ext>
            </a:extLst>
          </p:cNvPr>
          <p:cNvSpPr txBox="1"/>
          <p:nvPr/>
        </p:nvSpPr>
        <p:spPr>
          <a:xfrm>
            <a:off x="6972521" y="7355743"/>
            <a:ext cx="50706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Top ones :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Exciting and relevant topic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plausible in existing university setting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mention graduate/undergraduate-ready projects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compliment work in the existing department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94973" y="1342304"/>
            <a:ext cx="6979141" cy="1809750"/>
            <a:chOff x="0" y="0"/>
            <a:chExt cx="9305522" cy="2413000"/>
          </a:xfrm>
        </p:grpSpPr>
        <p:sp>
          <p:nvSpPr>
            <p:cNvPr id="3" name="TextBox 3"/>
            <p:cNvSpPr txBox="1"/>
            <p:nvPr/>
          </p:nvSpPr>
          <p:spPr>
            <a:xfrm>
              <a:off x="0" y="1736725"/>
              <a:ext cx="9305522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“I was excited to see... “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9305522" cy="1431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>
                  <a:solidFill>
                    <a:srgbClr val="1836B2"/>
                  </a:solidFill>
                  <a:latin typeface="Fira Sans Bold Bold"/>
                </a:rPr>
                <a:t>First person, show your personality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94973" y="4231481"/>
            <a:ext cx="6979141" cy="1282195"/>
            <a:chOff x="0" y="-9525"/>
            <a:chExt cx="9305522" cy="1709593"/>
          </a:xfrm>
        </p:grpSpPr>
        <p:sp>
          <p:nvSpPr>
            <p:cNvPr id="6" name="TextBox 6"/>
            <p:cNvSpPr txBox="1"/>
            <p:nvPr/>
          </p:nvSpPr>
          <p:spPr>
            <a:xfrm>
              <a:off x="0" y="1025524"/>
              <a:ext cx="9305522" cy="674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For new asst. professors, 1.5-2  is fine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9305522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 dirty="0">
                  <a:solidFill>
                    <a:srgbClr val="1836B2"/>
                  </a:solidFill>
                  <a:latin typeface="Fira Sans Bold Bold"/>
                </a:rPr>
                <a:t>3 pages </a:t>
              </a:r>
              <a:r>
                <a:rPr lang="en-US" sz="3500" i="1" spc="105" dirty="0">
                  <a:solidFill>
                    <a:srgbClr val="1836B2"/>
                  </a:solidFill>
                  <a:latin typeface="Fira Sans Bold Bold"/>
                </a:rPr>
                <a:t>max</a:t>
              </a:r>
              <a:r>
                <a:rPr lang="en-US" sz="3500" spc="105" dirty="0">
                  <a:solidFill>
                    <a:srgbClr val="1836B2"/>
                  </a:solidFill>
                  <a:latin typeface="Fira Sans Bold Bold"/>
                </a:rPr>
                <a:t>, single space, 11pt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94973" y="7134946"/>
            <a:ext cx="6979141" cy="3409950"/>
            <a:chOff x="0" y="0"/>
            <a:chExt cx="9305522" cy="4546600"/>
          </a:xfrm>
        </p:grpSpPr>
        <p:sp>
          <p:nvSpPr>
            <p:cNvPr id="9" name="TextBox 9"/>
            <p:cNvSpPr txBox="1"/>
            <p:nvPr/>
          </p:nvSpPr>
          <p:spPr>
            <a:xfrm>
              <a:off x="0" y="1025525"/>
              <a:ext cx="9305522" cy="352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Summary (1/3 page)</a:t>
              </a:r>
            </a:p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Background</a:t>
              </a:r>
            </a:p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Current work</a:t>
              </a:r>
            </a:p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Future Plans</a:t>
              </a:r>
            </a:p>
            <a:p>
              <a:pPr>
                <a:lnSpc>
                  <a:spcPts val="4200"/>
                </a:lnSpc>
              </a:pPr>
              <a:endParaRPr lang="en-US" sz="3000" spc="15" dirty="0">
                <a:solidFill>
                  <a:srgbClr val="000000"/>
                </a:solidFill>
                <a:latin typeface="Fira Sans Ligh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9305522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>
                  <a:solidFill>
                    <a:srgbClr val="1836B2"/>
                  </a:solidFill>
                  <a:latin typeface="Fira Sans Bold Bold"/>
                </a:rPr>
                <a:t>Organized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92073" y="2391602"/>
            <a:ext cx="5686358" cy="3276521"/>
            <a:chOff x="0" y="0"/>
            <a:chExt cx="7581810" cy="436869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95250"/>
              <a:ext cx="7581810" cy="1928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99"/>
                </a:lnSpc>
              </a:pPr>
              <a:r>
                <a:rPr lang="en-US" sz="9999" dirty="0">
                  <a:solidFill>
                    <a:srgbClr val="1836B2"/>
                  </a:solidFill>
                  <a:latin typeface="Fira Sans Medium Bold"/>
                </a:rPr>
                <a:t>Structure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270019"/>
              <a:ext cx="7581810" cy="2098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000000"/>
                  </a:solidFill>
                  <a:latin typeface="Fira Sans Light"/>
                </a:rPr>
                <a:t>Note: This is what is generally expected for research-intensive institutions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026"/>
          <a:stretch>
            <a:fillRect/>
          </a:stretch>
        </p:blipFill>
        <p:spPr>
          <a:xfrm>
            <a:off x="1392073" y="1028700"/>
            <a:ext cx="1098500" cy="6272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92422" y="7134946"/>
            <a:ext cx="732406" cy="6658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25713" y="1342304"/>
            <a:ext cx="665824" cy="66582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17865" y="4238625"/>
            <a:ext cx="681521" cy="6815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1397" y="1389929"/>
            <a:ext cx="7564327" cy="1714500"/>
            <a:chOff x="0" y="0"/>
            <a:chExt cx="10085769" cy="2286000"/>
          </a:xfrm>
        </p:grpSpPr>
        <p:sp>
          <p:nvSpPr>
            <p:cNvPr id="3" name="TextBox 3"/>
            <p:cNvSpPr txBox="1"/>
            <p:nvPr/>
          </p:nvSpPr>
          <p:spPr>
            <a:xfrm>
              <a:off x="0" y="898525"/>
              <a:ext cx="10085769" cy="1387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>
                  <a:solidFill>
                    <a:srgbClr val="FFFFFF"/>
                  </a:solidFill>
                  <a:latin typeface="Fira Sans Light"/>
                </a:rPr>
                <a:t>What is the big picture context of your research area?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0085769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 dirty="0">
                  <a:solidFill>
                    <a:srgbClr val="FFFFFF"/>
                  </a:solidFill>
                  <a:latin typeface="Fira Sans Bold Bold"/>
                </a:rPr>
                <a:t>Context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1397" y="3682003"/>
            <a:ext cx="7564327" cy="1181100"/>
            <a:chOff x="0" y="0"/>
            <a:chExt cx="10085769" cy="1574800"/>
          </a:xfrm>
        </p:grpSpPr>
        <p:sp>
          <p:nvSpPr>
            <p:cNvPr id="6" name="TextBox 6"/>
            <p:cNvSpPr txBox="1"/>
            <p:nvPr/>
          </p:nvSpPr>
          <p:spPr>
            <a:xfrm>
              <a:off x="0" y="898525"/>
              <a:ext cx="10085769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>
                  <a:solidFill>
                    <a:srgbClr val="FFFFFF"/>
                  </a:solidFill>
                  <a:latin typeface="Fira Sans Light"/>
                </a:rPr>
                <a:t>Interesting, Important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085769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Fira Sans Bold Bold"/>
                </a:rPr>
                <a:t>Research question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1397" y="8481505"/>
            <a:ext cx="7564327" cy="1181100"/>
            <a:chOff x="0" y="0"/>
            <a:chExt cx="10085769" cy="1574800"/>
          </a:xfrm>
        </p:grpSpPr>
        <p:sp>
          <p:nvSpPr>
            <p:cNvPr id="9" name="TextBox 9"/>
            <p:cNvSpPr txBox="1"/>
            <p:nvPr/>
          </p:nvSpPr>
          <p:spPr>
            <a:xfrm>
              <a:off x="0" y="898525"/>
              <a:ext cx="10085769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0085769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Fira Sans Bold Bold"/>
                </a:rPr>
                <a:t>Return to big picture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12252" y="1334170"/>
            <a:ext cx="5717198" cy="2136986"/>
            <a:chOff x="0" y="95250"/>
            <a:chExt cx="7622931" cy="284931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95250"/>
              <a:ext cx="7622931" cy="1928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99"/>
                </a:lnSpc>
              </a:pPr>
              <a:r>
                <a:rPr lang="en-US" sz="9999">
                  <a:solidFill>
                    <a:srgbClr val="FFFFFF"/>
                  </a:solidFill>
                  <a:latin typeface="Fira Sans Medium Bold"/>
                </a:rPr>
                <a:t>Summary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270020"/>
              <a:ext cx="7622931" cy="674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FFFFFF"/>
                  </a:solidFill>
                  <a:latin typeface="Fira Sans Light"/>
                </a:rPr>
                <a:t>1/3 page overall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026"/>
          <a:stretch>
            <a:fillRect/>
          </a:stretch>
        </p:blipFill>
        <p:spPr>
          <a:xfrm flipH="1">
            <a:off x="-2053973" y="6773437"/>
            <a:ext cx="8370405" cy="4779226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9291397" y="6120528"/>
            <a:ext cx="7564327" cy="1714500"/>
            <a:chOff x="0" y="0"/>
            <a:chExt cx="10085769" cy="228600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898525"/>
              <a:ext cx="10085769" cy="1387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>
                  <a:solidFill>
                    <a:srgbClr val="FFFFFF"/>
                  </a:solidFill>
                  <a:latin typeface="Fira Sans Light"/>
                </a:rPr>
                <a:t>Approach, Prelim Findings, Future Aims (1-2 sentences each)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10085769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Fira Sans Bold Bold"/>
                </a:rPr>
                <a:t>Your work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1397" y="1389929"/>
            <a:ext cx="7564327" cy="1181100"/>
            <a:chOff x="0" y="0"/>
            <a:chExt cx="10085769" cy="1574800"/>
          </a:xfrm>
        </p:grpSpPr>
        <p:sp>
          <p:nvSpPr>
            <p:cNvPr id="3" name="TextBox 3"/>
            <p:cNvSpPr txBox="1"/>
            <p:nvPr/>
          </p:nvSpPr>
          <p:spPr>
            <a:xfrm>
              <a:off x="0" y="898525"/>
              <a:ext cx="10085769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FFFFFF"/>
                  </a:solidFill>
                  <a:latin typeface="Fira Sans Light"/>
                </a:rPr>
                <a:t>Create a build up and your narrative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0085769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Fira Sans Bold Bold"/>
                </a:rPr>
                <a:t>How you began working on this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1397" y="4286250"/>
            <a:ext cx="7564327" cy="1181100"/>
            <a:chOff x="0" y="0"/>
            <a:chExt cx="10085769" cy="1574800"/>
          </a:xfrm>
        </p:grpSpPr>
        <p:sp>
          <p:nvSpPr>
            <p:cNvPr id="6" name="TextBox 6"/>
            <p:cNvSpPr txBox="1"/>
            <p:nvPr/>
          </p:nvSpPr>
          <p:spPr>
            <a:xfrm>
              <a:off x="0" y="898525"/>
              <a:ext cx="10085769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FFFFFF"/>
                  </a:solidFill>
                  <a:latin typeface="Fira Sans Light"/>
                </a:rPr>
                <a:t>You can use bold to enhance this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085769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Fira Sans Bold Bold"/>
                </a:rPr>
                <a:t>What questions are unanswered?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291397" y="7175427"/>
            <a:ext cx="7564327" cy="540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1412252" y="1262732"/>
            <a:ext cx="6969741" cy="2209721"/>
            <a:chOff x="0" y="0"/>
            <a:chExt cx="9292988" cy="294629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95250"/>
              <a:ext cx="9292988" cy="1928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99"/>
                </a:lnSpc>
              </a:pPr>
              <a:r>
                <a:rPr lang="en-US" sz="9999">
                  <a:solidFill>
                    <a:srgbClr val="FFFFFF"/>
                  </a:solidFill>
                  <a:latin typeface="Fira Sans Medium Bold"/>
                </a:rPr>
                <a:t>Background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270019"/>
              <a:ext cx="9292988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FFFFFF"/>
                  </a:solidFill>
                  <a:latin typeface="Fira Sans Light"/>
                </a:rPr>
                <a:t>~Half a page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026"/>
          <a:stretch>
            <a:fillRect/>
          </a:stretch>
        </p:blipFill>
        <p:spPr>
          <a:xfrm flipH="1">
            <a:off x="-2053973" y="6773437"/>
            <a:ext cx="8370405" cy="47792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1397" y="1382785"/>
            <a:ext cx="7564327" cy="1186946"/>
            <a:chOff x="0" y="-9525"/>
            <a:chExt cx="10085769" cy="1582594"/>
          </a:xfrm>
        </p:grpSpPr>
        <p:sp>
          <p:nvSpPr>
            <p:cNvPr id="3" name="TextBox 3"/>
            <p:cNvSpPr txBox="1"/>
            <p:nvPr/>
          </p:nvSpPr>
          <p:spPr>
            <a:xfrm>
              <a:off x="0" y="898525"/>
              <a:ext cx="10085769" cy="674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en-US" sz="3000" spc="15" dirty="0">
                <a:solidFill>
                  <a:srgbClr val="FFFFFF"/>
                </a:solidFill>
                <a:latin typeface="Fira Sans Light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0085769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Fira Sans Bold Bold"/>
                </a:rPr>
                <a:t>Use images/figures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1397" y="4279106"/>
            <a:ext cx="7564327" cy="1186946"/>
            <a:chOff x="0" y="-9525"/>
            <a:chExt cx="10085769" cy="1582594"/>
          </a:xfrm>
        </p:grpSpPr>
        <p:sp>
          <p:nvSpPr>
            <p:cNvPr id="6" name="TextBox 6"/>
            <p:cNvSpPr txBox="1"/>
            <p:nvPr/>
          </p:nvSpPr>
          <p:spPr>
            <a:xfrm>
              <a:off x="0" y="898525"/>
              <a:ext cx="10085769" cy="674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en-US" sz="3000" spc="15" dirty="0">
                <a:solidFill>
                  <a:srgbClr val="FFFFFF"/>
                </a:solidFill>
                <a:latin typeface="Fira San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085769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 dirty="0">
                  <a:solidFill>
                    <a:srgbClr val="FFFFFF"/>
                  </a:solidFill>
                  <a:latin typeface="Fira Sans Bold Bold"/>
                </a:rPr>
                <a:t>Cite others, highlight your work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1397" y="7182571"/>
            <a:ext cx="7564327" cy="1181100"/>
            <a:chOff x="0" y="0"/>
            <a:chExt cx="10085769" cy="1574800"/>
          </a:xfrm>
        </p:grpSpPr>
        <p:sp>
          <p:nvSpPr>
            <p:cNvPr id="9" name="TextBox 9"/>
            <p:cNvSpPr txBox="1"/>
            <p:nvPr/>
          </p:nvSpPr>
          <p:spPr>
            <a:xfrm>
              <a:off x="0" y="898525"/>
              <a:ext cx="10085769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 dirty="0">
                  <a:solidFill>
                    <a:srgbClr val="FFFFFF"/>
                  </a:solidFill>
                  <a:latin typeface="Fira Sans Light"/>
                </a:rPr>
                <a:t>What have </a:t>
              </a:r>
              <a:r>
                <a:rPr lang="en-US" sz="3000" b="1" u="sng" spc="15" dirty="0">
                  <a:solidFill>
                    <a:srgbClr val="FFFFFF"/>
                  </a:solidFill>
                  <a:latin typeface="Fira Sans Light"/>
                </a:rPr>
                <a:t>you</a:t>
              </a:r>
              <a:r>
                <a:rPr lang="en-US" sz="3000" spc="15" dirty="0">
                  <a:solidFill>
                    <a:srgbClr val="FFFFFF"/>
                  </a:solidFill>
                  <a:latin typeface="Fira Sans Light"/>
                </a:rPr>
                <a:t> revealed, decided.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0085769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105" dirty="0">
                  <a:solidFill>
                    <a:srgbClr val="FFFFFF"/>
                  </a:solidFill>
                  <a:latin typeface="Fira Sans Bold Bold"/>
                </a:rPr>
                <a:t>Take ownership: I not we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12252" y="1262732"/>
            <a:ext cx="6621813" cy="3600371"/>
            <a:chOff x="0" y="0"/>
            <a:chExt cx="8829084" cy="480049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95250"/>
              <a:ext cx="8829084" cy="3782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999"/>
                </a:lnSpc>
              </a:pPr>
              <a:r>
                <a:rPr lang="en-US" sz="9999">
                  <a:solidFill>
                    <a:srgbClr val="FFFFFF"/>
                  </a:solidFill>
                  <a:latin typeface="Fira Sans Medium Bold"/>
                </a:rPr>
                <a:t>Research to date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124219"/>
              <a:ext cx="8829084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15">
                  <a:solidFill>
                    <a:srgbClr val="FFFFFF"/>
                  </a:solidFill>
                  <a:latin typeface="Fira Sans Light"/>
                </a:rPr>
                <a:t>Half page/page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026"/>
          <a:stretch>
            <a:fillRect/>
          </a:stretch>
        </p:blipFill>
        <p:spPr>
          <a:xfrm flipH="1">
            <a:off x="-2053973" y="6773437"/>
            <a:ext cx="8370405" cy="47792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709</Words>
  <Application>Microsoft Macintosh PowerPoint</Application>
  <PresentationFormat>Custom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Helvetica</vt:lpstr>
      <vt:lpstr>Fira Sans Medium Bold</vt:lpstr>
      <vt:lpstr>Fira Sans Light</vt:lpstr>
      <vt:lpstr>Calibri</vt:lpstr>
      <vt:lpstr>Fira Sans Bold Bold</vt:lpstr>
      <vt:lpstr>Arial</vt:lpstr>
      <vt:lpstr>Fira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Statements &amp; CVs</dc:title>
  <cp:lastModifiedBy>Robin Cresiski</cp:lastModifiedBy>
  <cp:revision>5</cp:revision>
  <dcterms:created xsi:type="dcterms:W3CDTF">2006-08-16T00:00:00Z</dcterms:created>
  <dcterms:modified xsi:type="dcterms:W3CDTF">2022-06-28T13:32:44Z</dcterms:modified>
  <dc:identifier>DAEqwvQ8tnY</dc:identifier>
</cp:coreProperties>
</file>