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9" r:id="rId3"/>
    <p:sldId id="263" r:id="rId4"/>
    <p:sldId id="274" r:id="rId5"/>
    <p:sldId id="272" r:id="rId6"/>
    <p:sldId id="264" r:id="rId7"/>
    <p:sldId id="259" r:id="rId8"/>
    <p:sldId id="260" r:id="rId9"/>
    <p:sldId id="270" r:id="rId10"/>
    <p:sldId id="271" r:id="rId11"/>
    <p:sldId id="261" r:id="rId12"/>
    <p:sldId id="266" r:id="rId13"/>
    <p:sldId id="273" r:id="rId14"/>
    <p:sldId id="268" r:id="rId15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8" autoAdjust="0"/>
    <p:restoredTop sz="84301"/>
  </p:normalViewPr>
  <p:slideViewPr>
    <p:cSldViewPr snapToGrid="0">
      <p:cViewPr varScale="1">
        <p:scale>
          <a:sx n="91" d="100"/>
          <a:sy n="91" d="100"/>
        </p:scale>
        <p:origin x="2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992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33FF97-7911-C44B-BBC6-B4DFA558A035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E312E54-9237-634A-8F24-3BB93756F02A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Differentiate between a teaching portfolio and a teaching statement</a:t>
          </a:r>
        </a:p>
      </dgm:t>
    </dgm:pt>
    <dgm:pt modelId="{25E58E36-BF61-274D-A556-24C306AEE4C2}" type="parTrans" cxnId="{E5FC7978-978B-2E4B-BD3B-6512A72CE03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CA96D46-8181-364E-BE5D-941F0EB3229E}" type="sibTrans" cxnId="{E5FC7978-978B-2E4B-BD3B-6512A72CE03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678D927-8E13-B749-923E-63B573DEE371}">
      <dgm:prSet/>
      <dgm:spPr/>
      <dgm:t>
        <a:bodyPr/>
        <a:lstStyle/>
        <a:p>
          <a:r>
            <a:rPr lang="en-US">
              <a:solidFill>
                <a:schemeClr val="bg1"/>
              </a:solidFill>
            </a:rPr>
            <a:t>Enhance your ability to write a compelling narrative about teaching—the teaching statement or teaching philosophy</a:t>
          </a:r>
        </a:p>
      </dgm:t>
    </dgm:pt>
    <dgm:pt modelId="{0D47F3B6-7C10-5248-B710-B30F6690F5A4}" type="parTrans" cxnId="{F6C4C666-1D3F-B847-BCB1-6D4307CC225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FA20EBE-CAB3-8F4C-B50D-D518EC05CB81}" type="sibTrans" cxnId="{F6C4C666-1D3F-B847-BCB1-6D4307CC225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E5F34CE-1056-EC46-97A9-A3D3CAB499C7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Illustrate ways to use evidence to support your claims about your teaching effectiveness</a:t>
          </a:r>
        </a:p>
      </dgm:t>
    </dgm:pt>
    <dgm:pt modelId="{485AA486-9570-5142-B036-EBD653E43AC7}" type="parTrans" cxnId="{10F0CF0B-24CE-2C42-9947-B367EA64A5C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ACE8F87-CA4D-9245-BEF1-B3E9931B8D92}" type="sibTrans" cxnId="{10F0CF0B-24CE-2C42-9947-B367EA64A5C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8E1D690-D02F-AE46-A85B-36020B629D5E}" type="pres">
      <dgm:prSet presAssocID="{2933FF97-7911-C44B-BBC6-B4DFA558A035}" presName="linear" presStyleCnt="0">
        <dgm:presLayoutVars>
          <dgm:animLvl val="lvl"/>
          <dgm:resizeHandles val="exact"/>
        </dgm:presLayoutVars>
      </dgm:prSet>
      <dgm:spPr/>
    </dgm:pt>
    <dgm:pt modelId="{1CC6CEEE-AEBD-254E-95BE-70832DA38CDF}" type="pres">
      <dgm:prSet presAssocID="{3E312E54-9237-634A-8F24-3BB93756F02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045A095-96A5-9145-BCDC-94791B794857}" type="pres">
      <dgm:prSet presAssocID="{2CA96D46-8181-364E-BE5D-941F0EB3229E}" presName="spacer" presStyleCnt="0"/>
      <dgm:spPr/>
    </dgm:pt>
    <dgm:pt modelId="{CC112BEE-406A-4A42-9D13-15D9D00F9C20}" type="pres">
      <dgm:prSet presAssocID="{C678D927-8E13-B749-923E-63B573DEE37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73CEAC2-617A-484B-A70A-3D0F64175789}" type="pres">
      <dgm:prSet presAssocID="{5FA20EBE-CAB3-8F4C-B50D-D518EC05CB81}" presName="spacer" presStyleCnt="0"/>
      <dgm:spPr/>
    </dgm:pt>
    <dgm:pt modelId="{33EFADE1-7A2B-DE4E-9D59-0E2163D883C4}" type="pres">
      <dgm:prSet presAssocID="{3E5F34CE-1056-EC46-97A9-A3D3CAB499C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0F0CF0B-24CE-2C42-9947-B367EA64A5CE}" srcId="{2933FF97-7911-C44B-BBC6-B4DFA558A035}" destId="{3E5F34CE-1056-EC46-97A9-A3D3CAB499C7}" srcOrd="2" destOrd="0" parTransId="{485AA486-9570-5142-B036-EBD653E43AC7}" sibTransId="{6ACE8F87-CA4D-9245-BEF1-B3E9931B8D92}"/>
    <dgm:cxn modelId="{DBC4EF3C-293B-874C-A98E-A4AD5D07410C}" type="presOf" srcId="{3E312E54-9237-634A-8F24-3BB93756F02A}" destId="{1CC6CEEE-AEBD-254E-95BE-70832DA38CDF}" srcOrd="0" destOrd="0" presId="urn:microsoft.com/office/officeart/2005/8/layout/vList2"/>
    <dgm:cxn modelId="{F6C4C666-1D3F-B847-BCB1-6D4307CC2259}" srcId="{2933FF97-7911-C44B-BBC6-B4DFA558A035}" destId="{C678D927-8E13-B749-923E-63B573DEE371}" srcOrd="1" destOrd="0" parTransId="{0D47F3B6-7C10-5248-B710-B30F6690F5A4}" sibTransId="{5FA20EBE-CAB3-8F4C-B50D-D518EC05CB81}"/>
    <dgm:cxn modelId="{E5FC7978-978B-2E4B-BD3B-6512A72CE03A}" srcId="{2933FF97-7911-C44B-BBC6-B4DFA558A035}" destId="{3E312E54-9237-634A-8F24-3BB93756F02A}" srcOrd="0" destOrd="0" parTransId="{25E58E36-BF61-274D-A556-24C306AEE4C2}" sibTransId="{2CA96D46-8181-364E-BE5D-941F0EB3229E}"/>
    <dgm:cxn modelId="{AFBE4B98-02AF-CC4E-877C-0B37A6CF4EB3}" type="presOf" srcId="{3E5F34CE-1056-EC46-97A9-A3D3CAB499C7}" destId="{33EFADE1-7A2B-DE4E-9D59-0E2163D883C4}" srcOrd="0" destOrd="0" presId="urn:microsoft.com/office/officeart/2005/8/layout/vList2"/>
    <dgm:cxn modelId="{6BA6F8E7-F3D8-C54B-8BA9-43040BAF0B48}" type="presOf" srcId="{C678D927-8E13-B749-923E-63B573DEE371}" destId="{CC112BEE-406A-4A42-9D13-15D9D00F9C20}" srcOrd="0" destOrd="0" presId="urn:microsoft.com/office/officeart/2005/8/layout/vList2"/>
    <dgm:cxn modelId="{F776AAF5-6E3A-4B4D-9859-5756BB355D98}" type="presOf" srcId="{2933FF97-7911-C44B-BBC6-B4DFA558A035}" destId="{88E1D690-D02F-AE46-A85B-36020B629D5E}" srcOrd="0" destOrd="0" presId="urn:microsoft.com/office/officeart/2005/8/layout/vList2"/>
    <dgm:cxn modelId="{1EB768AE-B882-B743-A37A-8CC3C6E1EC52}" type="presParOf" srcId="{88E1D690-D02F-AE46-A85B-36020B629D5E}" destId="{1CC6CEEE-AEBD-254E-95BE-70832DA38CDF}" srcOrd="0" destOrd="0" presId="urn:microsoft.com/office/officeart/2005/8/layout/vList2"/>
    <dgm:cxn modelId="{472D858E-2383-8A41-8A24-9727037FCCC5}" type="presParOf" srcId="{88E1D690-D02F-AE46-A85B-36020B629D5E}" destId="{6045A095-96A5-9145-BCDC-94791B794857}" srcOrd="1" destOrd="0" presId="urn:microsoft.com/office/officeart/2005/8/layout/vList2"/>
    <dgm:cxn modelId="{DC6E0222-E547-0747-A4C4-0C0B5B6F0956}" type="presParOf" srcId="{88E1D690-D02F-AE46-A85B-36020B629D5E}" destId="{CC112BEE-406A-4A42-9D13-15D9D00F9C20}" srcOrd="2" destOrd="0" presId="urn:microsoft.com/office/officeart/2005/8/layout/vList2"/>
    <dgm:cxn modelId="{B04876B6-3B7A-7643-A7AA-D994965D0F4A}" type="presParOf" srcId="{88E1D690-D02F-AE46-A85B-36020B629D5E}" destId="{F73CEAC2-617A-484B-A70A-3D0F64175789}" srcOrd="3" destOrd="0" presId="urn:microsoft.com/office/officeart/2005/8/layout/vList2"/>
    <dgm:cxn modelId="{E1AB6863-5857-2249-8DEB-4CBCE112B688}" type="presParOf" srcId="{88E1D690-D02F-AE46-A85B-36020B629D5E}" destId="{33EFADE1-7A2B-DE4E-9D59-0E2163D883C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282304-7603-444B-8F8C-820DF8FDC2A3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F4C2B67E-55B4-8E48-84B2-D42BD1975384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Why do you teach? Where do you get your passion for teaching?</a:t>
          </a:r>
        </a:p>
      </dgm:t>
    </dgm:pt>
    <dgm:pt modelId="{D9086C8F-BC0D-1747-977F-34E1E4E8E8F8}" type="parTrans" cxnId="{F9415694-6C36-684A-A7DA-4F1F4B986DDD}">
      <dgm:prSet/>
      <dgm:spPr/>
      <dgm:t>
        <a:bodyPr/>
        <a:lstStyle/>
        <a:p>
          <a:endParaRPr lang="en-US"/>
        </a:p>
      </dgm:t>
    </dgm:pt>
    <dgm:pt modelId="{63460959-3996-AA48-824A-8AF8340E7C60}" type="sibTrans" cxnId="{F9415694-6C36-684A-A7DA-4F1F4B986DDD}">
      <dgm:prSet/>
      <dgm:spPr/>
      <dgm:t>
        <a:bodyPr/>
        <a:lstStyle/>
        <a:p>
          <a:endParaRPr lang="en-US"/>
        </a:p>
      </dgm:t>
    </dgm:pt>
    <dgm:pt modelId="{D20AFCF5-15E7-3042-B528-56F8D67B5D01}">
      <dgm:prSet/>
      <dgm:spPr/>
      <dgm:t>
        <a:bodyPr/>
        <a:lstStyle/>
        <a:p>
          <a:r>
            <a:rPr lang="en-US"/>
            <a:t>What do you want to accomplish in the different kinds of teaching you do, i.e., what important skills or ideas do you want your students to come away with?</a:t>
          </a:r>
        </a:p>
      </dgm:t>
    </dgm:pt>
    <dgm:pt modelId="{5433A818-168D-DB49-8C6D-2E9C5FB60450}" type="parTrans" cxnId="{71AFD797-A215-AB41-8A99-D84B181B86F6}">
      <dgm:prSet/>
      <dgm:spPr/>
      <dgm:t>
        <a:bodyPr/>
        <a:lstStyle/>
        <a:p>
          <a:endParaRPr lang="en-US"/>
        </a:p>
      </dgm:t>
    </dgm:pt>
    <dgm:pt modelId="{571D31A6-E004-8F40-984C-7C8743ADF605}" type="sibTrans" cxnId="{71AFD797-A215-AB41-8A99-D84B181B86F6}">
      <dgm:prSet/>
      <dgm:spPr/>
      <dgm:t>
        <a:bodyPr/>
        <a:lstStyle/>
        <a:p>
          <a:endParaRPr lang="en-US"/>
        </a:p>
      </dgm:t>
    </dgm:pt>
    <dgm:pt modelId="{D54785F4-4EC2-C642-BE65-5A63F03931C2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How do your course structure, assignments, and activities support students in achieving your aims?</a:t>
          </a:r>
        </a:p>
      </dgm:t>
    </dgm:pt>
    <dgm:pt modelId="{301C47B8-85D5-2A41-BDE2-52A390DF1421}" type="parTrans" cxnId="{A43B83F1-1B80-E74D-99EF-AC0488954348}">
      <dgm:prSet/>
      <dgm:spPr/>
      <dgm:t>
        <a:bodyPr/>
        <a:lstStyle/>
        <a:p>
          <a:endParaRPr lang="en-US"/>
        </a:p>
      </dgm:t>
    </dgm:pt>
    <dgm:pt modelId="{583CFB31-85CF-0C4A-A58E-B70FBECC2B28}" type="sibTrans" cxnId="{A43B83F1-1B80-E74D-99EF-AC0488954348}">
      <dgm:prSet/>
      <dgm:spPr/>
      <dgm:t>
        <a:bodyPr/>
        <a:lstStyle/>
        <a:p>
          <a:endParaRPr lang="en-US"/>
        </a:p>
      </dgm:t>
    </dgm:pt>
    <dgm:pt modelId="{963C3335-FC11-7D49-A072-2C89CBCEC266}">
      <dgm:prSet/>
      <dgm:spPr/>
      <dgm:t>
        <a:bodyPr/>
        <a:lstStyle/>
        <a:p>
          <a:r>
            <a:rPr lang="en-US"/>
            <a:t>How do you know when you have achieved those aims? That is, how do you assess student learning and evaluate the results?</a:t>
          </a:r>
        </a:p>
      </dgm:t>
    </dgm:pt>
    <dgm:pt modelId="{D7D36467-7EDD-EE4A-B824-67420D5D9F0B}" type="parTrans" cxnId="{705D6F6E-4151-F445-BE6C-69E66E8B56B2}">
      <dgm:prSet/>
      <dgm:spPr/>
      <dgm:t>
        <a:bodyPr/>
        <a:lstStyle/>
        <a:p>
          <a:endParaRPr lang="en-US"/>
        </a:p>
      </dgm:t>
    </dgm:pt>
    <dgm:pt modelId="{994AA2E9-713A-9E4B-B36D-CD57884B8ABB}" type="sibTrans" cxnId="{705D6F6E-4151-F445-BE6C-69E66E8B56B2}">
      <dgm:prSet/>
      <dgm:spPr/>
      <dgm:t>
        <a:bodyPr/>
        <a:lstStyle/>
        <a:p>
          <a:endParaRPr lang="en-US"/>
        </a:p>
      </dgm:t>
    </dgm:pt>
    <dgm:pt modelId="{3372CE62-49FA-5249-98B1-BCD6ADB2CE3B}">
      <dgm:prSet/>
      <dgm:spPr/>
      <dgm:t>
        <a:bodyPr/>
        <a:lstStyle/>
        <a:p>
          <a:r>
            <a:rPr lang="en-US"/>
            <a:t>How do you use that data to improve your effectiveness as a teacher?</a:t>
          </a:r>
        </a:p>
      </dgm:t>
    </dgm:pt>
    <dgm:pt modelId="{CE047ABF-E236-0C48-B058-3031C79DD86E}" type="parTrans" cxnId="{60B14497-653B-EB47-8CC1-48532737BDC9}">
      <dgm:prSet/>
      <dgm:spPr/>
      <dgm:t>
        <a:bodyPr/>
        <a:lstStyle/>
        <a:p>
          <a:endParaRPr lang="en-US"/>
        </a:p>
      </dgm:t>
    </dgm:pt>
    <dgm:pt modelId="{ED8AC140-03A7-8A42-8FA8-EACB1E420848}" type="sibTrans" cxnId="{60B14497-653B-EB47-8CC1-48532737BDC9}">
      <dgm:prSet/>
      <dgm:spPr/>
      <dgm:t>
        <a:bodyPr/>
        <a:lstStyle/>
        <a:p>
          <a:endParaRPr lang="en-US"/>
        </a:p>
      </dgm:t>
    </dgm:pt>
    <dgm:pt modelId="{06B4B1DF-6349-B943-B5BA-1AB18D2C7516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How do you create inclusive classes and value all students?</a:t>
          </a:r>
        </a:p>
      </dgm:t>
    </dgm:pt>
    <dgm:pt modelId="{8D05E042-B85B-4D45-93E6-728B4769FEC4}" type="parTrans" cxnId="{4DDBF4CA-6FE6-C54F-A5A5-252DF444C4D5}">
      <dgm:prSet/>
      <dgm:spPr/>
      <dgm:t>
        <a:bodyPr/>
        <a:lstStyle/>
        <a:p>
          <a:endParaRPr lang="en-US"/>
        </a:p>
      </dgm:t>
    </dgm:pt>
    <dgm:pt modelId="{9C63280F-B7D6-6341-9685-FBA7FB24200C}" type="sibTrans" cxnId="{4DDBF4CA-6FE6-C54F-A5A5-252DF444C4D5}">
      <dgm:prSet/>
      <dgm:spPr/>
      <dgm:t>
        <a:bodyPr/>
        <a:lstStyle/>
        <a:p>
          <a:endParaRPr lang="en-US"/>
        </a:p>
      </dgm:t>
    </dgm:pt>
    <dgm:pt modelId="{1B679F3E-9CBE-E445-B650-F4AE3320BBEE}" type="pres">
      <dgm:prSet presAssocID="{64282304-7603-444B-8F8C-820DF8FDC2A3}" presName="linear" presStyleCnt="0">
        <dgm:presLayoutVars>
          <dgm:animLvl val="lvl"/>
          <dgm:resizeHandles val="exact"/>
        </dgm:presLayoutVars>
      </dgm:prSet>
      <dgm:spPr/>
    </dgm:pt>
    <dgm:pt modelId="{39ABF59E-48BA-6E4C-B091-A3FC59F7B5C9}" type="pres">
      <dgm:prSet presAssocID="{F4C2B67E-55B4-8E48-84B2-D42BD1975384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6AD61F23-331B-AA4C-BC6F-D23F4F4A02D1}" type="pres">
      <dgm:prSet presAssocID="{63460959-3996-AA48-824A-8AF8340E7C60}" presName="spacer" presStyleCnt="0"/>
      <dgm:spPr/>
    </dgm:pt>
    <dgm:pt modelId="{B9AD104D-8AB8-3A4B-8FA7-9E0564AAED8B}" type="pres">
      <dgm:prSet presAssocID="{D20AFCF5-15E7-3042-B528-56F8D67B5D01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5179EEE8-14BA-394D-886D-0BC12957EEC2}" type="pres">
      <dgm:prSet presAssocID="{571D31A6-E004-8F40-984C-7C8743ADF605}" presName="spacer" presStyleCnt="0"/>
      <dgm:spPr/>
    </dgm:pt>
    <dgm:pt modelId="{EF7E9F90-AB91-214E-BF3E-208A70BFF3D0}" type="pres">
      <dgm:prSet presAssocID="{D54785F4-4EC2-C642-BE65-5A63F03931C2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C678B02D-8F57-E240-8713-B00BC47DE45B}" type="pres">
      <dgm:prSet presAssocID="{583CFB31-85CF-0C4A-A58E-B70FBECC2B28}" presName="spacer" presStyleCnt="0"/>
      <dgm:spPr/>
    </dgm:pt>
    <dgm:pt modelId="{2D13791E-D83D-1D40-BD77-14EFC4E3E248}" type="pres">
      <dgm:prSet presAssocID="{963C3335-FC11-7D49-A072-2C89CBCEC266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512C9215-4665-EC44-A152-DEE383DD8CD4}" type="pres">
      <dgm:prSet presAssocID="{994AA2E9-713A-9E4B-B36D-CD57884B8ABB}" presName="spacer" presStyleCnt="0"/>
      <dgm:spPr/>
    </dgm:pt>
    <dgm:pt modelId="{0F40EF88-BB2D-6648-95FE-797A49DF7D4B}" type="pres">
      <dgm:prSet presAssocID="{3372CE62-49FA-5249-98B1-BCD6ADB2CE3B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CE4623F9-61D5-024A-9080-119E65BF3D47}" type="pres">
      <dgm:prSet presAssocID="{ED8AC140-03A7-8A42-8FA8-EACB1E420848}" presName="spacer" presStyleCnt="0"/>
      <dgm:spPr/>
    </dgm:pt>
    <dgm:pt modelId="{F39C34E9-F154-284A-9E00-3B8001C2A3F2}" type="pres">
      <dgm:prSet presAssocID="{06B4B1DF-6349-B943-B5BA-1AB18D2C7516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A5A52907-A5C6-1A48-9E30-5D58AE0249AF}" type="presOf" srcId="{F4C2B67E-55B4-8E48-84B2-D42BD1975384}" destId="{39ABF59E-48BA-6E4C-B091-A3FC59F7B5C9}" srcOrd="0" destOrd="0" presId="urn:microsoft.com/office/officeart/2005/8/layout/vList2"/>
    <dgm:cxn modelId="{64A3F521-FC57-1447-8795-5D1812DA7859}" type="presOf" srcId="{3372CE62-49FA-5249-98B1-BCD6ADB2CE3B}" destId="{0F40EF88-BB2D-6648-95FE-797A49DF7D4B}" srcOrd="0" destOrd="0" presId="urn:microsoft.com/office/officeart/2005/8/layout/vList2"/>
    <dgm:cxn modelId="{956D202C-32ED-274B-B52D-649D2ACBE39F}" type="presOf" srcId="{D20AFCF5-15E7-3042-B528-56F8D67B5D01}" destId="{B9AD104D-8AB8-3A4B-8FA7-9E0564AAED8B}" srcOrd="0" destOrd="0" presId="urn:microsoft.com/office/officeart/2005/8/layout/vList2"/>
    <dgm:cxn modelId="{FA90C42D-6417-4A4B-BAB0-6F9269A4D089}" type="presOf" srcId="{D54785F4-4EC2-C642-BE65-5A63F03931C2}" destId="{EF7E9F90-AB91-214E-BF3E-208A70BFF3D0}" srcOrd="0" destOrd="0" presId="urn:microsoft.com/office/officeart/2005/8/layout/vList2"/>
    <dgm:cxn modelId="{B809184D-5470-7441-9325-4F25E5AD209A}" type="presOf" srcId="{963C3335-FC11-7D49-A072-2C89CBCEC266}" destId="{2D13791E-D83D-1D40-BD77-14EFC4E3E248}" srcOrd="0" destOrd="0" presId="urn:microsoft.com/office/officeart/2005/8/layout/vList2"/>
    <dgm:cxn modelId="{705D6F6E-4151-F445-BE6C-69E66E8B56B2}" srcId="{64282304-7603-444B-8F8C-820DF8FDC2A3}" destId="{963C3335-FC11-7D49-A072-2C89CBCEC266}" srcOrd="3" destOrd="0" parTransId="{D7D36467-7EDD-EE4A-B824-67420D5D9F0B}" sibTransId="{994AA2E9-713A-9E4B-B36D-CD57884B8ABB}"/>
    <dgm:cxn modelId="{F9415694-6C36-684A-A7DA-4F1F4B986DDD}" srcId="{64282304-7603-444B-8F8C-820DF8FDC2A3}" destId="{F4C2B67E-55B4-8E48-84B2-D42BD1975384}" srcOrd="0" destOrd="0" parTransId="{D9086C8F-BC0D-1747-977F-34E1E4E8E8F8}" sibTransId="{63460959-3996-AA48-824A-8AF8340E7C60}"/>
    <dgm:cxn modelId="{60B14497-653B-EB47-8CC1-48532737BDC9}" srcId="{64282304-7603-444B-8F8C-820DF8FDC2A3}" destId="{3372CE62-49FA-5249-98B1-BCD6ADB2CE3B}" srcOrd="4" destOrd="0" parTransId="{CE047ABF-E236-0C48-B058-3031C79DD86E}" sibTransId="{ED8AC140-03A7-8A42-8FA8-EACB1E420848}"/>
    <dgm:cxn modelId="{71AFD797-A215-AB41-8A99-D84B181B86F6}" srcId="{64282304-7603-444B-8F8C-820DF8FDC2A3}" destId="{D20AFCF5-15E7-3042-B528-56F8D67B5D01}" srcOrd="1" destOrd="0" parTransId="{5433A818-168D-DB49-8C6D-2E9C5FB60450}" sibTransId="{571D31A6-E004-8F40-984C-7C8743ADF605}"/>
    <dgm:cxn modelId="{891B259D-A63B-144D-9AA0-9CEC67BD0C6D}" type="presOf" srcId="{64282304-7603-444B-8F8C-820DF8FDC2A3}" destId="{1B679F3E-9CBE-E445-B650-F4AE3320BBEE}" srcOrd="0" destOrd="0" presId="urn:microsoft.com/office/officeart/2005/8/layout/vList2"/>
    <dgm:cxn modelId="{4DDBF4CA-6FE6-C54F-A5A5-252DF444C4D5}" srcId="{64282304-7603-444B-8F8C-820DF8FDC2A3}" destId="{06B4B1DF-6349-B943-B5BA-1AB18D2C7516}" srcOrd="5" destOrd="0" parTransId="{8D05E042-B85B-4D45-93E6-728B4769FEC4}" sibTransId="{9C63280F-B7D6-6341-9685-FBA7FB24200C}"/>
    <dgm:cxn modelId="{6FD07AEF-B698-7245-B5C3-409803BD1023}" type="presOf" srcId="{06B4B1DF-6349-B943-B5BA-1AB18D2C7516}" destId="{F39C34E9-F154-284A-9E00-3B8001C2A3F2}" srcOrd="0" destOrd="0" presId="urn:microsoft.com/office/officeart/2005/8/layout/vList2"/>
    <dgm:cxn modelId="{A43B83F1-1B80-E74D-99EF-AC0488954348}" srcId="{64282304-7603-444B-8F8C-820DF8FDC2A3}" destId="{D54785F4-4EC2-C642-BE65-5A63F03931C2}" srcOrd="2" destOrd="0" parTransId="{301C47B8-85D5-2A41-BDE2-52A390DF1421}" sibTransId="{583CFB31-85CF-0C4A-A58E-B70FBECC2B28}"/>
    <dgm:cxn modelId="{F657586B-7BDE-4041-8D85-8ED28F9CE9D0}" type="presParOf" srcId="{1B679F3E-9CBE-E445-B650-F4AE3320BBEE}" destId="{39ABF59E-48BA-6E4C-B091-A3FC59F7B5C9}" srcOrd="0" destOrd="0" presId="urn:microsoft.com/office/officeart/2005/8/layout/vList2"/>
    <dgm:cxn modelId="{A6C6CDF1-57B5-394E-A6BC-3F0E227D4DE3}" type="presParOf" srcId="{1B679F3E-9CBE-E445-B650-F4AE3320BBEE}" destId="{6AD61F23-331B-AA4C-BC6F-D23F4F4A02D1}" srcOrd="1" destOrd="0" presId="urn:microsoft.com/office/officeart/2005/8/layout/vList2"/>
    <dgm:cxn modelId="{7A20E273-6F1D-334B-AD2D-EBB59ABA1996}" type="presParOf" srcId="{1B679F3E-9CBE-E445-B650-F4AE3320BBEE}" destId="{B9AD104D-8AB8-3A4B-8FA7-9E0564AAED8B}" srcOrd="2" destOrd="0" presId="urn:microsoft.com/office/officeart/2005/8/layout/vList2"/>
    <dgm:cxn modelId="{41037EA7-A086-4A4E-A2B9-7944BB29752D}" type="presParOf" srcId="{1B679F3E-9CBE-E445-B650-F4AE3320BBEE}" destId="{5179EEE8-14BA-394D-886D-0BC12957EEC2}" srcOrd="3" destOrd="0" presId="urn:microsoft.com/office/officeart/2005/8/layout/vList2"/>
    <dgm:cxn modelId="{D07E76FE-77B5-4242-9F59-333883824826}" type="presParOf" srcId="{1B679F3E-9CBE-E445-B650-F4AE3320BBEE}" destId="{EF7E9F90-AB91-214E-BF3E-208A70BFF3D0}" srcOrd="4" destOrd="0" presId="urn:microsoft.com/office/officeart/2005/8/layout/vList2"/>
    <dgm:cxn modelId="{FCE614F5-D5DA-264F-BD40-DF230C6B0961}" type="presParOf" srcId="{1B679F3E-9CBE-E445-B650-F4AE3320BBEE}" destId="{C678B02D-8F57-E240-8713-B00BC47DE45B}" srcOrd="5" destOrd="0" presId="urn:microsoft.com/office/officeart/2005/8/layout/vList2"/>
    <dgm:cxn modelId="{33489B6B-C0E6-2047-9FB0-92A1DD3CC4CC}" type="presParOf" srcId="{1B679F3E-9CBE-E445-B650-F4AE3320BBEE}" destId="{2D13791E-D83D-1D40-BD77-14EFC4E3E248}" srcOrd="6" destOrd="0" presId="urn:microsoft.com/office/officeart/2005/8/layout/vList2"/>
    <dgm:cxn modelId="{9C873F39-9275-5444-B121-2B4CBF7D49BA}" type="presParOf" srcId="{1B679F3E-9CBE-E445-B650-F4AE3320BBEE}" destId="{512C9215-4665-EC44-A152-DEE383DD8CD4}" srcOrd="7" destOrd="0" presId="urn:microsoft.com/office/officeart/2005/8/layout/vList2"/>
    <dgm:cxn modelId="{8DFFFBEA-F91F-0048-9FFC-AF3AF2F49111}" type="presParOf" srcId="{1B679F3E-9CBE-E445-B650-F4AE3320BBEE}" destId="{0F40EF88-BB2D-6648-95FE-797A49DF7D4B}" srcOrd="8" destOrd="0" presId="urn:microsoft.com/office/officeart/2005/8/layout/vList2"/>
    <dgm:cxn modelId="{E6935A47-2D2D-C140-B642-0B7DA555BF5D}" type="presParOf" srcId="{1B679F3E-9CBE-E445-B650-F4AE3320BBEE}" destId="{CE4623F9-61D5-024A-9080-119E65BF3D47}" srcOrd="9" destOrd="0" presId="urn:microsoft.com/office/officeart/2005/8/layout/vList2"/>
    <dgm:cxn modelId="{8A362CC5-5872-2B47-B5DD-3C13CC8CC776}" type="presParOf" srcId="{1B679F3E-9CBE-E445-B650-F4AE3320BBEE}" destId="{F39C34E9-F154-284A-9E00-3B8001C2A3F2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993DEC-2757-184E-98BD-E33D1569A230}" type="doc">
      <dgm:prSet loTypeId="urn:microsoft.com/office/officeart/2005/8/layout/bProcess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C364082-0911-564E-AE27-7A9BA1A0F45E}">
      <dgm:prSet/>
      <dgm:spPr/>
      <dgm:t>
        <a:bodyPr/>
        <a:lstStyle/>
        <a:p>
          <a:r>
            <a:rPr lang="en-US" i="1">
              <a:solidFill>
                <a:schemeClr val="tx1"/>
              </a:solidFill>
            </a:rPr>
            <a:t>You are part of a search or tenure committee reviewing narratives—link to the sample teaching statement in the chat. </a:t>
          </a:r>
          <a:endParaRPr lang="en-US">
            <a:solidFill>
              <a:schemeClr val="tx1"/>
            </a:solidFill>
          </a:endParaRPr>
        </a:p>
      </dgm:t>
    </dgm:pt>
    <dgm:pt modelId="{A4C668F6-75C5-624A-B1E5-F0A4DE9443CF}" type="parTrans" cxnId="{9375C347-96CF-AF4C-9D76-E84A12B048B6}">
      <dgm:prSet/>
      <dgm:spPr/>
      <dgm:t>
        <a:bodyPr/>
        <a:lstStyle/>
        <a:p>
          <a:endParaRPr lang="en-US"/>
        </a:p>
      </dgm:t>
    </dgm:pt>
    <dgm:pt modelId="{9CD3AFD8-4F47-0843-8BF2-C14E2BBEF1DC}" type="sibTrans" cxnId="{9375C347-96CF-AF4C-9D76-E84A12B048B6}">
      <dgm:prSet/>
      <dgm:spPr/>
      <dgm:t>
        <a:bodyPr/>
        <a:lstStyle/>
        <a:p>
          <a:endParaRPr lang="en-US"/>
        </a:p>
      </dgm:t>
    </dgm:pt>
    <dgm:pt modelId="{E4560A52-77B0-5B49-8F1E-2339D38E9B50}">
      <dgm:prSet/>
      <dgm:spPr/>
      <dgm:t>
        <a:bodyPr/>
        <a:lstStyle/>
        <a:p>
          <a:r>
            <a:rPr lang="en-US" i="1"/>
            <a:t>Use the rubric (next slide) to evaluate the narrative. </a:t>
          </a:r>
          <a:endParaRPr lang="en-US"/>
        </a:p>
      </dgm:t>
    </dgm:pt>
    <dgm:pt modelId="{ECD8F70C-2C52-8E45-BC39-121FDA9CFCD0}" type="parTrans" cxnId="{473C8494-FF5C-0241-92AF-48354C900BCA}">
      <dgm:prSet/>
      <dgm:spPr/>
      <dgm:t>
        <a:bodyPr/>
        <a:lstStyle/>
        <a:p>
          <a:endParaRPr lang="en-US"/>
        </a:p>
      </dgm:t>
    </dgm:pt>
    <dgm:pt modelId="{CFD39E35-14E5-A04D-B452-BD9CECC3469A}" type="sibTrans" cxnId="{473C8494-FF5C-0241-92AF-48354C900BCA}">
      <dgm:prSet/>
      <dgm:spPr/>
      <dgm:t>
        <a:bodyPr/>
        <a:lstStyle/>
        <a:p>
          <a:endParaRPr lang="en-US"/>
        </a:p>
      </dgm:t>
    </dgm:pt>
    <dgm:pt modelId="{C5DADDB6-62B5-3747-AA4A-6B3189BDD647}">
      <dgm:prSet/>
      <dgm:spPr/>
      <dgm:t>
        <a:bodyPr/>
        <a:lstStyle/>
        <a:p>
          <a:r>
            <a:rPr lang="en-US" i="1">
              <a:solidFill>
                <a:schemeClr val="tx1"/>
              </a:solidFill>
            </a:rPr>
            <a:t>In the chat, prepare a sentence that shares how you respond to the example. Wait to post until everyone is ready.</a:t>
          </a:r>
          <a:endParaRPr lang="en-US">
            <a:solidFill>
              <a:schemeClr val="tx1"/>
            </a:solidFill>
          </a:endParaRPr>
        </a:p>
      </dgm:t>
    </dgm:pt>
    <dgm:pt modelId="{83C9F566-A8CF-5546-B903-69987ACCF11D}" type="parTrans" cxnId="{B47151E7-1441-5545-9E44-3546C2575527}">
      <dgm:prSet/>
      <dgm:spPr/>
      <dgm:t>
        <a:bodyPr/>
        <a:lstStyle/>
        <a:p>
          <a:endParaRPr lang="en-US"/>
        </a:p>
      </dgm:t>
    </dgm:pt>
    <dgm:pt modelId="{2586EA9E-EB63-4A40-BFF6-EF761C379377}" type="sibTrans" cxnId="{B47151E7-1441-5545-9E44-3546C2575527}">
      <dgm:prSet/>
      <dgm:spPr/>
      <dgm:t>
        <a:bodyPr/>
        <a:lstStyle/>
        <a:p>
          <a:endParaRPr lang="en-US"/>
        </a:p>
      </dgm:t>
    </dgm:pt>
    <dgm:pt modelId="{72B845ED-29C6-FC43-8235-E6A9A1EE3B0B}">
      <dgm:prSet/>
      <dgm:spPr/>
      <dgm:t>
        <a:bodyPr/>
        <a:lstStyle/>
        <a:p>
          <a:r>
            <a:rPr lang="en-US" i="1"/>
            <a:t>I’ll ask everyone to post at the same time … then take a few minutes to read over your colleagues’ responses.</a:t>
          </a:r>
          <a:endParaRPr lang="en-US"/>
        </a:p>
      </dgm:t>
    </dgm:pt>
    <dgm:pt modelId="{A6491AD8-F647-334A-95D9-9FFBDB2136EF}" type="parTrans" cxnId="{4954CE1E-29F8-FD4F-BEE4-A850530B0E1D}">
      <dgm:prSet/>
      <dgm:spPr/>
      <dgm:t>
        <a:bodyPr/>
        <a:lstStyle/>
        <a:p>
          <a:endParaRPr lang="en-US"/>
        </a:p>
      </dgm:t>
    </dgm:pt>
    <dgm:pt modelId="{CB20833A-A0E7-BD4F-9635-42FAE00754F0}" type="sibTrans" cxnId="{4954CE1E-29F8-FD4F-BEE4-A850530B0E1D}">
      <dgm:prSet/>
      <dgm:spPr/>
      <dgm:t>
        <a:bodyPr/>
        <a:lstStyle/>
        <a:p>
          <a:endParaRPr lang="en-US"/>
        </a:p>
      </dgm:t>
    </dgm:pt>
    <dgm:pt modelId="{B69028CB-AC81-0847-B6D2-C647E0EDAA6A}">
      <dgm:prSet/>
      <dgm:spPr/>
      <dgm:t>
        <a:bodyPr/>
        <a:lstStyle/>
        <a:p>
          <a:r>
            <a:rPr lang="en-US" i="1"/>
            <a:t>Next we’ll discuss, using the rubric to guide us.</a:t>
          </a:r>
          <a:endParaRPr lang="en-US"/>
        </a:p>
      </dgm:t>
    </dgm:pt>
    <dgm:pt modelId="{FF6DF948-9FB8-484C-9508-D53A075E634F}" type="parTrans" cxnId="{D596FF57-119A-DA4A-BA15-F0ABDFED2F95}">
      <dgm:prSet/>
      <dgm:spPr/>
      <dgm:t>
        <a:bodyPr/>
        <a:lstStyle/>
        <a:p>
          <a:endParaRPr lang="en-US"/>
        </a:p>
      </dgm:t>
    </dgm:pt>
    <dgm:pt modelId="{3D7A2A39-0D06-5945-876F-C9AA1F614D08}" type="sibTrans" cxnId="{D596FF57-119A-DA4A-BA15-F0ABDFED2F95}">
      <dgm:prSet/>
      <dgm:spPr/>
      <dgm:t>
        <a:bodyPr/>
        <a:lstStyle/>
        <a:p>
          <a:endParaRPr lang="en-US"/>
        </a:p>
      </dgm:t>
    </dgm:pt>
    <dgm:pt modelId="{D40F28F0-F44B-994F-B25C-D6A0F1D6AF7A}">
      <dgm:prSet/>
      <dgm:spPr/>
      <dgm:t>
        <a:bodyPr/>
        <a:lstStyle/>
        <a:p>
          <a:r>
            <a:rPr lang="en-US" i="1">
              <a:solidFill>
                <a:schemeClr val="tx1"/>
              </a:solidFill>
            </a:rPr>
            <a:t>Feel free to add other criteria to the rubric that you feel contribute to a compelling narrative.</a:t>
          </a:r>
          <a:endParaRPr lang="en-US">
            <a:solidFill>
              <a:schemeClr val="tx1"/>
            </a:solidFill>
          </a:endParaRPr>
        </a:p>
      </dgm:t>
    </dgm:pt>
    <dgm:pt modelId="{0E663B2A-6F9C-C245-AA65-6072D93ABB61}" type="parTrans" cxnId="{AE419C1D-AC4D-D74D-81CD-E7651AD7B3EA}">
      <dgm:prSet/>
      <dgm:spPr/>
      <dgm:t>
        <a:bodyPr/>
        <a:lstStyle/>
        <a:p>
          <a:endParaRPr lang="en-US"/>
        </a:p>
      </dgm:t>
    </dgm:pt>
    <dgm:pt modelId="{1606509B-C883-1E46-AFD1-A9AD4EDE3C7A}" type="sibTrans" cxnId="{AE419C1D-AC4D-D74D-81CD-E7651AD7B3EA}">
      <dgm:prSet/>
      <dgm:spPr/>
      <dgm:t>
        <a:bodyPr/>
        <a:lstStyle/>
        <a:p>
          <a:endParaRPr lang="en-US"/>
        </a:p>
      </dgm:t>
    </dgm:pt>
    <dgm:pt modelId="{5C44F557-1432-184E-B6D9-AFFD914B0759}" type="pres">
      <dgm:prSet presAssocID="{D2993DEC-2757-184E-98BD-E33D1569A230}" presName="Name0" presStyleCnt="0">
        <dgm:presLayoutVars>
          <dgm:dir/>
          <dgm:resizeHandles val="exact"/>
        </dgm:presLayoutVars>
      </dgm:prSet>
      <dgm:spPr/>
    </dgm:pt>
    <dgm:pt modelId="{367AF386-C51E-E14F-BB7C-DADD82DE8F21}" type="pres">
      <dgm:prSet presAssocID="{4C364082-0911-564E-AE27-7A9BA1A0F45E}" presName="node" presStyleLbl="node1" presStyleIdx="0" presStyleCnt="6">
        <dgm:presLayoutVars>
          <dgm:bulletEnabled val="1"/>
        </dgm:presLayoutVars>
      </dgm:prSet>
      <dgm:spPr/>
    </dgm:pt>
    <dgm:pt modelId="{EEB803B6-97EF-0248-82E1-3B3992809081}" type="pres">
      <dgm:prSet presAssocID="{9CD3AFD8-4F47-0843-8BF2-C14E2BBEF1DC}" presName="sibTrans" presStyleLbl="sibTrans1D1" presStyleIdx="0" presStyleCnt="5"/>
      <dgm:spPr/>
    </dgm:pt>
    <dgm:pt modelId="{1EACCC50-E086-6E40-B057-7358928FC4F9}" type="pres">
      <dgm:prSet presAssocID="{9CD3AFD8-4F47-0843-8BF2-C14E2BBEF1DC}" presName="connectorText" presStyleLbl="sibTrans1D1" presStyleIdx="0" presStyleCnt="5"/>
      <dgm:spPr/>
    </dgm:pt>
    <dgm:pt modelId="{665B7F87-B1CB-374C-A7C4-22E565B4C8B5}" type="pres">
      <dgm:prSet presAssocID="{E4560A52-77B0-5B49-8F1E-2339D38E9B50}" presName="node" presStyleLbl="node1" presStyleIdx="1" presStyleCnt="6">
        <dgm:presLayoutVars>
          <dgm:bulletEnabled val="1"/>
        </dgm:presLayoutVars>
      </dgm:prSet>
      <dgm:spPr/>
    </dgm:pt>
    <dgm:pt modelId="{A4069D9A-25F1-C54D-BCA7-E140A6BFF82C}" type="pres">
      <dgm:prSet presAssocID="{CFD39E35-14E5-A04D-B452-BD9CECC3469A}" presName="sibTrans" presStyleLbl="sibTrans1D1" presStyleIdx="1" presStyleCnt="5"/>
      <dgm:spPr/>
    </dgm:pt>
    <dgm:pt modelId="{59EFB940-95CE-314A-97A3-7B976724B15B}" type="pres">
      <dgm:prSet presAssocID="{CFD39E35-14E5-A04D-B452-BD9CECC3469A}" presName="connectorText" presStyleLbl="sibTrans1D1" presStyleIdx="1" presStyleCnt="5"/>
      <dgm:spPr/>
    </dgm:pt>
    <dgm:pt modelId="{284F12AD-FF9F-664B-AB87-5DEAF3618801}" type="pres">
      <dgm:prSet presAssocID="{C5DADDB6-62B5-3747-AA4A-6B3189BDD647}" presName="node" presStyleLbl="node1" presStyleIdx="2" presStyleCnt="6">
        <dgm:presLayoutVars>
          <dgm:bulletEnabled val="1"/>
        </dgm:presLayoutVars>
      </dgm:prSet>
      <dgm:spPr/>
    </dgm:pt>
    <dgm:pt modelId="{392E8963-AC7A-704A-BC5D-88FABEB6802F}" type="pres">
      <dgm:prSet presAssocID="{2586EA9E-EB63-4A40-BFF6-EF761C379377}" presName="sibTrans" presStyleLbl="sibTrans1D1" presStyleIdx="2" presStyleCnt="5"/>
      <dgm:spPr/>
    </dgm:pt>
    <dgm:pt modelId="{3E662F44-DD12-994F-84FC-84CB0024FC54}" type="pres">
      <dgm:prSet presAssocID="{2586EA9E-EB63-4A40-BFF6-EF761C379377}" presName="connectorText" presStyleLbl="sibTrans1D1" presStyleIdx="2" presStyleCnt="5"/>
      <dgm:spPr/>
    </dgm:pt>
    <dgm:pt modelId="{3456A293-F203-D64F-91B5-B3854EC9E573}" type="pres">
      <dgm:prSet presAssocID="{72B845ED-29C6-FC43-8235-E6A9A1EE3B0B}" presName="node" presStyleLbl="node1" presStyleIdx="3" presStyleCnt="6">
        <dgm:presLayoutVars>
          <dgm:bulletEnabled val="1"/>
        </dgm:presLayoutVars>
      </dgm:prSet>
      <dgm:spPr/>
    </dgm:pt>
    <dgm:pt modelId="{22A823C8-04B3-2442-BCC2-8DE6F00A8C9A}" type="pres">
      <dgm:prSet presAssocID="{CB20833A-A0E7-BD4F-9635-42FAE00754F0}" presName="sibTrans" presStyleLbl="sibTrans1D1" presStyleIdx="3" presStyleCnt="5"/>
      <dgm:spPr/>
    </dgm:pt>
    <dgm:pt modelId="{0DF2818A-9CD1-8644-A43B-A37DFB7B1923}" type="pres">
      <dgm:prSet presAssocID="{CB20833A-A0E7-BD4F-9635-42FAE00754F0}" presName="connectorText" presStyleLbl="sibTrans1D1" presStyleIdx="3" presStyleCnt="5"/>
      <dgm:spPr/>
    </dgm:pt>
    <dgm:pt modelId="{C7671F4E-38B6-6C4E-98B1-57A83ECE9BC4}" type="pres">
      <dgm:prSet presAssocID="{B69028CB-AC81-0847-B6D2-C647E0EDAA6A}" presName="node" presStyleLbl="node1" presStyleIdx="4" presStyleCnt="6">
        <dgm:presLayoutVars>
          <dgm:bulletEnabled val="1"/>
        </dgm:presLayoutVars>
      </dgm:prSet>
      <dgm:spPr/>
    </dgm:pt>
    <dgm:pt modelId="{9BA94EFF-DB0A-824C-A98A-FD4F34093652}" type="pres">
      <dgm:prSet presAssocID="{3D7A2A39-0D06-5945-876F-C9AA1F614D08}" presName="sibTrans" presStyleLbl="sibTrans1D1" presStyleIdx="4" presStyleCnt="5"/>
      <dgm:spPr/>
    </dgm:pt>
    <dgm:pt modelId="{27781C62-2A4F-194B-8213-137DEB510365}" type="pres">
      <dgm:prSet presAssocID="{3D7A2A39-0D06-5945-876F-C9AA1F614D08}" presName="connectorText" presStyleLbl="sibTrans1D1" presStyleIdx="4" presStyleCnt="5"/>
      <dgm:spPr/>
    </dgm:pt>
    <dgm:pt modelId="{2196FCB5-6918-3342-96FC-566C5A264C60}" type="pres">
      <dgm:prSet presAssocID="{D40F28F0-F44B-994F-B25C-D6A0F1D6AF7A}" presName="node" presStyleLbl="node1" presStyleIdx="5" presStyleCnt="6">
        <dgm:presLayoutVars>
          <dgm:bulletEnabled val="1"/>
        </dgm:presLayoutVars>
      </dgm:prSet>
      <dgm:spPr/>
    </dgm:pt>
  </dgm:ptLst>
  <dgm:cxnLst>
    <dgm:cxn modelId="{EBA92515-F7D8-524C-97FB-0405B04834A0}" type="presOf" srcId="{4C364082-0911-564E-AE27-7A9BA1A0F45E}" destId="{367AF386-C51E-E14F-BB7C-DADD82DE8F21}" srcOrd="0" destOrd="0" presId="urn:microsoft.com/office/officeart/2005/8/layout/bProcess3"/>
    <dgm:cxn modelId="{D3FDA81B-A647-E341-8851-64DB7FAB73BF}" type="presOf" srcId="{CB20833A-A0E7-BD4F-9635-42FAE00754F0}" destId="{0DF2818A-9CD1-8644-A43B-A37DFB7B1923}" srcOrd="1" destOrd="0" presId="urn:microsoft.com/office/officeart/2005/8/layout/bProcess3"/>
    <dgm:cxn modelId="{6A87D01C-3D1A-F04E-B5E7-8F47E77EF102}" type="presOf" srcId="{2586EA9E-EB63-4A40-BFF6-EF761C379377}" destId="{392E8963-AC7A-704A-BC5D-88FABEB6802F}" srcOrd="0" destOrd="0" presId="urn:microsoft.com/office/officeart/2005/8/layout/bProcess3"/>
    <dgm:cxn modelId="{AE419C1D-AC4D-D74D-81CD-E7651AD7B3EA}" srcId="{D2993DEC-2757-184E-98BD-E33D1569A230}" destId="{D40F28F0-F44B-994F-B25C-D6A0F1D6AF7A}" srcOrd="5" destOrd="0" parTransId="{0E663B2A-6F9C-C245-AA65-6072D93ABB61}" sibTransId="{1606509B-C883-1E46-AFD1-A9AD4EDE3C7A}"/>
    <dgm:cxn modelId="{4954CE1E-29F8-FD4F-BEE4-A850530B0E1D}" srcId="{D2993DEC-2757-184E-98BD-E33D1569A230}" destId="{72B845ED-29C6-FC43-8235-E6A9A1EE3B0B}" srcOrd="3" destOrd="0" parTransId="{A6491AD8-F647-334A-95D9-9FFBDB2136EF}" sibTransId="{CB20833A-A0E7-BD4F-9635-42FAE00754F0}"/>
    <dgm:cxn modelId="{120F8121-DC9B-0143-9E09-3A5C440039E5}" type="presOf" srcId="{3D7A2A39-0D06-5945-876F-C9AA1F614D08}" destId="{9BA94EFF-DB0A-824C-A98A-FD4F34093652}" srcOrd="0" destOrd="0" presId="urn:microsoft.com/office/officeart/2005/8/layout/bProcess3"/>
    <dgm:cxn modelId="{8E0C0A2A-7C01-9D41-A881-058A1C5E7B42}" type="presOf" srcId="{CFD39E35-14E5-A04D-B452-BD9CECC3469A}" destId="{A4069D9A-25F1-C54D-BCA7-E140A6BFF82C}" srcOrd="0" destOrd="0" presId="urn:microsoft.com/office/officeart/2005/8/layout/bProcess3"/>
    <dgm:cxn modelId="{60C0FC3E-59EC-3E43-A34A-AF21B178D1CC}" type="presOf" srcId="{72B845ED-29C6-FC43-8235-E6A9A1EE3B0B}" destId="{3456A293-F203-D64F-91B5-B3854EC9E573}" srcOrd="0" destOrd="0" presId="urn:microsoft.com/office/officeart/2005/8/layout/bProcess3"/>
    <dgm:cxn modelId="{9375C347-96CF-AF4C-9D76-E84A12B048B6}" srcId="{D2993DEC-2757-184E-98BD-E33D1569A230}" destId="{4C364082-0911-564E-AE27-7A9BA1A0F45E}" srcOrd="0" destOrd="0" parTransId="{A4C668F6-75C5-624A-B1E5-F0A4DE9443CF}" sibTransId="{9CD3AFD8-4F47-0843-8BF2-C14E2BBEF1DC}"/>
    <dgm:cxn modelId="{9802BC51-1F73-A948-A3B6-68B23FE748D5}" type="presOf" srcId="{3D7A2A39-0D06-5945-876F-C9AA1F614D08}" destId="{27781C62-2A4F-194B-8213-137DEB510365}" srcOrd="1" destOrd="0" presId="urn:microsoft.com/office/officeart/2005/8/layout/bProcess3"/>
    <dgm:cxn modelId="{70D82B56-63D4-CB41-8B1E-8290A81EABC7}" type="presOf" srcId="{CFD39E35-14E5-A04D-B452-BD9CECC3469A}" destId="{59EFB940-95CE-314A-97A3-7B976724B15B}" srcOrd="1" destOrd="0" presId="urn:microsoft.com/office/officeart/2005/8/layout/bProcess3"/>
    <dgm:cxn modelId="{D596FF57-119A-DA4A-BA15-F0ABDFED2F95}" srcId="{D2993DEC-2757-184E-98BD-E33D1569A230}" destId="{B69028CB-AC81-0847-B6D2-C647E0EDAA6A}" srcOrd="4" destOrd="0" parTransId="{FF6DF948-9FB8-484C-9508-D53A075E634F}" sibTransId="{3D7A2A39-0D06-5945-876F-C9AA1F614D08}"/>
    <dgm:cxn modelId="{1CE9B186-7A94-2E4F-88F1-C2CA3EAAD4EF}" type="presOf" srcId="{E4560A52-77B0-5B49-8F1E-2339D38E9B50}" destId="{665B7F87-B1CB-374C-A7C4-22E565B4C8B5}" srcOrd="0" destOrd="0" presId="urn:microsoft.com/office/officeart/2005/8/layout/bProcess3"/>
    <dgm:cxn modelId="{762D4493-DAC9-DC43-8A41-669E8AD37AB7}" type="presOf" srcId="{D40F28F0-F44B-994F-B25C-D6A0F1D6AF7A}" destId="{2196FCB5-6918-3342-96FC-566C5A264C60}" srcOrd="0" destOrd="0" presId="urn:microsoft.com/office/officeart/2005/8/layout/bProcess3"/>
    <dgm:cxn modelId="{473C8494-FF5C-0241-92AF-48354C900BCA}" srcId="{D2993DEC-2757-184E-98BD-E33D1569A230}" destId="{E4560A52-77B0-5B49-8F1E-2339D38E9B50}" srcOrd="1" destOrd="0" parTransId="{ECD8F70C-2C52-8E45-BC39-121FDA9CFCD0}" sibTransId="{CFD39E35-14E5-A04D-B452-BD9CECC3469A}"/>
    <dgm:cxn modelId="{57B09A9E-0801-F348-B951-5DA71237E407}" type="presOf" srcId="{9CD3AFD8-4F47-0843-8BF2-C14E2BBEF1DC}" destId="{EEB803B6-97EF-0248-82E1-3B3992809081}" srcOrd="0" destOrd="0" presId="urn:microsoft.com/office/officeart/2005/8/layout/bProcess3"/>
    <dgm:cxn modelId="{2DB9ADB6-7B7A-3D43-AACC-9C4B89AA86A9}" type="presOf" srcId="{D2993DEC-2757-184E-98BD-E33D1569A230}" destId="{5C44F557-1432-184E-B6D9-AFFD914B0759}" srcOrd="0" destOrd="0" presId="urn:microsoft.com/office/officeart/2005/8/layout/bProcess3"/>
    <dgm:cxn modelId="{981BA9B8-38B1-CE44-A698-4E950656F05D}" type="presOf" srcId="{CB20833A-A0E7-BD4F-9635-42FAE00754F0}" destId="{22A823C8-04B3-2442-BCC2-8DE6F00A8C9A}" srcOrd="0" destOrd="0" presId="urn:microsoft.com/office/officeart/2005/8/layout/bProcess3"/>
    <dgm:cxn modelId="{2553E9C4-8E5E-3544-904B-63C36A241EF5}" type="presOf" srcId="{C5DADDB6-62B5-3747-AA4A-6B3189BDD647}" destId="{284F12AD-FF9F-664B-AB87-5DEAF3618801}" srcOrd="0" destOrd="0" presId="urn:microsoft.com/office/officeart/2005/8/layout/bProcess3"/>
    <dgm:cxn modelId="{E9AE00C6-8151-BF44-8E5A-EF190451E838}" type="presOf" srcId="{2586EA9E-EB63-4A40-BFF6-EF761C379377}" destId="{3E662F44-DD12-994F-84FC-84CB0024FC54}" srcOrd="1" destOrd="0" presId="urn:microsoft.com/office/officeart/2005/8/layout/bProcess3"/>
    <dgm:cxn modelId="{ACF158D0-79CE-3640-921E-BA58E81770E4}" type="presOf" srcId="{9CD3AFD8-4F47-0843-8BF2-C14E2BBEF1DC}" destId="{1EACCC50-E086-6E40-B057-7358928FC4F9}" srcOrd="1" destOrd="0" presId="urn:microsoft.com/office/officeart/2005/8/layout/bProcess3"/>
    <dgm:cxn modelId="{2C6F62DB-EB01-464E-A032-C7AA2F1E0A38}" type="presOf" srcId="{B69028CB-AC81-0847-B6D2-C647E0EDAA6A}" destId="{C7671F4E-38B6-6C4E-98B1-57A83ECE9BC4}" srcOrd="0" destOrd="0" presId="urn:microsoft.com/office/officeart/2005/8/layout/bProcess3"/>
    <dgm:cxn modelId="{B47151E7-1441-5545-9E44-3546C2575527}" srcId="{D2993DEC-2757-184E-98BD-E33D1569A230}" destId="{C5DADDB6-62B5-3747-AA4A-6B3189BDD647}" srcOrd="2" destOrd="0" parTransId="{83C9F566-A8CF-5546-B903-69987ACCF11D}" sibTransId="{2586EA9E-EB63-4A40-BFF6-EF761C379377}"/>
    <dgm:cxn modelId="{38A8ACB3-A402-EB40-A993-470C438385D1}" type="presParOf" srcId="{5C44F557-1432-184E-B6D9-AFFD914B0759}" destId="{367AF386-C51E-E14F-BB7C-DADD82DE8F21}" srcOrd="0" destOrd="0" presId="urn:microsoft.com/office/officeart/2005/8/layout/bProcess3"/>
    <dgm:cxn modelId="{1220F888-2650-A642-9222-85D1684345A4}" type="presParOf" srcId="{5C44F557-1432-184E-B6D9-AFFD914B0759}" destId="{EEB803B6-97EF-0248-82E1-3B3992809081}" srcOrd="1" destOrd="0" presId="urn:microsoft.com/office/officeart/2005/8/layout/bProcess3"/>
    <dgm:cxn modelId="{B0B9965B-3204-C446-880C-EFB1770C871C}" type="presParOf" srcId="{EEB803B6-97EF-0248-82E1-3B3992809081}" destId="{1EACCC50-E086-6E40-B057-7358928FC4F9}" srcOrd="0" destOrd="0" presId="urn:microsoft.com/office/officeart/2005/8/layout/bProcess3"/>
    <dgm:cxn modelId="{971EA3C6-DEFE-BB4E-B11A-D3169576D204}" type="presParOf" srcId="{5C44F557-1432-184E-B6D9-AFFD914B0759}" destId="{665B7F87-B1CB-374C-A7C4-22E565B4C8B5}" srcOrd="2" destOrd="0" presId="urn:microsoft.com/office/officeart/2005/8/layout/bProcess3"/>
    <dgm:cxn modelId="{75C57CBC-B86A-584C-BE26-A4D3F6FC9467}" type="presParOf" srcId="{5C44F557-1432-184E-B6D9-AFFD914B0759}" destId="{A4069D9A-25F1-C54D-BCA7-E140A6BFF82C}" srcOrd="3" destOrd="0" presId="urn:microsoft.com/office/officeart/2005/8/layout/bProcess3"/>
    <dgm:cxn modelId="{A31FAE37-70B5-1B48-99AE-1E87CF4EE1CC}" type="presParOf" srcId="{A4069D9A-25F1-C54D-BCA7-E140A6BFF82C}" destId="{59EFB940-95CE-314A-97A3-7B976724B15B}" srcOrd="0" destOrd="0" presId="urn:microsoft.com/office/officeart/2005/8/layout/bProcess3"/>
    <dgm:cxn modelId="{754F6B27-4BAB-AD44-9267-7C054543EFE8}" type="presParOf" srcId="{5C44F557-1432-184E-B6D9-AFFD914B0759}" destId="{284F12AD-FF9F-664B-AB87-5DEAF3618801}" srcOrd="4" destOrd="0" presId="urn:microsoft.com/office/officeart/2005/8/layout/bProcess3"/>
    <dgm:cxn modelId="{D7ACBEF4-0B99-C841-B5FC-583525EA1406}" type="presParOf" srcId="{5C44F557-1432-184E-B6D9-AFFD914B0759}" destId="{392E8963-AC7A-704A-BC5D-88FABEB6802F}" srcOrd="5" destOrd="0" presId="urn:microsoft.com/office/officeart/2005/8/layout/bProcess3"/>
    <dgm:cxn modelId="{94B36C3E-8175-D74C-AB94-BAEFD3DDE81E}" type="presParOf" srcId="{392E8963-AC7A-704A-BC5D-88FABEB6802F}" destId="{3E662F44-DD12-994F-84FC-84CB0024FC54}" srcOrd="0" destOrd="0" presId="urn:microsoft.com/office/officeart/2005/8/layout/bProcess3"/>
    <dgm:cxn modelId="{A25C4CCE-69FF-D740-B054-A68D22DDFEFC}" type="presParOf" srcId="{5C44F557-1432-184E-B6D9-AFFD914B0759}" destId="{3456A293-F203-D64F-91B5-B3854EC9E573}" srcOrd="6" destOrd="0" presId="urn:microsoft.com/office/officeart/2005/8/layout/bProcess3"/>
    <dgm:cxn modelId="{96E99971-BD8B-A54A-B0B6-6A20CE52C617}" type="presParOf" srcId="{5C44F557-1432-184E-B6D9-AFFD914B0759}" destId="{22A823C8-04B3-2442-BCC2-8DE6F00A8C9A}" srcOrd="7" destOrd="0" presId="urn:microsoft.com/office/officeart/2005/8/layout/bProcess3"/>
    <dgm:cxn modelId="{C684F2B3-204D-1348-BBB5-9FF07D5F602A}" type="presParOf" srcId="{22A823C8-04B3-2442-BCC2-8DE6F00A8C9A}" destId="{0DF2818A-9CD1-8644-A43B-A37DFB7B1923}" srcOrd="0" destOrd="0" presId="urn:microsoft.com/office/officeart/2005/8/layout/bProcess3"/>
    <dgm:cxn modelId="{46B69971-8078-5644-BB4D-E4EDC13BC07A}" type="presParOf" srcId="{5C44F557-1432-184E-B6D9-AFFD914B0759}" destId="{C7671F4E-38B6-6C4E-98B1-57A83ECE9BC4}" srcOrd="8" destOrd="0" presId="urn:microsoft.com/office/officeart/2005/8/layout/bProcess3"/>
    <dgm:cxn modelId="{147DA1EE-08D4-674D-9487-48A3DDFA1F65}" type="presParOf" srcId="{5C44F557-1432-184E-B6D9-AFFD914B0759}" destId="{9BA94EFF-DB0A-824C-A98A-FD4F34093652}" srcOrd="9" destOrd="0" presId="urn:microsoft.com/office/officeart/2005/8/layout/bProcess3"/>
    <dgm:cxn modelId="{31B95B3B-BB1F-5E49-A5E8-2E05C8622818}" type="presParOf" srcId="{9BA94EFF-DB0A-824C-A98A-FD4F34093652}" destId="{27781C62-2A4F-194B-8213-137DEB510365}" srcOrd="0" destOrd="0" presId="urn:microsoft.com/office/officeart/2005/8/layout/bProcess3"/>
    <dgm:cxn modelId="{35DD9FCB-09B6-F44D-B80B-330C4D1C99B0}" type="presParOf" srcId="{5C44F557-1432-184E-B6D9-AFFD914B0759}" destId="{2196FCB5-6918-3342-96FC-566C5A264C60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C6CEEE-AEBD-254E-95BE-70832DA38CDF}">
      <dsp:nvSpPr>
        <dsp:cNvPr id="0" name=""/>
        <dsp:cNvSpPr/>
      </dsp:nvSpPr>
      <dsp:spPr>
        <a:xfrm>
          <a:off x="0" y="186104"/>
          <a:ext cx="10972800" cy="13525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>
              <a:solidFill>
                <a:schemeClr val="tx1"/>
              </a:solidFill>
            </a:rPr>
            <a:t>Differentiate between a teaching portfolio and a teaching statement</a:t>
          </a:r>
        </a:p>
      </dsp:txBody>
      <dsp:txXfrm>
        <a:off x="66025" y="252129"/>
        <a:ext cx="10840750" cy="1220470"/>
      </dsp:txXfrm>
    </dsp:sp>
    <dsp:sp modelId="{CC112BEE-406A-4A42-9D13-15D9D00F9C20}">
      <dsp:nvSpPr>
        <dsp:cNvPr id="0" name=""/>
        <dsp:cNvSpPr/>
      </dsp:nvSpPr>
      <dsp:spPr>
        <a:xfrm>
          <a:off x="0" y="1636544"/>
          <a:ext cx="10972800" cy="13525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>
              <a:solidFill>
                <a:schemeClr val="bg1"/>
              </a:solidFill>
            </a:rPr>
            <a:t>Enhance your ability to write a compelling narrative about teaching—the teaching statement or teaching philosophy</a:t>
          </a:r>
        </a:p>
      </dsp:txBody>
      <dsp:txXfrm>
        <a:off x="66025" y="1702569"/>
        <a:ext cx="10840750" cy="1220470"/>
      </dsp:txXfrm>
    </dsp:sp>
    <dsp:sp modelId="{33EFADE1-7A2B-DE4E-9D59-0E2163D883C4}">
      <dsp:nvSpPr>
        <dsp:cNvPr id="0" name=""/>
        <dsp:cNvSpPr/>
      </dsp:nvSpPr>
      <dsp:spPr>
        <a:xfrm>
          <a:off x="0" y="3086984"/>
          <a:ext cx="10972800" cy="13525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>
              <a:solidFill>
                <a:schemeClr val="tx1"/>
              </a:solidFill>
            </a:rPr>
            <a:t>Illustrate ways to use evidence to support your claims about your teaching effectiveness</a:t>
          </a:r>
        </a:p>
      </dsp:txBody>
      <dsp:txXfrm>
        <a:off x="66025" y="3153009"/>
        <a:ext cx="10840750" cy="12204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ABF59E-48BA-6E4C-B091-A3FC59F7B5C9}">
      <dsp:nvSpPr>
        <dsp:cNvPr id="0" name=""/>
        <dsp:cNvSpPr/>
      </dsp:nvSpPr>
      <dsp:spPr>
        <a:xfrm>
          <a:off x="0" y="38046"/>
          <a:ext cx="10972800" cy="71505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solidFill>
                <a:schemeClr val="tx1"/>
              </a:solidFill>
            </a:rPr>
            <a:t>Why do you teach? Where do you get your passion for teaching?</a:t>
          </a:r>
        </a:p>
      </dsp:txBody>
      <dsp:txXfrm>
        <a:off x="34906" y="72952"/>
        <a:ext cx="10902988" cy="645240"/>
      </dsp:txXfrm>
    </dsp:sp>
    <dsp:sp modelId="{B9AD104D-8AB8-3A4B-8FA7-9E0564AAED8B}">
      <dsp:nvSpPr>
        <dsp:cNvPr id="0" name=""/>
        <dsp:cNvSpPr/>
      </dsp:nvSpPr>
      <dsp:spPr>
        <a:xfrm>
          <a:off x="0" y="804938"/>
          <a:ext cx="10972800" cy="71505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What do you want to accomplish in the different kinds of teaching you do, i.e., what important skills or ideas do you want your students to come away with?</a:t>
          </a:r>
        </a:p>
      </dsp:txBody>
      <dsp:txXfrm>
        <a:off x="34906" y="839844"/>
        <a:ext cx="10902988" cy="645240"/>
      </dsp:txXfrm>
    </dsp:sp>
    <dsp:sp modelId="{EF7E9F90-AB91-214E-BF3E-208A70BFF3D0}">
      <dsp:nvSpPr>
        <dsp:cNvPr id="0" name=""/>
        <dsp:cNvSpPr/>
      </dsp:nvSpPr>
      <dsp:spPr>
        <a:xfrm>
          <a:off x="0" y="1571831"/>
          <a:ext cx="10972800" cy="71505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solidFill>
                <a:schemeClr val="tx1"/>
              </a:solidFill>
            </a:rPr>
            <a:t>How do your course structure, assignments, and activities support students in achieving your aims?</a:t>
          </a:r>
        </a:p>
      </dsp:txBody>
      <dsp:txXfrm>
        <a:off x="34906" y="1606737"/>
        <a:ext cx="10902988" cy="645240"/>
      </dsp:txXfrm>
    </dsp:sp>
    <dsp:sp modelId="{2D13791E-D83D-1D40-BD77-14EFC4E3E248}">
      <dsp:nvSpPr>
        <dsp:cNvPr id="0" name=""/>
        <dsp:cNvSpPr/>
      </dsp:nvSpPr>
      <dsp:spPr>
        <a:xfrm>
          <a:off x="0" y="2338724"/>
          <a:ext cx="10972800" cy="71505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How do you know when you have achieved those aims? That is, how do you assess student learning and evaluate the results?</a:t>
          </a:r>
        </a:p>
      </dsp:txBody>
      <dsp:txXfrm>
        <a:off x="34906" y="2373630"/>
        <a:ext cx="10902988" cy="645240"/>
      </dsp:txXfrm>
    </dsp:sp>
    <dsp:sp modelId="{0F40EF88-BB2D-6648-95FE-797A49DF7D4B}">
      <dsp:nvSpPr>
        <dsp:cNvPr id="0" name=""/>
        <dsp:cNvSpPr/>
      </dsp:nvSpPr>
      <dsp:spPr>
        <a:xfrm>
          <a:off x="0" y="3105617"/>
          <a:ext cx="10972800" cy="715052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How do you use that data to improve your effectiveness as a teacher?</a:t>
          </a:r>
        </a:p>
      </dsp:txBody>
      <dsp:txXfrm>
        <a:off x="34906" y="3140523"/>
        <a:ext cx="10902988" cy="645240"/>
      </dsp:txXfrm>
    </dsp:sp>
    <dsp:sp modelId="{F39C34E9-F154-284A-9E00-3B8001C2A3F2}">
      <dsp:nvSpPr>
        <dsp:cNvPr id="0" name=""/>
        <dsp:cNvSpPr/>
      </dsp:nvSpPr>
      <dsp:spPr>
        <a:xfrm>
          <a:off x="0" y="3872510"/>
          <a:ext cx="10972800" cy="71505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solidFill>
                <a:schemeClr val="tx1"/>
              </a:solidFill>
            </a:rPr>
            <a:t>How do you create inclusive classes and value all students?</a:t>
          </a:r>
        </a:p>
      </dsp:txBody>
      <dsp:txXfrm>
        <a:off x="34906" y="3907416"/>
        <a:ext cx="10902988" cy="6452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B803B6-97EF-0248-82E1-3B3992809081}">
      <dsp:nvSpPr>
        <dsp:cNvPr id="0" name=""/>
        <dsp:cNvSpPr/>
      </dsp:nvSpPr>
      <dsp:spPr>
        <a:xfrm>
          <a:off x="3173078" y="953000"/>
          <a:ext cx="6976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97687" y="45720"/>
              </a:lnTo>
            </a:path>
          </a:pathLst>
        </a:custGeom>
        <a:noFill/>
        <a:ln w="63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03715" y="995079"/>
        <a:ext cx="36414" cy="7282"/>
      </dsp:txXfrm>
    </dsp:sp>
    <dsp:sp modelId="{367AF386-C51E-E14F-BB7C-DADD82DE8F21}">
      <dsp:nvSpPr>
        <dsp:cNvPr id="0" name=""/>
        <dsp:cNvSpPr/>
      </dsp:nvSpPr>
      <dsp:spPr>
        <a:xfrm>
          <a:off x="8411" y="48780"/>
          <a:ext cx="3166467" cy="189988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i="1" kern="1200">
              <a:solidFill>
                <a:schemeClr val="tx1"/>
              </a:solidFill>
            </a:rPr>
            <a:t>You are part of a search or tenure committee reviewing narratives—link to the sample teaching statement in the chat. </a:t>
          </a:r>
          <a:endParaRPr lang="en-US" sz="2100" kern="1200">
            <a:solidFill>
              <a:schemeClr val="tx1"/>
            </a:solidFill>
          </a:endParaRPr>
        </a:p>
      </dsp:txBody>
      <dsp:txXfrm>
        <a:off x="8411" y="48780"/>
        <a:ext cx="3166467" cy="1899880"/>
      </dsp:txXfrm>
    </dsp:sp>
    <dsp:sp modelId="{A4069D9A-25F1-C54D-BCA7-E140A6BFF82C}">
      <dsp:nvSpPr>
        <dsp:cNvPr id="0" name=""/>
        <dsp:cNvSpPr/>
      </dsp:nvSpPr>
      <dsp:spPr>
        <a:xfrm>
          <a:off x="7067833" y="953000"/>
          <a:ext cx="6976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97687" y="45720"/>
              </a:lnTo>
            </a:path>
          </a:pathLst>
        </a:custGeom>
        <a:noFill/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398470" y="995079"/>
        <a:ext cx="36414" cy="7282"/>
      </dsp:txXfrm>
    </dsp:sp>
    <dsp:sp modelId="{665B7F87-B1CB-374C-A7C4-22E565B4C8B5}">
      <dsp:nvSpPr>
        <dsp:cNvPr id="0" name=""/>
        <dsp:cNvSpPr/>
      </dsp:nvSpPr>
      <dsp:spPr>
        <a:xfrm>
          <a:off x="3903166" y="48780"/>
          <a:ext cx="3166467" cy="189988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i="1" kern="1200"/>
            <a:t>Use the rubric (next slide) to evaluate the narrative. </a:t>
          </a:r>
          <a:endParaRPr lang="en-US" sz="2100" kern="1200"/>
        </a:p>
      </dsp:txBody>
      <dsp:txXfrm>
        <a:off x="3903166" y="48780"/>
        <a:ext cx="3166467" cy="1899880"/>
      </dsp:txXfrm>
    </dsp:sp>
    <dsp:sp modelId="{392E8963-AC7A-704A-BC5D-88FABEB6802F}">
      <dsp:nvSpPr>
        <dsp:cNvPr id="0" name=""/>
        <dsp:cNvSpPr/>
      </dsp:nvSpPr>
      <dsp:spPr>
        <a:xfrm>
          <a:off x="1591645" y="1946860"/>
          <a:ext cx="7789509" cy="697687"/>
        </a:xfrm>
        <a:custGeom>
          <a:avLst/>
          <a:gdLst/>
          <a:ahLst/>
          <a:cxnLst/>
          <a:rect l="0" t="0" r="0" b="0"/>
          <a:pathLst>
            <a:path>
              <a:moveTo>
                <a:pt x="7789509" y="0"/>
              </a:moveTo>
              <a:lnTo>
                <a:pt x="7789509" y="365943"/>
              </a:lnTo>
              <a:lnTo>
                <a:pt x="0" y="365943"/>
              </a:lnTo>
              <a:lnTo>
                <a:pt x="0" y="697687"/>
              </a:lnTo>
            </a:path>
          </a:pathLst>
        </a:custGeom>
        <a:noFill/>
        <a:ln w="63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90812" y="2292063"/>
        <a:ext cx="391174" cy="7282"/>
      </dsp:txXfrm>
    </dsp:sp>
    <dsp:sp modelId="{284F12AD-FF9F-664B-AB87-5DEAF3618801}">
      <dsp:nvSpPr>
        <dsp:cNvPr id="0" name=""/>
        <dsp:cNvSpPr/>
      </dsp:nvSpPr>
      <dsp:spPr>
        <a:xfrm>
          <a:off x="7797921" y="48780"/>
          <a:ext cx="3166467" cy="189988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i="1" kern="1200">
              <a:solidFill>
                <a:schemeClr val="tx1"/>
              </a:solidFill>
            </a:rPr>
            <a:t>In the chat, prepare a sentence that shares how you respond to the example. Wait to post until everyone is ready.</a:t>
          </a:r>
          <a:endParaRPr lang="en-US" sz="2100" kern="1200">
            <a:solidFill>
              <a:schemeClr val="tx1"/>
            </a:solidFill>
          </a:endParaRPr>
        </a:p>
      </dsp:txBody>
      <dsp:txXfrm>
        <a:off x="7797921" y="48780"/>
        <a:ext cx="3166467" cy="1899880"/>
      </dsp:txXfrm>
    </dsp:sp>
    <dsp:sp modelId="{22A823C8-04B3-2442-BCC2-8DE6F00A8C9A}">
      <dsp:nvSpPr>
        <dsp:cNvPr id="0" name=""/>
        <dsp:cNvSpPr/>
      </dsp:nvSpPr>
      <dsp:spPr>
        <a:xfrm>
          <a:off x="3173078" y="3581168"/>
          <a:ext cx="6976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97687" y="45720"/>
              </a:lnTo>
            </a:path>
          </a:pathLst>
        </a:custGeom>
        <a:noFill/>
        <a:ln w="63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503715" y="3623246"/>
        <a:ext cx="36414" cy="7282"/>
      </dsp:txXfrm>
    </dsp:sp>
    <dsp:sp modelId="{3456A293-F203-D64F-91B5-B3854EC9E573}">
      <dsp:nvSpPr>
        <dsp:cNvPr id="0" name=""/>
        <dsp:cNvSpPr/>
      </dsp:nvSpPr>
      <dsp:spPr>
        <a:xfrm>
          <a:off x="8411" y="2676948"/>
          <a:ext cx="3166467" cy="189988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i="1" kern="1200"/>
            <a:t>I’ll ask everyone to post at the same time … then take a few minutes to read over your colleagues’ responses.</a:t>
          </a:r>
          <a:endParaRPr lang="en-US" sz="2100" kern="1200"/>
        </a:p>
      </dsp:txBody>
      <dsp:txXfrm>
        <a:off x="8411" y="2676948"/>
        <a:ext cx="3166467" cy="1899880"/>
      </dsp:txXfrm>
    </dsp:sp>
    <dsp:sp modelId="{9BA94EFF-DB0A-824C-A98A-FD4F34093652}">
      <dsp:nvSpPr>
        <dsp:cNvPr id="0" name=""/>
        <dsp:cNvSpPr/>
      </dsp:nvSpPr>
      <dsp:spPr>
        <a:xfrm>
          <a:off x="7067833" y="3581168"/>
          <a:ext cx="6976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97687" y="45720"/>
              </a:lnTo>
            </a:path>
          </a:pathLst>
        </a:custGeom>
        <a:noFill/>
        <a:ln w="63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398470" y="3623246"/>
        <a:ext cx="36414" cy="7282"/>
      </dsp:txXfrm>
    </dsp:sp>
    <dsp:sp modelId="{C7671F4E-38B6-6C4E-98B1-57A83ECE9BC4}">
      <dsp:nvSpPr>
        <dsp:cNvPr id="0" name=""/>
        <dsp:cNvSpPr/>
      </dsp:nvSpPr>
      <dsp:spPr>
        <a:xfrm>
          <a:off x="3903166" y="2676948"/>
          <a:ext cx="3166467" cy="189988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i="1" kern="1200"/>
            <a:t>Next we’ll discuss, using the rubric to guide us.</a:t>
          </a:r>
          <a:endParaRPr lang="en-US" sz="2100" kern="1200"/>
        </a:p>
      </dsp:txBody>
      <dsp:txXfrm>
        <a:off x="3903166" y="2676948"/>
        <a:ext cx="3166467" cy="1899880"/>
      </dsp:txXfrm>
    </dsp:sp>
    <dsp:sp modelId="{2196FCB5-6918-3342-96FC-566C5A264C60}">
      <dsp:nvSpPr>
        <dsp:cNvPr id="0" name=""/>
        <dsp:cNvSpPr/>
      </dsp:nvSpPr>
      <dsp:spPr>
        <a:xfrm>
          <a:off x="7797921" y="2676948"/>
          <a:ext cx="3166467" cy="189988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i="1" kern="1200">
              <a:solidFill>
                <a:schemeClr val="tx1"/>
              </a:solidFill>
            </a:rPr>
            <a:t>Feel free to add other criteria to the rubric that you feel contribute to a compelling narrative.</a:t>
          </a:r>
          <a:endParaRPr lang="en-US" sz="2100" kern="1200">
            <a:solidFill>
              <a:schemeClr val="tx1"/>
            </a:solidFill>
          </a:endParaRPr>
        </a:p>
      </dsp:txBody>
      <dsp:txXfrm>
        <a:off x="7797921" y="2676948"/>
        <a:ext cx="3166467" cy="1899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49A0D0-75A7-49AB-BF70-9B8597E2CF37}" type="datetimeFigureOut">
              <a:rPr lang="en-US" smtClean="0"/>
              <a:t>7/25/22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3FD3B-008E-489E-B861-17D0B5A0A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63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1B65C8-77E2-1C4C-BB96-49BEDFE9735B}" type="datetimeFigureOut">
              <a:t>8/1/22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575"/>
            <a:ext cx="548640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DDF330-885A-7B42-9CC6-CA692294CF1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992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tl.yale.edu/sites/default/files/files/sampleteachingstatements(1).pdf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www.bu.edu/econ/files/2020/10/teaching_statements-1.pdf" TargetMode="External"/><Relationship Id="rId5" Type="http://schemas.openxmlformats.org/officeDocument/2006/relationships/hyperlink" Target="https://mccormack.umb.edu/uploads/mgs/Teaching_Statement_Sample.pdf" TargetMode="External"/><Relationship Id="rId4" Type="http://schemas.openxmlformats.org/officeDocument/2006/relationships/hyperlink" Target="https://crlt.umich.edu/tstrategies/tstpum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hlinkClick r:id="rId3"/>
              </a:rPr>
              <a:t>Yale samples</a:t>
            </a:r>
            <a:r>
              <a:rPr lang="en-US"/>
              <a:t>, scroll down to the Psyc example at the end</a:t>
            </a:r>
          </a:p>
          <a:p>
            <a:endParaRPr lang="en-US"/>
          </a:p>
          <a:p>
            <a:r>
              <a:rPr lang="en-US"/>
              <a:t> </a:t>
            </a:r>
            <a:r>
              <a:rPr lang="en-US">
                <a:hlinkClick r:id="rId4"/>
              </a:rPr>
              <a:t>Michigan samples</a:t>
            </a:r>
            <a:r>
              <a:rPr lang="en-US"/>
              <a:t>, maybe the math one https://crlt.umich.edu/sites/default/files/resource_files/Spencer.pdf </a:t>
            </a:r>
          </a:p>
          <a:p>
            <a:br>
              <a:rPr lang="en-US"/>
            </a:br>
            <a:endParaRPr lang="en-US"/>
          </a:p>
          <a:p>
            <a:r>
              <a:rPr lang="en-US">
                <a:hlinkClick r:id="rId5"/>
              </a:rPr>
              <a:t>Another example</a:t>
            </a:r>
            <a:r>
              <a:rPr lang="en-US"/>
              <a:t> Another </a:t>
            </a:r>
            <a:r>
              <a:rPr lang="en-US">
                <a:hlinkClick r:id="rId6"/>
              </a:rPr>
              <a:t>set from Econ</a:t>
            </a:r>
            <a:r>
              <a:rPr lang="en-US"/>
              <a:t>.</a:t>
            </a:r>
          </a:p>
          <a:p>
            <a:br>
              <a:rPr lang="en-US"/>
            </a:br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DDF330-885A-7B42-9CC6-CA692294CF1C}" type="slidenum"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092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E55E-229F-44B8-BE9F-63FD71DDE218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536D-292B-4C28-96EB-9CB943E302C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39109299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E55E-229F-44B8-BE9F-63FD71DDE218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536D-292B-4C28-96EB-9CB943E3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005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E55E-229F-44B8-BE9F-63FD71DDE218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536D-292B-4C28-96EB-9CB943E3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992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E55E-229F-44B8-BE9F-63FD71DDE218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536D-292B-4C28-96EB-9CB943E3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70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E55E-229F-44B8-BE9F-63FD71DDE218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536D-292B-4C28-96EB-9CB943E3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75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E55E-229F-44B8-BE9F-63FD71DDE218}" type="datetimeFigureOut">
              <a:rPr lang="en-US" smtClean="0"/>
              <a:t>7/25/22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536D-292B-4C28-96EB-9CB943E3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805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E55E-229F-44B8-BE9F-63FD71DDE218}" type="datetimeFigureOut">
              <a:rPr lang="en-US" smtClean="0"/>
              <a:t>7/25/22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536D-292B-4C28-96EB-9CB943E3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935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E55E-229F-44B8-BE9F-63FD71DDE218}" type="datetimeFigureOut">
              <a:rPr lang="en-US" smtClean="0"/>
              <a:t>7/25/22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536D-292B-4C28-96EB-9CB943E3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386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E55E-229F-44B8-BE9F-63FD71DDE218}" type="datetimeFigureOut">
              <a:rPr lang="en-US" smtClean="0"/>
              <a:t>7/25/22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536D-292B-4C28-96EB-9CB943E3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037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8E55E-229F-44B8-BE9F-63FD71DDE218}" type="datetimeFigureOut">
              <a:rPr lang="en-US" smtClean="0"/>
              <a:t>7/25/22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B536D-292B-4C28-96EB-9CB943E302C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442004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3688E55E-229F-44B8-BE9F-63FD71DDE218}" type="datetimeFigureOut">
              <a:rPr lang="en-US" smtClean="0"/>
              <a:t>7/25/22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BDCB536D-292B-4C28-96EB-9CB943E3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886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688E55E-229F-44B8-BE9F-63FD71DDE218}" type="datetimeFigureOut">
              <a:rPr lang="en-US" smtClean="0"/>
              <a:t>7/25/22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DCB536D-292B-4C28-96EB-9CB943E30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11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menti.com/1tmqh8pvd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b="1" dirty="0"/>
              <a:t>Crafting Your Teaching Statement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Faculty Development Center 2022</a:t>
            </a:r>
          </a:p>
        </p:txBody>
      </p:sp>
    </p:spTree>
    <p:extLst>
      <p:ext uri="{BB962C8B-B14F-4D97-AF65-F5344CB8AC3E}">
        <p14:creationId xmlns:p14="http://schemas.microsoft.com/office/powerpoint/2010/main" val="199850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F1364-6E5C-DA46-AEFD-AC13A8628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From 365 search committee chairs*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51B15-3A73-324D-98D0-876AD66F2E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/>
              <a:t>An unsuccessful statement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Is generic, full of boilerplate language, seemingly insincere (134)</a:t>
            </a:r>
          </a:p>
          <a:p>
            <a:endParaRPr lang="en-US" dirty="0"/>
          </a:p>
          <a:p>
            <a:r>
              <a:rPr lang="en-US" dirty="0"/>
              <a:t>Provides no evidence of </a:t>
            </a:r>
            <a:r>
              <a:rPr lang="en-US"/>
              <a:t>practice (74)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E5B6D4-643A-E840-933D-0F904225C8C5}"/>
              </a:ext>
            </a:extLst>
          </p:cNvPr>
          <p:cNvSpPr txBox="1"/>
          <p:nvPr/>
        </p:nvSpPr>
        <p:spPr>
          <a:xfrm>
            <a:off x="916258" y="5853797"/>
            <a:ext cx="103594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*Kaplan, M., </a:t>
            </a:r>
            <a:r>
              <a:rPr lang="en-US" dirty="0" err="1"/>
              <a:t>Meizlish</a:t>
            </a:r>
            <a:r>
              <a:rPr lang="en-US" dirty="0"/>
              <a:t>, D., O’Neal, C., &amp; Wright, M.C. (2007). In </a:t>
            </a:r>
            <a:r>
              <a:rPr lang="en-US" i="1" dirty="0"/>
              <a:t>To improve the academy, Vol. 26</a:t>
            </a:r>
            <a:r>
              <a:rPr lang="en-US" dirty="0"/>
              <a:t>, pp. 242-262.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475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Questions to address in your narrative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966409E-F417-9916-0A25-E1D5AA36AA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4151669"/>
              </p:ext>
            </p:extLst>
          </p:nvPr>
        </p:nvGraphicFramePr>
        <p:xfrm>
          <a:off x="609600" y="1775192"/>
          <a:ext cx="10972800" cy="4625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2868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9ABF59E-48BA-6E4C-B091-A3FC59F7B5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39ABF59E-48BA-6E4C-B091-A3FC59F7B5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9AD104D-8AB8-3A4B-8FA7-9E0564AAED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B9AD104D-8AB8-3A4B-8FA7-9E0564AAED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F7E9F90-AB91-214E-BF3E-208A70BFF3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EF7E9F90-AB91-214E-BF3E-208A70BFF3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D13791E-D83D-1D40-BD77-14EFC4E3E2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2D13791E-D83D-1D40-BD77-14EFC4E3E2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40EF88-BB2D-6648-95FE-797A49DF7D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0F40EF88-BB2D-6648-95FE-797A49DF7D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39C34E9-F154-284A-9E00-3B8001C2A3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F39C34E9-F154-284A-9E00-3B8001C2A3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Exercise: Critique example teaching narratives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2E33E97-8A65-E988-682F-D6C6D07F56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441326"/>
              </p:ext>
            </p:extLst>
          </p:nvPr>
        </p:nvGraphicFramePr>
        <p:xfrm>
          <a:off x="609600" y="1775192"/>
          <a:ext cx="10972800" cy="4625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66794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332B7-3FD0-FE47-A56A-896FD4ED1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Rubric for evaluating sample statements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6CEE69FB-06DF-E049-9261-4DDC0809EE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7764681"/>
              </p:ext>
            </p:extLst>
          </p:nvPr>
        </p:nvGraphicFramePr>
        <p:xfrm>
          <a:off x="314179" y="1708882"/>
          <a:ext cx="11563642" cy="4396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64923">
                  <a:extLst>
                    <a:ext uri="{9D8B030D-6E8A-4147-A177-3AD203B41FA5}">
                      <a16:colId xmlns:a16="http://schemas.microsoft.com/office/drawing/2014/main" val="3948118573"/>
                    </a:ext>
                  </a:extLst>
                </a:gridCol>
                <a:gridCol w="1561513">
                  <a:extLst>
                    <a:ext uri="{9D8B030D-6E8A-4147-A177-3AD203B41FA5}">
                      <a16:colId xmlns:a16="http://schemas.microsoft.com/office/drawing/2014/main" val="1425375656"/>
                    </a:ext>
                  </a:extLst>
                </a:gridCol>
                <a:gridCol w="2236763">
                  <a:extLst>
                    <a:ext uri="{9D8B030D-6E8A-4147-A177-3AD203B41FA5}">
                      <a16:colId xmlns:a16="http://schemas.microsoft.com/office/drawing/2014/main" val="1632802759"/>
                    </a:ext>
                  </a:extLst>
                </a:gridCol>
                <a:gridCol w="1200443">
                  <a:extLst>
                    <a:ext uri="{9D8B030D-6E8A-4147-A177-3AD203B41FA5}">
                      <a16:colId xmlns:a16="http://schemas.microsoft.com/office/drawing/2014/main" val="1014141191"/>
                    </a:ext>
                  </a:extLst>
                </a:gridCol>
              </a:tblGrid>
              <a:tr h="536696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Characteristics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Excellent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Needs Work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Weak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8984663"/>
                  </a:ext>
                </a:extLst>
              </a:tr>
              <a:tr h="926352">
                <a:tc>
                  <a:txBody>
                    <a:bodyPr/>
                    <a:lstStyle/>
                    <a:p>
                      <a:r>
                        <a:rPr lang="en-US" sz="2400" dirty="0"/>
                        <a:t>Offers evidence of practice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1269337"/>
                  </a:ext>
                </a:extLst>
              </a:tr>
              <a:tr h="13233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Is student-centered and attuned to differences in preparation and learning needs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8998779"/>
                  </a:ext>
                </a:extLst>
              </a:tr>
              <a:tr h="536696">
                <a:tc>
                  <a:txBody>
                    <a:bodyPr/>
                    <a:lstStyle/>
                    <a:p>
                      <a:r>
                        <a:rPr lang="en-US" sz="2400" dirty="0"/>
                        <a:t>Demonstrates reflectiveness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524869"/>
                  </a:ext>
                </a:extLst>
              </a:tr>
              <a:tr h="5366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Conveys the value of teaching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9973593"/>
                  </a:ext>
                </a:extLst>
              </a:tr>
              <a:tr h="536696">
                <a:tc>
                  <a:txBody>
                    <a:bodyPr/>
                    <a:lstStyle/>
                    <a:p>
                      <a:r>
                        <a:rPr lang="en-US" sz="2400" dirty="0"/>
                        <a:t>Is well-written, clear, and jargon free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4316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52321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6828"/>
            <a:ext cx="10515600" cy="5215944"/>
          </a:xfrm>
        </p:spPr>
        <p:txBody>
          <a:bodyPr>
            <a:normAutofit/>
          </a:bodyPr>
          <a:lstStyle/>
          <a:p>
            <a:r>
              <a:rPr lang="en-US" dirty="0"/>
              <a:t>For help in clarifying your teaching goals, </a:t>
            </a:r>
          </a:p>
          <a:p>
            <a:endParaRPr lang="en-US" dirty="0"/>
          </a:p>
          <a:p>
            <a:pPr lvl="1"/>
            <a:r>
              <a:rPr lang="en-US" dirty="0"/>
              <a:t>Take the Teaching Goals Inventory at https://</a:t>
            </a:r>
            <a:r>
              <a:rPr lang="en-US" dirty="0" err="1"/>
              <a:t>tgi.its.uiowa.edu</a:t>
            </a:r>
            <a:r>
              <a:rPr lang="en-US" dirty="0"/>
              <a:t>/</a:t>
            </a:r>
          </a:p>
          <a:p>
            <a:pPr lvl="1"/>
            <a:r>
              <a:rPr lang="en-US" dirty="0"/>
              <a:t>Take the Learning Goals Inventory at https://</a:t>
            </a:r>
            <a:r>
              <a:rPr lang="en-US" dirty="0" err="1"/>
              <a:t>www.aacu.org</a:t>
            </a:r>
            <a:r>
              <a:rPr lang="en-US" dirty="0"/>
              <a:t>/sites/default/files/files/gened16/</a:t>
            </a:r>
            <a:r>
              <a:rPr lang="en-US" dirty="0" err="1"/>
              <a:t>AlabamaLearningGoals.pdf</a:t>
            </a:r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214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Disclaimer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i="1" dirty="0"/>
              <a:t>The ideas in this workshop provide general approaches for writing compellingly about your teaching and learning experiences for purposes of job applications or review. These ideas are </a:t>
            </a:r>
            <a:r>
              <a:rPr lang="en-US" sz="3200" b="1" i="1" dirty="0"/>
              <a:t>not</a:t>
            </a:r>
            <a:r>
              <a:rPr lang="en-US" sz="3200" i="1" dirty="0"/>
              <a:t> meant to replace or override any </a:t>
            </a:r>
            <a:r>
              <a:rPr lang="en-US" sz="3200" b="1" i="1" dirty="0"/>
              <a:t>specific</a:t>
            </a:r>
            <a:r>
              <a:rPr lang="en-US" sz="3200" i="1" dirty="0"/>
              <a:t> instructions you have been given by your department or college or the position advertisement.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BED7A1-D0D6-D1FF-11BD-B60D40E80EEC}"/>
              </a:ext>
            </a:extLst>
          </p:cNvPr>
          <p:cNvSpPr txBox="1"/>
          <p:nvPr/>
        </p:nvSpPr>
        <p:spPr>
          <a:xfrm>
            <a:off x="609600" y="5278055"/>
            <a:ext cx="8158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Content created by Dr. Linda C. Hodges, Director of the Faculty Development Center</a:t>
            </a:r>
          </a:p>
        </p:txBody>
      </p:sp>
    </p:spTree>
    <p:extLst>
      <p:ext uri="{BB962C8B-B14F-4D97-AF65-F5344CB8AC3E}">
        <p14:creationId xmlns:p14="http://schemas.microsoft.com/office/powerpoint/2010/main" val="2321094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Goals of today’s session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ABEC4EF-2C0B-DC02-B49F-DC5F976511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1664797"/>
              </p:ext>
            </p:extLst>
          </p:nvPr>
        </p:nvGraphicFramePr>
        <p:xfrm>
          <a:off x="609600" y="1775192"/>
          <a:ext cx="10972800" cy="4625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7973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BD72E-4EFF-C929-D5E4-09148DADB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Collaborative Brainstorming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E999F-35E7-3F99-7A1D-087001659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954" y="5454385"/>
            <a:ext cx="10972800" cy="625034"/>
          </a:xfrm>
        </p:spPr>
        <p:txBody>
          <a:bodyPr>
            <a:normAutofit fontScale="77500" lnSpcReduction="20000"/>
          </a:bodyPr>
          <a:lstStyle/>
          <a:p>
            <a:pPr marL="118872" indent="0">
              <a:buNone/>
            </a:pPr>
            <a:r>
              <a:rPr lang="en-US"/>
              <a:t>Please link to </a:t>
            </a:r>
            <a:r>
              <a:rPr lang="en-US">
                <a:hlinkClick r:id="rId2"/>
              </a:rPr>
              <a:t>https://www.menti.com/1tmqh8pvdt</a:t>
            </a:r>
            <a:r>
              <a:rPr lang="en-US"/>
              <a:t> or use the link and code above.</a:t>
            </a:r>
          </a:p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7DD4EF-28EC-C816-D5EB-1F3E94CE96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169" y="2132820"/>
            <a:ext cx="11493662" cy="2945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663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85437-82D3-E944-8AF7-A4F57A6E6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is a teaching portfolio versus a teaching statement?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21FEA-9F0B-9F43-9D54-445D920D4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teaching portfolio </a:t>
            </a:r>
            <a:r>
              <a:rPr lang="en-US" dirty="0"/>
              <a:t>is a collection of materials in which you describe and document your approach to teaching and your students’ learning. </a:t>
            </a:r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i="1" dirty="0"/>
              <a:t>teaching statement or teaching philosophy </a:t>
            </a:r>
            <a:r>
              <a:rPr lang="en-US" dirty="0"/>
              <a:t>is a concise (1-2 page) reflective narrative that describes who you are as a teacher, what you hope to accomplish, how you assess the effectiveness of your efforts, and how you continue to grow as a teacher.</a:t>
            </a:r>
          </a:p>
        </p:txBody>
      </p:sp>
    </p:spTree>
    <p:extLst>
      <p:ext uri="{BB962C8B-B14F-4D97-AF65-F5344CB8AC3E}">
        <p14:creationId xmlns:p14="http://schemas.microsoft.com/office/powerpoint/2010/main" val="2025226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427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Typical kinds of evidence of teaching effectiveness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Syllabi</a:t>
            </a:r>
          </a:p>
          <a:p>
            <a:r>
              <a:rPr lang="en-US" dirty="0"/>
              <a:t>Student evaluations </a:t>
            </a:r>
          </a:p>
          <a:p>
            <a:r>
              <a:rPr lang="en-US" dirty="0"/>
              <a:t>Sample course assignments</a:t>
            </a:r>
          </a:p>
          <a:p>
            <a:r>
              <a:rPr lang="en-US" dirty="0"/>
              <a:t>Samples of graded student work (anonymous)</a:t>
            </a:r>
          </a:p>
          <a:p>
            <a:r>
              <a:rPr lang="en-US" dirty="0"/>
              <a:t>Evidence of involvement in curriculum development</a:t>
            </a:r>
          </a:p>
          <a:p>
            <a:r>
              <a:rPr lang="en-US" dirty="0"/>
              <a:t>Evidence of involvement in outreach or enrichment programs (if applicable)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Letters from students/alumni/mentees</a:t>
            </a:r>
          </a:p>
          <a:p>
            <a:r>
              <a:rPr lang="en-US" dirty="0"/>
              <a:t>Letters from peers (from observations, co-teaching, etc.)</a:t>
            </a:r>
          </a:p>
          <a:p>
            <a:r>
              <a:rPr lang="en-US" dirty="0"/>
              <a:t>List of involvement in teaching development programs</a:t>
            </a:r>
          </a:p>
          <a:p>
            <a:r>
              <a:rPr lang="en-US" dirty="0"/>
              <a:t>Publications on pedagogy or curriculum development</a:t>
            </a:r>
          </a:p>
          <a:p>
            <a:r>
              <a:rPr lang="en-US" dirty="0"/>
              <a:t>Teaching awards/honors/grants or other recognition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319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The genre of the teaching narrative </a:t>
            </a:r>
            <a:br>
              <a:rPr lang="en-US" b="1" dirty="0"/>
            </a:br>
            <a:r>
              <a:rPr lang="en-US" b="1" dirty="0"/>
              <a:t>(teaching statement or teaching philosophy)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8189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teaching narrative is a story about:</a:t>
            </a:r>
          </a:p>
          <a:p>
            <a:pPr marL="0" indent="0">
              <a:buNone/>
            </a:pPr>
            <a:r>
              <a:rPr lang="en-US" dirty="0"/>
              <a:t>	what you value in teaching, </a:t>
            </a:r>
          </a:p>
          <a:p>
            <a:pPr marL="0" indent="0">
              <a:buNone/>
            </a:pPr>
            <a:r>
              <a:rPr lang="en-US" dirty="0"/>
              <a:t>	how you contribute to the growth of your students, and </a:t>
            </a:r>
          </a:p>
          <a:p>
            <a:pPr marL="0" indent="0">
              <a:buNone/>
            </a:pPr>
            <a:r>
              <a:rPr lang="en-US" dirty="0"/>
              <a:t>	how you continue to grow as a teacher.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It is an </a:t>
            </a:r>
            <a:r>
              <a:rPr lang="en-US" sz="2800" i="1" dirty="0"/>
              <a:t>argument</a:t>
            </a:r>
            <a:r>
              <a:rPr lang="en-US" dirty="0"/>
              <a:t>;</a:t>
            </a:r>
            <a:r>
              <a:rPr lang="en-US" sz="2800" dirty="0"/>
              <a:t> it has a thesis.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It should persuade your audience using </a:t>
            </a:r>
            <a:r>
              <a:rPr lang="en-US" sz="2800" i="1" dirty="0"/>
              <a:t>evidence </a:t>
            </a:r>
            <a:r>
              <a:rPr lang="en-US" sz="2800" dirty="0"/>
              <a:t>with rhetoric (language and style choices) appropriate for your audience.</a:t>
            </a:r>
          </a:p>
          <a:p>
            <a:pPr lvl="1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728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Audience for the narrative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Tenure narratives may serve three audiences:</a:t>
            </a:r>
          </a:p>
          <a:p>
            <a:endParaRPr lang="en-US" dirty="0"/>
          </a:p>
          <a:p>
            <a:pPr lvl="1"/>
            <a:r>
              <a:rPr lang="en-US" sz="2800" dirty="0"/>
              <a:t>Your potential or current departmental colleagues </a:t>
            </a:r>
          </a:p>
          <a:p>
            <a:pPr lvl="1"/>
            <a:r>
              <a:rPr lang="en-US" sz="2800" dirty="0"/>
              <a:t>People in the tenure and promotion process not in your field</a:t>
            </a:r>
          </a:p>
          <a:p>
            <a:pPr lvl="1"/>
            <a:r>
              <a:rPr lang="en-US" sz="2800" dirty="0"/>
              <a:t>Colleagues at other institutions (during external review)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239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B3346-B1E3-C341-8E4D-3F1F8E7A4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From 365 search committee chairs*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59E25-CD82-F449-A2C5-D33475C26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/>
              <a:t>An effective statement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Offers evidence of practice (110)</a:t>
            </a:r>
          </a:p>
          <a:p>
            <a:r>
              <a:rPr lang="en-US" dirty="0"/>
              <a:t>Is student-centered and attuned to differences in student preparation and learning needs (65)</a:t>
            </a:r>
          </a:p>
          <a:p>
            <a:r>
              <a:rPr lang="en-US" dirty="0"/>
              <a:t>Demonstrates reflectiveness (53)</a:t>
            </a:r>
          </a:p>
          <a:p>
            <a:r>
              <a:rPr lang="en-US" dirty="0"/>
              <a:t>Conveys the value of teaching (50)</a:t>
            </a:r>
          </a:p>
          <a:p>
            <a:r>
              <a:rPr lang="en-US" dirty="0"/>
              <a:t>Is well-written, clear, and jargon free (39)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1238E9-99F1-CE48-8FCB-0893E6AA6331}"/>
              </a:ext>
            </a:extLst>
          </p:cNvPr>
          <p:cNvSpPr txBox="1"/>
          <p:nvPr/>
        </p:nvSpPr>
        <p:spPr>
          <a:xfrm>
            <a:off x="838200" y="6176963"/>
            <a:ext cx="11452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*Kaplan, M., </a:t>
            </a:r>
            <a:r>
              <a:rPr lang="en-US" dirty="0" err="1"/>
              <a:t>Meizlish</a:t>
            </a:r>
            <a:r>
              <a:rPr lang="en-US" dirty="0"/>
              <a:t>, D., O’Neal, C., &amp; Wright, M.C. (2007). In </a:t>
            </a:r>
            <a:r>
              <a:rPr lang="en-US" i="1" dirty="0"/>
              <a:t>To improve the academy, Vol. 26</a:t>
            </a:r>
            <a:r>
              <a:rPr lang="en-US" dirty="0"/>
              <a:t>, pp. 242-262.</a:t>
            </a:r>
          </a:p>
        </p:txBody>
      </p:sp>
    </p:spTree>
    <p:extLst>
      <p:ext uri="{BB962C8B-B14F-4D97-AF65-F5344CB8AC3E}">
        <p14:creationId xmlns:p14="http://schemas.microsoft.com/office/powerpoint/2010/main" val="860583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mbc ppt ">
  <a:themeElements>
    <a:clrScheme name="UMBC Palett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2B01E"/>
      </a:accent1>
      <a:accent2>
        <a:srgbClr val="CD0920"/>
      </a:accent2>
      <a:accent3>
        <a:srgbClr val="141313"/>
      </a:accent3>
      <a:accent4>
        <a:srgbClr val="FCD47D"/>
      </a:accent4>
      <a:accent5>
        <a:srgbClr val="808080"/>
      </a:accent5>
      <a:accent6>
        <a:srgbClr val="404040"/>
      </a:accent6>
      <a:hlink>
        <a:srgbClr val="BC0D20"/>
      </a:hlink>
      <a:folHlink>
        <a:srgbClr val="404040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umbc ppt " id="{91140C7F-0069-F146-9853-E90384283FE8}" vid="{52FF6823-47D8-B04C-B867-346AEA18FCF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umbc ppt </Template>
  <TotalTime>11949</TotalTime>
  <Words>962</Words>
  <Application>Microsoft Macintosh PowerPoint</Application>
  <PresentationFormat>Widescreen</PresentationFormat>
  <Paragraphs>96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Corbel</vt:lpstr>
      <vt:lpstr>Wingdings</vt:lpstr>
      <vt:lpstr>Wingdings 2</vt:lpstr>
      <vt:lpstr>Wingdings 3</vt:lpstr>
      <vt:lpstr>umbc ppt </vt:lpstr>
      <vt:lpstr>Crafting Your Teaching Statement</vt:lpstr>
      <vt:lpstr>Disclaimer</vt:lpstr>
      <vt:lpstr>Goals of today’s session</vt:lpstr>
      <vt:lpstr>Collaborative Brainstorming</vt:lpstr>
      <vt:lpstr>What is a teaching portfolio versus a teaching statement?</vt:lpstr>
      <vt:lpstr>Typical kinds of evidence of teaching effectiveness</vt:lpstr>
      <vt:lpstr>The genre of the teaching narrative  (teaching statement or teaching philosophy)</vt:lpstr>
      <vt:lpstr>Audience for the narrative</vt:lpstr>
      <vt:lpstr>From 365 search committee chairs*</vt:lpstr>
      <vt:lpstr>From 365 search committee chairs*</vt:lpstr>
      <vt:lpstr>Questions to address in your narrative</vt:lpstr>
      <vt:lpstr>Exercise: Critique example teaching narratives</vt:lpstr>
      <vt:lpstr>Rubric for evaluating sample statements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about Teaching for Tenure and Promotion</dc:title>
  <dc:creator>Linda Hodges</dc:creator>
  <cp:lastModifiedBy>Jennifer M. Harrison</cp:lastModifiedBy>
  <cp:revision>76</cp:revision>
  <cp:lastPrinted>2016-05-16T17:22:19Z</cp:lastPrinted>
  <dcterms:created xsi:type="dcterms:W3CDTF">2016-05-12T14:30:59Z</dcterms:created>
  <dcterms:modified xsi:type="dcterms:W3CDTF">2022-08-01T18:25:36Z</dcterms:modified>
</cp:coreProperties>
</file>