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7" r:id="rId5"/>
  </p:sldMasterIdLst>
  <p:notesMasterIdLst>
    <p:notesMasterId r:id="rId21"/>
  </p:notesMasterIdLst>
  <p:sldIdLst>
    <p:sldId id="256" r:id="rId6"/>
    <p:sldId id="264" r:id="rId7"/>
    <p:sldId id="273" r:id="rId8"/>
    <p:sldId id="274" r:id="rId9"/>
    <p:sldId id="275" r:id="rId10"/>
    <p:sldId id="277" r:id="rId11"/>
    <p:sldId id="259" r:id="rId12"/>
    <p:sldId id="278" r:id="rId13"/>
    <p:sldId id="285" r:id="rId14"/>
    <p:sldId id="282" r:id="rId15"/>
    <p:sldId id="286" r:id="rId16"/>
    <p:sldId id="284" r:id="rId17"/>
    <p:sldId id="283" r:id="rId18"/>
    <p:sldId id="257"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1622" autoAdjust="0"/>
  </p:normalViewPr>
  <p:slideViewPr>
    <p:cSldViewPr snapToGrid="0">
      <p:cViewPr varScale="1">
        <p:scale>
          <a:sx n="31" d="100"/>
          <a:sy n="31" d="100"/>
        </p:scale>
        <p:origin x="1960" y="36"/>
      </p:cViewPr>
      <p:guideLst/>
    </p:cSldViewPr>
  </p:slideViewPr>
  <p:notesTextViewPr>
    <p:cViewPr>
      <p:scale>
        <a:sx n="1" d="1"/>
        <a:sy n="1" d="1"/>
      </p:scale>
      <p:origin x="0" y="0"/>
    </p:cViewPr>
  </p:notesTextViewPr>
  <p:sorterViewPr>
    <p:cViewPr>
      <p:scale>
        <a:sx n="100" d="100"/>
        <a:sy n="100" d="100"/>
      </p:scale>
      <p:origin x="0" y="-4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7822F-62BF-4026-9513-F38BBE5685D2}" type="doc">
      <dgm:prSet loTypeId="urn:microsoft.com/office/officeart/2005/8/layout/chevron1" loCatId="process" qsTypeId="urn:microsoft.com/office/officeart/2005/8/quickstyle/simple5" qsCatId="simple" csTypeId="urn:microsoft.com/office/officeart/2005/8/colors/colorful5" csCatId="colorful" phldr="1"/>
      <dgm:spPr/>
    </dgm:pt>
    <dgm:pt modelId="{7A688831-0448-4628-8CA7-D9F82B7A12B6}">
      <dgm:prSet phldrT="[Text]" custT="1"/>
      <dgm:spPr/>
      <dgm:t>
        <a:bodyPr/>
        <a:lstStyle/>
        <a:p>
          <a:pPr>
            <a:spcAft>
              <a:spcPts val="0"/>
            </a:spcAft>
          </a:pPr>
          <a:r>
            <a:rPr lang="en-US" sz="2400" dirty="0"/>
            <a:t>Learning </a:t>
          </a:r>
        </a:p>
        <a:p>
          <a:pPr>
            <a:spcAft>
              <a:spcPct val="35000"/>
            </a:spcAft>
          </a:pPr>
          <a:r>
            <a:rPr lang="en-US" sz="2400" dirty="0"/>
            <a:t>Goals</a:t>
          </a:r>
          <a:br>
            <a:rPr lang="en-US" sz="2400" dirty="0"/>
          </a:br>
          <a:r>
            <a:rPr lang="en-US" sz="1400" dirty="0"/>
            <a:t>What will students be able to do by the end of the lesson, unit, or course?</a:t>
          </a:r>
          <a:endParaRPr lang="en-US" sz="1200" dirty="0"/>
        </a:p>
      </dgm:t>
    </dgm:pt>
    <dgm:pt modelId="{F780937B-5543-4D85-BF0C-A6858FA6591E}" type="parTrans" cxnId="{0613AC6A-3996-4F80-9EC0-4ADFE06DCA4C}">
      <dgm:prSet/>
      <dgm:spPr/>
      <dgm:t>
        <a:bodyPr/>
        <a:lstStyle/>
        <a:p>
          <a:endParaRPr lang="en-US"/>
        </a:p>
      </dgm:t>
    </dgm:pt>
    <dgm:pt modelId="{96F5D449-EA13-4AD7-98F0-E3C9B595972D}" type="sibTrans" cxnId="{0613AC6A-3996-4F80-9EC0-4ADFE06DCA4C}">
      <dgm:prSet/>
      <dgm:spPr/>
      <dgm:t>
        <a:bodyPr/>
        <a:lstStyle/>
        <a:p>
          <a:endParaRPr lang="en-US"/>
        </a:p>
      </dgm:t>
    </dgm:pt>
    <dgm:pt modelId="{D51F8C41-D2F0-4A5C-8A3F-20154405D851}">
      <dgm:prSet phldrT="[Text]" custT="1"/>
      <dgm:spPr/>
      <dgm:t>
        <a:bodyPr/>
        <a:lstStyle/>
        <a:p>
          <a:pPr>
            <a:spcAft>
              <a:spcPts val="0"/>
            </a:spcAft>
          </a:pPr>
          <a:r>
            <a:rPr lang="en-US" sz="2400" dirty="0"/>
            <a:t>Assessment Evidence</a:t>
          </a:r>
        </a:p>
        <a:p>
          <a:pPr>
            <a:spcAft>
              <a:spcPct val="35000"/>
            </a:spcAft>
          </a:pPr>
          <a:r>
            <a:rPr lang="en-US" sz="1400" dirty="0"/>
            <a:t>How will students demonstrate what they have learned</a:t>
          </a:r>
          <a:r>
            <a:rPr lang="en-US" sz="1200" dirty="0"/>
            <a:t>?</a:t>
          </a:r>
        </a:p>
      </dgm:t>
    </dgm:pt>
    <dgm:pt modelId="{38501801-8DBC-493E-BC9A-C6B4AD52DEAF}" type="parTrans" cxnId="{3A224924-280A-4BA2-AEC4-99BF0558916C}">
      <dgm:prSet/>
      <dgm:spPr/>
      <dgm:t>
        <a:bodyPr/>
        <a:lstStyle/>
        <a:p>
          <a:endParaRPr lang="en-US"/>
        </a:p>
      </dgm:t>
    </dgm:pt>
    <dgm:pt modelId="{0081BBEF-BE89-4EF0-BD24-E667D557C4FF}" type="sibTrans" cxnId="{3A224924-280A-4BA2-AEC4-99BF0558916C}">
      <dgm:prSet/>
      <dgm:spPr/>
      <dgm:t>
        <a:bodyPr/>
        <a:lstStyle/>
        <a:p>
          <a:endParaRPr lang="en-US"/>
        </a:p>
      </dgm:t>
    </dgm:pt>
    <dgm:pt modelId="{20D63786-2DBE-4A96-A9C4-9203D5356D81}">
      <dgm:prSet phldrT="[Text]" custT="1"/>
      <dgm:spPr>
        <a:solidFill>
          <a:srgbClr val="6D6FC3"/>
        </a:solidFill>
      </dgm:spPr>
      <dgm:t>
        <a:bodyPr/>
        <a:lstStyle/>
        <a:p>
          <a:pPr>
            <a:spcAft>
              <a:spcPts val="0"/>
            </a:spcAft>
          </a:pPr>
          <a:r>
            <a:rPr lang="en-US" sz="2400" dirty="0"/>
            <a:t>Learning Activities</a:t>
          </a:r>
        </a:p>
        <a:p>
          <a:pPr>
            <a:spcAft>
              <a:spcPct val="35000"/>
            </a:spcAft>
          </a:pPr>
          <a:r>
            <a:rPr lang="en-US" sz="1400" dirty="0"/>
            <a:t>What activities, experiences, and resources will lead students toward  mastery?</a:t>
          </a:r>
        </a:p>
      </dgm:t>
    </dgm:pt>
    <dgm:pt modelId="{6447F6A6-A133-4124-ACBC-28CC15CC62B4}" type="parTrans" cxnId="{52B58FDD-0699-4E3C-BB4D-F29F79558173}">
      <dgm:prSet/>
      <dgm:spPr/>
      <dgm:t>
        <a:bodyPr/>
        <a:lstStyle/>
        <a:p>
          <a:endParaRPr lang="en-US"/>
        </a:p>
      </dgm:t>
    </dgm:pt>
    <dgm:pt modelId="{1E9E9B58-CA99-42F9-8745-F3E3550E7AC0}" type="sibTrans" cxnId="{52B58FDD-0699-4E3C-BB4D-F29F79558173}">
      <dgm:prSet/>
      <dgm:spPr/>
      <dgm:t>
        <a:bodyPr/>
        <a:lstStyle/>
        <a:p>
          <a:endParaRPr lang="en-US"/>
        </a:p>
      </dgm:t>
    </dgm:pt>
    <dgm:pt modelId="{1B29567C-3DDF-406E-A296-56F35FB527CE}" type="pres">
      <dgm:prSet presAssocID="{9DC7822F-62BF-4026-9513-F38BBE5685D2}" presName="Name0" presStyleCnt="0">
        <dgm:presLayoutVars>
          <dgm:dir/>
          <dgm:animLvl val="lvl"/>
          <dgm:resizeHandles val="exact"/>
        </dgm:presLayoutVars>
      </dgm:prSet>
      <dgm:spPr/>
    </dgm:pt>
    <dgm:pt modelId="{4C5E91A8-EAA0-4A5B-B178-A5D598CBD1F5}" type="pres">
      <dgm:prSet presAssocID="{7A688831-0448-4628-8CA7-D9F82B7A12B6}" presName="parTxOnly" presStyleLbl="node1" presStyleIdx="0" presStyleCnt="3" custScaleX="110000" custScaleY="133100">
        <dgm:presLayoutVars>
          <dgm:chMax val="0"/>
          <dgm:chPref val="0"/>
          <dgm:bulletEnabled val="1"/>
        </dgm:presLayoutVars>
      </dgm:prSet>
      <dgm:spPr/>
    </dgm:pt>
    <dgm:pt modelId="{56271829-62A2-4A10-8177-9A8E7ABABD9E}" type="pres">
      <dgm:prSet presAssocID="{96F5D449-EA13-4AD7-98F0-E3C9B595972D}" presName="parTxOnlySpace" presStyleCnt="0"/>
      <dgm:spPr/>
    </dgm:pt>
    <dgm:pt modelId="{0DAD04D6-4036-4EFA-B587-4F3879DA3EE5}" type="pres">
      <dgm:prSet presAssocID="{D51F8C41-D2F0-4A5C-8A3F-20154405D851}" presName="parTxOnly" presStyleLbl="node1" presStyleIdx="1" presStyleCnt="3" custScaleX="110000" custScaleY="133100">
        <dgm:presLayoutVars>
          <dgm:chMax val="0"/>
          <dgm:chPref val="0"/>
          <dgm:bulletEnabled val="1"/>
        </dgm:presLayoutVars>
      </dgm:prSet>
      <dgm:spPr/>
    </dgm:pt>
    <dgm:pt modelId="{C64510CC-21F6-4C24-9083-F60ABBDAAA89}" type="pres">
      <dgm:prSet presAssocID="{0081BBEF-BE89-4EF0-BD24-E667D557C4FF}" presName="parTxOnlySpace" presStyleCnt="0"/>
      <dgm:spPr/>
    </dgm:pt>
    <dgm:pt modelId="{B20C15A0-945C-4F12-97B9-EE0152F18B40}" type="pres">
      <dgm:prSet presAssocID="{20D63786-2DBE-4A96-A9C4-9203D5356D81}" presName="parTxOnly" presStyleLbl="node1" presStyleIdx="2" presStyleCnt="3" custScaleX="110000" custScaleY="133100">
        <dgm:presLayoutVars>
          <dgm:chMax val="0"/>
          <dgm:chPref val="0"/>
          <dgm:bulletEnabled val="1"/>
        </dgm:presLayoutVars>
      </dgm:prSet>
      <dgm:spPr/>
    </dgm:pt>
  </dgm:ptLst>
  <dgm:cxnLst>
    <dgm:cxn modelId="{3A224924-280A-4BA2-AEC4-99BF0558916C}" srcId="{9DC7822F-62BF-4026-9513-F38BBE5685D2}" destId="{D51F8C41-D2F0-4A5C-8A3F-20154405D851}" srcOrd="1" destOrd="0" parTransId="{38501801-8DBC-493E-BC9A-C6B4AD52DEAF}" sibTransId="{0081BBEF-BE89-4EF0-BD24-E667D557C4FF}"/>
    <dgm:cxn modelId="{0613AC6A-3996-4F80-9EC0-4ADFE06DCA4C}" srcId="{9DC7822F-62BF-4026-9513-F38BBE5685D2}" destId="{7A688831-0448-4628-8CA7-D9F82B7A12B6}" srcOrd="0" destOrd="0" parTransId="{F780937B-5543-4D85-BF0C-A6858FA6591E}" sibTransId="{96F5D449-EA13-4AD7-98F0-E3C9B595972D}"/>
    <dgm:cxn modelId="{A0B6349D-C86C-4461-903C-7FE4DE28294A}" type="presOf" srcId="{9DC7822F-62BF-4026-9513-F38BBE5685D2}" destId="{1B29567C-3DDF-406E-A296-56F35FB527CE}" srcOrd="0" destOrd="0" presId="urn:microsoft.com/office/officeart/2005/8/layout/chevron1"/>
    <dgm:cxn modelId="{A3A5C29D-EEBA-48F7-A93E-EC209C540ADB}" type="presOf" srcId="{7A688831-0448-4628-8CA7-D9F82B7A12B6}" destId="{4C5E91A8-EAA0-4A5B-B178-A5D598CBD1F5}" srcOrd="0" destOrd="0" presId="urn:microsoft.com/office/officeart/2005/8/layout/chevron1"/>
    <dgm:cxn modelId="{BF56BBA2-52FA-4162-A1FC-077F413545FC}" type="presOf" srcId="{D51F8C41-D2F0-4A5C-8A3F-20154405D851}" destId="{0DAD04D6-4036-4EFA-B587-4F3879DA3EE5}" srcOrd="0" destOrd="0" presId="urn:microsoft.com/office/officeart/2005/8/layout/chevron1"/>
    <dgm:cxn modelId="{52B58FDD-0699-4E3C-BB4D-F29F79558173}" srcId="{9DC7822F-62BF-4026-9513-F38BBE5685D2}" destId="{20D63786-2DBE-4A96-A9C4-9203D5356D81}" srcOrd="2" destOrd="0" parTransId="{6447F6A6-A133-4124-ACBC-28CC15CC62B4}" sibTransId="{1E9E9B58-CA99-42F9-8745-F3E3550E7AC0}"/>
    <dgm:cxn modelId="{D7763FE0-8793-47F4-8DA4-CC0F95EA5C04}" type="presOf" srcId="{20D63786-2DBE-4A96-A9C4-9203D5356D81}" destId="{B20C15A0-945C-4F12-97B9-EE0152F18B40}" srcOrd="0" destOrd="0" presId="urn:microsoft.com/office/officeart/2005/8/layout/chevron1"/>
    <dgm:cxn modelId="{457D3787-8935-4B37-86D0-F447EDAA54BD}" type="presParOf" srcId="{1B29567C-3DDF-406E-A296-56F35FB527CE}" destId="{4C5E91A8-EAA0-4A5B-B178-A5D598CBD1F5}" srcOrd="0" destOrd="0" presId="urn:microsoft.com/office/officeart/2005/8/layout/chevron1"/>
    <dgm:cxn modelId="{4D0AC0FA-2298-4569-BDA4-809D3D6D8943}" type="presParOf" srcId="{1B29567C-3DDF-406E-A296-56F35FB527CE}" destId="{56271829-62A2-4A10-8177-9A8E7ABABD9E}" srcOrd="1" destOrd="0" presId="urn:microsoft.com/office/officeart/2005/8/layout/chevron1"/>
    <dgm:cxn modelId="{E4A5640B-2982-42D6-9720-2DC52930AA5D}" type="presParOf" srcId="{1B29567C-3DDF-406E-A296-56F35FB527CE}" destId="{0DAD04D6-4036-4EFA-B587-4F3879DA3EE5}" srcOrd="2" destOrd="0" presId="urn:microsoft.com/office/officeart/2005/8/layout/chevron1"/>
    <dgm:cxn modelId="{40CD4F63-B9C5-401E-87BB-58E9D9AF294E}" type="presParOf" srcId="{1B29567C-3DDF-406E-A296-56F35FB527CE}" destId="{C64510CC-21F6-4C24-9083-F60ABBDAAA89}" srcOrd="3" destOrd="0" presId="urn:microsoft.com/office/officeart/2005/8/layout/chevron1"/>
    <dgm:cxn modelId="{B6CA9587-FE59-4F48-8B5B-8E1B7D316244}" type="presParOf" srcId="{1B29567C-3DDF-406E-A296-56F35FB527CE}" destId="{B20C15A0-945C-4F12-97B9-EE0152F18B4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C7822F-62BF-4026-9513-F38BBE5685D2}" type="doc">
      <dgm:prSet loTypeId="urn:microsoft.com/office/officeart/2005/8/layout/chevron1" loCatId="process" qsTypeId="urn:microsoft.com/office/officeart/2005/8/quickstyle/simple5" qsCatId="simple" csTypeId="urn:microsoft.com/office/officeart/2005/8/colors/colorful5" csCatId="colorful" phldr="1"/>
      <dgm:spPr/>
      <dgm:t>
        <a:bodyPr/>
        <a:lstStyle/>
        <a:p>
          <a:endParaRPr lang="en-US"/>
        </a:p>
      </dgm:t>
    </dgm:pt>
    <dgm:pt modelId="{7A688831-0448-4628-8CA7-D9F82B7A12B6}">
      <dgm:prSet phldrT="[Text]" custT="1"/>
      <dgm:spPr/>
      <dgm:t>
        <a:bodyPr/>
        <a:lstStyle/>
        <a:p>
          <a:pPr>
            <a:spcAft>
              <a:spcPts val="0"/>
            </a:spcAft>
          </a:pPr>
          <a:r>
            <a:rPr lang="en-US" sz="2400" dirty="0"/>
            <a:t>Learning </a:t>
          </a:r>
        </a:p>
        <a:p>
          <a:pPr>
            <a:spcAft>
              <a:spcPct val="35000"/>
            </a:spcAft>
          </a:pPr>
          <a:r>
            <a:rPr lang="en-US" sz="2400" dirty="0"/>
            <a:t>Goals</a:t>
          </a:r>
          <a:br>
            <a:rPr lang="en-US" sz="2400" dirty="0"/>
          </a:br>
          <a:r>
            <a:rPr lang="en-US" sz="1400" dirty="0"/>
            <a:t>What will students be able to do by the end of the lesson, unit, or course?</a:t>
          </a:r>
          <a:endParaRPr lang="en-US" sz="1200" dirty="0"/>
        </a:p>
      </dgm:t>
    </dgm:pt>
    <dgm:pt modelId="{F780937B-5543-4D85-BF0C-A6858FA6591E}" type="parTrans" cxnId="{0613AC6A-3996-4F80-9EC0-4ADFE06DCA4C}">
      <dgm:prSet/>
      <dgm:spPr/>
      <dgm:t>
        <a:bodyPr/>
        <a:lstStyle/>
        <a:p>
          <a:endParaRPr lang="en-US"/>
        </a:p>
      </dgm:t>
    </dgm:pt>
    <dgm:pt modelId="{96F5D449-EA13-4AD7-98F0-E3C9B595972D}" type="sibTrans" cxnId="{0613AC6A-3996-4F80-9EC0-4ADFE06DCA4C}">
      <dgm:prSet/>
      <dgm:spPr/>
      <dgm:t>
        <a:bodyPr/>
        <a:lstStyle/>
        <a:p>
          <a:endParaRPr lang="en-US"/>
        </a:p>
      </dgm:t>
    </dgm:pt>
    <dgm:pt modelId="{D51F8C41-D2F0-4A5C-8A3F-20154405D851}">
      <dgm:prSet phldrT="[Text]" custT="1"/>
      <dgm:spPr/>
      <dgm:t>
        <a:bodyPr/>
        <a:lstStyle/>
        <a:p>
          <a:pPr>
            <a:spcAft>
              <a:spcPts val="0"/>
            </a:spcAft>
          </a:pPr>
          <a:r>
            <a:rPr lang="en-US" sz="2400" dirty="0"/>
            <a:t>Assessment Evidence</a:t>
          </a:r>
        </a:p>
        <a:p>
          <a:pPr>
            <a:spcAft>
              <a:spcPct val="35000"/>
            </a:spcAft>
          </a:pPr>
          <a:r>
            <a:rPr lang="en-US" sz="1400" dirty="0"/>
            <a:t>How will students demonstrate what they have learned</a:t>
          </a:r>
          <a:r>
            <a:rPr lang="en-US" sz="1200" dirty="0"/>
            <a:t>?</a:t>
          </a:r>
        </a:p>
      </dgm:t>
    </dgm:pt>
    <dgm:pt modelId="{38501801-8DBC-493E-BC9A-C6B4AD52DEAF}" type="parTrans" cxnId="{3A224924-280A-4BA2-AEC4-99BF0558916C}">
      <dgm:prSet/>
      <dgm:spPr/>
      <dgm:t>
        <a:bodyPr/>
        <a:lstStyle/>
        <a:p>
          <a:endParaRPr lang="en-US"/>
        </a:p>
      </dgm:t>
    </dgm:pt>
    <dgm:pt modelId="{0081BBEF-BE89-4EF0-BD24-E667D557C4FF}" type="sibTrans" cxnId="{3A224924-280A-4BA2-AEC4-99BF0558916C}">
      <dgm:prSet/>
      <dgm:spPr/>
      <dgm:t>
        <a:bodyPr/>
        <a:lstStyle/>
        <a:p>
          <a:endParaRPr lang="en-US"/>
        </a:p>
      </dgm:t>
    </dgm:pt>
    <dgm:pt modelId="{20D63786-2DBE-4A96-A9C4-9203D5356D81}">
      <dgm:prSet phldrT="[Text]" custT="1"/>
      <dgm:spPr>
        <a:solidFill>
          <a:srgbClr val="6D6FC3"/>
        </a:solidFill>
      </dgm:spPr>
      <dgm:t>
        <a:bodyPr/>
        <a:lstStyle/>
        <a:p>
          <a:pPr>
            <a:spcAft>
              <a:spcPts val="0"/>
            </a:spcAft>
          </a:pPr>
          <a:r>
            <a:rPr lang="en-US" sz="2400" dirty="0"/>
            <a:t>Learning Activities</a:t>
          </a:r>
        </a:p>
        <a:p>
          <a:pPr>
            <a:spcAft>
              <a:spcPct val="35000"/>
            </a:spcAft>
          </a:pPr>
          <a:r>
            <a:rPr lang="en-US" sz="1400" dirty="0"/>
            <a:t>What activities, experiences, and resources will lead students toward  mastery?</a:t>
          </a:r>
        </a:p>
      </dgm:t>
    </dgm:pt>
    <dgm:pt modelId="{6447F6A6-A133-4124-ACBC-28CC15CC62B4}" type="parTrans" cxnId="{52B58FDD-0699-4E3C-BB4D-F29F79558173}">
      <dgm:prSet/>
      <dgm:spPr/>
      <dgm:t>
        <a:bodyPr/>
        <a:lstStyle/>
        <a:p>
          <a:endParaRPr lang="en-US"/>
        </a:p>
      </dgm:t>
    </dgm:pt>
    <dgm:pt modelId="{1E9E9B58-CA99-42F9-8745-F3E3550E7AC0}" type="sibTrans" cxnId="{52B58FDD-0699-4E3C-BB4D-F29F79558173}">
      <dgm:prSet/>
      <dgm:spPr/>
      <dgm:t>
        <a:bodyPr/>
        <a:lstStyle/>
        <a:p>
          <a:endParaRPr lang="en-US"/>
        </a:p>
      </dgm:t>
    </dgm:pt>
    <dgm:pt modelId="{1B29567C-3DDF-406E-A296-56F35FB527CE}" type="pres">
      <dgm:prSet presAssocID="{9DC7822F-62BF-4026-9513-F38BBE5685D2}" presName="Name0" presStyleCnt="0">
        <dgm:presLayoutVars>
          <dgm:dir/>
          <dgm:animLvl val="lvl"/>
          <dgm:resizeHandles val="exact"/>
        </dgm:presLayoutVars>
      </dgm:prSet>
      <dgm:spPr/>
    </dgm:pt>
    <dgm:pt modelId="{4C5E91A8-EAA0-4A5B-B178-A5D598CBD1F5}" type="pres">
      <dgm:prSet presAssocID="{7A688831-0448-4628-8CA7-D9F82B7A12B6}" presName="parTxOnly" presStyleLbl="node1" presStyleIdx="0" presStyleCnt="3" custScaleX="110000" custScaleY="133100">
        <dgm:presLayoutVars>
          <dgm:chMax val="0"/>
          <dgm:chPref val="0"/>
          <dgm:bulletEnabled val="1"/>
        </dgm:presLayoutVars>
      </dgm:prSet>
      <dgm:spPr/>
    </dgm:pt>
    <dgm:pt modelId="{56271829-62A2-4A10-8177-9A8E7ABABD9E}" type="pres">
      <dgm:prSet presAssocID="{96F5D449-EA13-4AD7-98F0-E3C9B595972D}" presName="parTxOnlySpace" presStyleCnt="0"/>
      <dgm:spPr/>
    </dgm:pt>
    <dgm:pt modelId="{0DAD04D6-4036-4EFA-B587-4F3879DA3EE5}" type="pres">
      <dgm:prSet presAssocID="{D51F8C41-D2F0-4A5C-8A3F-20154405D851}" presName="parTxOnly" presStyleLbl="node1" presStyleIdx="1" presStyleCnt="3" custScaleX="110000" custScaleY="133100">
        <dgm:presLayoutVars>
          <dgm:chMax val="0"/>
          <dgm:chPref val="0"/>
          <dgm:bulletEnabled val="1"/>
        </dgm:presLayoutVars>
      </dgm:prSet>
      <dgm:spPr/>
    </dgm:pt>
    <dgm:pt modelId="{C64510CC-21F6-4C24-9083-F60ABBDAAA89}" type="pres">
      <dgm:prSet presAssocID="{0081BBEF-BE89-4EF0-BD24-E667D557C4FF}" presName="parTxOnlySpace" presStyleCnt="0"/>
      <dgm:spPr/>
    </dgm:pt>
    <dgm:pt modelId="{B20C15A0-945C-4F12-97B9-EE0152F18B40}" type="pres">
      <dgm:prSet presAssocID="{20D63786-2DBE-4A96-A9C4-9203D5356D81}" presName="parTxOnly" presStyleLbl="node1" presStyleIdx="2" presStyleCnt="3" custScaleX="110000" custScaleY="133100">
        <dgm:presLayoutVars>
          <dgm:chMax val="0"/>
          <dgm:chPref val="0"/>
          <dgm:bulletEnabled val="1"/>
        </dgm:presLayoutVars>
      </dgm:prSet>
      <dgm:spPr/>
    </dgm:pt>
  </dgm:ptLst>
  <dgm:cxnLst>
    <dgm:cxn modelId="{3A224924-280A-4BA2-AEC4-99BF0558916C}" srcId="{9DC7822F-62BF-4026-9513-F38BBE5685D2}" destId="{D51F8C41-D2F0-4A5C-8A3F-20154405D851}" srcOrd="1" destOrd="0" parTransId="{38501801-8DBC-493E-BC9A-C6B4AD52DEAF}" sibTransId="{0081BBEF-BE89-4EF0-BD24-E667D557C4FF}"/>
    <dgm:cxn modelId="{0613AC6A-3996-4F80-9EC0-4ADFE06DCA4C}" srcId="{9DC7822F-62BF-4026-9513-F38BBE5685D2}" destId="{7A688831-0448-4628-8CA7-D9F82B7A12B6}" srcOrd="0" destOrd="0" parTransId="{F780937B-5543-4D85-BF0C-A6858FA6591E}" sibTransId="{96F5D449-EA13-4AD7-98F0-E3C9B595972D}"/>
    <dgm:cxn modelId="{A0B6349D-C86C-4461-903C-7FE4DE28294A}" type="presOf" srcId="{9DC7822F-62BF-4026-9513-F38BBE5685D2}" destId="{1B29567C-3DDF-406E-A296-56F35FB527CE}" srcOrd="0" destOrd="0" presId="urn:microsoft.com/office/officeart/2005/8/layout/chevron1"/>
    <dgm:cxn modelId="{A3A5C29D-EEBA-48F7-A93E-EC209C540ADB}" type="presOf" srcId="{7A688831-0448-4628-8CA7-D9F82B7A12B6}" destId="{4C5E91A8-EAA0-4A5B-B178-A5D598CBD1F5}" srcOrd="0" destOrd="0" presId="urn:microsoft.com/office/officeart/2005/8/layout/chevron1"/>
    <dgm:cxn modelId="{BF56BBA2-52FA-4162-A1FC-077F413545FC}" type="presOf" srcId="{D51F8C41-D2F0-4A5C-8A3F-20154405D851}" destId="{0DAD04D6-4036-4EFA-B587-4F3879DA3EE5}" srcOrd="0" destOrd="0" presId="urn:microsoft.com/office/officeart/2005/8/layout/chevron1"/>
    <dgm:cxn modelId="{52B58FDD-0699-4E3C-BB4D-F29F79558173}" srcId="{9DC7822F-62BF-4026-9513-F38BBE5685D2}" destId="{20D63786-2DBE-4A96-A9C4-9203D5356D81}" srcOrd="2" destOrd="0" parTransId="{6447F6A6-A133-4124-ACBC-28CC15CC62B4}" sibTransId="{1E9E9B58-CA99-42F9-8745-F3E3550E7AC0}"/>
    <dgm:cxn modelId="{D7763FE0-8793-47F4-8DA4-CC0F95EA5C04}" type="presOf" srcId="{20D63786-2DBE-4A96-A9C4-9203D5356D81}" destId="{B20C15A0-945C-4F12-97B9-EE0152F18B40}" srcOrd="0" destOrd="0" presId="urn:microsoft.com/office/officeart/2005/8/layout/chevron1"/>
    <dgm:cxn modelId="{457D3787-8935-4B37-86D0-F447EDAA54BD}" type="presParOf" srcId="{1B29567C-3DDF-406E-A296-56F35FB527CE}" destId="{4C5E91A8-EAA0-4A5B-B178-A5D598CBD1F5}" srcOrd="0" destOrd="0" presId="urn:microsoft.com/office/officeart/2005/8/layout/chevron1"/>
    <dgm:cxn modelId="{4D0AC0FA-2298-4569-BDA4-809D3D6D8943}" type="presParOf" srcId="{1B29567C-3DDF-406E-A296-56F35FB527CE}" destId="{56271829-62A2-4A10-8177-9A8E7ABABD9E}" srcOrd="1" destOrd="0" presId="urn:microsoft.com/office/officeart/2005/8/layout/chevron1"/>
    <dgm:cxn modelId="{E4A5640B-2982-42D6-9720-2DC52930AA5D}" type="presParOf" srcId="{1B29567C-3DDF-406E-A296-56F35FB527CE}" destId="{0DAD04D6-4036-4EFA-B587-4F3879DA3EE5}" srcOrd="2" destOrd="0" presId="urn:microsoft.com/office/officeart/2005/8/layout/chevron1"/>
    <dgm:cxn modelId="{40CD4F63-B9C5-401E-87BB-58E9D9AF294E}" type="presParOf" srcId="{1B29567C-3DDF-406E-A296-56F35FB527CE}" destId="{C64510CC-21F6-4C24-9083-F60ABBDAAA89}" srcOrd="3" destOrd="0" presId="urn:microsoft.com/office/officeart/2005/8/layout/chevron1"/>
    <dgm:cxn modelId="{B6CA9587-FE59-4F48-8B5B-8E1B7D316244}" type="presParOf" srcId="{1B29567C-3DDF-406E-A296-56F35FB527CE}" destId="{B20C15A0-945C-4F12-97B9-EE0152F18B4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C7822F-62BF-4026-9513-F38BBE5685D2}" type="doc">
      <dgm:prSet loTypeId="urn:microsoft.com/office/officeart/2005/8/layout/chevron1" loCatId="process" qsTypeId="urn:microsoft.com/office/officeart/2005/8/quickstyle/simple5" qsCatId="simple" csTypeId="urn:microsoft.com/office/officeart/2005/8/colors/colorful5" csCatId="colorful" phldr="1"/>
      <dgm:spPr/>
    </dgm:pt>
    <dgm:pt modelId="{7A688831-0448-4628-8CA7-D9F82B7A12B6}">
      <dgm:prSet phldrT="[Text]" custT="1"/>
      <dgm:spPr/>
      <dgm:t>
        <a:bodyPr/>
        <a:lstStyle/>
        <a:p>
          <a:pPr>
            <a:spcAft>
              <a:spcPts val="0"/>
            </a:spcAft>
          </a:pPr>
          <a:r>
            <a:rPr lang="en-US" sz="2400" dirty="0"/>
            <a:t>Learning </a:t>
          </a:r>
        </a:p>
        <a:p>
          <a:pPr>
            <a:spcAft>
              <a:spcPct val="35000"/>
            </a:spcAft>
          </a:pPr>
          <a:r>
            <a:rPr lang="en-US" sz="2400" dirty="0"/>
            <a:t>Goals</a:t>
          </a:r>
          <a:br>
            <a:rPr lang="en-US" sz="2400" dirty="0"/>
          </a:br>
          <a:r>
            <a:rPr lang="en-US" sz="1400" dirty="0"/>
            <a:t>What will students be able to do by the end of the lesson, unit, or course?</a:t>
          </a:r>
          <a:endParaRPr lang="en-US" sz="1200" dirty="0"/>
        </a:p>
      </dgm:t>
    </dgm:pt>
    <dgm:pt modelId="{F780937B-5543-4D85-BF0C-A6858FA6591E}" type="parTrans" cxnId="{0613AC6A-3996-4F80-9EC0-4ADFE06DCA4C}">
      <dgm:prSet/>
      <dgm:spPr/>
      <dgm:t>
        <a:bodyPr/>
        <a:lstStyle/>
        <a:p>
          <a:endParaRPr lang="en-US"/>
        </a:p>
      </dgm:t>
    </dgm:pt>
    <dgm:pt modelId="{96F5D449-EA13-4AD7-98F0-E3C9B595972D}" type="sibTrans" cxnId="{0613AC6A-3996-4F80-9EC0-4ADFE06DCA4C}">
      <dgm:prSet/>
      <dgm:spPr/>
      <dgm:t>
        <a:bodyPr/>
        <a:lstStyle/>
        <a:p>
          <a:endParaRPr lang="en-US"/>
        </a:p>
      </dgm:t>
    </dgm:pt>
    <dgm:pt modelId="{D51F8C41-D2F0-4A5C-8A3F-20154405D851}">
      <dgm:prSet phldrT="[Text]" custT="1"/>
      <dgm:spPr/>
      <dgm:t>
        <a:bodyPr/>
        <a:lstStyle/>
        <a:p>
          <a:pPr>
            <a:spcAft>
              <a:spcPts val="0"/>
            </a:spcAft>
          </a:pPr>
          <a:r>
            <a:rPr lang="en-US" sz="2400" dirty="0"/>
            <a:t>Assessment Evidence</a:t>
          </a:r>
        </a:p>
        <a:p>
          <a:pPr>
            <a:spcAft>
              <a:spcPct val="35000"/>
            </a:spcAft>
          </a:pPr>
          <a:r>
            <a:rPr lang="en-US" sz="1400" dirty="0"/>
            <a:t>How will students demonstrate what they have learned</a:t>
          </a:r>
          <a:r>
            <a:rPr lang="en-US" sz="1200" dirty="0"/>
            <a:t>?</a:t>
          </a:r>
        </a:p>
      </dgm:t>
    </dgm:pt>
    <dgm:pt modelId="{38501801-8DBC-493E-BC9A-C6B4AD52DEAF}" type="parTrans" cxnId="{3A224924-280A-4BA2-AEC4-99BF0558916C}">
      <dgm:prSet/>
      <dgm:spPr/>
      <dgm:t>
        <a:bodyPr/>
        <a:lstStyle/>
        <a:p>
          <a:endParaRPr lang="en-US"/>
        </a:p>
      </dgm:t>
    </dgm:pt>
    <dgm:pt modelId="{0081BBEF-BE89-4EF0-BD24-E667D557C4FF}" type="sibTrans" cxnId="{3A224924-280A-4BA2-AEC4-99BF0558916C}">
      <dgm:prSet/>
      <dgm:spPr/>
      <dgm:t>
        <a:bodyPr/>
        <a:lstStyle/>
        <a:p>
          <a:endParaRPr lang="en-US"/>
        </a:p>
      </dgm:t>
    </dgm:pt>
    <dgm:pt modelId="{20D63786-2DBE-4A96-A9C4-9203D5356D81}">
      <dgm:prSet phldrT="[Text]" custT="1"/>
      <dgm:spPr>
        <a:solidFill>
          <a:srgbClr val="6D6FC3"/>
        </a:solidFill>
      </dgm:spPr>
      <dgm:t>
        <a:bodyPr/>
        <a:lstStyle/>
        <a:p>
          <a:pPr>
            <a:spcAft>
              <a:spcPts val="0"/>
            </a:spcAft>
          </a:pPr>
          <a:r>
            <a:rPr lang="en-US" sz="2400" dirty="0"/>
            <a:t>Learning Activities</a:t>
          </a:r>
        </a:p>
        <a:p>
          <a:pPr>
            <a:spcAft>
              <a:spcPct val="35000"/>
            </a:spcAft>
          </a:pPr>
          <a:r>
            <a:rPr lang="en-US" sz="1400" dirty="0"/>
            <a:t>What activities, experiences, and resources will lead students toward  mastery?</a:t>
          </a:r>
        </a:p>
      </dgm:t>
    </dgm:pt>
    <dgm:pt modelId="{6447F6A6-A133-4124-ACBC-28CC15CC62B4}" type="parTrans" cxnId="{52B58FDD-0699-4E3C-BB4D-F29F79558173}">
      <dgm:prSet/>
      <dgm:spPr/>
      <dgm:t>
        <a:bodyPr/>
        <a:lstStyle/>
        <a:p>
          <a:endParaRPr lang="en-US"/>
        </a:p>
      </dgm:t>
    </dgm:pt>
    <dgm:pt modelId="{1E9E9B58-CA99-42F9-8745-F3E3550E7AC0}" type="sibTrans" cxnId="{52B58FDD-0699-4E3C-BB4D-F29F79558173}">
      <dgm:prSet/>
      <dgm:spPr/>
      <dgm:t>
        <a:bodyPr/>
        <a:lstStyle/>
        <a:p>
          <a:endParaRPr lang="en-US"/>
        </a:p>
      </dgm:t>
    </dgm:pt>
    <dgm:pt modelId="{1B29567C-3DDF-406E-A296-56F35FB527CE}" type="pres">
      <dgm:prSet presAssocID="{9DC7822F-62BF-4026-9513-F38BBE5685D2}" presName="Name0" presStyleCnt="0">
        <dgm:presLayoutVars>
          <dgm:dir/>
          <dgm:animLvl val="lvl"/>
          <dgm:resizeHandles val="exact"/>
        </dgm:presLayoutVars>
      </dgm:prSet>
      <dgm:spPr/>
    </dgm:pt>
    <dgm:pt modelId="{4C5E91A8-EAA0-4A5B-B178-A5D598CBD1F5}" type="pres">
      <dgm:prSet presAssocID="{7A688831-0448-4628-8CA7-D9F82B7A12B6}" presName="parTxOnly" presStyleLbl="node1" presStyleIdx="0" presStyleCnt="3" custScaleX="110000" custScaleY="133100">
        <dgm:presLayoutVars>
          <dgm:chMax val="0"/>
          <dgm:chPref val="0"/>
          <dgm:bulletEnabled val="1"/>
        </dgm:presLayoutVars>
      </dgm:prSet>
      <dgm:spPr/>
    </dgm:pt>
    <dgm:pt modelId="{56271829-62A2-4A10-8177-9A8E7ABABD9E}" type="pres">
      <dgm:prSet presAssocID="{96F5D449-EA13-4AD7-98F0-E3C9B595972D}" presName="parTxOnlySpace" presStyleCnt="0"/>
      <dgm:spPr/>
    </dgm:pt>
    <dgm:pt modelId="{0DAD04D6-4036-4EFA-B587-4F3879DA3EE5}" type="pres">
      <dgm:prSet presAssocID="{D51F8C41-D2F0-4A5C-8A3F-20154405D851}" presName="parTxOnly" presStyleLbl="node1" presStyleIdx="1" presStyleCnt="3" custScaleX="110000" custScaleY="133100">
        <dgm:presLayoutVars>
          <dgm:chMax val="0"/>
          <dgm:chPref val="0"/>
          <dgm:bulletEnabled val="1"/>
        </dgm:presLayoutVars>
      </dgm:prSet>
      <dgm:spPr/>
    </dgm:pt>
    <dgm:pt modelId="{C64510CC-21F6-4C24-9083-F60ABBDAAA89}" type="pres">
      <dgm:prSet presAssocID="{0081BBEF-BE89-4EF0-BD24-E667D557C4FF}" presName="parTxOnlySpace" presStyleCnt="0"/>
      <dgm:spPr/>
    </dgm:pt>
    <dgm:pt modelId="{B20C15A0-945C-4F12-97B9-EE0152F18B40}" type="pres">
      <dgm:prSet presAssocID="{20D63786-2DBE-4A96-A9C4-9203D5356D81}" presName="parTxOnly" presStyleLbl="node1" presStyleIdx="2" presStyleCnt="3" custScaleX="110000" custScaleY="133100">
        <dgm:presLayoutVars>
          <dgm:chMax val="0"/>
          <dgm:chPref val="0"/>
          <dgm:bulletEnabled val="1"/>
        </dgm:presLayoutVars>
      </dgm:prSet>
      <dgm:spPr/>
    </dgm:pt>
  </dgm:ptLst>
  <dgm:cxnLst>
    <dgm:cxn modelId="{3A224924-280A-4BA2-AEC4-99BF0558916C}" srcId="{9DC7822F-62BF-4026-9513-F38BBE5685D2}" destId="{D51F8C41-D2F0-4A5C-8A3F-20154405D851}" srcOrd="1" destOrd="0" parTransId="{38501801-8DBC-493E-BC9A-C6B4AD52DEAF}" sibTransId="{0081BBEF-BE89-4EF0-BD24-E667D557C4FF}"/>
    <dgm:cxn modelId="{0613AC6A-3996-4F80-9EC0-4ADFE06DCA4C}" srcId="{9DC7822F-62BF-4026-9513-F38BBE5685D2}" destId="{7A688831-0448-4628-8CA7-D9F82B7A12B6}" srcOrd="0" destOrd="0" parTransId="{F780937B-5543-4D85-BF0C-A6858FA6591E}" sibTransId="{96F5D449-EA13-4AD7-98F0-E3C9B595972D}"/>
    <dgm:cxn modelId="{A0B6349D-C86C-4461-903C-7FE4DE28294A}" type="presOf" srcId="{9DC7822F-62BF-4026-9513-F38BBE5685D2}" destId="{1B29567C-3DDF-406E-A296-56F35FB527CE}" srcOrd="0" destOrd="0" presId="urn:microsoft.com/office/officeart/2005/8/layout/chevron1"/>
    <dgm:cxn modelId="{A3A5C29D-EEBA-48F7-A93E-EC209C540ADB}" type="presOf" srcId="{7A688831-0448-4628-8CA7-D9F82B7A12B6}" destId="{4C5E91A8-EAA0-4A5B-B178-A5D598CBD1F5}" srcOrd="0" destOrd="0" presId="urn:microsoft.com/office/officeart/2005/8/layout/chevron1"/>
    <dgm:cxn modelId="{BF56BBA2-52FA-4162-A1FC-077F413545FC}" type="presOf" srcId="{D51F8C41-D2F0-4A5C-8A3F-20154405D851}" destId="{0DAD04D6-4036-4EFA-B587-4F3879DA3EE5}" srcOrd="0" destOrd="0" presId="urn:microsoft.com/office/officeart/2005/8/layout/chevron1"/>
    <dgm:cxn modelId="{52B58FDD-0699-4E3C-BB4D-F29F79558173}" srcId="{9DC7822F-62BF-4026-9513-F38BBE5685D2}" destId="{20D63786-2DBE-4A96-A9C4-9203D5356D81}" srcOrd="2" destOrd="0" parTransId="{6447F6A6-A133-4124-ACBC-28CC15CC62B4}" sibTransId="{1E9E9B58-CA99-42F9-8745-F3E3550E7AC0}"/>
    <dgm:cxn modelId="{D7763FE0-8793-47F4-8DA4-CC0F95EA5C04}" type="presOf" srcId="{20D63786-2DBE-4A96-A9C4-9203D5356D81}" destId="{B20C15A0-945C-4F12-97B9-EE0152F18B40}" srcOrd="0" destOrd="0" presId="urn:microsoft.com/office/officeart/2005/8/layout/chevron1"/>
    <dgm:cxn modelId="{457D3787-8935-4B37-86D0-F447EDAA54BD}" type="presParOf" srcId="{1B29567C-3DDF-406E-A296-56F35FB527CE}" destId="{4C5E91A8-EAA0-4A5B-B178-A5D598CBD1F5}" srcOrd="0" destOrd="0" presId="urn:microsoft.com/office/officeart/2005/8/layout/chevron1"/>
    <dgm:cxn modelId="{4D0AC0FA-2298-4569-BDA4-809D3D6D8943}" type="presParOf" srcId="{1B29567C-3DDF-406E-A296-56F35FB527CE}" destId="{56271829-62A2-4A10-8177-9A8E7ABABD9E}" srcOrd="1" destOrd="0" presId="urn:microsoft.com/office/officeart/2005/8/layout/chevron1"/>
    <dgm:cxn modelId="{E4A5640B-2982-42D6-9720-2DC52930AA5D}" type="presParOf" srcId="{1B29567C-3DDF-406E-A296-56F35FB527CE}" destId="{0DAD04D6-4036-4EFA-B587-4F3879DA3EE5}" srcOrd="2" destOrd="0" presId="urn:microsoft.com/office/officeart/2005/8/layout/chevron1"/>
    <dgm:cxn modelId="{40CD4F63-B9C5-401E-87BB-58E9D9AF294E}" type="presParOf" srcId="{1B29567C-3DDF-406E-A296-56F35FB527CE}" destId="{C64510CC-21F6-4C24-9083-F60ABBDAAA89}" srcOrd="3" destOrd="0" presId="urn:microsoft.com/office/officeart/2005/8/layout/chevron1"/>
    <dgm:cxn modelId="{B6CA9587-FE59-4F48-8B5B-8E1B7D316244}" type="presParOf" srcId="{1B29567C-3DDF-406E-A296-56F35FB527CE}" destId="{B20C15A0-945C-4F12-97B9-EE0152F18B4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US" sz="2800" dirty="0">
              <a:solidFill>
                <a:schemeClr val="tx1"/>
              </a:solidFill>
            </a:rPr>
            <a:t>At the end of this 5-day experience, students will be able to…</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r>
            <a:rPr lang="en-US" sz="2800" dirty="0">
              <a:solidFill>
                <a:schemeClr val="bg1"/>
              </a:solidFill>
            </a:rPr>
            <a:t>What are the most important </a:t>
          </a:r>
          <a:r>
            <a:rPr lang="en-US" sz="2800" i="1" dirty="0">
              <a:solidFill>
                <a:schemeClr val="accent2">
                  <a:lumMod val="60000"/>
                  <a:lumOff val="40000"/>
                </a:schemeClr>
              </a:solidFill>
            </a:rPr>
            <a:t>ideas</a:t>
          </a:r>
          <a:r>
            <a:rPr lang="en-US" sz="2800" i="1" dirty="0">
              <a:solidFill>
                <a:schemeClr val="bg1"/>
              </a:solidFill>
            </a:rPr>
            <a:t> </a:t>
          </a:r>
          <a:r>
            <a:rPr lang="en-US" sz="2800" i="0" dirty="0">
              <a:solidFill>
                <a:schemeClr val="bg1"/>
              </a:solidFill>
            </a:rPr>
            <a:t>or</a:t>
          </a:r>
          <a:r>
            <a:rPr lang="en-US" sz="2800" i="1" dirty="0">
              <a:solidFill>
                <a:schemeClr val="bg1"/>
              </a:solidFill>
            </a:rPr>
            <a:t> </a:t>
          </a:r>
          <a:r>
            <a:rPr lang="en-US" sz="2800" i="1" dirty="0">
              <a:solidFill>
                <a:schemeClr val="accent2">
                  <a:lumMod val="60000"/>
                  <a:lumOff val="40000"/>
                </a:schemeClr>
              </a:solidFill>
            </a:rPr>
            <a:t>concepts</a:t>
          </a:r>
          <a:r>
            <a:rPr lang="en-US" sz="2800" dirty="0">
              <a:solidFill>
                <a:schemeClr val="bg1"/>
              </a:solidFill>
            </a:rPr>
            <a:t> students need to understand?</a:t>
          </a: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2904A716-59B7-4104-AC29-2F533F57D625}">
      <dgm:prSet custT="1"/>
      <dgm:spPr>
        <a:noFill/>
        <a:ln>
          <a:noFill/>
        </a:ln>
      </dgm:spPr>
      <dgm:t>
        <a:bodyPr/>
        <a:lstStyle/>
        <a:p>
          <a:pPr>
            <a:buClr>
              <a:schemeClr val="accent2"/>
            </a:buClr>
            <a:buFont typeface="Wingdings" panose="05000000000000000000" pitchFamily="2" charset="2"/>
            <a:buChar char="§"/>
          </a:pPr>
          <a:r>
            <a:rPr lang="en-ZA" sz="2800" dirty="0">
              <a:solidFill>
                <a:schemeClr val="bg1"/>
              </a:solidFill>
            </a:rPr>
            <a:t>Which </a:t>
          </a:r>
          <a:r>
            <a:rPr lang="en-ZA" sz="2800" i="1" dirty="0">
              <a:solidFill>
                <a:schemeClr val="accent2">
                  <a:lumMod val="60000"/>
                  <a:lumOff val="40000"/>
                </a:schemeClr>
              </a:solidFill>
            </a:rPr>
            <a:t>dispositions/attitudes </a:t>
          </a:r>
          <a:r>
            <a:rPr lang="en-ZA" sz="2800" i="0" dirty="0">
              <a:solidFill>
                <a:schemeClr val="bg1"/>
              </a:solidFill>
            </a:rPr>
            <a:t>about the topic should they gain?</a:t>
          </a:r>
          <a:endParaRPr lang="en-US" sz="2800" i="1" dirty="0">
            <a:solidFill>
              <a:schemeClr val="accent2">
                <a:lumMod val="60000"/>
                <a:lumOff val="40000"/>
              </a:schemeClr>
            </a:solidFill>
          </a:endParaRPr>
        </a:p>
      </dgm:t>
    </dgm:pt>
    <dgm:pt modelId="{9B32CB96-1CE6-4CA6-98D9-C2203F6FCB19}" type="parTrans" cxnId="{769AC2E0-480D-41AB-BE4C-F01603F65A64}">
      <dgm:prSet/>
      <dgm:spPr/>
      <dgm:t>
        <a:bodyPr/>
        <a:lstStyle/>
        <a:p>
          <a:endParaRPr lang="en-US" sz="2800"/>
        </a:p>
      </dgm:t>
    </dgm:pt>
    <dgm:pt modelId="{14A70495-26CC-4CC9-BF87-1FC52EE50B35}" type="sibTrans" cxnId="{769AC2E0-480D-41AB-BE4C-F01603F65A64}">
      <dgm:prSet/>
      <dgm:spPr/>
      <dgm:t>
        <a:bodyPr/>
        <a:lstStyle/>
        <a:p>
          <a:endParaRPr lang="en-US" sz="2800"/>
        </a:p>
      </dgm:t>
    </dgm:pt>
    <dgm:pt modelId="{ED7BFBCA-85AB-470A-B757-1414C645E6DE}">
      <dgm:prSet custT="1"/>
      <dgm:spPr>
        <a:noFill/>
        <a:ln>
          <a:noFill/>
        </a:ln>
      </dgm:spPr>
      <dgm:t>
        <a:bodyPr/>
        <a:lstStyle/>
        <a:p>
          <a:pPr>
            <a:buClr>
              <a:schemeClr val="accent2"/>
            </a:buClr>
            <a:buFont typeface="Wingdings" panose="05000000000000000000" pitchFamily="2" charset="2"/>
            <a:buChar char="§"/>
          </a:pPr>
          <a:r>
            <a:rPr lang="en-ZA" sz="2800" dirty="0">
              <a:solidFill>
                <a:schemeClr val="bg1"/>
              </a:solidFill>
            </a:rPr>
            <a:t>Which specific </a:t>
          </a:r>
          <a:r>
            <a:rPr lang="en-ZA" sz="2800" i="1" dirty="0">
              <a:solidFill>
                <a:schemeClr val="accent2">
                  <a:lumMod val="60000"/>
                  <a:lumOff val="40000"/>
                </a:schemeClr>
              </a:solidFill>
            </a:rPr>
            <a:t>skills</a:t>
          </a:r>
          <a:r>
            <a:rPr lang="en-ZA" sz="2800" dirty="0">
              <a:solidFill>
                <a:schemeClr val="bg1"/>
              </a:solidFill>
            </a:rPr>
            <a:t> should they acquire or refine?</a:t>
          </a:r>
          <a:endParaRPr lang="en-US" sz="2800" dirty="0">
            <a:solidFill>
              <a:schemeClr val="bg1"/>
            </a:solidFill>
          </a:endParaRPr>
        </a:p>
      </dgm:t>
    </dgm:pt>
    <dgm:pt modelId="{C0C02030-8E95-4FBF-B65E-3B9A5576FA0F}" type="sibTrans" cxnId="{CADA49E7-D7E4-4B04-9DDF-B5A55F3314AF}">
      <dgm:prSet/>
      <dgm:spPr/>
      <dgm:t>
        <a:bodyPr/>
        <a:lstStyle/>
        <a:p>
          <a:endParaRPr lang="en-US" sz="2800"/>
        </a:p>
      </dgm:t>
    </dgm:pt>
    <dgm:pt modelId="{B49CC6F4-1BCE-47E4-B510-CFFABFF8574B}" type="parTrans" cxnId="{CADA49E7-D7E4-4B04-9DDF-B5A55F3314AF}">
      <dgm:prSet/>
      <dgm:spPr/>
      <dgm:t>
        <a:bodyPr/>
        <a:lstStyle/>
        <a:p>
          <a:endParaRPr lang="en-US" sz="2800"/>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128455" custScaleY="6525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1EC855D4-9949-4C99-AE73-64CD4259AB6C}" type="presOf" srcId="{2904A716-59B7-4104-AC29-2F533F57D625}" destId="{A7174219-EC9E-4267-A04D-B18EE847387A}" srcOrd="0" destOrd="2" presId="urn:microsoft.com/office/officeart/2005/8/layout/list1"/>
    <dgm:cxn modelId="{769AC2E0-480D-41AB-BE4C-F01603F65A64}" srcId="{7A49DF98-867D-48FD-8C6A-11619CC54E26}" destId="{2904A716-59B7-4104-AC29-2F533F57D625}" srcOrd="2" destOrd="0" parTransId="{9B32CB96-1CE6-4CA6-98D9-C2203F6FCB19}" sibTransId="{14A70495-26CC-4CC9-BF87-1FC52EE50B35}"/>
    <dgm:cxn modelId="{DF88DBE6-53D6-489E-9FE7-EDD2A1456E39}" type="presOf" srcId="{ED7BFBCA-85AB-470A-B757-1414C645E6DE}" destId="{A7174219-EC9E-4267-A04D-B18EE847387A}" srcOrd="0" destOrd="1" presId="urn:microsoft.com/office/officeart/2005/8/layout/list1"/>
    <dgm:cxn modelId="{CADA49E7-D7E4-4B04-9DDF-B5A55F3314AF}" srcId="{7A49DF98-867D-48FD-8C6A-11619CC54E26}" destId="{ED7BFBCA-85AB-470A-B757-1414C645E6DE}" srcOrd="1" destOrd="0" parTransId="{B49CC6F4-1BCE-47E4-B510-CFFABFF8574B}" sibTransId="{C0C02030-8E95-4FBF-B65E-3B9A5576FA0F}"/>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r>
            <a:rPr lang="en-US" sz="2800" dirty="0">
              <a:solidFill>
                <a:schemeClr val="tx1"/>
              </a:solidFill>
            </a:rPr>
            <a:t>At the end of this 5-day experience, students will be able to (1) do something, with (2) some content, by (3) using some method</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mj-lt"/>
            <a:buNone/>
            <a:tabLst>
              <a:tab pos="0" algn="l"/>
            </a:tabLst>
          </a:pPr>
          <a:r>
            <a:rPr lang="en-US" sz="2800" dirty="0">
              <a:solidFill>
                <a:schemeClr val="bg1"/>
              </a:solidFill>
            </a:rPr>
            <a:t>Where:</a:t>
          </a: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BDC2391F-FA18-4597-8D0E-E8C1DA95FF2B}">
      <dgm:prSet custT="1"/>
      <dgm:spPr>
        <a:noFill/>
        <a:ln>
          <a:noFill/>
        </a:ln>
      </dgm:spPr>
      <dgm:t>
        <a:bodyPr/>
        <a:lstStyle/>
        <a:p>
          <a:pPr>
            <a:buClr>
              <a:schemeClr val="accent2"/>
            </a:buClr>
            <a:buFont typeface="+mj-lt"/>
            <a:buAutoNum type="arabicParenR"/>
          </a:pPr>
          <a:r>
            <a:rPr lang="en-US" sz="2800" dirty="0">
              <a:solidFill>
                <a:schemeClr val="bg1"/>
              </a:solidFill>
            </a:rPr>
            <a:t> is a concrete action verb</a:t>
          </a:r>
        </a:p>
      </dgm:t>
    </dgm:pt>
    <dgm:pt modelId="{B152522B-8ADF-40FB-AA3D-3283004B52C1}" type="parTrans" cxnId="{0F1B4E4E-7DBD-4883-B7E1-1DDEA6BE2AE5}">
      <dgm:prSet/>
      <dgm:spPr/>
      <dgm:t>
        <a:bodyPr/>
        <a:lstStyle/>
        <a:p>
          <a:endParaRPr lang="en-US"/>
        </a:p>
      </dgm:t>
    </dgm:pt>
    <dgm:pt modelId="{6B950811-1AFE-41D0-AD37-E36928343B14}" type="sibTrans" cxnId="{0F1B4E4E-7DBD-4883-B7E1-1DDEA6BE2AE5}">
      <dgm:prSet/>
      <dgm:spPr/>
      <dgm:t>
        <a:bodyPr/>
        <a:lstStyle/>
        <a:p>
          <a:endParaRPr lang="en-US"/>
        </a:p>
      </dgm:t>
    </dgm:pt>
    <dgm:pt modelId="{C6ADF12B-1B90-4B8B-A6D0-56B0A76D9899}">
      <dgm:prSet custT="1"/>
      <dgm:spPr>
        <a:noFill/>
        <a:ln>
          <a:noFill/>
        </a:ln>
      </dgm:spPr>
      <dgm:t>
        <a:bodyPr/>
        <a:lstStyle/>
        <a:p>
          <a:pPr>
            <a:buClr>
              <a:schemeClr val="accent2"/>
            </a:buClr>
            <a:buFont typeface="+mj-lt"/>
            <a:buAutoNum type="arabicParenR"/>
          </a:pPr>
          <a:r>
            <a:rPr lang="en-US" sz="2800" dirty="0">
              <a:solidFill>
                <a:schemeClr val="bg1"/>
              </a:solidFill>
            </a:rPr>
            <a:t> is how the knowledge, skill, or attitude will be applied and assessed</a:t>
          </a:r>
        </a:p>
      </dgm:t>
    </dgm:pt>
    <dgm:pt modelId="{5C892144-448F-4681-86B8-651B6F2F4158}" type="parTrans" cxnId="{7B26B4C3-D95F-4C25-8916-E559BA530088}">
      <dgm:prSet/>
      <dgm:spPr/>
      <dgm:t>
        <a:bodyPr/>
        <a:lstStyle/>
        <a:p>
          <a:endParaRPr lang="en-US"/>
        </a:p>
      </dgm:t>
    </dgm:pt>
    <dgm:pt modelId="{DCA18178-C348-4AB6-8ECE-11F720BA3C3C}" type="sibTrans" cxnId="{7B26B4C3-D95F-4C25-8916-E559BA530088}">
      <dgm:prSet/>
      <dgm:spPr/>
      <dgm:t>
        <a:bodyPr/>
        <a:lstStyle/>
        <a:p>
          <a:endParaRPr lang="en-US"/>
        </a:p>
      </dgm:t>
    </dgm:pt>
    <dgm:pt modelId="{69FCF904-1C36-4FC5-88F9-99ABC9F8DF5F}">
      <dgm:prSet custT="1"/>
      <dgm:spPr>
        <a:noFill/>
        <a:ln>
          <a:noFill/>
        </a:ln>
      </dgm:spPr>
      <dgm:t>
        <a:bodyPr/>
        <a:lstStyle/>
        <a:p>
          <a:pPr>
            <a:buClr>
              <a:schemeClr val="accent2"/>
            </a:buClr>
            <a:buFont typeface="+mj-lt"/>
            <a:buAutoNum type="arabicParenR"/>
          </a:pPr>
          <a:r>
            <a:rPr lang="en-US" sz="2800" dirty="0">
              <a:solidFill>
                <a:schemeClr val="bg1"/>
              </a:solidFill>
            </a:rPr>
            <a:t> is some piece of knowledge, a skills, or an attitude the student is expected to develop, and</a:t>
          </a:r>
        </a:p>
      </dgm:t>
    </dgm:pt>
    <dgm:pt modelId="{2A969356-3AD5-4E51-A688-74B7D279925F}" type="parTrans" cxnId="{D0663FE1-EDA8-40AF-B43F-E290AB0BFDB8}">
      <dgm:prSet/>
      <dgm:spPr/>
      <dgm:t>
        <a:bodyPr/>
        <a:lstStyle/>
        <a:p>
          <a:endParaRPr lang="en-US"/>
        </a:p>
      </dgm:t>
    </dgm:pt>
    <dgm:pt modelId="{B64403D9-7A01-418C-9C84-E1AE7F65725E}" type="sibTrans" cxnId="{D0663FE1-EDA8-40AF-B43F-E290AB0BFDB8}">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128455" custScaleY="106413" custLinFactNeighborX="-4085" custLinFactNeighborY="-3668">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LinFactNeighborX="-817" custLinFactNeighborY="-19889">
        <dgm:presLayoutVars>
          <dgm:bulletEnabled val="1"/>
        </dgm:presLayoutVars>
      </dgm:prSet>
      <dgm:spPr/>
    </dgm:pt>
  </dgm:ptLst>
  <dgm:cxnLst>
    <dgm:cxn modelId="{D25B7F18-0509-43C3-BDD7-FF86B3B4EBE0}" type="presOf" srcId="{BDC2391F-FA18-4597-8D0E-E8C1DA95FF2B}" destId="{A7174219-EC9E-4267-A04D-B18EE847387A}" srcOrd="0" destOrd="1" presId="urn:microsoft.com/office/officeart/2005/8/layout/list1"/>
    <dgm:cxn modelId="{260CC718-1C19-4A58-B25E-4613464E2BCD}" type="presOf" srcId="{B192402E-D48E-4A20-9102-455829196172}" destId="{48838873-4431-4954-9171-1238775AC576}" srcOrd="0" destOrd="0" presId="urn:microsoft.com/office/officeart/2005/8/layout/list1"/>
    <dgm:cxn modelId="{861DCE1C-B5AA-4E79-AE4A-83FE2EED0750}" type="presOf" srcId="{C6ADF12B-1B90-4B8B-A6D0-56B0A76D9899}" destId="{A7174219-EC9E-4267-A04D-B18EE847387A}" srcOrd="0" destOrd="3"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0F1B4E4E-7DBD-4883-B7E1-1DDEA6BE2AE5}" srcId="{7A49DF98-867D-48FD-8C6A-11619CC54E26}" destId="{BDC2391F-FA18-4597-8D0E-E8C1DA95FF2B}" srcOrd="1" destOrd="0" parTransId="{B152522B-8ADF-40FB-AA3D-3283004B52C1}" sibTransId="{6B950811-1AFE-41D0-AD37-E36928343B14}"/>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7B26B4C3-D95F-4C25-8916-E559BA530088}" srcId="{7A49DF98-867D-48FD-8C6A-11619CC54E26}" destId="{C6ADF12B-1B90-4B8B-A6D0-56B0A76D9899}" srcOrd="3" destOrd="0" parTransId="{5C892144-448F-4681-86B8-651B6F2F4158}" sibTransId="{DCA18178-C348-4AB6-8ECE-11F720BA3C3C}"/>
    <dgm:cxn modelId="{1514D9C3-0364-4D35-B599-B493CBB9F80D}" srcId="{B192402E-D48E-4A20-9102-455829196172}" destId="{7A49DF98-867D-48FD-8C6A-11619CC54E26}" srcOrd="0" destOrd="0" parTransId="{68E16295-5968-427D-8FEC-140904115879}" sibTransId="{C8FD5B74-EA17-4780-8EAB-5CC8C9F831ED}"/>
    <dgm:cxn modelId="{295053DD-EC13-42B8-A33E-5B45E6826DA8}" type="presOf" srcId="{69FCF904-1C36-4FC5-88F9-99ABC9F8DF5F}" destId="{A7174219-EC9E-4267-A04D-B18EE847387A}" srcOrd="0" destOrd="2" presId="urn:microsoft.com/office/officeart/2005/8/layout/list1"/>
    <dgm:cxn modelId="{D0663FE1-EDA8-40AF-B43F-E290AB0BFDB8}" srcId="{7A49DF98-867D-48FD-8C6A-11619CC54E26}" destId="{69FCF904-1C36-4FC5-88F9-99ABC9F8DF5F}" srcOrd="2" destOrd="0" parTransId="{2A969356-3AD5-4E51-A688-74B7D279925F}" sibTransId="{B64403D9-7A01-418C-9C84-E1AE7F65725E}"/>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r>
            <a:rPr lang="en-US" dirty="0">
              <a:solidFill>
                <a:schemeClr val="bg1"/>
              </a:solidFill>
            </a:rPr>
            <a:t>Lesson 1</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r>
            <a:rPr lang="en-US" dirty="0">
              <a:solidFill>
                <a:schemeClr val="bg1"/>
              </a:solidFill>
            </a:rPr>
            <a:t>Lesson 2</a:t>
          </a: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r>
            <a:rPr lang="en-US" dirty="0">
              <a:solidFill>
                <a:schemeClr val="bg1"/>
              </a:solidFill>
            </a:rPr>
            <a:t>Lesson 3</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r>
            <a:rPr lang="en-US" dirty="0">
              <a:solidFill>
                <a:schemeClr val="bg1"/>
              </a:solidFill>
            </a:rPr>
            <a:t>Lesson 4</a:t>
          </a: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r>
            <a:rPr lang="en-US" dirty="0">
              <a:solidFill>
                <a:schemeClr val="bg1"/>
              </a:solidFill>
            </a:rPr>
            <a:t>Lesson 5</a:t>
          </a: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custLinFactNeighborX="0" custLinFactNeighborY="-7141"/>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5"/>
      <dgm:spPr>
        <a:noFill/>
        <a:ln>
          <a:noFill/>
        </a:ln>
      </dgm:spPr>
      <dgm:extLst>
        <a:ext uri="{E40237B7-FDA0-4F09-8148-C483321AD2D9}">
          <dgm14:cNvPr xmlns:dgm14="http://schemas.microsoft.com/office/drawing/2010/diagram" id="0" name="" descr="Books"/>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E91A8-EAA0-4A5B-B178-A5D598CBD1F5}">
      <dsp:nvSpPr>
        <dsp:cNvPr id="0" name=""/>
        <dsp:cNvSpPr/>
      </dsp:nvSpPr>
      <dsp:spPr>
        <a:xfrm>
          <a:off x="5345" y="1928635"/>
          <a:ext cx="3880768" cy="187829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ts val="0"/>
            </a:spcAft>
            <a:buNone/>
          </a:pPr>
          <a:r>
            <a:rPr lang="en-US" sz="2400" kern="1200" dirty="0"/>
            <a:t>Learning </a:t>
          </a:r>
        </a:p>
        <a:p>
          <a:pPr marL="0" lvl="0" indent="0" algn="ctr" defTabSz="1066800">
            <a:lnSpc>
              <a:spcPct val="90000"/>
            </a:lnSpc>
            <a:spcBef>
              <a:spcPct val="0"/>
            </a:spcBef>
            <a:spcAft>
              <a:spcPct val="35000"/>
            </a:spcAft>
            <a:buNone/>
          </a:pPr>
          <a:r>
            <a:rPr lang="en-US" sz="2400" kern="1200" dirty="0"/>
            <a:t>Goals</a:t>
          </a:r>
          <a:br>
            <a:rPr lang="en-US" sz="2400" kern="1200" dirty="0"/>
          </a:br>
          <a:r>
            <a:rPr lang="en-US" sz="1400" kern="1200" dirty="0"/>
            <a:t>What will students be able to do by the end of the lesson, unit, or course?</a:t>
          </a:r>
          <a:endParaRPr lang="en-US" sz="1200" kern="1200" dirty="0"/>
        </a:p>
      </dsp:txBody>
      <dsp:txXfrm>
        <a:off x="944491" y="1928635"/>
        <a:ext cx="2002477" cy="1878291"/>
      </dsp:txXfrm>
    </dsp:sp>
    <dsp:sp modelId="{0DAD04D6-4036-4EFA-B587-4F3879DA3EE5}">
      <dsp:nvSpPr>
        <dsp:cNvPr id="0" name=""/>
        <dsp:cNvSpPr/>
      </dsp:nvSpPr>
      <dsp:spPr>
        <a:xfrm>
          <a:off x="3533316" y="1928635"/>
          <a:ext cx="3880768" cy="1878291"/>
        </a:xfrm>
        <a:prstGeom prst="chevron">
          <a:avLst/>
        </a:prstGeom>
        <a:gradFill rotWithShape="0">
          <a:gsLst>
            <a:gs pos="0">
              <a:schemeClr val="accent5">
                <a:hueOff val="-751547"/>
                <a:satOff val="169"/>
                <a:lumOff val="-3920"/>
                <a:alphaOff val="0"/>
                <a:satMod val="103000"/>
                <a:lumMod val="102000"/>
                <a:tint val="94000"/>
              </a:schemeClr>
            </a:gs>
            <a:gs pos="50000">
              <a:schemeClr val="accent5">
                <a:hueOff val="-751547"/>
                <a:satOff val="169"/>
                <a:lumOff val="-3920"/>
                <a:alphaOff val="0"/>
                <a:satMod val="110000"/>
                <a:lumMod val="100000"/>
                <a:shade val="100000"/>
              </a:schemeClr>
            </a:gs>
            <a:gs pos="100000">
              <a:schemeClr val="accent5">
                <a:hueOff val="-751547"/>
                <a:satOff val="169"/>
                <a:lumOff val="-392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ts val="0"/>
            </a:spcAft>
            <a:buNone/>
          </a:pPr>
          <a:r>
            <a:rPr lang="en-US" sz="2400" kern="1200" dirty="0"/>
            <a:t>Assessment Evidence</a:t>
          </a:r>
        </a:p>
        <a:p>
          <a:pPr marL="0" lvl="0" indent="0" algn="ctr" defTabSz="1066800">
            <a:lnSpc>
              <a:spcPct val="90000"/>
            </a:lnSpc>
            <a:spcBef>
              <a:spcPct val="0"/>
            </a:spcBef>
            <a:spcAft>
              <a:spcPct val="35000"/>
            </a:spcAft>
            <a:buNone/>
          </a:pPr>
          <a:r>
            <a:rPr lang="en-US" sz="1400" kern="1200" dirty="0"/>
            <a:t>How will students demonstrate what they have learned</a:t>
          </a:r>
          <a:r>
            <a:rPr lang="en-US" sz="1200" kern="1200" dirty="0"/>
            <a:t>?</a:t>
          </a:r>
        </a:p>
      </dsp:txBody>
      <dsp:txXfrm>
        <a:off x="4472462" y="1928635"/>
        <a:ext cx="2002477" cy="1878291"/>
      </dsp:txXfrm>
    </dsp:sp>
    <dsp:sp modelId="{B20C15A0-945C-4F12-97B9-EE0152F18B40}">
      <dsp:nvSpPr>
        <dsp:cNvPr id="0" name=""/>
        <dsp:cNvSpPr/>
      </dsp:nvSpPr>
      <dsp:spPr>
        <a:xfrm>
          <a:off x="7061287" y="1928635"/>
          <a:ext cx="3880768" cy="1878291"/>
        </a:xfrm>
        <a:prstGeom prst="chevron">
          <a:avLst/>
        </a:prstGeom>
        <a:solidFill>
          <a:srgbClr val="6D6FC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ts val="0"/>
            </a:spcAft>
            <a:buNone/>
          </a:pPr>
          <a:r>
            <a:rPr lang="en-US" sz="2400" kern="1200" dirty="0"/>
            <a:t>Learning Activities</a:t>
          </a:r>
        </a:p>
        <a:p>
          <a:pPr marL="0" lvl="0" indent="0" algn="ctr" defTabSz="1066800">
            <a:lnSpc>
              <a:spcPct val="90000"/>
            </a:lnSpc>
            <a:spcBef>
              <a:spcPct val="0"/>
            </a:spcBef>
            <a:spcAft>
              <a:spcPct val="35000"/>
            </a:spcAft>
            <a:buNone/>
          </a:pPr>
          <a:r>
            <a:rPr lang="en-US" sz="1400" kern="1200" dirty="0"/>
            <a:t>What activities, experiences, and resources will lead students toward  mastery?</a:t>
          </a:r>
        </a:p>
      </dsp:txBody>
      <dsp:txXfrm>
        <a:off x="8000433" y="1928635"/>
        <a:ext cx="2002477" cy="1878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E91A8-EAA0-4A5B-B178-A5D598CBD1F5}">
      <dsp:nvSpPr>
        <dsp:cNvPr id="0" name=""/>
        <dsp:cNvSpPr/>
      </dsp:nvSpPr>
      <dsp:spPr>
        <a:xfrm>
          <a:off x="5345" y="1928635"/>
          <a:ext cx="3880768" cy="187829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ts val="0"/>
            </a:spcAft>
            <a:buNone/>
          </a:pPr>
          <a:r>
            <a:rPr lang="en-US" sz="2400" kern="1200" dirty="0"/>
            <a:t>Learning </a:t>
          </a:r>
        </a:p>
        <a:p>
          <a:pPr marL="0" lvl="0" indent="0" algn="ctr" defTabSz="1066800">
            <a:lnSpc>
              <a:spcPct val="90000"/>
            </a:lnSpc>
            <a:spcBef>
              <a:spcPct val="0"/>
            </a:spcBef>
            <a:spcAft>
              <a:spcPct val="35000"/>
            </a:spcAft>
            <a:buNone/>
          </a:pPr>
          <a:r>
            <a:rPr lang="en-US" sz="2400" kern="1200" dirty="0"/>
            <a:t>Goals</a:t>
          </a:r>
          <a:br>
            <a:rPr lang="en-US" sz="2400" kern="1200" dirty="0"/>
          </a:br>
          <a:r>
            <a:rPr lang="en-US" sz="1400" kern="1200" dirty="0"/>
            <a:t>What will students be able to do by the end of the lesson, unit, or course?</a:t>
          </a:r>
          <a:endParaRPr lang="en-US" sz="1200" kern="1200" dirty="0"/>
        </a:p>
      </dsp:txBody>
      <dsp:txXfrm>
        <a:off x="944491" y="1928635"/>
        <a:ext cx="2002477" cy="1878291"/>
      </dsp:txXfrm>
    </dsp:sp>
    <dsp:sp modelId="{0DAD04D6-4036-4EFA-B587-4F3879DA3EE5}">
      <dsp:nvSpPr>
        <dsp:cNvPr id="0" name=""/>
        <dsp:cNvSpPr/>
      </dsp:nvSpPr>
      <dsp:spPr>
        <a:xfrm>
          <a:off x="3533316" y="1928635"/>
          <a:ext cx="3880768" cy="1878291"/>
        </a:xfrm>
        <a:prstGeom prst="chevron">
          <a:avLst/>
        </a:prstGeom>
        <a:gradFill rotWithShape="0">
          <a:gsLst>
            <a:gs pos="0">
              <a:schemeClr val="accent5">
                <a:hueOff val="-751547"/>
                <a:satOff val="169"/>
                <a:lumOff val="-3920"/>
                <a:alphaOff val="0"/>
                <a:satMod val="103000"/>
                <a:lumMod val="102000"/>
                <a:tint val="94000"/>
              </a:schemeClr>
            </a:gs>
            <a:gs pos="50000">
              <a:schemeClr val="accent5">
                <a:hueOff val="-751547"/>
                <a:satOff val="169"/>
                <a:lumOff val="-3920"/>
                <a:alphaOff val="0"/>
                <a:satMod val="110000"/>
                <a:lumMod val="100000"/>
                <a:shade val="100000"/>
              </a:schemeClr>
            </a:gs>
            <a:gs pos="100000">
              <a:schemeClr val="accent5">
                <a:hueOff val="-751547"/>
                <a:satOff val="169"/>
                <a:lumOff val="-392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ts val="0"/>
            </a:spcAft>
            <a:buNone/>
          </a:pPr>
          <a:r>
            <a:rPr lang="en-US" sz="2400" kern="1200" dirty="0"/>
            <a:t>Assessment Evidence</a:t>
          </a:r>
        </a:p>
        <a:p>
          <a:pPr marL="0" lvl="0" indent="0" algn="ctr" defTabSz="1066800">
            <a:lnSpc>
              <a:spcPct val="90000"/>
            </a:lnSpc>
            <a:spcBef>
              <a:spcPct val="0"/>
            </a:spcBef>
            <a:spcAft>
              <a:spcPct val="35000"/>
            </a:spcAft>
            <a:buNone/>
          </a:pPr>
          <a:r>
            <a:rPr lang="en-US" sz="1400" kern="1200" dirty="0"/>
            <a:t>How will students demonstrate what they have learned</a:t>
          </a:r>
          <a:r>
            <a:rPr lang="en-US" sz="1200" kern="1200" dirty="0"/>
            <a:t>?</a:t>
          </a:r>
        </a:p>
      </dsp:txBody>
      <dsp:txXfrm>
        <a:off x="4472462" y="1928635"/>
        <a:ext cx="2002477" cy="1878291"/>
      </dsp:txXfrm>
    </dsp:sp>
    <dsp:sp modelId="{B20C15A0-945C-4F12-97B9-EE0152F18B40}">
      <dsp:nvSpPr>
        <dsp:cNvPr id="0" name=""/>
        <dsp:cNvSpPr/>
      </dsp:nvSpPr>
      <dsp:spPr>
        <a:xfrm>
          <a:off x="7061287" y="1928635"/>
          <a:ext cx="3880768" cy="1878291"/>
        </a:xfrm>
        <a:prstGeom prst="chevron">
          <a:avLst/>
        </a:prstGeom>
        <a:solidFill>
          <a:srgbClr val="6D6FC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ts val="0"/>
            </a:spcAft>
            <a:buNone/>
          </a:pPr>
          <a:r>
            <a:rPr lang="en-US" sz="2400" kern="1200" dirty="0"/>
            <a:t>Learning Activities</a:t>
          </a:r>
        </a:p>
        <a:p>
          <a:pPr marL="0" lvl="0" indent="0" algn="ctr" defTabSz="1066800">
            <a:lnSpc>
              <a:spcPct val="90000"/>
            </a:lnSpc>
            <a:spcBef>
              <a:spcPct val="0"/>
            </a:spcBef>
            <a:spcAft>
              <a:spcPct val="35000"/>
            </a:spcAft>
            <a:buNone/>
          </a:pPr>
          <a:r>
            <a:rPr lang="en-US" sz="1400" kern="1200" dirty="0"/>
            <a:t>What activities, experiences, and resources will lead students toward  mastery?</a:t>
          </a:r>
        </a:p>
      </dsp:txBody>
      <dsp:txXfrm>
        <a:off x="8000433" y="1928635"/>
        <a:ext cx="2002477" cy="1878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E91A8-EAA0-4A5B-B178-A5D598CBD1F5}">
      <dsp:nvSpPr>
        <dsp:cNvPr id="0" name=""/>
        <dsp:cNvSpPr/>
      </dsp:nvSpPr>
      <dsp:spPr>
        <a:xfrm>
          <a:off x="5345" y="1928635"/>
          <a:ext cx="3880768" cy="187829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ts val="0"/>
            </a:spcAft>
            <a:buNone/>
          </a:pPr>
          <a:r>
            <a:rPr lang="en-US" sz="2400" kern="1200" dirty="0"/>
            <a:t>Learning </a:t>
          </a:r>
        </a:p>
        <a:p>
          <a:pPr marL="0" lvl="0" indent="0" algn="ctr" defTabSz="1066800">
            <a:lnSpc>
              <a:spcPct val="90000"/>
            </a:lnSpc>
            <a:spcBef>
              <a:spcPct val="0"/>
            </a:spcBef>
            <a:spcAft>
              <a:spcPct val="35000"/>
            </a:spcAft>
            <a:buNone/>
          </a:pPr>
          <a:r>
            <a:rPr lang="en-US" sz="2400" kern="1200" dirty="0"/>
            <a:t>Goals</a:t>
          </a:r>
          <a:br>
            <a:rPr lang="en-US" sz="2400" kern="1200" dirty="0"/>
          </a:br>
          <a:r>
            <a:rPr lang="en-US" sz="1400" kern="1200" dirty="0"/>
            <a:t>What will students be able to do by the end of the lesson, unit, or course?</a:t>
          </a:r>
          <a:endParaRPr lang="en-US" sz="1200" kern="1200" dirty="0"/>
        </a:p>
      </dsp:txBody>
      <dsp:txXfrm>
        <a:off x="944491" y="1928635"/>
        <a:ext cx="2002477" cy="1878291"/>
      </dsp:txXfrm>
    </dsp:sp>
    <dsp:sp modelId="{0DAD04D6-4036-4EFA-B587-4F3879DA3EE5}">
      <dsp:nvSpPr>
        <dsp:cNvPr id="0" name=""/>
        <dsp:cNvSpPr/>
      </dsp:nvSpPr>
      <dsp:spPr>
        <a:xfrm>
          <a:off x="3533316" y="1928635"/>
          <a:ext cx="3880768" cy="1878291"/>
        </a:xfrm>
        <a:prstGeom prst="chevron">
          <a:avLst/>
        </a:prstGeom>
        <a:gradFill rotWithShape="0">
          <a:gsLst>
            <a:gs pos="0">
              <a:schemeClr val="accent5">
                <a:hueOff val="-751547"/>
                <a:satOff val="169"/>
                <a:lumOff val="-3920"/>
                <a:alphaOff val="0"/>
                <a:satMod val="103000"/>
                <a:lumMod val="102000"/>
                <a:tint val="94000"/>
              </a:schemeClr>
            </a:gs>
            <a:gs pos="50000">
              <a:schemeClr val="accent5">
                <a:hueOff val="-751547"/>
                <a:satOff val="169"/>
                <a:lumOff val="-3920"/>
                <a:alphaOff val="0"/>
                <a:satMod val="110000"/>
                <a:lumMod val="100000"/>
                <a:shade val="100000"/>
              </a:schemeClr>
            </a:gs>
            <a:gs pos="100000">
              <a:schemeClr val="accent5">
                <a:hueOff val="-751547"/>
                <a:satOff val="169"/>
                <a:lumOff val="-392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ts val="0"/>
            </a:spcAft>
            <a:buNone/>
          </a:pPr>
          <a:r>
            <a:rPr lang="en-US" sz="2400" kern="1200" dirty="0"/>
            <a:t>Assessment Evidence</a:t>
          </a:r>
        </a:p>
        <a:p>
          <a:pPr marL="0" lvl="0" indent="0" algn="ctr" defTabSz="1066800">
            <a:lnSpc>
              <a:spcPct val="90000"/>
            </a:lnSpc>
            <a:spcBef>
              <a:spcPct val="0"/>
            </a:spcBef>
            <a:spcAft>
              <a:spcPct val="35000"/>
            </a:spcAft>
            <a:buNone/>
          </a:pPr>
          <a:r>
            <a:rPr lang="en-US" sz="1400" kern="1200" dirty="0"/>
            <a:t>How will students demonstrate what they have learned</a:t>
          </a:r>
          <a:r>
            <a:rPr lang="en-US" sz="1200" kern="1200" dirty="0"/>
            <a:t>?</a:t>
          </a:r>
        </a:p>
      </dsp:txBody>
      <dsp:txXfrm>
        <a:off x="4472462" y="1928635"/>
        <a:ext cx="2002477" cy="1878291"/>
      </dsp:txXfrm>
    </dsp:sp>
    <dsp:sp modelId="{B20C15A0-945C-4F12-97B9-EE0152F18B40}">
      <dsp:nvSpPr>
        <dsp:cNvPr id="0" name=""/>
        <dsp:cNvSpPr/>
      </dsp:nvSpPr>
      <dsp:spPr>
        <a:xfrm>
          <a:off x="7061287" y="1928635"/>
          <a:ext cx="3880768" cy="1878291"/>
        </a:xfrm>
        <a:prstGeom prst="chevron">
          <a:avLst/>
        </a:prstGeom>
        <a:solidFill>
          <a:srgbClr val="6D6FC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ts val="0"/>
            </a:spcAft>
            <a:buNone/>
          </a:pPr>
          <a:r>
            <a:rPr lang="en-US" sz="2400" kern="1200" dirty="0"/>
            <a:t>Learning Activities</a:t>
          </a:r>
        </a:p>
        <a:p>
          <a:pPr marL="0" lvl="0" indent="0" algn="ctr" defTabSz="1066800">
            <a:lnSpc>
              <a:spcPct val="90000"/>
            </a:lnSpc>
            <a:spcBef>
              <a:spcPct val="0"/>
            </a:spcBef>
            <a:spcAft>
              <a:spcPct val="35000"/>
            </a:spcAft>
            <a:buNone/>
          </a:pPr>
          <a:r>
            <a:rPr lang="en-US" sz="1400" kern="1200" dirty="0"/>
            <a:t>What activities, experiences, and resources will lead students toward  mastery?</a:t>
          </a:r>
        </a:p>
      </dsp:txBody>
      <dsp:txXfrm>
        <a:off x="8000433" y="1928635"/>
        <a:ext cx="2002477" cy="1878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886495"/>
          <a:ext cx="6395720" cy="45045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6379" tIns="1353820" rIns="496379"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US" sz="2800" kern="1200" dirty="0">
              <a:solidFill>
                <a:schemeClr val="bg1"/>
              </a:solidFill>
            </a:rPr>
            <a:t>What are the most important </a:t>
          </a:r>
          <a:r>
            <a:rPr lang="en-US" sz="2800" i="1" kern="1200" dirty="0">
              <a:solidFill>
                <a:schemeClr val="accent2">
                  <a:lumMod val="60000"/>
                  <a:lumOff val="40000"/>
                </a:schemeClr>
              </a:solidFill>
            </a:rPr>
            <a:t>ideas</a:t>
          </a:r>
          <a:r>
            <a:rPr lang="en-US" sz="2800" i="1" kern="1200" dirty="0">
              <a:solidFill>
                <a:schemeClr val="bg1"/>
              </a:solidFill>
            </a:rPr>
            <a:t> </a:t>
          </a:r>
          <a:r>
            <a:rPr lang="en-US" sz="2800" i="0" kern="1200" dirty="0">
              <a:solidFill>
                <a:schemeClr val="bg1"/>
              </a:solidFill>
            </a:rPr>
            <a:t>or</a:t>
          </a:r>
          <a:r>
            <a:rPr lang="en-US" sz="2800" i="1" kern="1200" dirty="0">
              <a:solidFill>
                <a:schemeClr val="bg1"/>
              </a:solidFill>
            </a:rPr>
            <a:t> </a:t>
          </a:r>
          <a:r>
            <a:rPr lang="en-US" sz="2800" i="1" kern="1200" dirty="0">
              <a:solidFill>
                <a:schemeClr val="accent2">
                  <a:lumMod val="60000"/>
                  <a:lumOff val="40000"/>
                </a:schemeClr>
              </a:solidFill>
            </a:rPr>
            <a:t>concepts</a:t>
          </a:r>
          <a:r>
            <a:rPr lang="en-US" sz="2800" kern="1200" dirty="0">
              <a:solidFill>
                <a:schemeClr val="bg1"/>
              </a:solidFill>
            </a:rPr>
            <a:t> students need to understand?</a:t>
          </a: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ZA" sz="2800" kern="1200" dirty="0">
              <a:solidFill>
                <a:schemeClr val="bg1"/>
              </a:solidFill>
            </a:rPr>
            <a:t>Which specific </a:t>
          </a:r>
          <a:r>
            <a:rPr lang="en-ZA" sz="2800" i="1" kern="1200" dirty="0">
              <a:solidFill>
                <a:schemeClr val="accent2">
                  <a:lumMod val="60000"/>
                  <a:lumOff val="40000"/>
                </a:schemeClr>
              </a:solidFill>
            </a:rPr>
            <a:t>skills</a:t>
          </a:r>
          <a:r>
            <a:rPr lang="en-ZA" sz="2800" kern="1200" dirty="0">
              <a:solidFill>
                <a:schemeClr val="bg1"/>
              </a:solidFill>
            </a:rPr>
            <a:t> should they acquire or refine?</a:t>
          </a:r>
          <a:endParaRPr lang="en-US" sz="2800" kern="1200" dirty="0">
            <a:solidFill>
              <a:schemeClr val="bg1"/>
            </a:solidFill>
          </a:endParaRP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r>
            <a:rPr lang="en-ZA" sz="2800" kern="1200" dirty="0">
              <a:solidFill>
                <a:schemeClr val="bg1"/>
              </a:solidFill>
            </a:rPr>
            <a:t>Which </a:t>
          </a:r>
          <a:r>
            <a:rPr lang="en-ZA" sz="2800" i="1" kern="1200" dirty="0">
              <a:solidFill>
                <a:schemeClr val="accent2">
                  <a:lumMod val="60000"/>
                  <a:lumOff val="40000"/>
                </a:schemeClr>
              </a:solidFill>
            </a:rPr>
            <a:t>dispositions/attitudes </a:t>
          </a:r>
          <a:r>
            <a:rPr lang="en-ZA" sz="2800" i="0" kern="1200" dirty="0">
              <a:solidFill>
                <a:schemeClr val="bg1"/>
              </a:solidFill>
            </a:rPr>
            <a:t>about the topic should they gain?</a:t>
          </a:r>
          <a:endParaRPr lang="en-US" sz="2800" i="1" kern="1200" dirty="0">
            <a:solidFill>
              <a:schemeClr val="accent2">
                <a:lumMod val="60000"/>
                <a:lumOff val="40000"/>
              </a:schemeClr>
            </a:solidFill>
          </a:endParaRPr>
        </a:p>
      </dsp:txBody>
      <dsp:txXfrm>
        <a:off x="0" y="886495"/>
        <a:ext cx="6395720" cy="4504500"/>
      </dsp:txXfrm>
    </dsp:sp>
    <dsp:sp modelId="{8EFCDC49-2431-44A7-9E88-01190BAF5B19}">
      <dsp:nvSpPr>
        <dsp:cNvPr id="0" name=""/>
        <dsp:cNvSpPr/>
      </dsp:nvSpPr>
      <dsp:spPr>
        <a:xfrm>
          <a:off x="319786" y="593878"/>
          <a:ext cx="5750935" cy="1252017"/>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220" tIns="0" rIns="169220"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At the end of this 5-day experience, students will be able to…</a:t>
          </a:r>
        </a:p>
      </dsp:txBody>
      <dsp:txXfrm>
        <a:off x="319786" y="593878"/>
        <a:ext cx="5750935" cy="1252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901054"/>
          <a:ext cx="6395720" cy="486202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6379" tIns="1312164" rIns="496379"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mj-lt"/>
            <a:buNone/>
            <a:tabLst>
              <a:tab pos="0" algn="l"/>
            </a:tabLst>
          </a:pPr>
          <a:r>
            <a:rPr lang="en-US" sz="2800" kern="1200" dirty="0">
              <a:solidFill>
                <a:schemeClr val="bg1"/>
              </a:solidFill>
            </a:rPr>
            <a:t>Where:</a:t>
          </a:r>
        </a:p>
        <a:p>
          <a:pPr marL="285750" lvl="1" indent="-285750" algn="l" defTabSz="1244600">
            <a:lnSpc>
              <a:spcPct val="90000"/>
            </a:lnSpc>
            <a:spcBef>
              <a:spcPct val="0"/>
            </a:spcBef>
            <a:spcAft>
              <a:spcPct val="15000"/>
            </a:spcAft>
            <a:buClr>
              <a:schemeClr val="accent2"/>
            </a:buClr>
            <a:buFont typeface="+mj-lt"/>
            <a:buAutoNum type="arabicParenR"/>
          </a:pPr>
          <a:r>
            <a:rPr lang="en-US" sz="2800" kern="1200" dirty="0">
              <a:solidFill>
                <a:schemeClr val="bg1"/>
              </a:solidFill>
            </a:rPr>
            <a:t> is a concrete action verb</a:t>
          </a:r>
        </a:p>
        <a:p>
          <a:pPr marL="285750" lvl="1" indent="-285750" algn="l" defTabSz="1244600">
            <a:lnSpc>
              <a:spcPct val="90000"/>
            </a:lnSpc>
            <a:spcBef>
              <a:spcPct val="0"/>
            </a:spcBef>
            <a:spcAft>
              <a:spcPct val="15000"/>
            </a:spcAft>
            <a:buClr>
              <a:schemeClr val="accent2"/>
            </a:buClr>
            <a:buFont typeface="+mj-lt"/>
            <a:buAutoNum type="arabicParenR"/>
          </a:pPr>
          <a:r>
            <a:rPr lang="en-US" sz="2800" kern="1200" dirty="0">
              <a:solidFill>
                <a:schemeClr val="bg1"/>
              </a:solidFill>
            </a:rPr>
            <a:t> is some piece of knowledge, a skills, or an attitude the student is expected to develop, and</a:t>
          </a:r>
        </a:p>
        <a:p>
          <a:pPr marL="285750" lvl="1" indent="-285750" algn="l" defTabSz="1244600">
            <a:lnSpc>
              <a:spcPct val="90000"/>
            </a:lnSpc>
            <a:spcBef>
              <a:spcPct val="0"/>
            </a:spcBef>
            <a:spcAft>
              <a:spcPct val="15000"/>
            </a:spcAft>
            <a:buClr>
              <a:schemeClr val="accent2"/>
            </a:buClr>
            <a:buFont typeface="+mj-lt"/>
            <a:buAutoNum type="arabicParenR"/>
          </a:pPr>
          <a:r>
            <a:rPr lang="en-US" sz="2800" kern="1200" dirty="0">
              <a:solidFill>
                <a:schemeClr val="bg1"/>
              </a:solidFill>
            </a:rPr>
            <a:t> is how the knowledge, skill, or attitude will be applied and assessed</a:t>
          </a:r>
        </a:p>
      </dsp:txBody>
      <dsp:txXfrm>
        <a:off x="0" y="901054"/>
        <a:ext cx="6395720" cy="4862025"/>
      </dsp:txXfrm>
    </dsp:sp>
    <dsp:sp modelId="{8EFCDC49-2431-44A7-9E88-01190BAF5B19}">
      <dsp:nvSpPr>
        <dsp:cNvPr id="0" name=""/>
        <dsp:cNvSpPr/>
      </dsp:nvSpPr>
      <dsp:spPr>
        <a:xfrm>
          <a:off x="306722" y="0"/>
          <a:ext cx="5750935" cy="1979026"/>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220" tIns="0" rIns="169220"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At the end of this 5-day experience, students will be able to (1) do something, with (2) some content, by (3) using some method</a:t>
          </a:r>
        </a:p>
      </dsp:txBody>
      <dsp:txXfrm>
        <a:off x="306722" y="0"/>
        <a:ext cx="5750935" cy="19790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0"/>
          <a:ext cx="6791323" cy="995920"/>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301265" y="228757"/>
          <a:ext cx="547756" cy="5477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Lesson 1</a:t>
          </a:r>
        </a:p>
      </dsp:txBody>
      <dsp:txXfrm>
        <a:off x="1150288" y="4675"/>
        <a:ext cx="5641034" cy="995920"/>
      </dsp:txXfrm>
    </dsp:sp>
    <dsp:sp modelId="{FA3369E0-5B38-4FDD-A9F5-22B9810A03F7}">
      <dsp:nvSpPr>
        <dsp:cNvPr id="0" name=""/>
        <dsp:cNvSpPr/>
      </dsp:nvSpPr>
      <dsp: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301265" y="1473658"/>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Lesson 2</a:t>
          </a: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Lesson 3</a:t>
          </a: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3963460"/>
          <a:ext cx="547756" cy="547756"/>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Lesson 4</a:t>
          </a: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Lesson 5</a:t>
          </a:r>
        </a:p>
      </dsp:txBody>
      <dsp:txXfrm>
        <a:off x="1150288" y="4984278"/>
        <a:ext cx="5641034" cy="9959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2/24/2023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3</a:t>
            </a:fld>
            <a:endParaRPr lang="en-US" dirty="0"/>
          </a:p>
        </p:txBody>
      </p:sp>
    </p:spTree>
    <p:extLst>
      <p:ext uri="{BB962C8B-B14F-4D97-AF65-F5344CB8AC3E}">
        <p14:creationId xmlns:p14="http://schemas.microsoft.com/office/powerpoint/2010/main" val="2400542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A3457-E9CB-4133-861C-256020F5AAE9}" type="slidenum">
              <a:rPr lang="en-US" smtClean="0"/>
              <a:t>15</a:t>
            </a:fld>
            <a:endParaRPr lang="en-US"/>
          </a:p>
        </p:txBody>
      </p:sp>
    </p:spTree>
    <p:extLst>
      <p:ext uri="{BB962C8B-B14F-4D97-AF65-F5344CB8AC3E}">
        <p14:creationId xmlns:p14="http://schemas.microsoft.com/office/powerpoint/2010/main" val="390333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and jot down some ideas on the worksheet under Part 1 of some ideas or concepts, skills, and/or dispositions/attitudes about the topic that you think would be important for the students to gain from your SEA course. </a:t>
            </a:r>
          </a:p>
          <a:p>
            <a:r>
              <a:rPr lang="en-US" dirty="0"/>
              <a:t>[1 minute]</a:t>
            </a:r>
          </a:p>
        </p:txBody>
      </p:sp>
      <p:sp>
        <p:nvSpPr>
          <p:cNvPr id="4" name="Slide Number Placeholder 3"/>
          <p:cNvSpPr>
            <a:spLocks noGrp="1"/>
          </p:cNvSpPr>
          <p:nvPr>
            <p:ph type="sldNum" sz="quarter" idx="5"/>
          </p:nvPr>
        </p:nvSpPr>
        <p:spPr/>
        <p:txBody>
          <a:bodyPr/>
          <a:lstStyle/>
          <a:p>
            <a:fld id="{D3F28A1F-3E69-47E5-AE93-E7F2155A242D}" type="slidenum">
              <a:rPr lang="en-US" smtClean="0"/>
              <a:t>7</a:t>
            </a:fld>
            <a:endParaRPr lang="en-US" dirty="0"/>
          </a:p>
        </p:txBody>
      </p:sp>
    </p:spTree>
    <p:extLst>
      <p:ext uri="{BB962C8B-B14F-4D97-AF65-F5344CB8AC3E}">
        <p14:creationId xmlns:p14="http://schemas.microsoft.com/office/powerpoint/2010/main" val="366780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refine those ideas you just jotted down by articulating them as proper learning objectives.</a:t>
            </a:r>
          </a:p>
        </p:txBody>
      </p:sp>
      <p:sp>
        <p:nvSpPr>
          <p:cNvPr id="4" name="Slide Number Placeholder 3"/>
          <p:cNvSpPr>
            <a:spLocks noGrp="1"/>
          </p:cNvSpPr>
          <p:nvPr>
            <p:ph type="sldNum" sz="quarter" idx="5"/>
          </p:nvPr>
        </p:nvSpPr>
        <p:spPr/>
        <p:txBody>
          <a:bodyPr/>
          <a:lstStyle/>
          <a:p>
            <a:fld id="{D3F28A1F-3E69-47E5-AE93-E7F2155A242D}" type="slidenum">
              <a:rPr lang="en-US" smtClean="0"/>
              <a:t>8</a:t>
            </a:fld>
            <a:endParaRPr lang="en-US" dirty="0"/>
          </a:p>
        </p:txBody>
      </p:sp>
    </p:spTree>
    <p:extLst>
      <p:ext uri="{BB962C8B-B14F-4D97-AF65-F5344CB8AC3E}">
        <p14:creationId xmlns:p14="http://schemas.microsoft.com/office/powerpoint/2010/main" val="269848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9</a:t>
            </a:fld>
            <a:endParaRPr lang="en-US" dirty="0"/>
          </a:p>
        </p:txBody>
      </p:sp>
    </p:spTree>
    <p:extLst>
      <p:ext uri="{BB962C8B-B14F-4D97-AF65-F5344CB8AC3E}">
        <p14:creationId xmlns:p14="http://schemas.microsoft.com/office/powerpoint/2010/main" val="27155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those action verbs….</a:t>
            </a:r>
          </a:p>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10</a:t>
            </a:fld>
            <a:endParaRPr lang="en-US" dirty="0"/>
          </a:p>
        </p:txBody>
      </p:sp>
    </p:spTree>
    <p:extLst>
      <p:ext uri="{BB962C8B-B14F-4D97-AF65-F5344CB8AC3E}">
        <p14:creationId xmlns:p14="http://schemas.microsoft.com/office/powerpoint/2010/main" val="281061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your turn: </a:t>
            </a:r>
          </a:p>
          <a:p>
            <a:r>
              <a:rPr lang="en-US" dirty="0"/>
              <a:t>Take one of the ideas you jotted down in Part I and rewrite it using the formula: </a:t>
            </a:r>
          </a:p>
          <a:p>
            <a:r>
              <a:rPr lang="en-US" dirty="0"/>
              <a:t>Students will be able to: 1) do something with 2) some content by 3) using some method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28A1F-3E69-47E5-AE93-E7F2155A24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84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these two lists of direct and indirect measures of learning. What do you think distinguishes the two different types of measures? What do you notice about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 measures of student learning require students to demonstrate their knowledge and skills. They provide tangible, visible and self-explanatory evidence of what students have and have not learned as a result of a course, program, or activity.</a:t>
            </a:r>
          </a:p>
          <a:p>
            <a:endParaRPr lang="en-US" dirty="0"/>
          </a:p>
          <a:p>
            <a:r>
              <a:rPr lang="en-US" dirty="0"/>
              <a:t>Indirect measures of student learning capture students’ perceptions of their knowledge and skills; they supplement direct measures of learning by providing information about how and why learning is occurring. Equally important: They can help the students themselves become more fully conscious of what they’re learning and how they’ve learned it, which is actually a very important step in helping the learning to become more permanent and fixed. </a:t>
            </a:r>
          </a:p>
          <a:p>
            <a:endParaRPr lang="en-US" dirty="0"/>
          </a:p>
          <a:p>
            <a:r>
              <a:rPr lang="en-US" dirty="0"/>
              <a:t>Let’s take a moment and think of a few more direct measures that you could use in your SEA courses. Remember, they should align with the learning outcomes and answer the question, “How will I know if they got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12</a:t>
            </a:fld>
            <a:endParaRPr lang="en-US" dirty="0"/>
          </a:p>
        </p:txBody>
      </p:sp>
    </p:spTree>
    <p:extLst>
      <p:ext uri="{BB962C8B-B14F-4D97-AF65-F5344CB8AC3E}">
        <p14:creationId xmlns:p14="http://schemas.microsoft.com/office/powerpoint/2010/main" val="170840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13</a:t>
            </a:fld>
            <a:endParaRPr lang="en-US" dirty="0"/>
          </a:p>
        </p:txBody>
      </p:sp>
    </p:spTree>
    <p:extLst>
      <p:ext uri="{BB962C8B-B14F-4D97-AF65-F5344CB8AC3E}">
        <p14:creationId xmlns:p14="http://schemas.microsoft.com/office/powerpoint/2010/main" val="3005261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you have determined the learning goals or outcomes for your course, and how you will know that students got it (i.e., you’ve decided how you’ll assess), then and only then can you start figuring out what kinds of learning experiences to plan for them for each day of the course so that they will be able to meet the course learning goals and demonstrate mastery. </a:t>
            </a:r>
          </a:p>
          <a:p>
            <a:endParaRPr lang="en-US" dirty="0"/>
          </a:p>
          <a:p>
            <a:r>
              <a:rPr lang="en-US" dirty="0"/>
              <a:t>For each day of the course, you will want to plan a learning outcome (or maybe a few learning outcomes), a way to introduce students to the new ideas and skills they’ll be working with that day, and lots of fun and interesting ways to use the ideas and practice the skills. You’ll also want to plan lots of ways to quickly and informally check to see if they’re getting it (called formative assessments) throughout the day’s lesson. But I think this is what you’ll be doing in an upcoming session.</a:t>
            </a:r>
          </a:p>
          <a:p>
            <a:endParaRPr lang="en-US" dirty="0"/>
          </a:p>
          <a:p>
            <a:r>
              <a:rPr lang="en-US" dirty="0"/>
              <a:t>You’ll want to practice inclusive course design by diversifying, as much as possible, the course materials, and to meet students where they are and recognize that they each have unique backgrounds, strengths, and abilities, you’ll want to plan multiple ways that students can demonstrate their learning and their developing skills, and by mixing up the teaching strategies you’re using. </a:t>
            </a:r>
          </a:p>
        </p:txBody>
      </p:sp>
      <p:sp>
        <p:nvSpPr>
          <p:cNvPr id="4" name="Slide Number Placeholder 3"/>
          <p:cNvSpPr>
            <a:spLocks noGrp="1"/>
          </p:cNvSpPr>
          <p:nvPr>
            <p:ph type="sldNum" sz="quarter" idx="5"/>
          </p:nvPr>
        </p:nvSpPr>
        <p:spPr/>
        <p:txBody>
          <a:bodyPr/>
          <a:lstStyle/>
          <a:p>
            <a:fld id="{D3F28A1F-3E69-47E5-AE93-E7F2155A242D}" type="slidenum">
              <a:rPr lang="en-US" smtClean="0"/>
              <a:t>14</a:t>
            </a:fld>
            <a:endParaRPr lang="en-US" dirty="0"/>
          </a:p>
        </p:txBody>
      </p:sp>
    </p:spTree>
    <p:extLst>
      <p:ext uri="{BB962C8B-B14F-4D97-AF65-F5344CB8AC3E}">
        <p14:creationId xmlns:p14="http://schemas.microsoft.com/office/powerpoint/2010/main" val="229750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5FFD9F-FFF5-4C2E-A77A-2673FAAFCC1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E2114-9998-4B87-A34D-A70029129401}" type="slidenum">
              <a:rPr lang="en-US" smtClean="0"/>
              <a:t>‹#›</a:t>
            </a:fld>
            <a:endParaRPr lang="en-US"/>
          </a:p>
        </p:txBody>
      </p:sp>
    </p:spTree>
    <p:extLst>
      <p:ext uri="{BB962C8B-B14F-4D97-AF65-F5344CB8AC3E}">
        <p14:creationId xmlns:p14="http://schemas.microsoft.com/office/powerpoint/2010/main" val="2646684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FFD9F-FFF5-4C2E-A77A-2673FAAFCC1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E2114-9998-4B87-A34D-A70029129401}" type="slidenum">
              <a:rPr lang="en-US" smtClean="0"/>
              <a:t>‹#›</a:t>
            </a:fld>
            <a:endParaRPr lang="en-US"/>
          </a:p>
        </p:txBody>
      </p:sp>
    </p:spTree>
    <p:extLst>
      <p:ext uri="{BB962C8B-B14F-4D97-AF65-F5344CB8AC3E}">
        <p14:creationId xmlns:p14="http://schemas.microsoft.com/office/powerpoint/2010/main" val="2580002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5FFD9F-FFF5-4C2E-A77A-2673FAAFCC1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E2114-9998-4B87-A34D-A70029129401}" type="slidenum">
              <a:rPr lang="en-US" smtClean="0"/>
              <a:t>‹#›</a:t>
            </a:fld>
            <a:endParaRPr lang="en-US"/>
          </a:p>
        </p:txBody>
      </p:sp>
    </p:spTree>
    <p:extLst>
      <p:ext uri="{BB962C8B-B14F-4D97-AF65-F5344CB8AC3E}">
        <p14:creationId xmlns:p14="http://schemas.microsoft.com/office/powerpoint/2010/main" val="3929018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5FFD9F-FFF5-4C2E-A77A-2673FAAFCC11}"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E2114-9998-4B87-A34D-A70029129401}" type="slidenum">
              <a:rPr lang="en-US" smtClean="0"/>
              <a:t>‹#›</a:t>
            </a:fld>
            <a:endParaRPr lang="en-US"/>
          </a:p>
        </p:txBody>
      </p:sp>
    </p:spTree>
    <p:extLst>
      <p:ext uri="{BB962C8B-B14F-4D97-AF65-F5344CB8AC3E}">
        <p14:creationId xmlns:p14="http://schemas.microsoft.com/office/powerpoint/2010/main" val="2237962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5FFD9F-FFF5-4C2E-A77A-2673FAAFCC11}"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E2114-9998-4B87-A34D-A70029129401}" type="slidenum">
              <a:rPr lang="en-US" smtClean="0"/>
              <a:t>‹#›</a:t>
            </a:fld>
            <a:endParaRPr lang="en-US"/>
          </a:p>
        </p:txBody>
      </p:sp>
    </p:spTree>
    <p:extLst>
      <p:ext uri="{BB962C8B-B14F-4D97-AF65-F5344CB8AC3E}">
        <p14:creationId xmlns:p14="http://schemas.microsoft.com/office/powerpoint/2010/main" val="62412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5FFD9F-FFF5-4C2E-A77A-2673FAAFCC11}"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E2114-9998-4B87-A34D-A70029129401}" type="slidenum">
              <a:rPr lang="en-US" smtClean="0"/>
              <a:t>‹#›</a:t>
            </a:fld>
            <a:endParaRPr lang="en-US"/>
          </a:p>
        </p:txBody>
      </p:sp>
    </p:spTree>
    <p:extLst>
      <p:ext uri="{BB962C8B-B14F-4D97-AF65-F5344CB8AC3E}">
        <p14:creationId xmlns:p14="http://schemas.microsoft.com/office/powerpoint/2010/main" val="4057903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FFD9F-FFF5-4C2E-A77A-2673FAAFCC11}"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E2114-9998-4B87-A34D-A70029129401}" type="slidenum">
              <a:rPr lang="en-US" smtClean="0"/>
              <a:t>‹#›</a:t>
            </a:fld>
            <a:endParaRPr lang="en-US"/>
          </a:p>
        </p:txBody>
      </p:sp>
    </p:spTree>
    <p:extLst>
      <p:ext uri="{BB962C8B-B14F-4D97-AF65-F5344CB8AC3E}">
        <p14:creationId xmlns:p14="http://schemas.microsoft.com/office/powerpoint/2010/main" val="751887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5FFD9F-FFF5-4C2E-A77A-2673FAAFCC11}"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E2114-9998-4B87-A34D-A70029129401}" type="slidenum">
              <a:rPr lang="en-US" smtClean="0"/>
              <a:t>‹#›</a:t>
            </a:fld>
            <a:endParaRPr lang="en-US"/>
          </a:p>
        </p:txBody>
      </p:sp>
    </p:spTree>
    <p:extLst>
      <p:ext uri="{BB962C8B-B14F-4D97-AF65-F5344CB8AC3E}">
        <p14:creationId xmlns:p14="http://schemas.microsoft.com/office/powerpoint/2010/main" val="1223476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5FFD9F-FFF5-4C2E-A77A-2673FAAFCC11}"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E2114-9998-4B87-A34D-A70029129401}" type="slidenum">
              <a:rPr lang="en-US" smtClean="0"/>
              <a:t>‹#›</a:t>
            </a:fld>
            <a:endParaRPr lang="en-US"/>
          </a:p>
        </p:txBody>
      </p:sp>
    </p:spTree>
    <p:extLst>
      <p:ext uri="{BB962C8B-B14F-4D97-AF65-F5344CB8AC3E}">
        <p14:creationId xmlns:p14="http://schemas.microsoft.com/office/powerpoint/2010/main" val="1960832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FFD9F-FFF5-4C2E-A77A-2673FAAFCC1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E2114-9998-4B87-A34D-A70029129401}" type="slidenum">
              <a:rPr lang="en-US" smtClean="0"/>
              <a:t>‹#›</a:t>
            </a:fld>
            <a:endParaRPr lang="en-US"/>
          </a:p>
        </p:txBody>
      </p:sp>
    </p:spTree>
    <p:extLst>
      <p:ext uri="{BB962C8B-B14F-4D97-AF65-F5344CB8AC3E}">
        <p14:creationId xmlns:p14="http://schemas.microsoft.com/office/powerpoint/2010/main" val="120983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FFD9F-FFF5-4C2E-A77A-2673FAAFCC11}"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E2114-9998-4B87-A34D-A70029129401}" type="slidenum">
              <a:rPr lang="en-US" smtClean="0"/>
              <a:t>‹#›</a:t>
            </a:fld>
            <a:endParaRPr lang="en-US"/>
          </a:p>
        </p:txBody>
      </p:sp>
    </p:spTree>
    <p:extLst>
      <p:ext uri="{BB962C8B-B14F-4D97-AF65-F5344CB8AC3E}">
        <p14:creationId xmlns:p14="http://schemas.microsoft.com/office/powerpoint/2010/main" val="92445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FFD9F-FFF5-4C2E-A77A-2673FAAFCC11}" type="datetimeFigureOut">
              <a:rPr lang="en-US" smtClean="0"/>
              <a:t>2/24/2023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E2114-9998-4B87-A34D-A70029129401}" type="slidenum">
              <a:rPr lang="en-US" smtClean="0"/>
              <a:t>‹#›</a:t>
            </a:fld>
            <a:endParaRPr lang="en-US"/>
          </a:p>
        </p:txBody>
      </p:sp>
    </p:spTree>
    <p:extLst>
      <p:ext uri="{BB962C8B-B14F-4D97-AF65-F5344CB8AC3E}">
        <p14:creationId xmlns:p14="http://schemas.microsoft.com/office/powerpoint/2010/main" val="11590850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hyperlink" Target="https://calt.umbc.edu/teaching/pedagogy/course-design/" TargetMode="External"/><Relationship Id="rId7" Type="http://schemas.openxmlformats.org/officeDocument/2006/relationships/hyperlink" Target="mailto:kkephart@umbc.ed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bokcenter.harvard.edu/inclusive-course-design" TargetMode="External"/><Relationship Id="rId5" Type="http://schemas.openxmlformats.org/officeDocument/2006/relationships/hyperlink" Target="https://assessment.abet.org/webinar/student-outcomes/" TargetMode="External"/><Relationship Id="rId4" Type="http://schemas.openxmlformats.org/officeDocument/2006/relationships/hyperlink" Target="https://calt.umbc.edu/teaching/pedagogy/designing-appropriate-assignmen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p:txBody>
          <a:bodyPr/>
          <a:lstStyle/>
          <a:p>
            <a:r>
              <a:rPr lang="en-US" sz="5400" dirty="0"/>
              <a:t>Designing a Summer Enrichment Course</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7873612" y="4611900"/>
            <a:ext cx="3924000" cy="1291059"/>
          </a:xfrm>
        </p:spPr>
        <p:txBody>
          <a:bodyPr>
            <a:normAutofit/>
          </a:bodyPr>
          <a:lstStyle/>
          <a:p>
            <a:r>
              <a:rPr lang="en-US" dirty="0"/>
              <a:t>A Workshop for SEA-CIRTL Fellows</a:t>
            </a:r>
          </a:p>
          <a:p>
            <a:r>
              <a:rPr lang="en-US" dirty="0"/>
              <a:t>February 24, 2023</a:t>
            </a:r>
          </a:p>
          <a:p>
            <a:r>
              <a:rPr lang="en-US" dirty="0"/>
              <a:t>Kerrie Kephart, Ph.D.</a:t>
            </a:r>
          </a:p>
          <a:p>
            <a:r>
              <a:rPr lang="en-US" dirty="0"/>
              <a:t>Associate Director, Faculty Development Center</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pic>
        <p:nvPicPr>
          <p:cNvPr id="29" name="Picture Placeholder 28" descr="Young student drawing on a whiteboard">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3625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s://lh6.googleusercontent.com/A4VTlm-jNF5-sPhiDoTxplDspAesFE01Np6uMOF0cdHUOXB1LGkE-Ygf24_emGVfD_j_-_DNIiNFvCnGENbsff_QVMDtiKLsucr13Q63bIqwjFRAaI4gRKkvI1Iej3KKB277Y9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833" y="104157"/>
            <a:ext cx="8812531" cy="6588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F52947-BC83-4FD8-9F84-10A578F4DA0C}"/>
              </a:ext>
            </a:extLst>
          </p:cNvPr>
          <p:cNvSpPr txBox="1"/>
          <p:nvPr/>
        </p:nvSpPr>
        <p:spPr>
          <a:xfrm>
            <a:off x="8775699" y="5257801"/>
            <a:ext cx="3200401" cy="95410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Bloom’s Taxonomy of Learning</a:t>
            </a:r>
          </a:p>
        </p:txBody>
      </p:sp>
    </p:spTree>
    <p:extLst>
      <p:ext uri="{BB962C8B-B14F-4D97-AF65-F5344CB8AC3E}">
        <p14:creationId xmlns:p14="http://schemas.microsoft.com/office/powerpoint/2010/main" val="218656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42BA-81DF-410E-808A-0266B25BFA56}"/>
              </a:ext>
            </a:extLst>
          </p:cNvPr>
          <p:cNvSpPr>
            <a:spLocks noGrp="1"/>
          </p:cNvSpPr>
          <p:nvPr>
            <p:ph type="title"/>
          </p:nvPr>
        </p:nvSpPr>
        <p:spPr/>
        <p:txBody>
          <a:bodyPr/>
          <a:lstStyle/>
          <a:p>
            <a:r>
              <a:rPr lang="en-US" dirty="0"/>
              <a:t>Writing Learning Goals</a:t>
            </a:r>
          </a:p>
        </p:txBody>
      </p:sp>
      <p:sp>
        <p:nvSpPr>
          <p:cNvPr id="4" name="Slide Number Placeholder 3">
            <a:extLst>
              <a:ext uri="{FF2B5EF4-FFF2-40B4-BE49-F238E27FC236}">
                <a16:creationId xmlns:a16="http://schemas.microsoft.com/office/drawing/2014/main" id="{8ACE9F5C-2AAD-4452-9DDE-51905CB05F04}"/>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85000"/>
                    <a:lumOff val="15000"/>
                  </a:srgbClr>
                </a:solidFill>
                <a:effectLst/>
                <a:uLnTx/>
                <a:uFillTx/>
                <a:latin typeface="Calibri"/>
                <a:ea typeface="+mn-ea"/>
                <a:cs typeface="+mn-cs"/>
              </a:rPr>
              <a:t>PAGE </a:t>
            </a:r>
            <a:fld id="{4A9B5881-4007-4345-955A-79C2656F0C49}" type="slidenum">
              <a:rPr kumimoji="0" lang="en-US" sz="1200" b="0" i="0" u="none" strike="noStrike" kern="1200" cap="none" spc="0" normalizeH="0" baseline="0" noProof="0" smtClean="0">
                <a:ln>
                  <a:noFill/>
                </a:ln>
                <a:solidFill>
                  <a:srgbClr val="000000">
                    <a:lumMod val="85000"/>
                    <a:lumOff val="1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lumMod val="85000"/>
                  <a:lumOff val="15000"/>
                </a:srgbClr>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D86EF66C-DD76-4F17-8707-3B8B51530E99}"/>
              </a:ext>
            </a:extLst>
          </p:cNvPr>
          <p:cNvGrpSpPr/>
          <p:nvPr/>
        </p:nvGrpSpPr>
        <p:grpSpPr>
          <a:xfrm>
            <a:off x="895343" y="2075516"/>
            <a:ext cx="5750935" cy="1908655"/>
            <a:chOff x="306722" y="0"/>
            <a:chExt cx="5750935" cy="1664895"/>
          </a:xfrm>
        </p:grpSpPr>
        <p:sp>
          <p:nvSpPr>
            <p:cNvPr id="9" name="Rectangle 8">
              <a:extLst>
                <a:ext uri="{FF2B5EF4-FFF2-40B4-BE49-F238E27FC236}">
                  <a16:creationId xmlns:a16="http://schemas.microsoft.com/office/drawing/2014/main" id="{7BBE4082-F9B1-40E5-8C05-8CABC7358709}"/>
                </a:ext>
              </a:extLst>
            </p:cNvPr>
            <p:cNvSpPr/>
            <p:nvPr/>
          </p:nvSpPr>
          <p:spPr>
            <a:xfrm>
              <a:off x="306722" y="0"/>
              <a:ext cx="5750935" cy="1664895"/>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1E4364AD-00E1-4145-8BC4-22382C7E82A1}"/>
                </a:ext>
              </a:extLst>
            </p:cNvPr>
            <p:cNvSpPr txBox="1"/>
            <p:nvPr/>
          </p:nvSpPr>
          <p:spPr>
            <a:xfrm>
              <a:off x="306722" y="0"/>
              <a:ext cx="5750935" cy="1382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220" tIns="0" rIns="169220"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At the end of this 5-day experience, students will be able to (1) do something, with (2) some content, by (3) using some method</a:t>
              </a:r>
            </a:p>
          </p:txBody>
        </p:sp>
      </p:grpSp>
      <p:sp>
        <p:nvSpPr>
          <p:cNvPr id="11" name="TextBox 10">
            <a:extLst>
              <a:ext uri="{FF2B5EF4-FFF2-40B4-BE49-F238E27FC236}">
                <a16:creationId xmlns:a16="http://schemas.microsoft.com/office/drawing/2014/main" id="{C3A52C23-B5EE-4919-BAD3-153E3600C03B}"/>
              </a:ext>
            </a:extLst>
          </p:cNvPr>
          <p:cNvSpPr txBox="1"/>
          <p:nvPr/>
        </p:nvSpPr>
        <p:spPr>
          <a:xfrm>
            <a:off x="1145176" y="574766"/>
            <a:ext cx="5251268" cy="707886"/>
          </a:xfrm>
          <a:prstGeom prst="rect">
            <a:avLst/>
          </a:prstGeom>
          <a:solidFill>
            <a:schemeClr val="accent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a:ea typeface="+mn-ea"/>
                <a:cs typeface="+mn-cs"/>
              </a:rPr>
              <a:t>Write a Learning Goal</a:t>
            </a:r>
          </a:p>
        </p:txBody>
      </p:sp>
    </p:spTree>
    <p:extLst>
      <p:ext uri="{BB962C8B-B14F-4D97-AF65-F5344CB8AC3E}">
        <p14:creationId xmlns:p14="http://schemas.microsoft.com/office/powerpoint/2010/main" val="423997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6887DC-BD3D-4AC5-9E8F-AFB089FBDC68}"/>
              </a:ext>
            </a:extLst>
          </p:cNvPr>
          <p:cNvSpPr/>
          <p:nvPr/>
        </p:nvSpPr>
        <p:spPr>
          <a:xfrm>
            <a:off x="0" y="0"/>
            <a:ext cx="12192000" cy="1511344"/>
          </a:xfrm>
          <a:prstGeom prst="rect">
            <a:avLst/>
          </a:prstGeom>
          <a:gradFill>
            <a:gsLst>
              <a:gs pos="1000">
                <a:schemeClr val="tx1">
                  <a:lumMod val="85000"/>
                  <a:lumOff val="15000"/>
                </a:schemeClr>
              </a:gs>
              <a:gs pos="100000">
                <a:schemeClr val="accent2">
                  <a:lumMod val="50000"/>
                </a:schemeClr>
              </a:gs>
            </a:gsLst>
            <a:lin ang="12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10DC8-1BF2-4139-8A02-0B05B41741E1}"/>
              </a:ext>
            </a:extLst>
          </p:cNvPr>
          <p:cNvSpPr>
            <a:spLocks noGrp="1"/>
          </p:cNvSpPr>
          <p:nvPr>
            <p:ph type="title"/>
          </p:nvPr>
        </p:nvSpPr>
        <p:spPr/>
        <p:txBody>
          <a:bodyPr>
            <a:normAutofit/>
          </a:bodyPr>
          <a:lstStyle/>
          <a:p>
            <a:r>
              <a:rPr lang="en-US" sz="5400" dirty="0"/>
              <a:t>Designing Appropriate Assessments</a:t>
            </a:r>
          </a:p>
        </p:txBody>
      </p:sp>
      <p:sp>
        <p:nvSpPr>
          <p:cNvPr id="4" name="Text Placeholder 3">
            <a:extLst>
              <a:ext uri="{FF2B5EF4-FFF2-40B4-BE49-F238E27FC236}">
                <a16:creationId xmlns:a16="http://schemas.microsoft.com/office/drawing/2014/main" id="{56147633-B8E7-48F5-BF64-F933599F7006}"/>
              </a:ext>
            </a:extLst>
          </p:cNvPr>
          <p:cNvSpPr>
            <a:spLocks noGrp="1"/>
          </p:cNvSpPr>
          <p:nvPr>
            <p:ph type="body" idx="1"/>
          </p:nvPr>
        </p:nvSpPr>
        <p:spPr>
          <a:xfrm>
            <a:off x="839788" y="1798730"/>
            <a:ext cx="5157787" cy="823912"/>
          </a:xfrm>
          <a:solidFill>
            <a:schemeClr val="accent2"/>
          </a:solidFill>
        </p:spPr>
        <p:txBody>
          <a:bodyPr>
            <a:normAutofit/>
          </a:bodyPr>
          <a:lstStyle/>
          <a:p>
            <a:r>
              <a:rPr lang="en-US" dirty="0">
                <a:solidFill>
                  <a:schemeClr val="tx1"/>
                </a:solidFill>
              </a:rPr>
              <a:t>DIRECT MEASURES OF LEARNING</a:t>
            </a:r>
          </a:p>
        </p:txBody>
      </p:sp>
      <p:sp>
        <p:nvSpPr>
          <p:cNvPr id="5" name="Content Placeholder 4">
            <a:extLst>
              <a:ext uri="{FF2B5EF4-FFF2-40B4-BE49-F238E27FC236}">
                <a16:creationId xmlns:a16="http://schemas.microsoft.com/office/drawing/2014/main" id="{2F66F48F-C139-4396-A1BB-1A8A648F4F89}"/>
              </a:ext>
            </a:extLst>
          </p:cNvPr>
          <p:cNvSpPr>
            <a:spLocks noGrp="1"/>
          </p:cNvSpPr>
          <p:nvPr>
            <p:ph sz="half" idx="2"/>
          </p:nvPr>
        </p:nvSpPr>
        <p:spPr>
          <a:xfrm>
            <a:off x="839788" y="2792461"/>
            <a:ext cx="5157787" cy="3684588"/>
          </a:xfrm>
        </p:spPr>
        <p:txBody>
          <a:bodyPr>
            <a:normAutofit/>
          </a:bodyPr>
          <a:lstStyle/>
          <a:p>
            <a:r>
              <a:rPr lang="en-US" sz="2800" dirty="0"/>
              <a:t>Objective tests</a:t>
            </a:r>
          </a:p>
          <a:p>
            <a:r>
              <a:rPr lang="en-US" sz="2800" dirty="0"/>
              <a:t>Essays</a:t>
            </a:r>
          </a:p>
          <a:p>
            <a:r>
              <a:rPr lang="en-US" sz="2800" dirty="0"/>
              <a:t>Presentations</a:t>
            </a:r>
          </a:p>
          <a:p>
            <a:r>
              <a:rPr lang="en-US" sz="2800" dirty="0"/>
              <a:t>Assignments</a:t>
            </a:r>
          </a:p>
          <a:p>
            <a:r>
              <a:rPr lang="en-US" sz="2800" dirty="0"/>
              <a:t>Portfolios</a:t>
            </a:r>
          </a:p>
          <a:p>
            <a:pPr marL="0" indent="0">
              <a:buNone/>
            </a:pPr>
            <a:endParaRPr lang="en-US" sz="2800" dirty="0"/>
          </a:p>
          <a:p>
            <a:endParaRPr lang="en-US" sz="2800" dirty="0"/>
          </a:p>
        </p:txBody>
      </p:sp>
      <p:sp>
        <p:nvSpPr>
          <p:cNvPr id="6" name="Text Placeholder 5">
            <a:extLst>
              <a:ext uri="{FF2B5EF4-FFF2-40B4-BE49-F238E27FC236}">
                <a16:creationId xmlns:a16="http://schemas.microsoft.com/office/drawing/2014/main" id="{1575A0EF-843F-4559-AE9E-913EE85B79CF}"/>
              </a:ext>
            </a:extLst>
          </p:cNvPr>
          <p:cNvSpPr>
            <a:spLocks noGrp="1"/>
          </p:cNvSpPr>
          <p:nvPr>
            <p:ph type="body" sz="quarter" idx="3"/>
          </p:nvPr>
        </p:nvSpPr>
        <p:spPr>
          <a:xfrm>
            <a:off x="6172200" y="1798730"/>
            <a:ext cx="5183188" cy="823912"/>
          </a:xfrm>
          <a:solidFill>
            <a:schemeClr val="accent2"/>
          </a:solidFill>
        </p:spPr>
        <p:txBody>
          <a:bodyPr>
            <a:normAutofit/>
          </a:bodyPr>
          <a:lstStyle/>
          <a:p>
            <a:r>
              <a:rPr lang="en-US" dirty="0">
                <a:solidFill>
                  <a:schemeClr val="tx1"/>
                </a:solidFill>
              </a:rPr>
              <a:t>INDIRECT MEASURES OF LEARNING</a:t>
            </a:r>
          </a:p>
        </p:txBody>
      </p:sp>
      <p:sp>
        <p:nvSpPr>
          <p:cNvPr id="7" name="Content Placeholder 6">
            <a:extLst>
              <a:ext uri="{FF2B5EF4-FFF2-40B4-BE49-F238E27FC236}">
                <a16:creationId xmlns:a16="http://schemas.microsoft.com/office/drawing/2014/main" id="{B8DED04A-CACE-48A7-9B1E-B7491EAA240B}"/>
              </a:ext>
            </a:extLst>
          </p:cNvPr>
          <p:cNvSpPr>
            <a:spLocks noGrp="1"/>
          </p:cNvSpPr>
          <p:nvPr>
            <p:ph sz="quarter" idx="4"/>
          </p:nvPr>
        </p:nvSpPr>
        <p:spPr>
          <a:xfrm>
            <a:off x="6172200" y="2792461"/>
            <a:ext cx="5183188" cy="3684588"/>
          </a:xfrm>
        </p:spPr>
        <p:txBody>
          <a:bodyPr>
            <a:normAutofit/>
          </a:bodyPr>
          <a:lstStyle/>
          <a:p>
            <a:r>
              <a:rPr lang="en-US" sz="2800" dirty="0"/>
              <a:t>Self assessment</a:t>
            </a:r>
          </a:p>
          <a:p>
            <a:r>
              <a:rPr lang="en-US" sz="2800" dirty="0"/>
              <a:t>Peer feedback</a:t>
            </a:r>
          </a:p>
          <a:p>
            <a:r>
              <a:rPr lang="en-US" sz="2800" dirty="0"/>
              <a:t>End-of-course evaluations</a:t>
            </a:r>
          </a:p>
          <a:p>
            <a:r>
              <a:rPr lang="en-US" sz="2800" dirty="0"/>
              <a:t>Questionnaires</a:t>
            </a:r>
          </a:p>
          <a:p>
            <a:r>
              <a:rPr lang="en-US" sz="2800" dirty="0"/>
              <a:t>Focus groups</a:t>
            </a:r>
          </a:p>
          <a:p>
            <a:r>
              <a:rPr lang="en-US" sz="2800" dirty="0"/>
              <a:t>Exit interviews</a:t>
            </a:r>
          </a:p>
          <a:p>
            <a:pPr marL="0" indent="0">
              <a:buNone/>
            </a:pPr>
            <a:endParaRPr lang="en-US" sz="2800" dirty="0"/>
          </a:p>
        </p:txBody>
      </p:sp>
    </p:spTree>
    <p:extLst>
      <p:ext uri="{BB962C8B-B14F-4D97-AF65-F5344CB8AC3E}">
        <p14:creationId xmlns:p14="http://schemas.microsoft.com/office/powerpoint/2010/main" val="1500341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ED2F07-0F31-4566-A55C-25923131A498}"/>
              </a:ext>
            </a:extLst>
          </p:cNvPr>
          <p:cNvSpPr>
            <a:spLocks noGrp="1"/>
          </p:cNvSpPr>
          <p:nvPr>
            <p:ph type="title"/>
          </p:nvPr>
        </p:nvSpPr>
        <p:spPr>
          <a:xfrm>
            <a:off x="838200" y="811597"/>
            <a:ext cx="10515600" cy="772107"/>
          </a:xfrm>
        </p:spPr>
        <p:txBody>
          <a:bodyPr/>
          <a:lstStyle/>
          <a:p>
            <a:r>
              <a:rPr lang="en-US" dirty="0">
                <a:latin typeface="+mn-lt"/>
              </a:rPr>
              <a:t>PRINCIPLES OF COURSE &amp; LESSON PLANNING</a:t>
            </a:r>
          </a:p>
        </p:txBody>
      </p:sp>
      <p:sp>
        <p:nvSpPr>
          <p:cNvPr id="7" name="Content Placeholder 2">
            <a:extLst>
              <a:ext uri="{FF2B5EF4-FFF2-40B4-BE49-F238E27FC236}">
                <a16:creationId xmlns:a16="http://schemas.microsoft.com/office/drawing/2014/main" id="{A7609A3C-BD82-4C0D-B739-8ADC76E3C730}"/>
              </a:ext>
            </a:extLst>
          </p:cNvPr>
          <p:cNvSpPr>
            <a:spLocks noGrp="1"/>
          </p:cNvSpPr>
          <p:nvPr>
            <p:ph idx="1"/>
          </p:nvPr>
        </p:nvSpPr>
        <p:spPr>
          <a:xfrm>
            <a:off x="838200" y="1907178"/>
            <a:ext cx="10515600" cy="4402182"/>
          </a:xfrm>
        </p:spPr>
        <p:txBody>
          <a:bodyPr>
            <a:normAutofit/>
          </a:bodyPr>
          <a:lstStyle/>
          <a:p>
            <a:pPr marL="0" indent="0">
              <a:buNone/>
            </a:pPr>
            <a:r>
              <a:rPr lang="en-US" sz="3200" dirty="0"/>
              <a:t>Start from the end and work your way backward</a:t>
            </a:r>
          </a:p>
          <a:p>
            <a:pPr marL="862013" indent="-404813">
              <a:buFont typeface="+mj-lt"/>
              <a:buAutoNum type="arabicPeriod"/>
            </a:pPr>
            <a:r>
              <a:rPr lang="en-US" sz="2400" dirty="0"/>
              <a:t>IDENTIFY LEARNING OUTCOMES:</a:t>
            </a:r>
          </a:p>
          <a:p>
            <a:pPr marL="1371600" lvl="1" indent="-457200"/>
            <a:r>
              <a:rPr lang="en-US" sz="2000" dirty="0"/>
              <a:t>What should students know and be able to do at the end of this lesson/unit/course?</a:t>
            </a:r>
            <a:endParaRPr lang="en-US" sz="2000" i="1" dirty="0"/>
          </a:p>
          <a:p>
            <a:pPr marL="914400" indent="-457200">
              <a:spcBef>
                <a:spcPts val="1800"/>
              </a:spcBef>
              <a:buFont typeface="+mj-lt"/>
              <a:buAutoNum type="arabicPeriod" startAt="2"/>
            </a:pPr>
            <a:r>
              <a:rPr lang="en-US" sz="2400" dirty="0"/>
              <a:t>DETERMINE EVIDENCE OF LEARNING: </a:t>
            </a:r>
          </a:p>
          <a:p>
            <a:pPr marL="1371600" lvl="1" indent="-457200">
              <a:spcBef>
                <a:spcPts val="600"/>
              </a:spcBef>
            </a:pPr>
            <a:r>
              <a:rPr lang="en-US" sz="2000" dirty="0"/>
              <a:t>How will I know if they got it?</a:t>
            </a:r>
          </a:p>
          <a:p>
            <a:pPr marL="914400" indent="-457200">
              <a:spcBef>
                <a:spcPts val="1800"/>
              </a:spcBef>
              <a:buFont typeface="+mj-lt"/>
              <a:buAutoNum type="arabicPeriod" startAt="2"/>
            </a:pPr>
            <a:r>
              <a:rPr lang="en-US" sz="2400" dirty="0"/>
              <a:t>PLAN LEARNING EXPERIENCES/ACTIVITIES:</a:t>
            </a:r>
          </a:p>
          <a:p>
            <a:pPr marL="1371600" lvl="1" indent="-457200">
              <a:spcBef>
                <a:spcPts val="600"/>
              </a:spcBef>
            </a:pPr>
            <a:r>
              <a:rPr lang="en-US" sz="2000" dirty="0"/>
              <a:t>What kinds of learning experiences will introduce them to the content, help them practice, and prepare them to demonstrate mastery?</a:t>
            </a:r>
          </a:p>
          <a:p>
            <a:pPr marL="1371600" lvl="1" indent="-457200">
              <a:spcBef>
                <a:spcPts val="600"/>
              </a:spcBef>
            </a:pPr>
            <a:r>
              <a:rPr lang="en-US" sz="2000" dirty="0"/>
              <a:t>In what order should the content and practice be introduced, and how long should they spend with each unit of content?</a:t>
            </a:r>
          </a:p>
          <a:p>
            <a:pPr marL="1371600" lvl="1" indent="-457200">
              <a:spcBef>
                <a:spcPts val="600"/>
              </a:spcBef>
            </a:pPr>
            <a:endParaRPr lang="en-US" sz="2000" dirty="0"/>
          </a:p>
          <a:p>
            <a:pPr marL="862013" indent="0">
              <a:buNone/>
            </a:pPr>
            <a:endParaRPr lang="en-US" sz="1800" i="1" dirty="0"/>
          </a:p>
        </p:txBody>
      </p:sp>
    </p:spTree>
    <p:extLst>
      <p:ext uri="{BB962C8B-B14F-4D97-AF65-F5344CB8AC3E}">
        <p14:creationId xmlns:p14="http://schemas.microsoft.com/office/powerpoint/2010/main" val="221250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a:lstStyle/>
          <a:p>
            <a:pPr algn="r"/>
            <a:r>
              <a:rPr lang="en-US" dirty="0">
                <a:solidFill>
                  <a:schemeClr val="bg1"/>
                </a:solidFill>
              </a:rPr>
              <a:t>Course</a:t>
            </a:r>
            <a:br>
              <a:rPr lang="en-US" dirty="0">
                <a:solidFill>
                  <a:schemeClr val="bg1"/>
                </a:solidFill>
              </a:rPr>
            </a:br>
            <a:r>
              <a:rPr lang="en-US" dirty="0">
                <a:solidFill>
                  <a:schemeClr val="bg1"/>
                </a:solidFill>
              </a:rPr>
              <a:t>Outline</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777638516"/>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14</a:t>
            </a:fld>
            <a:endParaRPr lang="en-US" dirty="0"/>
          </a:p>
        </p:txBody>
      </p:sp>
      <p:pic>
        <p:nvPicPr>
          <p:cNvPr id="4" name="Graphic 3" descr="Books">
            <a:extLst>
              <a:ext uri="{FF2B5EF4-FFF2-40B4-BE49-F238E27FC236}">
                <a16:creationId xmlns:a16="http://schemas.microsoft.com/office/drawing/2014/main" id="{03670E5C-60EA-407B-BEF3-CA8018ACEB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42828" y="640794"/>
            <a:ext cx="541972" cy="507286"/>
          </a:xfrm>
          <a:prstGeom prst="rect">
            <a:avLst/>
          </a:prstGeom>
        </p:spPr>
      </p:pic>
    </p:spTree>
    <p:extLst>
      <p:ext uri="{BB962C8B-B14F-4D97-AF65-F5344CB8AC3E}">
        <p14:creationId xmlns:p14="http://schemas.microsoft.com/office/powerpoint/2010/main" val="40803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4034-3012-44C0-9097-356519663220}"/>
              </a:ext>
            </a:extLst>
          </p:cNvPr>
          <p:cNvSpPr>
            <a:spLocks noGrp="1"/>
          </p:cNvSpPr>
          <p:nvPr>
            <p:ph type="title"/>
          </p:nvPr>
        </p:nvSpPr>
        <p:spPr/>
        <p:txBody>
          <a:bodyPr/>
          <a:lstStyle/>
          <a:p>
            <a:r>
              <a:rPr lang="en-US" dirty="0">
                <a:latin typeface="+mn-lt"/>
              </a:rPr>
              <a:t>ADDITIONAL RESOURCES</a:t>
            </a:r>
          </a:p>
        </p:txBody>
      </p:sp>
      <p:sp>
        <p:nvSpPr>
          <p:cNvPr id="3" name="Content Placeholder 2">
            <a:extLst>
              <a:ext uri="{FF2B5EF4-FFF2-40B4-BE49-F238E27FC236}">
                <a16:creationId xmlns:a16="http://schemas.microsoft.com/office/drawing/2014/main" id="{E79C0FD5-2BE5-4053-949A-C13D3DF7CEDA}"/>
              </a:ext>
            </a:extLst>
          </p:cNvPr>
          <p:cNvSpPr>
            <a:spLocks noGrp="1"/>
          </p:cNvSpPr>
          <p:nvPr>
            <p:ph idx="1"/>
          </p:nvPr>
        </p:nvSpPr>
        <p:spPr>
          <a:xfrm>
            <a:off x="838199" y="1825625"/>
            <a:ext cx="10265229" cy="4351338"/>
          </a:xfrm>
        </p:spPr>
        <p:txBody>
          <a:bodyPr>
            <a:normAutofit lnSpcReduction="10000"/>
          </a:bodyPr>
          <a:lstStyle/>
          <a:p>
            <a:r>
              <a:rPr lang="en-US" sz="3200" dirty="0"/>
              <a:t>Faculty Development Center’s (FDC) </a:t>
            </a:r>
            <a:r>
              <a:rPr lang="en-US" sz="3200" dirty="0">
                <a:hlinkClick r:id="rId3"/>
              </a:rPr>
              <a:t>Course Design</a:t>
            </a:r>
            <a:r>
              <a:rPr lang="en-US" sz="3200" dirty="0"/>
              <a:t> page</a:t>
            </a:r>
          </a:p>
          <a:p>
            <a:r>
              <a:rPr lang="en-US" sz="3200" dirty="0"/>
              <a:t>FDC’s </a:t>
            </a:r>
            <a:r>
              <a:rPr lang="en-US" sz="3200" dirty="0">
                <a:hlinkClick r:id="rId4"/>
              </a:rPr>
              <a:t>Designing Appropriate Assignments</a:t>
            </a:r>
            <a:r>
              <a:rPr lang="en-US" sz="3200" dirty="0"/>
              <a:t> page</a:t>
            </a:r>
          </a:p>
          <a:p>
            <a:r>
              <a:rPr lang="en-US" sz="3200" dirty="0"/>
              <a:t>Wiggins, Grant and Jay McTighe. </a:t>
            </a:r>
            <a:r>
              <a:rPr lang="en-US" sz="3200" i="1" dirty="0"/>
              <a:t>Understanding by Design, Expanded 2nd Edition</a:t>
            </a:r>
            <a:r>
              <a:rPr lang="en-US" sz="3200" dirty="0"/>
              <a:t>. Pearson, 2005. (Available from FDC Library and AOK Library)</a:t>
            </a:r>
          </a:p>
          <a:p>
            <a:r>
              <a:rPr lang="en-US" sz="3200" dirty="0"/>
              <a:t>ABET’s </a:t>
            </a:r>
            <a:r>
              <a:rPr lang="en-US" sz="3200" dirty="0">
                <a:hlinkClick r:id="rId5"/>
              </a:rPr>
              <a:t>Student Learning Outcomes webinar</a:t>
            </a:r>
            <a:endParaRPr lang="en-US" sz="3200" dirty="0"/>
          </a:p>
          <a:p>
            <a:r>
              <a:rPr lang="en-US" sz="3200" dirty="0"/>
              <a:t>Derek Bok Center @Harvard’s </a:t>
            </a:r>
            <a:r>
              <a:rPr lang="en-US" sz="3200" dirty="0">
                <a:hlinkClick r:id="rId6"/>
              </a:rPr>
              <a:t>Inclusive Course Design webpage</a:t>
            </a:r>
            <a:endParaRPr lang="en-US" sz="3200" dirty="0"/>
          </a:p>
          <a:p>
            <a:r>
              <a:rPr lang="en-US" sz="3200" dirty="0"/>
              <a:t>Dr. Kerrie Kephart, </a:t>
            </a:r>
            <a:r>
              <a:rPr lang="en-US" sz="3200" dirty="0">
                <a:hlinkClick r:id="rId7"/>
              </a:rPr>
              <a:t>kkephart@umbc.edu</a:t>
            </a:r>
            <a:endParaRPr lang="en-US" sz="3200" dirty="0"/>
          </a:p>
          <a:p>
            <a:endParaRPr lang="en-US" sz="3200" dirty="0"/>
          </a:p>
          <a:p>
            <a:endParaRPr lang="en-US" sz="3200" dirty="0"/>
          </a:p>
          <a:p>
            <a:endParaRPr lang="en-US" sz="3200" dirty="0"/>
          </a:p>
        </p:txBody>
      </p:sp>
    </p:spTree>
    <p:extLst>
      <p:ext uri="{BB962C8B-B14F-4D97-AF65-F5344CB8AC3E}">
        <p14:creationId xmlns:p14="http://schemas.microsoft.com/office/powerpoint/2010/main" val="116272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529BC1-788C-472C-A272-72DD928B0D7E}"/>
              </a:ext>
            </a:extLst>
          </p:cNvPr>
          <p:cNvSpPr>
            <a:spLocks noGrp="1"/>
          </p:cNvSpPr>
          <p:nvPr>
            <p:ph type="title"/>
          </p:nvPr>
        </p:nvSpPr>
        <p:spPr>
          <a:xfrm>
            <a:off x="838200" y="672634"/>
            <a:ext cx="9900920" cy="710552"/>
          </a:xfrm>
        </p:spPr>
        <p:txBody>
          <a:bodyPr/>
          <a:lstStyle/>
          <a:p>
            <a:r>
              <a:rPr lang="en-US" sz="3200" dirty="0"/>
              <a:t>What should your first step in planning your course be?</a:t>
            </a:r>
          </a:p>
        </p:txBody>
      </p:sp>
      <p:sp>
        <p:nvSpPr>
          <p:cNvPr id="7" name="Content Placeholder 6">
            <a:extLst>
              <a:ext uri="{FF2B5EF4-FFF2-40B4-BE49-F238E27FC236}">
                <a16:creationId xmlns:a16="http://schemas.microsoft.com/office/drawing/2014/main" id="{B4EA0295-8195-4A5E-AEB6-646BE2561E29}"/>
              </a:ext>
            </a:extLst>
          </p:cNvPr>
          <p:cNvSpPr>
            <a:spLocks noGrp="1"/>
          </p:cNvSpPr>
          <p:nvPr>
            <p:ph idx="1"/>
          </p:nvPr>
        </p:nvSpPr>
        <p:spPr>
          <a:xfrm>
            <a:off x="838200" y="1988185"/>
            <a:ext cx="4668520" cy="4351338"/>
          </a:xfrm>
        </p:spPr>
        <p:txBody>
          <a:bodyPr>
            <a:normAutofit/>
          </a:bodyPr>
          <a:lstStyle/>
          <a:p>
            <a:r>
              <a:rPr lang="en-US" sz="2800" dirty="0"/>
              <a:t>Take a minute and write in the chat what you think your first step will be in designing your course</a:t>
            </a:r>
          </a:p>
          <a:p>
            <a:pPr marL="0" indent="0">
              <a:buNone/>
            </a:pPr>
            <a:r>
              <a:rPr lang="en-US" sz="2800" dirty="0"/>
              <a:t>		BUT!</a:t>
            </a:r>
          </a:p>
          <a:p>
            <a:r>
              <a:rPr lang="en-US" sz="2800" dirty="0"/>
              <a:t>Don’t hit enter/send until I tell you to</a:t>
            </a:r>
          </a:p>
        </p:txBody>
      </p:sp>
      <p:sp>
        <p:nvSpPr>
          <p:cNvPr id="4" name="Slide Number Placeholder 3">
            <a:extLst>
              <a:ext uri="{FF2B5EF4-FFF2-40B4-BE49-F238E27FC236}">
                <a16:creationId xmlns:a16="http://schemas.microsoft.com/office/drawing/2014/main" id="{E5A4CD32-7286-4A2C-A1F4-BEA095DE38E6}"/>
              </a:ext>
            </a:extLst>
          </p:cNvPr>
          <p:cNvSpPr>
            <a:spLocks noGrp="1"/>
          </p:cNvSpPr>
          <p:nvPr>
            <p:ph type="sldNum" sz="quarter" idx="10"/>
          </p:nvPr>
        </p:nvSpPr>
        <p:spPr/>
        <p:txBody>
          <a:bodyPr/>
          <a:lstStyle/>
          <a:p>
            <a:r>
              <a:rPr lang="en-US"/>
              <a:t>PAGE </a:t>
            </a:r>
            <a:fld id="{4A9B5881-4007-4345-955A-79C2656F0C49}" type="slidenum">
              <a:rPr lang="en-US" smtClean="0"/>
              <a:pPr/>
              <a:t>2</a:t>
            </a:fld>
            <a:endParaRPr lang="en-US" dirty="0"/>
          </a:p>
        </p:txBody>
      </p:sp>
      <p:pic>
        <p:nvPicPr>
          <p:cNvPr id="1026" name="Picture 2" descr="Man Thinking Doubt - Free photo on Pixabay">
            <a:extLst>
              <a:ext uri="{FF2B5EF4-FFF2-40B4-BE49-F238E27FC236}">
                <a16:creationId xmlns:a16="http://schemas.microsoft.com/office/drawing/2014/main" id="{13CE13DD-0EAA-43F5-93EF-431F84EC2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206" y="2067560"/>
            <a:ext cx="5021594" cy="351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1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9DED9-5DE2-4756-BF87-D3E68937CDE7}"/>
              </a:ext>
            </a:extLst>
          </p:cNvPr>
          <p:cNvSpPr>
            <a:spLocks noGrp="1"/>
          </p:cNvSpPr>
          <p:nvPr>
            <p:ph type="title"/>
          </p:nvPr>
        </p:nvSpPr>
        <p:spPr>
          <a:xfrm>
            <a:off x="746760" y="936104"/>
            <a:ext cx="10515600" cy="833663"/>
          </a:xfrm>
        </p:spPr>
        <p:txBody>
          <a:bodyPr/>
          <a:lstStyle/>
          <a:p>
            <a:r>
              <a:rPr lang="en-US" dirty="0">
                <a:latin typeface="+mn-lt"/>
              </a:rPr>
              <a:t>LEARNING OBJECTIVES FOR TODAY’S SESSION</a:t>
            </a:r>
          </a:p>
        </p:txBody>
      </p:sp>
      <p:sp>
        <p:nvSpPr>
          <p:cNvPr id="3" name="Content Placeholder 2">
            <a:extLst>
              <a:ext uri="{FF2B5EF4-FFF2-40B4-BE49-F238E27FC236}">
                <a16:creationId xmlns:a16="http://schemas.microsoft.com/office/drawing/2014/main" id="{2BFEBBFA-5B3D-44F7-AC97-8BD88544E0AC}"/>
              </a:ext>
            </a:extLst>
          </p:cNvPr>
          <p:cNvSpPr>
            <a:spLocks noGrp="1"/>
          </p:cNvSpPr>
          <p:nvPr>
            <p:ph idx="1"/>
          </p:nvPr>
        </p:nvSpPr>
        <p:spPr>
          <a:xfrm>
            <a:off x="889000" y="2411957"/>
            <a:ext cx="9644743" cy="3387952"/>
          </a:xfrm>
        </p:spPr>
        <p:txBody>
          <a:bodyPr>
            <a:normAutofit/>
          </a:bodyPr>
          <a:lstStyle/>
          <a:p>
            <a:pPr marL="0" indent="0">
              <a:buNone/>
            </a:pPr>
            <a:r>
              <a:rPr lang="en-US" sz="2800" dirty="0"/>
              <a:t>By the end of this session, you will be able to:</a:t>
            </a:r>
          </a:p>
          <a:p>
            <a:pPr marL="514350" indent="-514350">
              <a:spcBef>
                <a:spcPts val="1800"/>
              </a:spcBef>
              <a:buFont typeface="+mj-lt"/>
              <a:buAutoNum type="arabicPeriod"/>
            </a:pPr>
            <a:r>
              <a:rPr lang="en-US" sz="2800" dirty="0"/>
              <a:t>Apply principles of </a:t>
            </a:r>
            <a:r>
              <a:rPr lang="en-US" sz="2800" b="1" dirty="0">
                <a:solidFill>
                  <a:schemeClr val="accent2">
                    <a:lumMod val="60000"/>
                    <a:lumOff val="40000"/>
                  </a:schemeClr>
                </a:solidFill>
              </a:rPr>
              <a:t>Backward Design </a:t>
            </a:r>
            <a:r>
              <a:rPr lang="en-US" sz="2800" dirty="0"/>
              <a:t>and </a:t>
            </a:r>
            <a:r>
              <a:rPr lang="en-US" sz="2800" b="1" dirty="0">
                <a:solidFill>
                  <a:schemeClr val="accent2">
                    <a:lumMod val="60000"/>
                    <a:lumOff val="40000"/>
                  </a:schemeClr>
                </a:solidFill>
              </a:rPr>
              <a:t>Bloom’s Taxonomy of Learning </a:t>
            </a:r>
            <a:r>
              <a:rPr lang="en-US" sz="2800" dirty="0"/>
              <a:t>to design learning outcomes for your SEA course</a:t>
            </a:r>
          </a:p>
          <a:p>
            <a:pPr marL="514350" indent="-514350">
              <a:spcBef>
                <a:spcPts val="1800"/>
              </a:spcBef>
              <a:buFont typeface="+mj-lt"/>
              <a:buAutoNum type="arabicPeriod"/>
            </a:pPr>
            <a:r>
              <a:rPr lang="en-US" sz="2800" dirty="0"/>
              <a:t>Evaluate a variety of </a:t>
            </a:r>
            <a:r>
              <a:rPr lang="en-US" sz="2800" b="1" dirty="0">
                <a:solidFill>
                  <a:schemeClr val="accent2">
                    <a:lumMod val="60000"/>
                    <a:lumOff val="40000"/>
                  </a:schemeClr>
                </a:solidFill>
              </a:rPr>
              <a:t>methods for assessing </a:t>
            </a:r>
            <a:r>
              <a:rPr lang="en-US" sz="2800" dirty="0"/>
              <a:t>students’ mastery of the learning objectives to choose the most appropriate ones for your course</a:t>
            </a:r>
          </a:p>
        </p:txBody>
      </p:sp>
    </p:spTree>
    <p:extLst>
      <p:ext uri="{BB962C8B-B14F-4D97-AF65-F5344CB8AC3E}">
        <p14:creationId xmlns:p14="http://schemas.microsoft.com/office/powerpoint/2010/main" val="353105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0D6AAF6-66DF-457A-B833-D75191D58735}"/>
              </a:ext>
            </a:extLst>
          </p:cNvPr>
          <p:cNvGraphicFramePr/>
          <p:nvPr>
            <p:extLst>
              <p:ext uri="{D42A27DB-BD31-4B8C-83A1-F6EECF244321}">
                <p14:modId xmlns:p14="http://schemas.microsoft.com/office/powerpoint/2010/main" val="1427284133"/>
              </p:ext>
            </p:extLst>
          </p:nvPr>
        </p:nvGraphicFramePr>
        <p:xfrm>
          <a:off x="622299" y="191589"/>
          <a:ext cx="10947401" cy="5735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E2478662-9FCC-4CAA-89D9-C54F73CDAF13}"/>
              </a:ext>
            </a:extLst>
          </p:cNvPr>
          <p:cNvSpPr>
            <a:spLocks noGrp="1"/>
          </p:cNvSpPr>
          <p:nvPr>
            <p:ph type="title"/>
          </p:nvPr>
        </p:nvSpPr>
        <p:spPr>
          <a:xfrm>
            <a:off x="6894205" y="740229"/>
            <a:ext cx="5513695" cy="982568"/>
          </a:xfrm>
        </p:spPr>
        <p:txBody>
          <a:bodyPr>
            <a:normAutofit/>
            <a:scene3d>
              <a:camera prst="orthographicFront">
                <a:rot lat="0" lon="10800000" rev="0"/>
              </a:camera>
              <a:lightRig rig="threePt" dir="t"/>
            </a:scene3d>
          </a:bodyPr>
          <a:lstStyle/>
          <a:p>
            <a:r>
              <a:rPr lang="en-US" sz="4900" dirty="0">
                <a:latin typeface="+mn-lt"/>
              </a:rPr>
              <a:t>Backward</a:t>
            </a:r>
            <a:r>
              <a:rPr lang="en-US" dirty="0">
                <a:latin typeface="+mn-lt"/>
              </a:rPr>
              <a:t> </a:t>
            </a:r>
            <a:r>
              <a:rPr lang="en-US" sz="4900" dirty="0">
                <a:latin typeface="+mn-lt"/>
              </a:rPr>
              <a:t>Design</a:t>
            </a:r>
          </a:p>
        </p:txBody>
      </p:sp>
    </p:spTree>
    <p:extLst>
      <p:ext uri="{BB962C8B-B14F-4D97-AF65-F5344CB8AC3E}">
        <p14:creationId xmlns:p14="http://schemas.microsoft.com/office/powerpoint/2010/main" val="368253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0D6AAF6-66DF-457A-B833-D75191D58735}"/>
              </a:ext>
            </a:extLst>
          </p:cNvPr>
          <p:cNvGraphicFramePr/>
          <p:nvPr>
            <p:extLst>
              <p:ext uri="{D42A27DB-BD31-4B8C-83A1-F6EECF244321}">
                <p14:modId xmlns:p14="http://schemas.microsoft.com/office/powerpoint/2010/main" val="3422926676"/>
              </p:ext>
            </p:extLst>
          </p:nvPr>
        </p:nvGraphicFramePr>
        <p:xfrm>
          <a:off x="622299" y="191589"/>
          <a:ext cx="10947401" cy="5735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0DEFEB92-96BB-441D-923C-89D4790875DF}"/>
              </a:ext>
            </a:extLst>
          </p:cNvPr>
          <p:cNvGrpSpPr/>
          <p:nvPr/>
        </p:nvGrpSpPr>
        <p:grpSpPr>
          <a:xfrm>
            <a:off x="1833346" y="4399280"/>
            <a:ext cx="4349659" cy="2021840"/>
            <a:chOff x="1833346" y="4399280"/>
            <a:chExt cx="4349659" cy="2021840"/>
          </a:xfrm>
        </p:grpSpPr>
        <p:pic>
          <p:nvPicPr>
            <p:cNvPr id="7" name="Graphic 6" descr="Sailboat">
              <a:extLst>
                <a:ext uri="{FF2B5EF4-FFF2-40B4-BE49-F238E27FC236}">
                  <a16:creationId xmlns:a16="http://schemas.microsoft.com/office/drawing/2014/main" id="{513D376C-14CF-4E6A-9207-C46AF39B6F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94845" y="4399280"/>
              <a:ext cx="1788160" cy="1788160"/>
            </a:xfrm>
            <a:prstGeom prst="rect">
              <a:avLst/>
            </a:prstGeom>
          </p:spPr>
        </p:pic>
        <p:sp>
          <p:nvSpPr>
            <p:cNvPr id="8" name="Freeform: Shape 7">
              <a:extLst>
                <a:ext uri="{FF2B5EF4-FFF2-40B4-BE49-F238E27FC236}">
                  <a16:creationId xmlns:a16="http://schemas.microsoft.com/office/drawing/2014/main" id="{9D193CD0-3C22-4A29-AA9D-C626CE4886A9}"/>
                </a:ext>
              </a:extLst>
            </p:cNvPr>
            <p:cNvSpPr/>
            <p:nvPr/>
          </p:nvSpPr>
          <p:spPr>
            <a:xfrm flipH="1">
              <a:off x="1833346" y="5953760"/>
              <a:ext cx="4069614" cy="467360"/>
            </a:xfrm>
            <a:custGeom>
              <a:avLst/>
              <a:gdLst>
                <a:gd name="connsiteX0" fmla="*/ 2931694 w 4069614"/>
                <a:gd name="connsiteY0" fmla="*/ 0 h 467360"/>
                <a:gd name="connsiteX1" fmla="*/ 15774 w 4069614"/>
                <a:gd name="connsiteY1" fmla="*/ 101600 h 467360"/>
                <a:gd name="connsiteX2" fmla="*/ 4069614 w 4069614"/>
                <a:gd name="connsiteY2" fmla="*/ 467360 h 467360"/>
              </a:gdLst>
              <a:ahLst/>
              <a:cxnLst>
                <a:cxn ang="0">
                  <a:pos x="connsiteX0" y="connsiteY0"/>
                </a:cxn>
                <a:cxn ang="0">
                  <a:pos x="connsiteX1" y="connsiteY1"/>
                </a:cxn>
                <a:cxn ang="0">
                  <a:pos x="connsiteX2" y="connsiteY2"/>
                </a:cxn>
              </a:cxnLst>
              <a:rect l="l" t="t" r="r" b="b"/>
              <a:pathLst>
                <a:path w="4069614" h="467360">
                  <a:moveTo>
                    <a:pt x="2931694" y="0"/>
                  </a:moveTo>
                  <a:cubicBezTo>
                    <a:pt x="1378907" y="11853"/>
                    <a:pt x="-173879" y="23707"/>
                    <a:pt x="15774" y="101600"/>
                  </a:cubicBezTo>
                  <a:cubicBezTo>
                    <a:pt x="205427" y="179493"/>
                    <a:pt x="2137520" y="323426"/>
                    <a:pt x="4069614" y="46736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F22DB052-8317-410C-AD69-DFC3A9188F9A}"/>
              </a:ext>
            </a:extLst>
          </p:cNvPr>
          <p:cNvSpPr txBox="1"/>
          <p:nvPr/>
        </p:nvSpPr>
        <p:spPr>
          <a:xfrm>
            <a:off x="7193280" y="4856480"/>
            <a:ext cx="4074160" cy="1200329"/>
          </a:xfrm>
          <a:prstGeom prst="rect">
            <a:avLst/>
          </a:prstGeom>
          <a:noFill/>
        </p:spPr>
        <p:txBody>
          <a:bodyPr wrap="square" rtlCol="0">
            <a:spAutoFit/>
          </a:bodyPr>
          <a:lstStyle/>
          <a:p>
            <a:r>
              <a:rPr lang="en-US" sz="2400" dirty="0">
                <a:solidFill>
                  <a:schemeClr val="bg1"/>
                </a:solidFill>
              </a:rPr>
              <a:t>In order to chart a proper course, first you need to know where you’re going.</a:t>
            </a:r>
          </a:p>
        </p:txBody>
      </p:sp>
      <p:sp>
        <p:nvSpPr>
          <p:cNvPr id="16" name="Title 3">
            <a:extLst>
              <a:ext uri="{FF2B5EF4-FFF2-40B4-BE49-F238E27FC236}">
                <a16:creationId xmlns:a16="http://schemas.microsoft.com/office/drawing/2014/main" id="{0E614BCD-260B-4EED-9830-A096B5AEC4FF}"/>
              </a:ext>
            </a:extLst>
          </p:cNvPr>
          <p:cNvSpPr>
            <a:spLocks noGrp="1"/>
          </p:cNvSpPr>
          <p:nvPr>
            <p:ph type="title"/>
          </p:nvPr>
        </p:nvSpPr>
        <p:spPr>
          <a:xfrm>
            <a:off x="622299" y="608149"/>
            <a:ext cx="10650752" cy="982568"/>
          </a:xfrm>
        </p:spPr>
        <p:txBody>
          <a:bodyPr>
            <a:normAutofit/>
            <a:scene3d>
              <a:camera prst="orthographicFront">
                <a:rot lat="0" lon="0" rev="0"/>
              </a:camera>
              <a:lightRig rig="threePt" dir="t"/>
            </a:scene3d>
          </a:bodyPr>
          <a:lstStyle/>
          <a:p>
            <a:r>
              <a:rPr lang="en-US" sz="4900" dirty="0">
                <a:latin typeface="+mn-lt"/>
              </a:rPr>
              <a:t>Backward Design </a:t>
            </a:r>
            <a:endParaRPr lang="en-US" dirty="0">
              <a:latin typeface="+mn-lt"/>
            </a:endParaRPr>
          </a:p>
        </p:txBody>
      </p:sp>
      <p:sp>
        <p:nvSpPr>
          <p:cNvPr id="17" name="TextBox 16">
            <a:extLst>
              <a:ext uri="{FF2B5EF4-FFF2-40B4-BE49-F238E27FC236}">
                <a16:creationId xmlns:a16="http://schemas.microsoft.com/office/drawing/2014/main" id="{8766CE42-630F-435A-A54E-7A76261C7FAF}"/>
              </a:ext>
            </a:extLst>
          </p:cNvPr>
          <p:cNvSpPr txBox="1"/>
          <p:nvPr/>
        </p:nvSpPr>
        <p:spPr>
          <a:xfrm>
            <a:off x="707570" y="1356025"/>
            <a:ext cx="4267200" cy="369332"/>
          </a:xfrm>
          <a:prstGeom prst="rect">
            <a:avLst/>
          </a:prstGeom>
          <a:noFill/>
        </p:spPr>
        <p:txBody>
          <a:bodyPr wrap="square" rtlCol="0">
            <a:spAutoFit/>
          </a:bodyPr>
          <a:lstStyle/>
          <a:p>
            <a:r>
              <a:rPr lang="en-US" dirty="0">
                <a:solidFill>
                  <a:schemeClr val="bg1"/>
                </a:solidFill>
              </a:rPr>
              <a:t>Wiggins &amp; McTighe (1998, 2005)</a:t>
            </a:r>
          </a:p>
        </p:txBody>
      </p:sp>
      <p:sp>
        <p:nvSpPr>
          <p:cNvPr id="20" name="TextBox 19">
            <a:extLst>
              <a:ext uri="{FF2B5EF4-FFF2-40B4-BE49-F238E27FC236}">
                <a16:creationId xmlns:a16="http://schemas.microsoft.com/office/drawing/2014/main" id="{E96EE632-0E76-46AB-AF0B-8425745B4D66}"/>
              </a:ext>
            </a:extLst>
          </p:cNvPr>
          <p:cNvSpPr txBox="1"/>
          <p:nvPr/>
        </p:nvSpPr>
        <p:spPr>
          <a:xfrm>
            <a:off x="2193612" y="4106892"/>
            <a:ext cx="833120" cy="584775"/>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①</a:t>
            </a:r>
          </a:p>
        </p:txBody>
      </p:sp>
      <p:sp>
        <p:nvSpPr>
          <p:cNvPr id="21" name="TextBox 20">
            <a:extLst>
              <a:ext uri="{FF2B5EF4-FFF2-40B4-BE49-F238E27FC236}">
                <a16:creationId xmlns:a16="http://schemas.microsoft.com/office/drawing/2014/main" id="{EF34AFDD-EBE2-48B8-AA89-63051B9F4890}"/>
              </a:ext>
            </a:extLst>
          </p:cNvPr>
          <p:cNvSpPr txBox="1"/>
          <p:nvPr/>
        </p:nvSpPr>
        <p:spPr>
          <a:xfrm>
            <a:off x="5639031" y="4165600"/>
            <a:ext cx="833120" cy="584775"/>
          </a:xfrm>
          <a:prstGeom prst="rect">
            <a:avLst/>
          </a:prstGeom>
          <a:noFill/>
        </p:spPr>
        <p:txBody>
          <a:bodyPr wrap="square" rtlCol="0">
            <a:spAutoFit/>
          </a:bodyPr>
          <a:lstStyle/>
          <a:p>
            <a:r>
              <a:rPr lang="en-US" sz="3200" dirty="0">
                <a:solidFill>
                  <a:schemeClr val="bg1"/>
                </a:solidFill>
              </a:rPr>
              <a:t>②</a:t>
            </a:r>
          </a:p>
        </p:txBody>
      </p:sp>
      <p:sp>
        <p:nvSpPr>
          <p:cNvPr id="22" name="TextBox 21">
            <a:extLst>
              <a:ext uri="{FF2B5EF4-FFF2-40B4-BE49-F238E27FC236}">
                <a16:creationId xmlns:a16="http://schemas.microsoft.com/office/drawing/2014/main" id="{3C1FBBD4-B611-47FB-9E0A-164FCE68C877}"/>
              </a:ext>
            </a:extLst>
          </p:cNvPr>
          <p:cNvSpPr txBox="1"/>
          <p:nvPr/>
        </p:nvSpPr>
        <p:spPr>
          <a:xfrm>
            <a:off x="9230360" y="4148424"/>
            <a:ext cx="768028" cy="584775"/>
          </a:xfrm>
          <a:prstGeom prst="rect">
            <a:avLst/>
          </a:prstGeom>
          <a:noFill/>
        </p:spPr>
        <p:txBody>
          <a:bodyPr wrap="square" rtlCol="0">
            <a:spAutoFit/>
          </a:bodyPr>
          <a:lstStyle/>
          <a:p>
            <a:r>
              <a:rPr lang="en-US" sz="3200" dirty="0">
                <a:solidFill>
                  <a:schemeClr val="bg1"/>
                </a:solidFill>
              </a:rPr>
              <a:t>③</a:t>
            </a:r>
            <a:endParaRPr lang="en-US" sz="3200" dirty="0"/>
          </a:p>
        </p:txBody>
      </p:sp>
    </p:spTree>
    <p:extLst>
      <p:ext uri="{BB962C8B-B14F-4D97-AF65-F5344CB8AC3E}">
        <p14:creationId xmlns:p14="http://schemas.microsoft.com/office/powerpoint/2010/main" val="251278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0D6AAF6-66DF-457A-B833-D75191D58735}"/>
              </a:ext>
            </a:extLst>
          </p:cNvPr>
          <p:cNvGraphicFramePr/>
          <p:nvPr>
            <p:extLst/>
          </p:nvPr>
        </p:nvGraphicFramePr>
        <p:xfrm>
          <a:off x="622299" y="191589"/>
          <a:ext cx="10947401" cy="5735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itle 3">
            <a:extLst>
              <a:ext uri="{FF2B5EF4-FFF2-40B4-BE49-F238E27FC236}">
                <a16:creationId xmlns:a16="http://schemas.microsoft.com/office/drawing/2014/main" id="{0E614BCD-260B-4EED-9830-A096B5AEC4FF}"/>
              </a:ext>
            </a:extLst>
          </p:cNvPr>
          <p:cNvSpPr>
            <a:spLocks noGrp="1"/>
          </p:cNvSpPr>
          <p:nvPr>
            <p:ph type="title"/>
          </p:nvPr>
        </p:nvSpPr>
        <p:spPr>
          <a:xfrm>
            <a:off x="622299" y="608149"/>
            <a:ext cx="10650752" cy="982568"/>
          </a:xfrm>
        </p:spPr>
        <p:txBody>
          <a:bodyPr>
            <a:normAutofit/>
            <a:scene3d>
              <a:camera prst="orthographicFront">
                <a:rot lat="0" lon="0" rev="0"/>
              </a:camera>
              <a:lightRig rig="threePt" dir="t"/>
            </a:scene3d>
          </a:bodyPr>
          <a:lstStyle/>
          <a:p>
            <a:r>
              <a:rPr lang="en-US" sz="4900" dirty="0">
                <a:latin typeface="+mn-lt"/>
              </a:rPr>
              <a:t>Backward Design </a:t>
            </a:r>
            <a:endParaRPr lang="en-US" dirty="0">
              <a:latin typeface="+mn-lt"/>
            </a:endParaRPr>
          </a:p>
        </p:txBody>
      </p:sp>
      <p:sp>
        <p:nvSpPr>
          <p:cNvPr id="17" name="TextBox 16">
            <a:extLst>
              <a:ext uri="{FF2B5EF4-FFF2-40B4-BE49-F238E27FC236}">
                <a16:creationId xmlns:a16="http://schemas.microsoft.com/office/drawing/2014/main" id="{8766CE42-630F-435A-A54E-7A76261C7FAF}"/>
              </a:ext>
            </a:extLst>
          </p:cNvPr>
          <p:cNvSpPr txBox="1"/>
          <p:nvPr/>
        </p:nvSpPr>
        <p:spPr>
          <a:xfrm>
            <a:off x="707570" y="1356025"/>
            <a:ext cx="4267200" cy="369332"/>
          </a:xfrm>
          <a:prstGeom prst="rect">
            <a:avLst/>
          </a:prstGeom>
          <a:noFill/>
        </p:spPr>
        <p:txBody>
          <a:bodyPr wrap="square" rtlCol="0">
            <a:spAutoFit/>
          </a:bodyPr>
          <a:lstStyle/>
          <a:p>
            <a:r>
              <a:rPr lang="en-US" dirty="0">
                <a:solidFill>
                  <a:schemeClr val="bg1"/>
                </a:solidFill>
              </a:rPr>
              <a:t>Wiggins &amp; McTighe (1998, 2005)</a:t>
            </a:r>
          </a:p>
        </p:txBody>
      </p:sp>
      <p:sp>
        <p:nvSpPr>
          <p:cNvPr id="11" name="TextBox 10">
            <a:extLst>
              <a:ext uri="{FF2B5EF4-FFF2-40B4-BE49-F238E27FC236}">
                <a16:creationId xmlns:a16="http://schemas.microsoft.com/office/drawing/2014/main" id="{CBF05808-1FFF-471A-8DD8-A3532181C752}"/>
              </a:ext>
            </a:extLst>
          </p:cNvPr>
          <p:cNvSpPr txBox="1"/>
          <p:nvPr/>
        </p:nvSpPr>
        <p:spPr>
          <a:xfrm>
            <a:off x="810984" y="4873171"/>
            <a:ext cx="10570029" cy="892552"/>
          </a:xfrm>
          <a:prstGeom prst="rect">
            <a:avLst/>
          </a:prstGeom>
          <a:noFill/>
        </p:spPr>
        <p:txBody>
          <a:bodyPr wrap="square" rtlCol="0">
            <a:spAutoFit/>
          </a:bodyPr>
          <a:lstStyle/>
          <a:p>
            <a:r>
              <a:rPr lang="en-US" sz="2800" dirty="0">
                <a:solidFill>
                  <a:schemeClr val="bg1"/>
                </a:solidFill>
              </a:rPr>
              <a:t>THE PRINCIPLE OF ALIGNMENT: </a:t>
            </a:r>
          </a:p>
          <a:p>
            <a:r>
              <a:rPr lang="en-US" sz="2400" dirty="0">
                <a:solidFill>
                  <a:schemeClr val="bg1"/>
                </a:solidFill>
              </a:rPr>
              <a:t>All learning activities and assessments must align with the learning goals/objectives.</a:t>
            </a:r>
          </a:p>
        </p:txBody>
      </p:sp>
    </p:spTree>
    <p:extLst>
      <p:ext uri="{BB962C8B-B14F-4D97-AF65-F5344CB8AC3E}">
        <p14:creationId xmlns:p14="http://schemas.microsoft.com/office/powerpoint/2010/main" val="90210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7512000" y="0"/>
            <a:ext cx="4680000" cy="6721473"/>
          </a:xfrm>
        </p:spPr>
        <p:txBody>
          <a:bodyPr/>
          <a:lstStyle/>
          <a:p>
            <a:r>
              <a:rPr lang="en-US" dirty="0"/>
              <a:t>Writing Learning Goals</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7</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1609072874"/>
              </p:ext>
            </p:extLst>
          </p:nvPr>
        </p:nvGraphicFramePr>
        <p:xfrm>
          <a:off x="838200" y="365124"/>
          <a:ext cx="6395720"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78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7512000" y="0"/>
            <a:ext cx="4680000" cy="6721473"/>
          </a:xfrm>
        </p:spPr>
        <p:txBody>
          <a:bodyPr/>
          <a:lstStyle/>
          <a:p>
            <a:r>
              <a:rPr lang="en-US" dirty="0"/>
              <a:t>Writing Learning Goals</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8</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2794888931"/>
              </p:ext>
            </p:extLst>
          </p:nvPr>
        </p:nvGraphicFramePr>
        <p:xfrm>
          <a:off x="524691" y="436562"/>
          <a:ext cx="6395720"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734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42BA-81DF-410E-808A-0266B25BFA56}"/>
              </a:ext>
            </a:extLst>
          </p:cNvPr>
          <p:cNvSpPr>
            <a:spLocks noGrp="1"/>
          </p:cNvSpPr>
          <p:nvPr>
            <p:ph type="title"/>
          </p:nvPr>
        </p:nvSpPr>
        <p:spPr/>
        <p:txBody>
          <a:bodyPr/>
          <a:lstStyle/>
          <a:p>
            <a:r>
              <a:rPr lang="en-US" dirty="0"/>
              <a:t>Writing Learning Goals</a:t>
            </a:r>
          </a:p>
        </p:txBody>
      </p:sp>
      <p:sp>
        <p:nvSpPr>
          <p:cNvPr id="4" name="Slide Number Placeholder 3">
            <a:extLst>
              <a:ext uri="{FF2B5EF4-FFF2-40B4-BE49-F238E27FC236}">
                <a16:creationId xmlns:a16="http://schemas.microsoft.com/office/drawing/2014/main" id="{8ACE9F5C-2AAD-4452-9DDE-51905CB05F04}"/>
              </a:ext>
            </a:extLst>
          </p:cNvPr>
          <p:cNvSpPr>
            <a:spLocks noGrp="1"/>
          </p:cNvSpPr>
          <p:nvPr>
            <p:ph type="sldNum" sz="quarter" idx="10"/>
          </p:nvPr>
        </p:nvSpPr>
        <p:spPr/>
        <p:txBody>
          <a:bodyPr/>
          <a:lstStyle/>
          <a:p>
            <a:r>
              <a:rPr lang="en-US"/>
              <a:t>PAGE </a:t>
            </a:r>
            <a:fld id="{4A9B5881-4007-4345-955A-79C2656F0C49}" type="slidenum">
              <a:rPr lang="en-US" smtClean="0"/>
              <a:pPr/>
              <a:t>9</a:t>
            </a:fld>
            <a:endParaRPr lang="en-US" dirty="0"/>
          </a:p>
        </p:txBody>
      </p:sp>
      <p:grpSp>
        <p:nvGrpSpPr>
          <p:cNvPr id="8" name="Group 7">
            <a:extLst>
              <a:ext uri="{FF2B5EF4-FFF2-40B4-BE49-F238E27FC236}">
                <a16:creationId xmlns:a16="http://schemas.microsoft.com/office/drawing/2014/main" id="{D86EF66C-DD76-4F17-8707-3B8B51530E99}"/>
              </a:ext>
            </a:extLst>
          </p:cNvPr>
          <p:cNvGrpSpPr/>
          <p:nvPr/>
        </p:nvGrpSpPr>
        <p:grpSpPr>
          <a:xfrm>
            <a:off x="895343" y="2075516"/>
            <a:ext cx="5750935" cy="2706968"/>
            <a:chOff x="306722" y="0"/>
            <a:chExt cx="5750935" cy="1664895"/>
          </a:xfrm>
        </p:grpSpPr>
        <p:sp>
          <p:nvSpPr>
            <p:cNvPr id="9" name="Rectangle 8">
              <a:extLst>
                <a:ext uri="{FF2B5EF4-FFF2-40B4-BE49-F238E27FC236}">
                  <a16:creationId xmlns:a16="http://schemas.microsoft.com/office/drawing/2014/main" id="{7BBE4082-F9B1-40E5-8C05-8CABC7358709}"/>
                </a:ext>
              </a:extLst>
            </p:cNvPr>
            <p:cNvSpPr/>
            <p:nvPr/>
          </p:nvSpPr>
          <p:spPr>
            <a:xfrm>
              <a:off x="306722" y="0"/>
              <a:ext cx="5750935" cy="1664895"/>
            </a:xfrm>
            <a:prstGeom prst="rect">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1E4364AD-00E1-4145-8BC4-22382C7E82A1}"/>
                </a:ext>
              </a:extLst>
            </p:cNvPr>
            <p:cNvSpPr txBox="1"/>
            <p:nvPr/>
          </p:nvSpPr>
          <p:spPr>
            <a:xfrm>
              <a:off x="306722" y="0"/>
              <a:ext cx="5750935" cy="1664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9220" tIns="0" rIns="169220"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At the end of this 5-day experience, students will be able to (1) explain (2) </a:t>
              </a:r>
              <a:r>
                <a:rPr lang="en-US" sz="2800" dirty="0">
                  <a:solidFill>
                    <a:schemeClr val="tx1"/>
                  </a:solidFill>
                </a:rPr>
                <a:t>how the science of exercise </a:t>
              </a:r>
              <a:r>
                <a:rPr lang="en-US" sz="2800" kern="1200" dirty="0">
                  <a:solidFill>
                    <a:schemeClr val="tx1"/>
                  </a:solidFill>
                </a:rPr>
                <a:t>affects stress by (3) creating a short animated video with voiceover narration</a:t>
              </a:r>
            </a:p>
          </p:txBody>
        </p:sp>
      </p:grpSp>
      <p:sp>
        <p:nvSpPr>
          <p:cNvPr id="11" name="TextBox 10">
            <a:extLst>
              <a:ext uri="{FF2B5EF4-FFF2-40B4-BE49-F238E27FC236}">
                <a16:creationId xmlns:a16="http://schemas.microsoft.com/office/drawing/2014/main" id="{C3A52C23-B5EE-4919-BAD3-153E3600C03B}"/>
              </a:ext>
            </a:extLst>
          </p:cNvPr>
          <p:cNvSpPr txBox="1"/>
          <p:nvPr/>
        </p:nvSpPr>
        <p:spPr>
          <a:xfrm>
            <a:off x="1145176" y="574766"/>
            <a:ext cx="5251268" cy="707886"/>
          </a:xfrm>
          <a:prstGeom prst="rect">
            <a:avLst/>
          </a:prstGeom>
          <a:solidFill>
            <a:schemeClr val="accent2">
              <a:lumMod val="50000"/>
            </a:schemeClr>
          </a:solidFill>
        </p:spPr>
        <p:txBody>
          <a:bodyPr wrap="square" rtlCol="0">
            <a:spAutoFit/>
          </a:bodyPr>
          <a:lstStyle/>
          <a:p>
            <a:r>
              <a:rPr lang="en-US" sz="4000" dirty="0">
                <a:solidFill>
                  <a:schemeClr val="bg1"/>
                </a:solidFill>
                <a:latin typeface="+mj-lt"/>
              </a:rPr>
              <a:t>A Sample Learning Goal</a:t>
            </a:r>
          </a:p>
        </p:txBody>
      </p:sp>
    </p:spTree>
    <p:extLst>
      <p:ext uri="{BB962C8B-B14F-4D97-AF65-F5344CB8AC3E}">
        <p14:creationId xmlns:p14="http://schemas.microsoft.com/office/powerpoint/2010/main" val="526943780"/>
      </p:ext>
    </p:extLst>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242A41"/>
      </a:dk2>
      <a:lt2>
        <a:srgbClr val="E2E8E3"/>
      </a:lt2>
      <a:accent1>
        <a:srgbClr val="5370C5"/>
      </a:accent1>
      <a:accent2>
        <a:srgbClr val="17B2D1"/>
      </a:accent2>
      <a:accent3>
        <a:srgbClr val="2978E7"/>
      </a:accent3>
      <a:accent4>
        <a:srgbClr val="17B2D1"/>
      </a:accent4>
      <a:accent5>
        <a:srgbClr val="2978E7"/>
      </a:accent5>
      <a:accent6>
        <a:srgbClr val="17B2D1"/>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th Animation_Win32_SB - v2" id="{C9F810C9-4EB1-4CC6-A6C7-6362D8FFF9DF}" vid="{001312C1-1362-40A0-84BD-C64F2C3E2EF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303362-5DB5-4146-A667-E40932D52410}">
  <ds:schemaRefs>
    <ds:schemaRef ds:uri="http://schemas.microsoft.com/sharepoint/v3/contenttype/forms"/>
  </ds:schemaRefs>
</ds:datastoreItem>
</file>

<file path=customXml/itemProps2.xml><?xml version="1.0" encoding="utf-8"?>
<ds:datastoreItem xmlns:ds="http://schemas.openxmlformats.org/officeDocument/2006/customXml" ds:itemID="{7F05A674-08B3-48F2-91E0-AF5831D526B7}">
  <ds:schemaRef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16c05727-aa75-4e4a-9b5f-8a80a1165891"/>
    <ds:schemaRef ds:uri="http://purl.org/dc/elements/1.1/"/>
    <ds:schemaRef ds:uri="http://schemas.microsoft.com/office/2006/metadata/properties"/>
    <ds:schemaRef ds:uri="http://www.w3.org/XML/1998/namespace"/>
    <ds:schemaRef ds:uri="71af3243-3dd4-4a8d-8c0d-dd76da1f02a5"/>
    <ds:schemaRef ds:uri="http://purl.org/dc/dcmitype/"/>
  </ds:schemaRefs>
</ds:datastoreItem>
</file>

<file path=customXml/itemProps3.xml><?xml version="1.0" encoding="utf-8"?>
<ds:datastoreItem xmlns:ds="http://schemas.openxmlformats.org/officeDocument/2006/customXml" ds:itemID="{FE0CF8FC-473D-42DA-B10E-0D97F5E2C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corporate teach a course with animation</Template>
  <TotalTime>0</TotalTime>
  <Words>1347</Words>
  <Application>Microsoft Office PowerPoint</Application>
  <PresentationFormat>Widescreen</PresentationFormat>
  <Paragraphs>133</Paragraphs>
  <Slides>15</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Wingdings</vt:lpstr>
      <vt:lpstr>Office Theme</vt:lpstr>
      <vt:lpstr>1_Office Theme</vt:lpstr>
      <vt:lpstr>Designing a Summer Enrichment Course</vt:lpstr>
      <vt:lpstr>What should your first step in planning your course be?</vt:lpstr>
      <vt:lpstr>LEARNING OBJECTIVES FOR TODAY’S SESSION</vt:lpstr>
      <vt:lpstr>Backward Design</vt:lpstr>
      <vt:lpstr>Backward Design </vt:lpstr>
      <vt:lpstr>Backward Design </vt:lpstr>
      <vt:lpstr>Writing Learning Goals</vt:lpstr>
      <vt:lpstr>Writing Learning Goals</vt:lpstr>
      <vt:lpstr>Writing Learning Goals</vt:lpstr>
      <vt:lpstr>PowerPoint Presentation</vt:lpstr>
      <vt:lpstr>Writing Learning Goals</vt:lpstr>
      <vt:lpstr>Designing Appropriate Assessments</vt:lpstr>
      <vt:lpstr>PRINCIPLES OF COURSE &amp; LESSON PLANNING</vt:lpstr>
      <vt:lpstr>Course Outline</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2023-02-23T20:53:24Z</dcterms:created>
  <dcterms:modified xsi:type="dcterms:W3CDTF">2023-02-24T16:05:59Z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