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336" r:id="rId3"/>
    <p:sldId id="337" r:id="rId4"/>
    <p:sldId id="297" r:id="rId5"/>
    <p:sldId id="334" r:id="rId6"/>
    <p:sldId id="335" r:id="rId7"/>
    <p:sldId id="310" r:id="rId8"/>
    <p:sldId id="311" r:id="rId9"/>
    <p:sldId id="309" r:id="rId10"/>
    <p:sldId id="315" r:id="rId11"/>
    <p:sldId id="316" r:id="rId12"/>
    <p:sldId id="317" r:id="rId13"/>
    <p:sldId id="318" r:id="rId14"/>
    <p:sldId id="327" r:id="rId15"/>
    <p:sldId id="320" r:id="rId16"/>
    <p:sldId id="322" r:id="rId17"/>
    <p:sldId id="328" r:id="rId18"/>
    <p:sldId id="323" r:id="rId19"/>
    <p:sldId id="324" r:id="rId20"/>
    <p:sldId id="325" r:id="rId21"/>
    <p:sldId id="333"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18" autoAdjust="0"/>
    <p:restoredTop sz="94660"/>
  </p:normalViewPr>
  <p:slideViewPr>
    <p:cSldViewPr>
      <p:cViewPr varScale="1">
        <p:scale>
          <a:sx n="70" d="100"/>
          <a:sy n="70" d="100"/>
        </p:scale>
        <p:origin x="127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773"/>
          </a:xfrm>
          <a:prstGeom prst="rect">
            <a:avLst/>
          </a:prstGeom>
        </p:spPr>
        <p:txBody>
          <a:bodyPr vert="horz" lIns="92446" tIns="46223" rIns="92446" bIns="46223" rtlCol="0"/>
          <a:lstStyle>
            <a:lvl1pPr algn="r">
              <a:defRPr sz="1200"/>
            </a:lvl1pPr>
          </a:lstStyle>
          <a:p>
            <a:fld id="{6FC5C97D-05CE-40EA-943C-7EA9F33AE8C6}" type="datetimeFigureOut">
              <a:rPr lang="en-US" smtClean="0"/>
              <a:t>5/9/2018</a:t>
            </a:fld>
            <a:endParaRPr lang="en-US" dirty="0"/>
          </a:p>
        </p:txBody>
      </p:sp>
      <p:sp>
        <p:nvSpPr>
          <p:cNvPr id="4" name="Footer Placeholder 3"/>
          <p:cNvSpPr>
            <a:spLocks noGrp="1"/>
          </p:cNvSpPr>
          <p:nvPr>
            <p:ph type="ftr" sz="quarter" idx="2"/>
          </p:nvPr>
        </p:nvSpPr>
        <p:spPr>
          <a:xfrm>
            <a:off x="0" y="8841738"/>
            <a:ext cx="3043343"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1738"/>
            <a:ext cx="3043343" cy="465773"/>
          </a:xfrm>
          <a:prstGeom prst="rect">
            <a:avLst/>
          </a:prstGeom>
        </p:spPr>
        <p:txBody>
          <a:bodyPr vert="horz" lIns="92446" tIns="46223" rIns="92446" bIns="46223" rtlCol="0" anchor="b"/>
          <a:lstStyle>
            <a:lvl1pPr algn="r">
              <a:defRPr sz="1200"/>
            </a:lvl1pPr>
          </a:lstStyle>
          <a:p>
            <a:fld id="{A9DDE431-D1D0-4326-BAD5-C4087228E52A}" type="slidenum">
              <a:rPr lang="en-US" smtClean="0"/>
              <a:t>‹#›</a:t>
            </a:fld>
            <a:endParaRPr lang="en-US" dirty="0"/>
          </a:p>
        </p:txBody>
      </p:sp>
    </p:spTree>
    <p:extLst>
      <p:ext uri="{BB962C8B-B14F-4D97-AF65-F5344CB8AC3E}">
        <p14:creationId xmlns:p14="http://schemas.microsoft.com/office/powerpoint/2010/main" val="31977822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36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978132" y="0"/>
            <a:ext cx="3043343" cy="467363"/>
          </a:xfrm>
          <a:prstGeom prst="rect">
            <a:avLst/>
          </a:prstGeom>
        </p:spPr>
        <p:txBody>
          <a:bodyPr vert="horz" lIns="92446" tIns="46223" rIns="92446" bIns="46223" rtlCol="0"/>
          <a:lstStyle>
            <a:lvl1pPr algn="r">
              <a:defRPr sz="1200"/>
            </a:lvl1pPr>
          </a:lstStyle>
          <a:p>
            <a:fld id="{133DC630-48EF-40A8-9121-67AFC1C20AC3}" type="datetimeFigureOut">
              <a:rPr lang="en-US" smtClean="0"/>
              <a:t>5/9/2018</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2310" y="4479687"/>
            <a:ext cx="5618480" cy="3665776"/>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1738"/>
            <a:ext cx="3043343" cy="46736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1738"/>
            <a:ext cx="3043343" cy="467363"/>
          </a:xfrm>
          <a:prstGeom prst="rect">
            <a:avLst/>
          </a:prstGeom>
        </p:spPr>
        <p:txBody>
          <a:bodyPr vert="horz" lIns="92446" tIns="46223" rIns="92446" bIns="46223" rtlCol="0" anchor="b"/>
          <a:lstStyle>
            <a:lvl1pPr algn="r">
              <a:defRPr sz="1200"/>
            </a:lvl1pPr>
          </a:lstStyle>
          <a:p>
            <a:fld id="{632C1652-FBDE-4773-8FC4-4562536CEED4}" type="slidenum">
              <a:rPr lang="en-US" smtClean="0"/>
              <a:t>‹#›</a:t>
            </a:fld>
            <a:endParaRPr lang="en-US" dirty="0"/>
          </a:p>
        </p:txBody>
      </p:sp>
    </p:spTree>
    <p:extLst>
      <p:ext uri="{BB962C8B-B14F-4D97-AF65-F5344CB8AC3E}">
        <p14:creationId xmlns:p14="http://schemas.microsoft.com/office/powerpoint/2010/main" val="2052135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8132" y="8841738"/>
            <a:ext cx="3043343" cy="465773"/>
          </a:xfrm>
          <a:prstGeom prst="rect">
            <a:avLst/>
          </a:prstGeom>
          <a:noFill/>
          <a:ln w="9525">
            <a:noFill/>
            <a:miter lim="800000"/>
            <a:headEnd/>
            <a:tailEnd/>
          </a:ln>
        </p:spPr>
        <p:txBody>
          <a:bodyPr lIns="93309" tIns="46655" rIns="93309" bIns="46655" anchor="b"/>
          <a:lstStyle/>
          <a:p>
            <a:pPr algn="r" defTabSz="931611"/>
            <a:fld id="{0101FD20-60CC-4C51-BC50-BF643416FA90}" type="slidenum">
              <a:rPr lang="en-US" sz="1200"/>
              <a:pPr algn="r" defTabSz="931611"/>
              <a:t>4</a:t>
            </a:fld>
            <a:endParaRPr lang="en-US" sz="1200"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615254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8132" y="8841738"/>
            <a:ext cx="3043343" cy="465773"/>
          </a:xfrm>
          <a:prstGeom prst="rect">
            <a:avLst/>
          </a:prstGeom>
          <a:noFill/>
          <a:ln w="9525">
            <a:noFill/>
            <a:miter lim="800000"/>
            <a:headEnd/>
            <a:tailEnd/>
          </a:ln>
        </p:spPr>
        <p:txBody>
          <a:bodyPr lIns="93309" tIns="46655" rIns="93309" bIns="46655" anchor="b"/>
          <a:lstStyle/>
          <a:p>
            <a:pPr algn="r" defTabSz="931611"/>
            <a:fld id="{0101FD20-60CC-4C51-BC50-BF643416FA90}" type="slidenum">
              <a:rPr lang="en-US" sz="1200"/>
              <a:pPr algn="r" defTabSz="931611"/>
              <a:t>9</a:t>
            </a:fld>
            <a:endParaRPr lang="en-US" sz="1200"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398545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txBox="1">
            <a:spLocks noGrp="1" noChangeArrowheads="1"/>
          </p:cNvSpPr>
          <p:nvPr/>
        </p:nvSpPr>
        <p:spPr bwMode="auto">
          <a:xfrm>
            <a:off x="3978132" y="8841738"/>
            <a:ext cx="3043343" cy="465773"/>
          </a:xfrm>
          <a:prstGeom prst="rect">
            <a:avLst/>
          </a:prstGeom>
          <a:noFill/>
          <a:ln w="9525">
            <a:noFill/>
            <a:miter lim="800000"/>
            <a:headEnd/>
            <a:tailEnd/>
          </a:ln>
        </p:spPr>
        <p:txBody>
          <a:bodyPr lIns="93309" tIns="46655" rIns="93309" bIns="46655" anchor="b"/>
          <a:lstStyle/>
          <a:p>
            <a:pPr algn="r" defTabSz="931611"/>
            <a:fld id="{CE819DDA-6865-4A5B-AC79-3E443519A7F1}" type="slidenum">
              <a:rPr lang="en-US" sz="1200"/>
              <a:pPr algn="r" defTabSz="931611"/>
              <a:t>14</a:t>
            </a:fld>
            <a:endParaRPr lang="en-US" sz="1200"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998444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3978132" y="8841738"/>
            <a:ext cx="3043343" cy="4657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3309" tIns="46655" rIns="93309" bIns="46655" anchor="b"/>
          <a:lstStyle>
            <a:lvl1pPr defTabSz="930275" eaLnBrk="0" hangingPunct="0">
              <a:defRPr sz="2400">
                <a:solidFill>
                  <a:schemeClr val="tx1"/>
                </a:solidFill>
                <a:latin typeface="Arial" charset="0"/>
                <a:ea typeface="ＭＳ Ｐゴシック" charset="0"/>
                <a:cs typeface="ＭＳ Ｐゴシック" charset="0"/>
              </a:defRPr>
            </a:lvl1pPr>
            <a:lvl2pPr marL="742950" indent="-285750" defTabSz="930275" eaLnBrk="0" hangingPunct="0">
              <a:defRPr sz="2400">
                <a:solidFill>
                  <a:schemeClr val="tx1"/>
                </a:solidFill>
                <a:latin typeface="Arial" charset="0"/>
                <a:ea typeface="ＭＳ Ｐゴシック" charset="0"/>
              </a:defRPr>
            </a:lvl2pPr>
            <a:lvl3pPr marL="1143000" indent="-228600" defTabSz="930275" eaLnBrk="0" hangingPunct="0">
              <a:defRPr sz="2400">
                <a:solidFill>
                  <a:schemeClr val="tx1"/>
                </a:solidFill>
                <a:latin typeface="Arial" charset="0"/>
                <a:ea typeface="ＭＳ Ｐゴシック" charset="0"/>
              </a:defRPr>
            </a:lvl3pPr>
            <a:lvl4pPr marL="1600200" indent="-228600" defTabSz="930275" eaLnBrk="0" hangingPunct="0">
              <a:defRPr sz="2400">
                <a:solidFill>
                  <a:schemeClr val="tx1"/>
                </a:solidFill>
                <a:latin typeface="Arial" charset="0"/>
                <a:ea typeface="ＭＳ Ｐゴシック" charset="0"/>
              </a:defRPr>
            </a:lvl4pPr>
            <a:lvl5pPr marL="2057400" indent="-228600" defTabSz="930275" eaLnBrk="0" hangingPunct="0">
              <a:defRPr sz="2400">
                <a:solidFill>
                  <a:schemeClr val="tx1"/>
                </a:solidFill>
                <a:latin typeface="Arial"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F0BAE3D-7D45-E84F-971C-02C3226A51C1}" type="slidenum">
              <a:rPr lang="en-US" sz="1200"/>
              <a:pPr algn="r" eaLnBrk="1" hangingPunct="1"/>
              <a:t>17</a:t>
            </a:fld>
            <a:endParaRPr lang="en-US"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p>
        </p:txBody>
      </p:sp>
    </p:spTree>
    <p:extLst>
      <p:ext uri="{BB962C8B-B14F-4D97-AF65-F5344CB8AC3E}">
        <p14:creationId xmlns:p14="http://schemas.microsoft.com/office/powerpoint/2010/main" val="1056661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754677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2142871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1086607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8985836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3301687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228643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17076087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8078080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353407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242032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3303629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37108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462732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1512289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3687678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3373345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6458C0B-CE58-4ADC-AC87-0E85794D4125}" type="datetimeFigureOut">
              <a:rPr lang="en-US" smtClean="0"/>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16B8E4-E0C7-4D34-BB19-38771BF080AC}" type="slidenum">
              <a:rPr lang="en-US" smtClean="0"/>
              <a:t>‹#›</a:t>
            </a:fld>
            <a:endParaRPr lang="en-US" dirty="0"/>
          </a:p>
        </p:txBody>
      </p:sp>
    </p:spTree>
    <p:extLst>
      <p:ext uri="{BB962C8B-B14F-4D97-AF65-F5344CB8AC3E}">
        <p14:creationId xmlns:p14="http://schemas.microsoft.com/office/powerpoint/2010/main" val="1865162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6458C0B-CE58-4ADC-AC87-0E85794D4125}" type="datetimeFigureOut">
              <a:rPr lang="en-US" smtClean="0"/>
              <a:t>5/9/2018</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8616B8E4-E0C7-4D34-BB19-38771BF080AC}" type="slidenum">
              <a:rPr lang="en-US" smtClean="0"/>
              <a:t>‹#›</a:t>
            </a:fld>
            <a:endParaRPr lang="en-US" dirty="0"/>
          </a:p>
        </p:txBody>
      </p:sp>
    </p:spTree>
    <p:extLst>
      <p:ext uri="{BB962C8B-B14F-4D97-AF65-F5344CB8AC3E}">
        <p14:creationId xmlns:p14="http://schemas.microsoft.com/office/powerpoint/2010/main" val="69500439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umbc.edu/h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www.umbc.edu/gradschool/admissions/apply.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
            <a:ext cx="6620968" cy="3329581"/>
          </a:xfrm>
        </p:spPr>
        <p:txBody>
          <a:bodyPr>
            <a:normAutofit/>
          </a:bodyPr>
          <a:lstStyle/>
          <a:p>
            <a:r>
              <a:rPr lang="en-US" sz="3600" b="1" dirty="0" smtClean="0"/>
              <a:t>Health Information Technology Master’s Degree Program</a:t>
            </a:r>
            <a:endParaRPr lang="en-US" sz="3600" b="1" dirty="0"/>
          </a:p>
        </p:txBody>
      </p:sp>
      <p:sp>
        <p:nvSpPr>
          <p:cNvPr id="3" name="Subtitle 2"/>
          <p:cNvSpPr>
            <a:spLocks noGrp="1"/>
          </p:cNvSpPr>
          <p:nvPr>
            <p:ph type="subTitle" idx="1"/>
          </p:nvPr>
        </p:nvSpPr>
        <p:spPr>
          <a:xfrm>
            <a:off x="533400" y="4038600"/>
            <a:ext cx="6620968" cy="861420"/>
          </a:xfrm>
        </p:spPr>
        <p:txBody>
          <a:bodyPr>
            <a:normAutofit fontScale="25000" lnSpcReduction="20000"/>
          </a:bodyPr>
          <a:lstStyle/>
          <a:p>
            <a:r>
              <a:rPr lang="en-US" sz="9600" b="1" dirty="0" smtClean="0"/>
              <a:t>ISSA LUNCH &amp; </a:t>
            </a:r>
            <a:r>
              <a:rPr lang="en-US" sz="9600" b="1" dirty="0" smtClean="0"/>
              <a:t>LEARN</a:t>
            </a:r>
          </a:p>
          <a:p>
            <a:r>
              <a:rPr lang="en-US" sz="9600" b="1" smtClean="0"/>
              <a:t>5-9-18</a:t>
            </a:r>
          </a:p>
          <a:p>
            <a:r>
              <a:rPr lang="en-US" sz="9600" b="1" smtClean="0"/>
              <a:t>Dr</a:t>
            </a:r>
            <a:r>
              <a:rPr lang="en-US" sz="9600" b="1" dirty="0" smtClean="0"/>
              <a:t>. Rose </a:t>
            </a:r>
            <a:r>
              <a:rPr lang="en-US" sz="9600" b="1" dirty="0" err="1" smtClean="0"/>
              <a:t>Yesha</a:t>
            </a:r>
            <a:r>
              <a:rPr lang="en-US" sz="9600" b="1" dirty="0" smtClean="0"/>
              <a:t>, Ph.D.</a:t>
            </a:r>
          </a:p>
          <a:p>
            <a:r>
              <a:rPr lang="en-US" sz="9600" dirty="0" smtClean="0">
                <a:hlinkClick r:id="rId2"/>
              </a:rPr>
              <a:t>www.umbc.edu/hit</a:t>
            </a:r>
            <a:endParaRPr lang="en-US" sz="9600" dirty="0" smtClean="0"/>
          </a:p>
          <a:p>
            <a:endParaRPr lang="en-US" dirty="0"/>
          </a:p>
        </p:txBody>
      </p:sp>
    </p:spTree>
    <p:extLst>
      <p:ext uri="{BB962C8B-B14F-4D97-AF65-F5344CB8AC3E}">
        <p14:creationId xmlns:p14="http://schemas.microsoft.com/office/powerpoint/2010/main" val="1477076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229600" cy="1143000"/>
          </a:xfrm>
        </p:spPr>
        <p:txBody>
          <a:bodyPr>
            <a:normAutofit/>
          </a:bodyPr>
          <a:lstStyle/>
          <a:p>
            <a:r>
              <a:rPr lang="en-US" sz="3600" b="1" dirty="0" smtClean="0"/>
              <a:t>Health IT Adoption</a:t>
            </a:r>
            <a:endParaRPr lang="en-US" sz="3600" b="1" dirty="0"/>
          </a:p>
        </p:txBody>
      </p:sp>
      <p:sp>
        <p:nvSpPr>
          <p:cNvPr id="3" name="Content Placeholder 2"/>
          <p:cNvSpPr>
            <a:spLocks noGrp="1"/>
          </p:cNvSpPr>
          <p:nvPr>
            <p:ph idx="1"/>
          </p:nvPr>
        </p:nvSpPr>
        <p:spPr>
          <a:xfrm>
            <a:off x="533400" y="1143000"/>
            <a:ext cx="8229600" cy="4876800"/>
          </a:xfrm>
        </p:spPr>
        <p:txBody>
          <a:bodyPr>
            <a:normAutofit/>
          </a:bodyPr>
          <a:lstStyle/>
          <a:p>
            <a:r>
              <a:rPr lang="en-US" sz="1800" dirty="0" smtClean="0"/>
              <a:t>Success relies on understanding various aspects:</a:t>
            </a:r>
          </a:p>
          <a:p>
            <a:pPr lvl="1"/>
            <a:r>
              <a:rPr lang="en-US" sz="1800" dirty="0" smtClean="0"/>
              <a:t>People</a:t>
            </a:r>
          </a:p>
          <a:p>
            <a:pPr lvl="1"/>
            <a:r>
              <a:rPr lang="en-US" sz="1800" dirty="0" smtClean="0"/>
              <a:t>Organizations</a:t>
            </a:r>
          </a:p>
          <a:p>
            <a:pPr lvl="1"/>
            <a:r>
              <a:rPr lang="en-US" sz="1800" dirty="0" smtClean="0"/>
              <a:t>Technology</a:t>
            </a:r>
          </a:p>
          <a:p>
            <a:pPr lvl="1"/>
            <a:r>
              <a:rPr lang="en-US" sz="1800" dirty="0" smtClean="0"/>
              <a:t>Environment</a:t>
            </a:r>
          </a:p>
          <a:p>
            <a:pPr lvl="1"/>
            <a:endParaRPr lang="en-US" sz="1800" dirty="0" smtClean="0"/>
          </a:p>
          <a:p>
            <a:r>
              <a:rPr lang="en-US" sz="1800" dirty="0" smtClean="0"/>
              <a:t>Health IT MPS Degree is designed to build up knowledge in all of the above aspects.</a:t>
            </a:r>
            <a:endParaRPr lang="en-US" sz="1800" dirty="0"/>
          </a:p>
        </p:txBody>
      </p:sp>
    </p:spTree>
    <p:extLst>
      <p:ext uri="{BB962C8B-B14F-4D97-AF65-F5344CB8AC3E}">
        <p14:creationId xmlns:p14="http://schemas.microsoft.com/office/powerpoint/2010/main" val="2498776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618" y="304800"/>
            <a:ext cx="8229600" cy="1143000"/>
          </a:xfrm>
        </p:spPr>
        <p:txBody>
          <a:bodyPr>
            <a:normAutofit/>
          </a:bodyPr>
          <a:lstStyle/>
          <a:p>
            <a:r>
              <a:rPr lang="en-US" sz="3600" b="1" dirty="0" smtClean="0"/>
              <a:t>Job Opportunities</a:t>
            </a:r>
            <a:endParaRPr lang="en-US" sz="3600" b="1" dirty="0"/>
          </a:p>
        </p:txBody>
      </p:sp>
      <p:sp>
        <p:nvSpPr>
          <p:cNvPr id="3" name="Content Placeholder 2"/>
          <p:cNvSpPr>
            <a:spLocks noGrp="1"/>
          </p:cNvSpPr>
          <p:nvPr>
            <p:ph idx="1"/>
          </p:nvPr>
        </p:nvSpPr>
        <p:spPr>
          <a:xfrm>
            <a:off x="762000" y="1427018"/>
            <a:ext cx="8229600" cy="5029200"/>
          </a:xfrm>
        </p:spPr>
        <p:txBody>
          <a:bodyPr>
            <a:normAutofit/>
          </a:bodyPr>
          <a:lstStyle/>
          <a:p>
            <a:r>
              <a:rPr lang="en-US" sz="1800" dirty="0" smtClean="0"/>
              <a:t>Health IT Implementation in Healthcare</a:t>
            </a:r>
          </a:p>
          <a:p>
            <a:r>
              <a:rPr lang="en-US" sz="1800" dirty="0" smtClean="0"/>
              <a:t>Health IT Development</a:t>
            </a:r>
          </a:p>
          <a:p>
            <a:pPr lvl="1"/>
            <a:r>
              <a:rPr lang="en-US" sz="1800" dirty="0" smtClean="0"/>
              <a:t>Clinical settings, ambulatory care, home &amp; hospice</a:t>
            </a:r>
          </a:p>
          <a:p>
            <a:pPr lvl="1"/>
            <a:r>
              <a:rPr lang="en-US" sz="1800" dirty="0" smtClean="0"/>
              <a:t>Consumer health IT (e-health)</a:t>
            </a:r>
          </a:p>
          <a:p>
            <a:pPr marL="514350" indent="-457200"/>
            <a:r>
              <a:rPr lang="en-US" sz="1800" dirty="0" smtClean="0"/>
              <a:t>Management consulting</a:t>
            </a:r>
          </a:p>
          <a:p>
            <a:pPr marL="914400" lvl="1" indent="-457200"/>
            <a:r>
              <a:rPr lang="en-US" sz="1800" dirty="0" smtClean="0"/>
              <a:t>Insurance Sector</a:t>
            </a:r>
          </a:p>
          <a:p>
            <a:pPr marL="914400" lvl="1" indent="-457200"/>
            <a:r>
              <a:rPr lang="en-US" sz="1800" dirty="0" smtClean="0"/>
              <a:t>Public Health</a:t>
            </a:r>
          </a:p>
          <a:p>
            <a:pPr marL="514350" indent="-457200"/>
            <a:r>
              <a:rPr lang="en-US" sz="1800" dirty="0" smtClean="0"/>
              <a:t>Legal Firms</a:t>
            </a:r>
          </a:p>
          <a:p>
            <a:pPr marL="514350" indent="-457200"/>
            <a:r>
              <a:rPr lang="en-US" sz="1800" dirty="0" smtClean="0"/>
              <a:t>Local, State, and Federal Governments</a:t>
            </a:r>
          </a:p>
          <a:p>
            <a:pPr marL="514350" indent="-457200"/>
            <a:r>
              <a:rPr lang="en-US" sz="1800" dirty="0" smtClean="0"/>
              <a:t>Entrepreneurial Initiatives</a:t>
            </a:r>
          </a:p>
          <a:p>
            <a:pPr marL="914400" lvl="1" indent="-457200"/>
            <a:endParaRPr lang="en-US" dirty="0"/>
          </a:p>
        </p:txBody>
      </p:sp>
    </p:spTree>
    <p:extLst>
      <p:ext uri="{BB962C8B-B14F-4D97-AF65-F5344CB8AC3E}">
        <p14:creationId xmlns:p14="http://schemas.microsoft.com/office/powerpoint/2010/main" val="3260720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082" y="457200"/>
            <a:ext cx="8229600" cy="1143000"/>
          </a:xfrm>
        </p:spPr>
        <p:txBody>
          <a:bodyPr>
            <a:normAutofit/>
          </a:bodyPr>
          <a:lstStyle/>
          <a:p>
            <a:r>
              <a:rPr lang="en-US" sz="3600" b="1" dirty="0" smtClean="0"/>
              <a:t>Why Health IT at UMBC?</a:t>
            </a:r>
            <a:endParaRPr lang="en-US" sz="3600" b="1" dirty="0"/>
          </a:p>
        </p:txBody>
      </p:sp>
      <p:sp>
        <p:nvSpPr>
          <p:cNvPr id="3" name="Content Placeholder 2"/>
          <p:cNvSpPr>
            <a:spLocks noGrp="1"/>
          </p:cNvSpPr>
          <p:nvPr>
            <p:ph idx="1"/>
          </p:nvPr>
        </p:nvSpPr>
        <p:spPr>
          <a:xfrm>
            <a:off x="566082" y="1219200"/>
            <a:ext cx="8229600" cy="5105400"/>
          </a:xfrm>
        </p:spPr>
        <p:txBody>
          <a:bodyPr>
            <a:normAutofit/>
          </a:bodyPr>
          <a:lstStyle/>
          <a:p>
            <a:r>
              <a:rPr lang="en-US" sz="1800" dirty="0" smtClean="0"/>
              <a:t>UMBC </a:t>
            </a:r>
            <a:r>
              <a:rPr lang="en-US" sz="1800" dirty="0"/>
              <a:t>is uniquely positioned to provide education and training that respond to the state’s need for qualified technical professionals in the field of healthcare</a:t>
            </a:r>
            <a:r>
              <a:rPr lang="en-US" sz="1800" dirty="0" smtClean="0"/>
              <a:t>.</a:t>
            </a:r>
          </a:p>
          <a:p>
            <a:endParaRPr lang="en-US" altLang="en-US" sz="1800" dirty="0"/>
          </a:p>
          <a:p>
            <a:r>
              <a:rPr lang="en-US" sz="1800" dirty="0" smtClean="0"/>
              <a:t>According to the Bureau of Labor Statistics, employment of health information technicians is projected to grow much faster than the average occupation in coming years, with an expected 22% employment increase through 2022</a:t>
            </a:r>
          </a:p>
          <a:p>
            <a:endParaRPr lang="en-US" sz="1800" dirty="0"/>
          </a:p>
          <a:p>
            <a:r>
              <a:rPr lang="en-US" sz="1800" dirty="0"/>
              <a:t>UMBC’s Health IT program is sensitive to working professionals and work life </a:t>
            </a:r>
            <a:r>
              <a:rPr lang="en-US" sz="1800" dirty="0" smtClean="0"/>
              <a:t>balance</a:t>
            </a:r>
          </a:p>
          <a:p>
            <a:endParaRPr lang="en-US" sz="1800" dirty="0"/>
          </a:p>
          <a:p>
            <a:endParaRPr lang="en-US" sz="1800" dirty="0"/>
          </a:p>
        </p:txBody>
      </p:sp>
    </p:spTree>
    <p:extLst>
      <p:ext uri="{BB962C8B-B14F-4D97-AF65-F5344CB8AC3E}">
        <p14:creationId xmlns:p14="http://schemas.microsoft.com/office/powerpoint/2010/main" val="1290960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9764" y="152400"/>
            <a:ext cx="8229600" cy="1022659"/>
          </a:xfrm>
        </p:spPr>
        <p:txBody>
          <a:bodyPr>
            <a:normAutofit/>
          </a:bodyPr>
          <a:lstStyle/>
          <a:p>
            <a:r>
              <a:rPr lang="en-US" sz="3600" b="1" dirty="0" smtClean="0"/>
              <a:t>The M.P.S. Degree</a:t>
            </a:r>
            <a:endParaRPr lang="en-US" sz="3600" b="1" dirty="0"/>
          </a:p>
        </p:txBody>
      </p:sp>
      <p:sp>
        <p:nvSpPr>
          <p:cNvPr id="3" name="Content Placeholder 2"/>
          <p:cNvSpPr>
            <a:spLocks noGrp="1"/>
          </p:cNvSpPr>
          <p:nvPr>
            <p:ph idx="1"/>
          </p:nvPr>
        </p:nvSpPr>
        <p:spPr>
          <a:xfrm>
            <a:off x="533400" y="1168132"/>
            <a:ext cx="8229600" cy="5334000"/>
          </a:xfrm>
        </p:spPr>
        <p:txBody>
          <a:bodyPr>
            <a:normAutofit/>
          </a:bodyPr>
          <a:lstStyle/>
          <a:p>
            <a:pPr marL="457200" lvl="1" indent="0">
              <a:spcBef>
                <a:spcPts val="600"/>
              </a:spcBef>
              <a:buNone/>
            </a:pPr>
            <a:r>
              <a:rPr lang="en-US" altLang="en-US" sz="1800" b="1" dirty="0" smtClean="0"/>
              <a:t>Mission</a:t>
            </a:r>
            <a:r>
              <a:rPr lang="en-US" altLang="en-US" sz="1800" dirty="0" smtClean="0"/>
              <a:t>: </a:t>
            </a:r>
            <a:r>
              <a:rPr lang="en-US" altLang="en-US" sz="1800" i="1" dirty="0" smtClean="0"/>
              <a:t>Empowering professionals to leverage information technology for </a:t>
            </a:r>
            <a:r>
              <a:rPr lang="en-US" altLang="en-US" sz="1800" b="1" i="1" dirty="0" smtClean="0"/>
              <a:t>quality</a:t>
            </a:r>
            <a:r>
              <a:rPr lang="en-US" altLang="en-US" sz="1800" i="1" dirty="0" smtClean="0"/>
              <a:t> healthcare</a:t>
            </a:r>
            <a:r>
              <a:rPr lang="en-US" altLang="en-US" sz="1800" dirty="0" smtClean="0"/>
              <a:t>.</a:t>
            </a:r>
          </a:p>
          <a:p>
            <a:pPr marL="457200" lvl="1" indent="0">
              <a:spcBef>
                <a:spcPts val="600"/>
              </a:spcBef>
              <a:buNone/>
            </a:pPr>
            <a:endParaRPr lang="en-US" altLang="en-US" sz="1800" dirty="0" smtClean="0"/>
          </a:p>
          <a:p>
            <a:pPr lvl="1">
              <a:spcBef>
                <a:spcPts val="600"/>
              </a:spcBef>
              <a:buFont typeface="Arial" panose="020B0604020202020204" pitchFamily="34" charset="0"/>
              <a:buChar char="•"/>
            </a:pPr>
            <a:r>
              <a:rPr lang="en-US" altLang="en-US" sz="1800" dirty="0" smtClean="0"/>
              <a:t>Existing IT/health care experience</a:t>
            </a:r>
          </a:p>
          <a:p>
            <a:pPr lvl="1">
              <a:spcBef>
                <a:spcPts val="600"/>
              </a:spcBef>
              <a:buFont typeface="Arial" panose="020B0604020202020204" pitchFamily="34" charset="0"/>
              <a:buChar char="•"/>
            </a:pPr>
            <a:r>
              <a:rPr lang="en-US" altLang="en-US" sz="1800" dirty="0" smtClean="0"/>
              <a:t>Leadership/supervisory/managerial aspirations.</a:t>
            </a:r>
          </a:p>
          <a:p>
            <a:pPr lvl="1">
              <a:spcBef>
                <a:spcPts val="600"/>
              </a:spcBef>
              <a:buFont typeface="Arial" panose="020B0604020202020204" pitchFamily="34" charset="0"/>
              <a:buChar char="•"/>
            </a:pPr>
            <a:r>
              <a:rPr lang="en-US" altLang="en-US" sz="1800" dirty="0" smtClean="0"/>
              <a:t>Takes </a:t>
            </a:r>
            <a:r>
              <a:rPr lang="en-US" altLang="en-US" sz="1800" dirty="0"/>
              <a:t>an </a:t>
            </a:r>
            <a:r>
              <a:rPr lang="en-US" altLang="en-US" sz="1800" b="1" dirty="0"/>
              <a:t>interdisciplinary approach</a:t>
            </a:r>
            <a:r>
              <a:rPr lang="en-US" altLang="en-US" sz="1800" dirty="0"/>
              <a:t> encompassing </a:t>
            </a:r>
            <a:r>
              <a:rPr lang="en-US" altLang="en-US" sz="1800" dirty="0" smtClean="0"/>
              <a:t>both discipline </a:t>
            </a:r>
            <a:r>
              <a:rPr lang="en-US" altLang="en-US" sz="1800" dirty="0"/>
              <a:t>and ‘soft’ skill development necessary to function effectively in the </a:t>
            </a:r>
            <a:r>
              <a:rPr lang="en-US" altLang="en-US" sz="1800" dirty="0" smtClean="0"/>
              <a:t>workplace.</a:t>
            </a:r>
          </a:p>
          <a:p>
            <a:pPr lvl="1">
              <a:spcBef>
                <a:spcPts val="600"/>
              </a:spcBef>
              <a:buFont typeface="Arial" panose="020B0604020202020204" pitchFamily="34" charset="0"/>
              <a:buChar char="•"/>
            </a:pPr>
            <a:r>
              <a:rPr lang="en-US" altLang="en-US" sz="1800" dirty="0" smtClean="0"/>
              <a:t>Willingness and ability to learn in different areas</a:t>
            </a:r>
          </a:p>
          <a:p>
            <a:pPr lvl="1">
              <a:spcBef>
                <a:spcPts val="600"/>
              </a:spcBef>
              <a:buFont typeface="Arial" panose="020B0604020202020204" pitchFamily="34" charset="0"/>
              <a:buChar char="•"/>
            </a:pPr>
            <a:r>
              <a:rPr lang="en-US" altLang="en-US" sz="1800" dirty="0" smtClean="0"/>
              <a:t>On-campus, hybrid and online courses available </a:t>
            </a:r>
            <a:endParaRPr lang="en-US" altLang="en-US" sz="1800" dirty="0"/>
          </a:p>
          <a:p>
            <a:pPr marL="457200" lvl="1" indent="0">
              <a:buNone/>
            </a:pPr>
            <a:endParaRPr lang="en-US" dirty="0"/>
          </a:p>
        </p:txBody>
      </p:sp>
    </p:spTree>
    <p:extLst>
      <p:ext uri="{BB962C8B-B14F-4D97-AF65-F5344CB8AC3E}">
        <p14:creationId xmlns:p14="http://schemas.microsoft.com/office/powerpoint/2010/main" val="3410673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07AA8560-0708-4C41-AEBC-8DE23FDC8D83}" type="slidenum">
              <a:rPr lang="en-US" sz="1400"/>
              <a:pPr algn="r"/>
              <a:t>14</a:t>
            </a:fld>
            <a:endParaRPr lang="en-US" sz="1400" dirty="0"/>
          </a:p>
        </p:txBody>
      </p:sp>
      <p:sp>
        <p:nvSpPr>
          <p:cNvPr id="5125" name="Rectangle 2"/>
          <p:cNvSpPr>
            <a:spLocks noChangeArrowheads="1"/>
          </p:cNvSpPr>
          <p:nvPr/>
        </p:nvSpPr>
        <p:spPr bwMode="auto">
          <a:xfrm>
            <a:off x="1524000" y="184150"/>
            <a:ext cx="6019800" cy="579438"/>
          </a:xfrm>
          <a:prstGeom prst="rect">
            <a:avLst/>
          </a:prstGeom>
          <a:noFill/>
          <a:ln w="9525">
            <a:noFill/>
            <a:miter lim="800000"/>
            <a:headEnd/>
            <a:tailEnd/>
          </a:ln>
        </p:spPr>
        <p:txBody>
          <a:bodyPr>
            <a:spAutoFit/>
          </a:bodyPr>
          <a:lstStyle/>
          <a:p>
            <a:pPr algn="ctr" eaLnBrk="0" hangingPunct="0"/>
            <a:r>
              <a:rPr lang="en-US" sz="3200" b="1" u="sng" dirty="0" smtClean="0">
                <a:solidFill>
                  <a:srgbClr val="002060"/>
                </a:solidFill>
                <a:ea typeface="ＭＳ Ｐゴシック" pitchFamily="34" charset="-128"/>
              </a:rPr>
              <a:t>Health IT </a:t>
            </a:r>
            <a:r>
              <a:rPr lang="en-US" sz="3200" b="1" u="sng" dirty="0" smtClean="0">
                <a:ea typeface="ＭＳ Ｐゴシック" pitchFamily="34" charset="-128"/>
              </a:rPr>
              <a:t>@ </a:t>
            </a:r>
            <a:r>
              <a:rPr lang="en-US" sz="3200" b="1" u="sng" dirty="0" smtClean="0">
                <a:solidFill>
                  <a:srgbClr val="002060"/>
                </a:solidFill>
                <a:ea typeface="ＭＳ Ｐゴシック" pitchFamily="34" charset="-128"/>
              </a:rPr>
              <a:t>UMBC</a:t>
            </a:r>
            <a:r>
              <a:rPr lang="en-US" sz="3200" b="1" u="sng" dirty="0">
                <a:solidFill>
                  <a:srgbClr val="002060"/>
                </a:solidFill>
                <a:ea typeface="ＭＳ Ｐゴシック" pitchFamily="34" charset="-128"/>
              </a:rPr>
              <a:t>: For </a:t>
            </a:r>
            <a:r>
              <a:rPr lang="en-US" sz="3200" b="1" u="sng" dirty="0" smtClean="0">
                <a:solidFill>
                  <a:srgbClr val="002060"/>
                </a:solidFill>
                <a:ea typeface="ＭＳ Ｐゴシック" pitchFamily="34" charset="-128"/>
              </a:rPr>
              <a:t>whom</a:t>
            </a:r>
            <a:r>
              <a:rPr lang="en-US" sz="3200" b="1" u="sng" dirty="0">
                <a:solidFill>
                  <a:srgbClr val="002060"/>
                </a:solidFill>
                <a:ea typeface="ＭＳ Ｐゴシック" pitchFamily="34" charset="-128"/>
              </a:rPr>
              <a:t>?</a:t>
            </a:r>
            <a:endParaRPr lang="en-US" sz="2000" b="1" u="sng" dirty="0">
              <a:solidFill>
                <a:srgbClr val="002060"/>
              </a:solidFill>
              <a:ea typeface="ＭＳ Ｐゴシック" pitchFamily="34" charset="-128"/>
            </a:endParaRPr>
          </a:p>
        </p:txBody>
      </p:sp>
      <p:sp>
        <p:nvSpPr>
          <p:cNvPr id="5126" name="Rectangle 3"/>
          <p:cNvSpPr>
            <a:spLocks noChangeArrowheads="1"/>
          </p:cNvSpPr>
          <p:nvPr/>
        </p:nvSpPr>
        <p:spPr bwMode="auto">
          <a:xfrm>
            <a:off x="990600" y="1143000"/>
            <a:ext cx="7543800" cy="4247317"/>
          </a:xfrm>
          <a:prstGeom prst="rect">
            <a:avLst/>
          </a:prstGeom>
          <a:noFill/>
          <a:ln w="9525">
            <a:noFill/>
            <a:miter lim="800000"/>
            <a:headEnd/>
            <a:tailEnd/>
          </a:ln>
        </p:spPr>
        <p:txBody>
          <a:bodyPr>
            <a:spAutoFit/>
          </a:bodyPr>
          <a:lstStyle/>
          <a:p>
            <a:pPr marL="233363" indent="-233363" eaLnBrk="0" hangingPunct="0">
              <a:buFontTx/>
              <a:buChar char="•"/>
            </a:pPr>
            <a:r>
              <a:rPr lang="en-US" dirty="0" smtClean="0">
                <a:ea typeface="Arial Unicode MS" pitchFamily="34" charset="-128"/>
                <a:cs typeface="Arial Unicode MS" pitchFamily="34" charset="-128"/>
              </a:rPr>
              <a:t>Health policy professionals</a:t>
            </a:r>
          </a:p>
          <a:p>
            <a:pPr marL="233363" indent="-233363" eaLnBrk="0" hangingPunct="0">
              <a:buFontTx/>
              <a:buChar char="•"/>
            </a:pPr>
            <a:r>
              <a:rPr lang="en-US" dirty="0" smtClean="0">
                <a:ea typeface="Arial Unicode MS" pitchFamily="34" charset="-128"/>
                <a:cs typeface="Arial Unicode MS" pitchFamily="34" charset="-128"/>
              </a:rPr>
              <a:t>Clinicians: Physicians, nurses, physician-assistants, dentists, </a:t>
            </a:r>
            <a:r>
              <a:rPr lang="en-US" dirty="0" err="1" smtClean="0">
                <a:ea typeface="Arial Unicode MS" pitchFamily="34" charset="-128"/>
                <a:cs typeface="Arial Unicode MS" pitchFamily="34" charset="-128"/>
              </a:rPr>
              <a:t>etc</a:t>
            </a:r>
            <a:endParaRPr lang="en-US" dirty="0" smtClean="0">
              <a:ea typeface="Arial Unicode MS" pitchFamily="34" charset="-128"/>
              <a:cs typeface="Arial Unicode MS" pitchFamily="34" charset="-128"/>
            </a:endParaRPr>
          </a:p>
          <a:p>
            <a:pPr marL="233363" indent="-233363" eaLnBrk="0" hangingPunct="0">
              <a:buFontTx/>
              <a:buChar char="•"/>
            </a:pPr>
            <a:r>
              <a:rPr lang="en-US" dirty="0" smtClean="0">
                <a:ea typeface="Arial Unicode MS" pitchFamily="34" charset="-128"/>
                <a:cs typeface="Arial Unicode MS" pitchFamily="34" charset="-128"/>
              </a:rPr>
              <a:t>Electronic health record implementers, customizers, and educators  </a:t>
            </a:r>
          </a:p>
          <a:p>
            <a:pPr marL="233363" indent="-233363" eaLnBrk="0" hangingPunct="0">
              <a:buFontTx/>
              <a:buChar char="•"/>
            </a:pPr>
            <a:r>
              <a:rPr lang="en-US" dirty="0" smtClean="0">
                <a:ea typeface="Arial Unicode MS" pitchFamily="34" charset="-128"/>
                <a:cs typeface="Arial Unicode MS" pitchFamily="34" charset="-128"/>
              </a:rPr>
              <a:t>Information Systems professionals</a:t>
            </a:r>
          </a:p>
          <a:p>
            <a:pPr marL="233363" indent="-233363" eaLnBrk="0" hangingPunct="0">
              <a:buFontTx/>
              <a:buChar char="•"/>
            </a:pPr>
            <a:r>
              <a:rPr lang="en-US" dirty="0" smtClean="0">
                <a:ea typeface="Arial Unicode MS" pitchFamily="34" charset="-128"/>
                <a:cs typeface="Arial Unicode MS" pitchFamily="34" charset="-128"/>
              </a:rPr>
              <a:t>IT Professionals, software engineers, and developers interested in health care, big data, and data mining</a:t>
            </a:r>
          </a:p>
          <a:p>
            <a:pPr marL="233363" indent="-233363" eaLnBrk="0" hangingPunct="0">
              <a:buFontTx/>
              <a:buChar char="•"/>
            </a:pPr>
            <a:r>
              <a:rPr lang="en-US" dirty="0" smtClean="0">
                <a:ea typeface="Arial Unicode MS" pitchFamily="34" charset="-128"/>
                <a:cs typeface="Arial Unicode MS" pitchFamily="34" charset="-128"/>
              </a:rPr>
              <a:t>Contract and Procurement specialists</a:t>
            </a:r>
          </a:p>
          <a:p>
            <a:pPr marL="233363" indent="-233363" eaLnBrk="0" hangingPunct="0">
              <a:buFontTx/>
              <a:buChar char="•"/>
            </a:pPr>
            <a:r>
              <a:rPr lang="en-US" dirty="0" smtClean="0">
                <a:ea typeface="Arial Unicode MS" pitchFamily="34" charset="-128"/>
                <a:cs typeface="Arial Unicode MS" pitchFamily="34" charset="-128"/>
              </a:rPr>
              <a:t>Researchers</a:t>
            </a:r>
          </a:p>
          <a:p>
            <a:pPr marL="233363" indent="-233363" eaLnBrk="0" hangingPunct="0">
              <a:buFontTx/>
              <a:buChar char="•"/>
            </a:pPr>
            <a:r>
              <a:rPr lang="en-US" dirty="0" smtClean="0">
                <a:ea typeface="Arial Unicode MS" pitchFamily="34" charset="-128"/>
                <a:cs typeface="Arial Unicode MS" pitchFamily="34" charset="-128"/>
              </a:rPr>
              <a:t>Biologists, chemists, and psychologists </a:t>
            </a:r>
            <a:endParaRPr lang="en-US" dirty="0">
              <a:ea typeface="Arial Unicode MS" pitchFamily="34" charset="-128"/>
              <a:cs typeface="Arial Unicode MS" pitchFamily="34" charset="-128"/>
            </a:endParaRPr>
          </a:p>
          <a:p>
            <a:pPr marL="233363" indent="-233363" eaLnBrk="0" hangingPunct="0">
              <a:buFontTx/>
              <a:buChar char="•"/>
            </a:pPr>
            <a:r>
              <a:rPr lang="en-US" dirty="0" smtClean="0">
                <a:ea typeface="Arial Unicode MS" pitchFamily="34" charset="-128"/>
                <a:cs typeface="Arial Unicode MS" pitchFamily="34" charset="-128"/>
              </a:rPr>
              <a:t>Systems analysts who want to sub-specialize in health </a:t>
            </a:r>
            <a:endParaRPr lang="en-US" dirty="0">
              <a:ea typeface="Arial Unicode MS" pitchFamily="34" charset="-128"/>
              <a:cs typeface="Arial Unicode MS" pitchFamily="34" charset="-128"/>
            </a:endParaRPr>
          </a:p>
          <a:p>
            <a:pPr marL="233363" indent="-233363" eaLnBrk="0" hangingPunct="0">
              <a:buFontTx/>
              <a:buChar char="•"/>
            </a:pPr>
            <a:r>
              <a:rPr lang="en-US" dirty="0" smtClean="0">
                <a:ea typeface="Arial Unicode MS" pitchFamily="34" charset="-128"/>
                <a:cs typeface="Arial Unicode MS" pitchFamily="34" charset="-128"/>
              </a:rPr>
              <a:t>Executives</a:t>
            </a:r>
            <a:r>
              <a:rPr lang="en-US" dirty="0">
                <a:ea typeface="Arial Unicode MS" pitchFamily="34" charset="-128"/>
                <a:cs typeface="Arial Unicode MS" pitchFamily="34" charset="-128"/>
              </a:rPr>
              <a:t>, </a:t>
            </a:r>
            <a:r>
              <a:rPr lang="en-US" dirty="0" smtClean="0">
                <a:ea typeface="Arial Unicode MS" pitchFamily="34" charset="-128"/>
                <a:cs typeface="Arial Unicode MS" pitchFamily="34" charset="-128"/>
              </a:rPr>
              <a:t>leaders </a:t>
            </a:r>
            <a:r>
              <a:rPr lang="en-US" dirty="0">
                <a:ea typeface="Arial Unicode MS" pitchFamily="34" charset="-128"/>
                <a:cs typeface="Arial Unicode MS" pitchFamily="34" charset="-128"/>
              </a:rPr>
              <a:t>&amp; </a:t>
            </a:r>
            <a:r>
              <a:rPr lang="en-US" dirty="0" smtClean="0">
                <a:ea typeface="Arial Unicode MS" pitchFamily="34" charset="-128"/>
                <a:cs typeface="Arial Unicode MS" pitchFamily="34" charset="-128"/>
              </a:rPr>
              <a:t>managers </a:t>
            </a:r>
            <a:r>
              <a:rPr lang="en-US" dirty="0">
                <a:ea typeface="Arial Unicode MS" pitchFamily="34" charset="-128"/>
                <a:cs typeface="Arial Unicode MS" pitchFamily="34" charset="-128"/>
              </a:rPr>
              <a:t>of </a:t>
            </a:r>
            <a:r>
              <a:rPr lang="en-US" dirty="0" smtClean="0">
                <a:ea typeface="Arial Unicode MS" pitchFamily="34" charset="-128"/>
                <a:cs typeface="Arial Unicode MS" pitchFamily="34" charset="-128"/>
              </a:rPr>
              <a:t>hospitals or health centers who </a:t>
            </a:r>
            <a:r>
              <a:rPr lang="en-US" dirty="0">
                <a:ea typeface="Arial Unicode MS" pitchFamily="34" charset="-128"/>
                <a:cs typeface="Arial Unicode MS" pitchFamily="34" charset="-128"/>
              </a:rPr>
              <a:t>require a robust understanding of the </a:t>
            </a:r>
            <a:r>
              <a:rPr lang="en-US" dirty="0" smtClean="0">
                <a:ea typeface="Arial Unicode MS" pitchFamily="34" charset="-128"/>
                <a:cs typeface="Arial Unicode MS" pitchFamily="34" charset="-128"/>
              </a:rPr>
              <a:t>health IT </a:t>
            </a:r>
            <a:r>
              <a:rPr lang="en-US" dirty="0">
                <a:ea typeface="Arial Unicode MS" pitchFamily="34" charset="-128"/>
                <a:cs typeface="Arial Unicode MS" pitchFamily="34" charset="-128"/>
              </a:rPr>
              <a:t>operational </a:t>
            </a:r>
            <a:r>
              <a:rPr lang="en-US" dirty="0" smtClean="0">
                <a:ea typeface="Arial Unicode MS" pitchFamily="34" charset="-128"/>
                <a:cs typeface="Arial Unicode MS" pitchFamily="34" charset="-128"/>
              </a:rPr>
              <a:t>environment</a:t>
            </a:r>
          </a:p>
          <a:p>
            <a:pPr marL="233363" indent="-233363" eaLnBrk="0" hangingPunct="0">
              <a:buFontTx/>
              <a:buChar char="•"/>
            </a:pPr>
            <a:r>
              <a:rPr lang="en-US" dirty="0" smtClean="0">
                <a:ea typeface="Arial Unicode MS" pitchFamily="34" charset="-128"/>
                <a:cs typeface="Arial Unicode MS" pitchFamily="34" charset="-128"/>
              </a:rPr>
              <a:t>Aspirating health IT entrepreneurs</a:t>
            </a:r>
          </a:p>
          <a:p>
            <a:pPr marL="233363" indent="-233363" eaLnBrk="0" hangingPunct="0">
              <a:buFontTx/>
              <a:buChar char="•"/>
            </a:pPr>
            <a:r>
              <a:rPr lang="en-US" dirty="0" smtClean="0">
                <a:ea typeface="Arial Unicode MS" pitchFamily="34" charset="-128"/>
                <a:cs typeface="Arial Unicode MS" pitchFamily="34" charset="-128"/>
              </a:rPr>
              <a:t>Passionate, dedicated visionaries dedicated to improve human health</a:t>
            </a:r>
          </a:p>
          <a:p>
            <a:pPr marL="233363" indent="-233363" eaLnBrk="0" hangingPunct="0">
              <a:buFontTx/>
              <a:buChar char="•"/>
            </a:pPr>
            <a:endParaRPr lang="en-US" dirty="0">
              <a:ea typeface="Arial Unicode MS" pitchFamily="34" charset="-128"/>
              <a:cs typeface="Arial Unicode MS" pitchFamily="34" charset="-128"/>
            </a:endParaRPr>
          </a:p>
        </p:txBody>
      </p:sp>
    </p:spTree>
    <p:extLst>
      <p:ext uri="{BB962C8B-B14F-4D97-AF65-F5344CB8AC3E}">
        <p14:creationId xmlns:p14="http://schemas.microsoft.com/office/powerpoint/2010/main" val="3609971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431" y="1735655"/>
            <a:ext cx="8229600" cy="1143000"/>
          </a:xfrm>
        </p:spPr>
        <p:txBody>
          <a:bodyPr>
            <a:normAutofit fontScale="90000"/>
          </a:bodyPr>
          <a:lstStyle/>
          <a:p>
            <a:r>
              <a:rPr lang="en-US" sz="3600" b="1" dirty="0" smtClean="0"/>
              <a:t>M.P.S. in Health Information Technology</a:t>
            </a:r>
            <a:endParaRPr lang="en-US" sz="3600" b="1" dirty="0"/>
          </a:p>
        </p:txBody>
      </p:sp>
      <p:sp>
        <p:nvSpPr>
          <p:cNvPr id="3" name="Content Placeholder 2"/>
          <p:cNvSpPr>
            <a:spLocks noGrp="1"/>
          </p:cNvSpPr>
          <p:nvPr>
            <p:ph idx="1"/>
          </p:nvPr>
        </p:nvSpPr>
        <p:spPr>
          <a:xfrm>
            <a:off x="2286000" y="3200400"/>
            <a:ext cx="8229600" cy="5029200"/>
          </a:xfrm>
        </p:spPr>
        <p:txBody>
          <a:bodyPr>
            <a:normAutofit/>
          </a:bodyPr>
          <a:lstStyle/>
          <a:p>
            <a:pPr marL="0" indent="0">
              <a:buNone/>
            </a:pPr>
            <a:r>
              <a:rPr lang="en-US" sz="1800" b="1" dirty="0" smtClean="0"/>
              <a:t>Six Required </a:t>
            </a:r>
            <a:r>
              <a:rPr lang="en-US" sz="1800" b="1" dirty="0"/>
              <a:t>Core Courses (18 credits</a:t>
            </a:r>
            <a:r>
              <a:rPr lang="en-US" sz="1800" b="1" dirty="0" smtClean="0"/>
              <a:t>):</a:t>
            </a:r>
          </a:p>
          <a:p>
            <a:pPr>
              <a:lnSpc>
                <a:spcPct val="120000"/>
              </a:lnSpc>
              <a:spcBef>
                <a:spcPts val="0"/>
              </a:spcBef>
            </a:pPr>
            <a:r>
              <a:rPr lang="en-US" sz="1800" dirty="0" smtClean="0"/>
              <a:t>Health </a:t>
            </a:r>
            <a:r>
              <a:rPr lang="en-US" sz="1800" dirty="0"/>
              <a:t>Informatics – I</a:t>
            </a:r>
          </a:p>
          <a:p>
            <a:pPr>
              <a:lnSpc>
                <a:spcPct val="120000"/>
              </a:lnSpc>
              <a:spcBef>
                <a:spcPts val="0"/>
              </a:spcBef>
            </a:pPr>
            <a:r>
              <a:rPr lang="en-US" sz="1800" dirty="0"/>
              <a:t>Health Informatics – II</a:t>
            </a:r>
          </a:p>
          <a:p>
            <a:pPr>
              <a:lnSpc>
                <a:spcPct val="120000"/>
              </a:lnSpc>
              <a:spcBef>
                <a:spcPts val="0"/>
              </a:spcBef>
            </a:pPr>
            <a:r>
              <a:rPr lang="en-US" sz="1800" dirty="0"/>
              <a:t>Health IT Law &amp; Ethics</a:t>
            </a:r>
          </a:p>
          <a:p>
            <a:pPr>
              <a:lnSpc>
                <a:spcPct val="120000"/>
              </a:lnSpc>
              <a:spcBef>
                <a:spcPts val="0"/>
              </a:spcBef>
            </a:pPr>
            <a:r>
              <a:rPr lang="en-US" sz="1800" dirty="0"/>
              <a:t>Health IT Policy &amp; Administration</a:t>
            </a:r>
          </a:p>
          <a:p>
            <a:pPr>
              <a:lnSpc>
                <a:spcPct val="120000"/>
              </a:lnSpc>
              <a:spcBef>
                <a:spcPts val="0"/>
              </a:spcBef>
            </a:pPr>
            <a:r>
              <a:rPr lang="en-US" sz="1800" dirty="0"/>
              <a:t>Health Data Analytics</a:t>
            </a:r>
          </a:p>
          <a:p>
            <a:pPr>
              <a:lnSpc>
                <a:spcPct val="120000"/>
              </a:lnSpc>
              <a:spcBef>
                <a:spcPts val="0"/>
              </a:spcBef>
            </a:pPr>
            <a:r>
              <a:rPr lang="en-US" sz="1800" dirty="0"/>
              <a:t>Capstone </a:t>
            </a:r>
            <a:r>
              <a:rPr lang="en-US" sz="1800" dirty="0" smtClean="0"/>
              <a:t>Project</a:t>
            </a:r>
          </a:p>
          <a:p>
            <a:pPr marL="0" indent="0">
              <a:buNone/>
            </a:pPr>
            <a:endParaRPr lang="en-US" dirty="0"/>
          </a:p>
        </p:txBody>
      </p:sp>
    </p:spTree>
    <p:extLst>
      <p:ext uri="{BB962C8B-B14F-4D97-AF65-F5344CB8AC3E}">
        <p14:creationId xmlns:p14="http://schemas.microsoft.com/office/powerpoint/2010/main" val="42911250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431" y="1760349"/>
            <a:ext cx="8229600" cy="1143000"/>
          </a:xfrm>
        </p:spPr>
        <p:txBody>
          <a:bodyPr>
            <a:normAutofit fontScale="90000"/>
          </a:bodyPr>
          <a:lstStyle/>
          <a:p>
            <a:r>
              <a:rPr lang="en-US" sz="3600" b="1" dirty="0" smtClean="0"/>
              <a:t>M.P.S. in Health Information Technology</a:t>
            </a:r>
            <a:endParaRPr lang="en-US" sz="3600" b="1" dirty="0"/>
          </a:p>
        </p:txBody>
      </p:sp>
      <p:sp>
        <p:nvSpPr>
          <p:cNvPr id="3" name="Content Placeholder 2"/>
          <p:cNvSpPr>
            <a:spLocks noGrp="1"/>
          </p:cNvSpPr>
          <p:nvPr>
            <p:ph idx="1"/>
          </p:nvPr>
        </p:nvSpPr>
        <p:spPr>
          <a:xfrm>
            <a:off x="838200" y="2895600"/>
            <a:ext cx="8229600" cy="5029200"/>
          </a:xfrm>
        </p:spPr>
        <p:txBody>
          <a:bodyPr>
            <a:normAutofit/>
          </a:bodyPr>
          <a:lstStyle/>
          <a:p>
            <a:pPr marL="0" indent="0">
              <a:buNone/>
            </a:pPr>
            <a:r>
              <a:rPr lang="en-US" sz="1800" b="1" dirty="0" smtClean="0"/>
              <a:t>Four Elective </a:t>
            </a:r>
            <a:r>
              <a:rPr lang="en-US" sz="1800" b="1" dirty="0"/>
              <a:t>Courses (12 credits) -- choose four, such </a:t>
            </a:r>
            <a:r>
              <a:rPr lang="en-US" sz="1800" b="1" dirty="0" smtClean="0"/>
              <a:t>as:</a:t>
            </a:r>
          </a:p>
          <a:p>
            <a:pPr>
              <a:lnSpc>
                <a:spcPct val="120000"/>
              </a:lnSpc>
              <a:spcBef>
                <a:spcPts val="0"/>
              </a:spcBef>
            </a:pPr>
            <a:r>
              <a:rPr lang="en-US" sz="1800" dirty="0" smtClean="0"/>
              <a:t>Public Health Informatics </a:t>
            </a:r>
          </a:p>
          <a:p>
            <a:pPr>
              <a:lnSpc>
                <a:spcPct val="120000"/>
              </a:lnSpc>
              <a:spcBef>
                <a:spcPts val="0"/>
              </a:spcBef>
            </a:pPr>
            <a:r>
              <a:rPr lang="en-US" sz="1800" dirty="0" smtClean="0"/>
              <a:t>Process</a:t>
            </a:r>
            <a:r>
              <a:rPr lang="en-US" sz="1800" dirty="0"/>
              <a:t>  &amp; Quality </a:t>
            </a:r>
            <a:r>
              <a:rPr lang="en-US" sz="1800" dirty="0" smtClean="0"/>
              <a:t>Improvement with Health IT</a:t>
            </a:r>
          </a:p>
          <a:p>
            <a:pPr>
              <a:lnSpc>
                <a:spcPct val="120000"/>
              </a:lnSpc>
              <a:spcBef>
                <a:spcPts val="0"/>
              </a:spcBef>
            </a:pPr>
            <a:r>
              <a:rPr lang="en-US" sz="1800" dirty="0" smtClean="0"/>
              <a:t>Introduction to Healthcare Databases</a:t>
            </a:r>
          </a:p>
          <a:p>
            <a:pPr>
              <a:lnSpc>
                <a:spcPct val="120000"/>
              </a:lnSpc>
              <a:spcBef>
                <a:spcPts val="0"/>
              </a:spcBef>
            </a:pPr>
            <a:r>
              <a:rPr lang="en-US" sz="1800" dirty="0" smtClean="0"/>
              <a:t>Health IT Privacy &amp; Security</a:t>
            </a:r>
          </a:p>
          <a:p>
            <a:pPr>
              <a:lnSpc>
                <a:spcPct val="120000"/>
              </a:lnSpc>
              <a:spcBef>
                <a:spcPts val="0"/>
              </a:spcBef>
            </a:pPr>
            <a:r>
              <a:rPr lang="en-US" sz="1800" dirty="0" smtClean="0"/>
              <a:t>Project Management Fundamentals </a:t>
            </a:r>
          </a:p>
          <a:p>
            <a:pPr>
              <a:lnSpc>
                <a:spcPct val="120000"/>
              </a:lnSpc>
              <a:spcBef>
                <a:spcPts val="0"/>
              </a:spcBef>
            </a:pPr>
            <a:r>
              <a:rPr lang="en-US" sz="1800" dirty="0" smtClean="0"/>
              <a:t>Database Program Development</a:t>
            </a:r>
          </a:p>
          <a:p>
            <a:pPr>
              <a:lnSpc>
                <a:spcPct val="120000"/>
              </a:lnSpc>
              <a:spcBef>
                <a:spcPts val="0"/>
              </a:spcBef>
            </a:pPr>
            <a:r>
              <a:rPr lang="en-US" sz="1800" dirty="0" smtClean="0"/>
              <a:t>SAS for the Social Sciences</a:t>
            </a:r>
            <a:endParaRPr lang="en-US" sz="1800" dirty="0"/>
          </a:p>
          <a:p>
            <a:pPr>
              <a:lnSpc>
                <a:spcPct val="120000"/>
              </a:lnSpc>
              <a:spcBef>
                <a:spcPts val="0"/>
              </a:spcBef>
            </a:pPr>
            <a:r>
              <a:rPr lang="en-US" sz="1800" dirty="0"/>
              <a:t>Other Graduate courses approved by Health IT Graduate Program Director</a:t>
            </a:r>
          </a:p>
          <a:p>
            <a:pPr marL="0" indent="0">
              <a:buNone/>
            </a:pPr>
            <a:endParaRPr lang="en-US" dirty="0"/>
          </a:p>
        </p:txBody>
      </p:sp>
    </p:spTree>
    <p:extLst>
      <p:ext uri="{BB962C8B-B14F-4D97-AF65-F5344CB8AC3E}">
        <p14:creationId xmlns:p14="http://schemas.microsoft.com/office/powerpoint/2010/main" val="29510484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EE5B737-7619-8047-903B-F62A1521C68E}" type="slidenum">
              <a:rPr lang="en-US" sz="1400"/>
              <a:pPr algn="r" eaLnBrk="1" hangingPunct="1"/>
              <a:t>17</a:t>
            </a:fld>
            <a:endParaRPr lang="en-US" sz="1400"/>
          </a:p>
        </p:txBody>
      </p:sp>
      <p:sp>
        <p:nvSpPr>
          <p:cNvPr id="27652" name="Rectangle 6"/>
          <p:cNvSpPr>
            <a:spLocks noChangeArrowheads="1"/>
          </p:cNvSpPr>
          <p:nvPr/>
        </p:nvSpPr>
        <p:spPr bwMode="auto">
          <a:xfrm>
            <a:off x="3006725" y="1160463"/>
            <a:ext cx="1841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endParaRPr lang="en-US"/>
          </a:p>
        </p:txBody>
      </p:sp>
      <p:sp>
        <p:nvSpPr>
          <p:cNvPr id="27653" name="Rectangle 2"/>
          <p:cNvSpPr>
            <a:spLocks noChangeArrowheads="1"/>
          </p:cNvSpPr>
          <p:nvPr/>
        </p:nvSpPr>
        <p:spPr bwMode="auto">
          <a:xfrm>
            <a:off x="685800" y="403401"/>
            <a:ext cx="8153400" cy="1077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eaLnBrk="0" hangingPunct="0"/>
            <a:r>
              <a:rPr lang="en-US" sz="3200" b="1" dirty="0" smtClean="0">
                <a:solidFill>
                  <a:srgbClr val="002060"/>
                </a:solidFill>
              </a:rPr>
              <a:t>The Student Experience…</a:t>
            </a:r>
            <a:endParaRPr lang="en-US" sz="3200" b="1" dirty="0">
              <a:solidFill>
                <a:srgbClr val="002060"/>
              </a:solidFill>
            </a:endParaRPr>
          </a:p>
          <a:p>
            <a:pPr eaLnBrk="0" hangingPunct="0"/>
            <a:r>
              <a:rPr lang="en-US" sz="3200" b="1" dirty="0">
                <a:solidFill>
                  <a:srgbClr val="990033"/>
                </a:solidFill>
              </a:rPr>
              <a:t>     </a:t>
            </a:r>
            <a:endParaRPr lang="en-US" sz="2000" b="1" dirty="0">
              <a:solidFill>
                <a:schemeClr val="tx2"/>
              </a:solidFill>
            </a:endParaRPr>
          </a:p>
        </p:txBody>
      </p:sp>
      <p:sp>
        <p:nvSpPr>
          <p:cNvPr id="27654" name="Content Placeholder 2"/>
          <p:cNvSpPr>
            <a:spLocks/>
          </p:cNvSpPr>
          <p:nvPr/>
        </p:nvSpPr>
        <p:spPr bwMode="auto">
          <a:xfrm>
            <a:off x="681182" y="1160463"/>
            <a:ext cx="8458200" cy="399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342900" indent="-342900" eaLnBrk="0" hangingPunct="0">
              <a:spcBef>
                <a:spcPct val="20000"/>
              </a:spcBef>
              <a:buFontTx/>
              <a:buChar char="•"/>
            </a:pPr>
            <a:r>
              <a:rPr lang="en-US" sz="2000" dirty="0"/>
              <a:t>Courses developed and taught by current practitioners who draw on current, real-world situations and experiences and provide an interdisciplinary approach. (Many are name recognized in their field) </a:t>
            </a:r>
          </a:p>
          <a:p>
            <a:pPr marL="342900" indent="-342900" eaLnBrk="0" hangingPunct="0">
              <a:spcBef>
                <a:spcPct val="20000"/>
              </a:spcBef>
              <a:buFontTx/>
              <a:buChar char="•"/>
            </a:pPr>
            <a:r>
              <a:rPr lang="en-US" sz="2000" dirty="0"/>
              <a:t>Flexible schedules (</a:t>
            </a:r>
            <a:r>
              <a:rPr lang="en-US" sz="2000" dirty="0" smtClean="0"/>
              <a:t>seminar, group projects, hybrid </a:t>
            </a:r>
            <a:r>
              <a:rPr lang="en-US" sz="2000" dirty="0"/>
              <a:t>and </a:t>
            </a:r>
            <a:r>
              <a:rPr lang="en-US" sz="2000" dirty="0" smtClean="0"/>
              <a:t>online) </a:t>
            </a:r>
            <a:endParaRPr lang="en-US" sz="2000" dirty="0"/>
          </a:p>
          <a:p>
            <a:pPr marL="342900" indent="-342900" eaLnBrk="0" hangingPunct="0">
              <a:spcBef>
                <a:spcPct val="20000"/>
              </a:spcBef>
              <a:buFontTx/>
              <a:buChar char="•"/>
            </a:pPr>
            <a:r>
              <a:rPr lang="en-US" sz="2000" dirty="0" smtClean="0"/>
              <a:t>Two electives may be taken from other departments such as Information Systems or Engineering Management</a:t>
            </a:r>
          </a:p>
          <a:p>
            <a:pPr marL="342900" indent="-342900" eaLnBrk="0" hangingPunct="0">
              <a:spcBef>
                <a:spcPct val="20000"/>
              </a:spcBef>
              <a:buFontTx/>
              <a:buChar char="•"/>
            </a:pPr>
            <a:r>
              <a:rPr lang="en-US" sz="2000" dirty="0" smtClean="0"/>
              <a:t>Individual Development Plans and Midterm Evaluations for continuous student development and support   </a:t>
            </a:r>
          </a:p>
          <a:p>
            <a:pPr marL="342900" indent="-342900" eaLnBrk="0" hangingPunct="0">
              <a:spcBef>
                <a:spcPct val="20000"/>
              </a:spcBef>
              <a:buFontTx/>
              <a:buChar char="•"/>
            </a:pPr>
            <a:r>
              <a:rPr lang="en-US" sz="2000" dirty="0" smtClean="0"/>
              <a:t>Small class size (Average 12 students); individual career counseling and mentorship </a:t>
            </a:r>
            <a:endParaRPr lang="en-US" sz="2000" dirty="0"/>
          </a:p>
          <a:p>
            <a:pPr marL="342900" indent="-342900" eaLnBrk="0" hangingPunct="0">
              <a:spcBef>
                <a:spcPct val="20000"/>
              </a:spcBef>
              <a:buFontTx/>
              <a:buChar char="•"/>
            </a:pPr>
            <a:r>
              <a:rPr lang="en-US" sz="2000" dirty="0"/>
              <a:t>Students are encouraged to participate in UMBC</a:t>
            </a:r>
            <a:r>
              <a:rPr lang="ja-JP" altLang="en-US" sz="2000" dirty="0"/>
              <a:t>’</a:t>
            </a:r>
            <a:r>
              <a:rPr lang="en-US" altLang="ja-JP" sz="2000" dirty="0"/>
              <a:t>s </a:t>
            </a:r>
            <a:r>
              <a:rPr lang="en-US" altLang="ja-JP" sz="2000" dirty="0" smtClean="0"/>
              <a:t>HIT </a:t>
            </a:r>
            <a:r>
              <a:rPr lang="en-US" altLang="ja-JP" sz="2000" dirty="0"/>
              <a:t>research</a:t>
            </a:r>
            <a:r>
              <a:rPr lang="en-US" altLang="ja-JP" sz="2000" dirty="0" smtClean="0"/>
              <a:t>, external health IT internships, and to attend various guest lectures in the department </a:t>
            </a:r>
            <a:endParaRPr lang="en-US" sz="2000" dirty="0"/>
          </a:p>
        </p:txBody>
      </p:sp>
    </p:spTree>
    <p:extLst>
      <p:ext uri="{BB962C8B-B14F-4D97-AF65-F5344CB8AC3E}">
        <p14:creationId xmlns:p14="http://schemas.microsoft.com/office/powerpoint/2010/main" val="38352749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rmAutofit/>
          </a:bodyPr>
          <a:lstStyle/>
          <a:p>
            <a:r>
              <a:rPr lang="en-US" sz="3600" b="1" dirty="0" smtClean="0"/>
              <a:t>Important Policies &amp; Designations</a:t>
            </a:r>
            <a:endParaRPr lang="en-US" sz="3600" b="1" dirty="0"/>
          </a:p>
        </p:txBody>
      </p:sp>
      <p:sp>
        <p:nvSpPr>
          <p:cNvPr id="3" name="Content Placeholder 2"/>
          <p:cNvSpPr>
            <a:spLocks noGrp="1"/>
          </p:cNvSpPr>
          <p:nvPr>
            <p:ph idx="1"/>
          </p:nvPr>
        </p:nvSpPr>
        <p:spPr>
          <a:xfrm>
            <a:off x="762000" y="1219200"/>
            <a:ext cx="8229600" cy="4525963"/>
          </a:xfrm>
        </p:spPr>
        <p:txBody>
          <a:bodyPr>
            <a:normAutofit fontScale="92500"/>
          </a:bodyPr>
          <a:lstStyle/>
          <a:p>
            <a:r>
              <a:rPr lang="en-US" sz="1800" dirty="0" smtClean="0"/>
              <a:t>Enrollment Classification</a:t>
            </a:r>
          </a:p>
          <a:p>
            <a:pPr lvl="1"/>
            <a:r>
              <a:rPr lang="en-US" sz="1800" dirty="0" smtClean="0"/>
              <a:t>9 Credits full time, part-time 1-8 credits</a:t>
            </a:r>
          </a:p>
          <a:p>
            <a:r>
              <a:rPr lang="en-US" sz="1800" dirty="0" smtClean="0"/>
              <a:t>Continuous Registration</a:t>
            </a:r>
          </a:p>
          <a:p>
            <a:pPr lvl="1"/>
            <a:r>
              <a:rPr lang="en-US" sz="1800" dirty="0" smtClean="0"/>
              <a:t>Enrolled every semester in the academic year (fall and spring)</a:t>
            </a:r>
          </a:p>
          <a:p>
            <a:pPr lvl="1"/>
            <a:r>
              <a:rPr lang="en-US" sz="1800" dirty="0" smtClean="0"/>
              <a:t>Leave of Absence is allowed with advisor approval</a:t>
            </a:r>
          </a:p>
          <a:p>
            <a:r>
              <a:rPr lang="en-US" sz="1800" dirty="0" smtClean="0"/>
              <a:t>Academic Standards</a:t>
            </a:r>
          </a:p>
          <a:p>
            <a:pPr lvl="1"/>
            <a:r>
              <a:rPr lang="en-US" sz="1800" dirty="0" smtClean="0"/>
              <a:t>Maintain a minimum cumulative GPA of 3.0 during course of study</a:t>
            </a:r>
          </a:p>
          <a:p>
            <a:r>
              <a:rPr lang="en-US" sz="1800" dirty="0" smtClean="0"/>
              <a:t>Transfer Credit</a:t>
            </a:r>
          </a:p>
          <a:p>
            <a:pPr lvl="1"/>
            <a:r>
              <a:rPr lang="en-US" sz="1800" dirty="0" smtClean="0"/>
              <a:t>UMBC’s Graduate School will allow a maximum of 6 graduate credits (two courses) of transfer credits. </a:t>
            </a:r>
          </a:p>
          <a:p>
            <a:pPr lvl="1"/>
            <a:r>
              <a:rPr lang="en-US" sz="1800" dirty="0" smtClean="0"/>
              <a:t>Consent of the program director is required</a:t>
            </a:r>
          </a:p>
          <a:p>
            <a:pPr lvl="1"/>
            <a:r>
              <a:rPr lang="en-US" sz="1800" dirty="0" smtClean="0"/>
              <a:t>Accepted only if there is equivalency</a:t>
            </a:r>
          </a:p>
        </p:txBody>
      </p:sp>
    </p:spTree>
    <p:extLst>
      <p:ext uri="{BB962C8B-B14F-4D97-AF65-F5344CB8AC3E}">
        <p14:creationId xmlns:p14="http://schemas.microsoft.com/office/powerpoint/2010/main" val="39091415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normAutofit fontScale="90000"/>
          </a:bodyPr>
          <a:lstStyle/>
          <a:p>
            <a:r>
              <a:rPr lang="en-US" sz="3600" b="1" dirty="0" smtClean="0"/>
              <a:t>Admission Requirements &amp;</a:t>
            </a:r>
            <a:br>
              <a:rPr lang="en-US" sz="3600" b="1" dirty="0" smtClean="0"/>
            </a:br>
            <a:r>
              <a:rPr lang="en-US" sz="3600" b="1" dirty="0" smtClean="0"/>
              <a:t>BA-MPS Program</a:t>
            </a:r>
            <a:endParaRPr lang="en-US" sz="3600" b="1" dirty="0"/>
          </a:p>
        </p:txBody>
      </p:sp>
      <p:sp>
        <p:nvSpPr>
          <p:cNvPr id="3" name="Content Placeholder 2"/>
          <p:cNvSpPr>
            <a:spLocks noGrp="1"/>
          </p:cNvSpPr>
          <p:nvPr>
            <p:ph idx="1"/>
          </p:nvPr>
        </p:nvSpPr>
        <p:spPr>
          <a:xfrm>
            <a:off x="304800" y="1454727"/>
            <a:ext cx="8229600" cy="4525963"/>
          </a:xfrm>
        </p:spPr>
        <p:txBody>
          <a:bodyPr>
            <a:normAutofit/>
          </a:bodyPr>
          <a:lstStyle/>
          <a:p>
            <a:pPr>
              <a:spcBef>
                <a:spcPts val="1200"/>
              </a:spcBef>
            </a:pPr>
            <a:r>
              <a:rPr lang="en-US" sz="1800" dirty="0" smtClean="0"/>
              <a:t>An undergraduate degree in Information Systems, Computer Engineering, Computer Science, Health Administration and Public Policy or a degree related to healthcare professional practice or healthcare management is </a:t>
            </a:r>
            <a:r>
              <a:rPr lang="en-US" sz="1800" i="1" dirty="0" smtClean="0"/>
              <a:t>recommended</a:t>
            </a:r>
            <a:r>
              <a:rPr lang="en-US" sz="1800" dirty="0" smtClean="0"/>
              <a:t>.</a:t>
            </a:r>
          </a:p>
          <a:p>
            <a:pPr>
              <a:spcBef>
                <a:spcPts val="1200"/>
              </a:spcBef>
            </a:pPr>
            <a:r>
              <a:rPr lang="en-US" sz="1800" dirty="0" smtClean="0"/>
              <a:t>Students are encouraged to apply during their junior year for the accelerated option </a:t>
            </a:r>
          </a:p>
          <a:p>
            <a:pPr>
              <a:spcBef>
                <a:spcPts val="1200"/>
              </a:spcBef>
            </a:pPr>
            <a:r>
              <a:rPr lang="en-US" sz="1800" dirty="0" smtClean="0"/>
              <a:t>Up to (3) graduate courses may be taken to count dually for both the undergraduate and graduate degrees</a:t>
            </a:r>
          </a:p>
          <a:p>
            <a:pPr>
              <a:spcBef>
                <a:spcPts val="1200"/>
              </a:spcBef>
            </a:pPr>
            <a:r>
              <a:rPr lang="en-US" sz="1800" dirty="0" smtClean="0"/>
              <a:t>Statement of Purpose necessary</a:t>
            </a:r>
          </a:p>
          <a:p>
            <a:pPr>
              <a:spcBef>
                <a:spcPts val="1200"/>
              </a:spcBef>
            </a:pPr>
            <a:r>
              <a:rPr lang="en-US" sz="1800" dirty="0" smtClean="0"/>
              <a:t>Minimum undergraduate GPA of 3.0 on a 4.0 scale</a:t>
            </a:r>
          </a:p>
          <a:p>
            <a:pPr>
              <a:spcBef>
                <a:spcPts val="1200"/>
              </a:spcBef>
            </a:pPr>
            <a:r>
              <a:rPr lang="en-US" sz="1800" dirty="0" smtClean="0"/>
              <a:t>International students need appropriate visa &amp; TOEFL (if applicable)</a:t>
            </a:r>
            <a:endParaRPr lang="en-US" sz="1800" dirty="0"/>
          </a:p>
        </p:txBody>
      </p:sp>
    </p:spTree>
    <p:extLst>
      <p:ext uri="{BB962C8B-B14F-4D97-AF65-F5344CB8AC3E}">
        <p14:creationId xmlns:p14="http://schemas.microsoft.com/office/powerpoint/2010/main" val="1115270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84"/>
            <a:ext cx="9144000" cy="6865167"/>
          </a:xfrm>
          <a:prstGeom prst="rect">
            <a:avLst/>
          </a:prstGeom>
        </p:spPr>
      </p:pic>
    </p:spTree>
    <p:extLst>
      <p:ext uri="{BB962C8B-B14F-4D97-AF65-F5344CB8AC3E}">
        <p14:creationId xmlns:p14="http://schemas.microsoft.com/office/powerpoint/2010/main" val="1838884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8229600" cy="1143000"/>
          </a:xfrm>
        </p:spPr>
        <p:txBody>
          <a:bodyPr>
            <a:normAutofit/>
          </a:bodyPr>
          <a:lstStyle/>
          <a:p>
            <a:r>
              <a:rPr lang="en-US" sz="3600" b="1" dirty="0" smtClean="0"/>
              <a:t>How To Apply</a:t>
            </a:r>
            <a:endParaRPr lang="en-US" sz="3600" b="1" dirty="0"/>
          </a:p>
        </p:txBody>
      </p:sp>
      <p:sp>
        <p:nvSpPr>
          <p:cNvPr id="3" name="Content Placeholder 2"/>
          <p:cNvSpPr>
            <a:spLocks noGrp="1"/>
          </p:cNvSpPr>
          <p:nvPr>
            <p:ph idx="1"/>
          </p:nvPr>
        </p:nvSpPr>
        <p:spPr>
          <a:xfrm>
            <a:off x="893618" y="1447800"/>
            <a:ext cx="8229600" cy="4525963"/>
          </a:xfrm>
        </p:spPr>
        <p:txBody>
          <a:bodyPr/>
          <a:lstStyle/>
          <a:p>
            <a:pPr marL="0" indent="0">
              <a:buNone/>
            </a:pPr>
            <a:r>
              <a:rPr lang="en-US" sz="1800" b="1" dirty="0" smtClean="0"/>
              <a:t>Apply to UMBC Graduate School:  </a:t>
            </a:r>
          </a:p>
          <a:p>
            <a:pPr marL="0" indent="0">
              <a:buNone/>
            </a:pPr>
            <a:r>
              <a:rPr lang="en-US" altLang="en-US" sz="1800" dirty="0" smtClean="0"/>
              <a:t>Complete </a:t>
            </a:r>
            <a:r>
              <a:rPr lang="en-US" altLang="en-US" sz="1800" dirty="0"/>
              <a:t>and submit the application online at </a:t>
            </a:r>
            <a:r>
              <a:rPr lang="en-US" altLang="en-US" sz="1800" u="sng" dirty="0" smtClean="0">
                <a:solidFill>
                  <a:srgbClr val="990033"/>
                </a:solidFill>
                <a:hlinkClick r:id="rId2"/>
              </a:rPr>
              <a:t>www.umbc.edu/gradschool/admissions/apply.html</a:t>
            </a:r>
            <a:endParaRPr lang="en-US" altLang="en-US" sz="1800" u="sng" dirty="0" smtClean="0">
              <a:solidFill>
                <a:srgbClr val="990033"/>
              </a:solidFill>
            </a:endParaRPr>
          </a:p>
          <a:p>
            <a:pPr marL="0" indent="0">
              <a:buNone/>
            </a:pPr>
            <a:r>
              <a:rPr lang="en-US" altLang="en-US" sz="1800" dirty="0" smtClean="0"/>
              <a:t>For the accelerated BA/MPS program application: </a:t>
            </a:r>
          </a:p>
          <a:p>
            <a:pPr marL="0" indent="0">
              <a:buNone/>
            </a:pPr>
            <a:r>
              <a:rPr lang="en-US" altLang="en-US" sz="1800" u="sng" dirty="0">
                <a:solidFill>
                  <a:schemeClr val="bg2">
                    <a:lumMod val="40000"/>
                    <a:lumOff val="60000"/>
                  </a:schemeClr>
                </a:solidFill>
              </a:rPr>
              <a:t>http://healthtech.umbc.edu/bsmps.php</a:t>
            </a:r>
          </a:p>
          <a:p>
            <a:pPr lvl="1">
              <a:spcBef>
                <a:spcPts val="1200"/>
              </a:spcBef>
              <a:buFont typeface="Arial" panose="020B0604020202020204" pitchFamily="34" charset="0"/>
              <a:buChar char="•"/>
            </a:pPr>
            <a:r>
              <a:rPr lang="en-US" altLang="en-US" sz="1800" dirty="0"/>
              <a:t>Submit official college transcript(s) to Graduate School</a:t>
            </a:r>
          </a:p>
          <a:p>
            <a:pPr lvl="1">
              <a:spcBef>
                <a:spcPts val="1200"/>
              </a:spcBef>
              <a:buFont typeface="Arial" panose="020B0604020202020204" pitchFamily="34" charset="0"/>
              <a:buChar char="•"/>
            </a:pPr>
            <a:r>
              <a:rPr lang="en-US" altLang="en-US" sz="1800" dirty="0" smtClean="0"/>
              <a:t>Application fee ($50 for online application, $70 for paper application)</a:t>
            </a:r>
            <a:endParaRPr lang="en-US" altLang="en-US" sz="1800" dirty="0"/>
          </a:p>
          <a:p>
            <a:pPr lvl="1">
              <a:spcBef>
                <a:spcPts val="1200"/>
              </a:spcBef>
              <a:buFont typeface="Arial" panose="020B0604020202020204" pitchFamily="34" charset="0"/>
              <a:buChar char="•"/>
            </a:pPr>
            <a:r>
              <a:rPr lang="en-US" altLang="en-US" sz="1800" dirty="0"/>
              <a:t>Letters of recommendation helpful but </a:t>
            </a:r>
            <a:r>
              <a:rPr lang="en-US" altLang="en-US" sz="1800" u="sng" dirty="0"/>
              <a:t>not </a:t>
            </a:r>
            <a:r>
              <a:rPr lang="en-US" altLang="en-US" sz="1800" u="sng" dirty="0" smtClean="0"/>
              <a:t>required</a:t>
            </a:r>
          </a:p>
          <a:p>
            <a:pPr marL="457200" lvl="1" indent="0">
              <a:spcBef>
                <a:spcPts val="1200"/>
              </a:spcBef>
              <a:buNone/>
            </a:pPr>
            <a:endParaRPr lang="en-US" altLang="en-US" sz="1800" dirty="0"/>
          </a:p>
        </p:txBody>
      </p:sp>
    </p:spTree>
    <p:extLst>
      <p:ext uri="{BB962C8B-B14F-4D97-AF65-F5344CB8AC3E}">
        <p14:creationId xmlns:p14="http://schemas.microsoft.com/office/powerpoint/2010/main" val="39566265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182" y="0"/>
            <a:ext cx="8229600" cy="1143000"/>
          </a:xfrm>
        </p:spPr>
        <p:txBody>
          <a:bodyPr>
            <a:normAutofit/>
          </a:bodyPr>
          <a:lstStyle/>
          <a:p>
            <a:r>
              <a:rPr lang="en-US" sz="3600" b="1" dirty="0" smtClean="0"/>
              <a:t>Thank you for Participating!</a:t>
            </a:r>
            <a:endParaRPr lang="en-US" sz="3600" b="1" dirty="0"/>
          </a:p>
        </p:txBody>
      </p:sp>
      <p:sp>
        <p:nvSpPr>
          <p:cNvPr id="3" name="Content Placeholder 2"/>
          <p:cNvSpPr>
            <a:spLocks noGrp="1"/>
          </p:cNvSpPr>
          <p:nvPr>
            <p:ph idx="1"/>
          </p:nvPr>
        </p:nvSpPr>
        <p:spPr>
          <a:xfrm>
            <a:off x="457200" y="1219200"/>
            <a:ext cx="8229600" cy="4525963"/>
          </a:xfrm>
        </p:spPr>
        <p:txBody>
          <a:bodyPr>
            <a:normAutofit/>
          </a:bodyPr>
          <a:lstStyle/>
          <a:p>
            <a:pPr marL="0" indent="0" algn="ctr">
              <a:buNone/>
            </a:pPr>
            <a:r>
              <a:rPr lang="en-US" altLang="en-US" sz="1800" b="1" dirty="0" smtClean="0"/>
              <a:t>Program/Academic/Career questions:</a:t>
            </a:r>
          </a:p>
          <a:p>
            <a:pPr marL="0" indent="0" algn="ctr">
              <a:buNone/>
            </a:pPr>
            <a:r>
              <a:rPr lang="en-US" altLang="en-US" sz="1800" dirty="0" smtClean="0"/>
              <a:t>Dr. Rose </a:t>
            </a:r>
            <a:r>
              <a:rPr lang="en-US" altLang="en-US" sz="1800" dirty="0" err="1" smtClean="0"/>
              <a:t>Yesha</a:t>
            </a:r>
            <a:endParaRPr lang="en-US" altLang="en-US" sz="1800" dirty="0" smtClean="0"/>
          </a:p>
          <a:p>
            <a:pPr marL="0" indent="0" algn="ctr">
              <a:buNone/>
            </a:pPr>
            <a:r>
              <a:rPr lang="en-US" altLang="en-US" sz="1800" dirty="0" smtClean="0"/>
              <a:t>Graduate Program Director</a:t>
            </a:r>
          </a:p>
          <a:p>
            <a:pPr marL="0" indent="0" algn="ctr">
              <a:buNone/>
            </a:pPr>
            <a:r>
              <a:rPr lang="en-US" altLang="en-US" sz="1800" b="1" dirty="0" smtClean="0"/>
              <a:t>yrose@umbc.edu</a:t>
            </a:r>
          </a:p>
          <a:p>
            <a:pPr algn="ctr"/>
            <a:endParaRPr lang="en-US" altLang="en-US" sz="1800" dirty="0" smtClean="0"/>
          </a:p>
          <a:p>
            <a:pPr marL="0" indent="0" algn="ctr">
              <a:buNone/>
            </a:pPr>
            <a:r>
              <a:rPr lang="en-US" altLang="en-US" sz="1800" b="1" dirty="0" smtClean="0"/>
              <a:t>Application/Administrative questions:</a:t>
            </a:r>
          </a:p>
          <a:p>
            <a:pPr marL="0" indent="0" algn="ctr">
              <a:buNone/>
            </a:pPr>
            <a:r>
              <a:rPr lang="en-US" altLang="en-US" sz="1800" dirty="0" smtClean="0"/>
              <a:t>Lisa Gambino</a:t>
            </a:r>
          </a:p>
          <a:p>
            <a:pPr marL="0" indent="0" algn="ctr">
              <a:buNone/>
            </a:pPr>
            <a:r>
              <a:rPr lang="en-US" altLang="en-US" sz="1800" dirty="0" smtClean="0"/>
              <a:t>Program Coordinator</a:t>
            </a:r>
          </a:p>
          <a:p>
            <a:pPr marL="0" indent="0" algn="ctr">
              <a:buNone/>
            </a:pPr>
            <a:r>
              <a:rPr lang="en-US" sz="1800" b="1" dirty="0" err="1"/>
              <a:t>gambino@</a:t>
            </a:r>
            <a:r>
              <a:rPr lang="en-US" sz="1800" b="1" dirty="0" err="1" smtClean="0"/>
              <a:t>umbc.edu</a:t>
            </a:r>
            <a:endParaRPr lang="en-US" altLang="en-US" sz="1800" b="1" dirty="0" smtClean="0"/>
          </a:p>
          <a:p>
            <a:pPr marL="0" indent="0">
              <a:buNone/>
            </a:pPr>
            <a:endParaRPr lang="en-US" sz="1800" dirty="0"/>
          </a:p>
        </p:txBody>
      </p:sp>
    </p:spTree>
    <p:extLst>
      <p:ext uri="{BB962C8B-B14F-4D97-AF65-F5344CB8AC3E}">
        <p14:creationId xmlns:p14="http://schemas.microsoft.com/office/powerpoint/2010/main" val="3366670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819400"/>
            <a:ext cx="7620000" cy="1754326"/>
          </a:xfrm>
          <a:prstGeom prst="rect">
            <a:avLst/>
          </a:prstGeom>
          <a:noFill/>
        </p:spPr>
        <p:txBody>
          <a:bodyPr wrap="square" rtlCol="0">
            <a:spAutoFit/>
          </a:bodyPr>
          <a:lstStyle/>
          <a:p>
            <a:r>
              <a:rPr lang="en-US" dirty="0" smtClean="0"/>
              <a:t>Hello! Please introduce yourselves.</a:t>
            </a:r>
          </a:p>
          <a:p>
            <a:endParaRPr lang="en-US" dirty="0"/>
          </a:p>
          <a:p>
            <a:r>
              <a:rPr lang="en-US" dirty="0" smtClean="0"/>
              <a:t>What is your name?</a:t>
            </a:r>
          </a:p>
          <a:p>
            <a:r>
              <a:rPr lang="en-US" dirty="0" smtClean="0"/>
              <a:t>Major?</a:t>
            </a:r>
          </a:p>
          <a:p>
            <a:r>
              <a:rPr lang="en-US" dirty="0" smtClean="0"/>
              <a:t>Why are you interested in Health IT?</a:t>
            </a:r>
          </a:p>
          <a:p>
            <a:r>
              <a:rPr lang="en-US" dirty="0" smtClean="0"/>
              <a:t>What’s your favorite ice cream flavor? </a:t>
            </a:r>
            <a:endParaRPr lang="en-US" dirty="0"/>
          </a:p>
        </p:txBody>
      </p:sp>
      <p:sp>
        <p:nvSpPr>
          <p:cNvPr id="3" name="Rectangle 2"/>
          <p:cNvSpPr/>
          <p:nvPr/>
        </p:nvSpPr>
        <p:spPr>
          <a:xfrm>
            <a:off x="914400" y="381000"/>
            <a:ext cx="6577442" cy="1754326"/>
          </a:xfrm>
          <a:prstGeom prst="rect">
            <a:avLst/>
          </a:prstGeom>
          <a:noFill/>
        </p:spPr>
        <p:txBody>
          <a:bodyPr wrap="none" lIns="91440" tIns="45720" rIns="91440" bIns="45720">
            <a:spAutoFit/>
          </a:bodyPr>
          <a:lstStyle/>
          <a:p>
            <a:pPr algn="ctr"/>
            <a:r>
              <a:rPr lang="en-US" sz="5400" dirty="0" smtClean="0">
                <a:ln w="0"/>
                <a:solidFill>
                  <a:schemeClr val="accent1"/>
                </a:solidFill>
                <a:effectLst>
                  <a:outerShdw blurRad="38100" dist="25400" dir="5400000" algn="ctr" rotWithShape="0">
                    <a:srgbClr val="6E747A">
                      <a:alpha val="43000"/>
                    </a:srgbClr>
                  </a:outerShdw>
                </a:effectLst>
              </a:rPr>
              <a:t>Let’s break the ice!</a:t>
            </a:r>
          </a:p>
          <a:p>
            <a:pPr algn="ctr"/>
            <a:endParaRPr lang="en-US" sz="5400" b="0" cap="none" spc="0" dirty="0">
              <a:ln w="0"/>
              <a:solidFill>
                <a:schemeClr val="accent1"/>
              </a:solidFill>
              <a:effectLst>
                <a:outerShdw blurRad="38100" dist="25400" dir="5400000" algn="ctr" rotWithShape="0">
                  <a:srgbClr val="6E747A">
                    <a:alpha val="43000"/>
                  </a:srgbClr>
                </a:outerShdw>
              </a:effectLst>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3600" y="3429000"/>
            <a:ext cx="3200400" cy="1981200"/>
          </a:xfrm>
          <a:prstGeom prst="rect">
            <a:avLst/>
          </a:prstGeom>
        </p:spPr>
      </p:pic>
    </p:spTree>
    <p:extLst>
      <p:ext uri="{BB962C8B-B14F-4D97-AF65-F5344CB8AC3E}">
        <p14:creationId xmlns:p14="http://schemas.microsoft.com/office/powerpoint/2010/main" val="2715440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5724E27D-817C-42DD-AC92-62A979FC8625}" type="slidenum">
              <a:rPr lang="en-US" sz="1400"/>
              <a:pPr algn="r"/>
              <a:t>4</a:t>
            </a:fld>
            <a:endParaRPr lang="en-US" sz="1400" dirty="0"/>
          </a:p>
        </p:txBody>
      </p:sp>
      <p:sp>
        <p:nvSpPr>
          <p:cNvPr id="4101" name="Rectangle 2"/>
          <p:cNvSpPr>
            <a:spLocks noChangeArrowheads="1"/>
          </p:cNvSpPr>
          <p:nvPr/>
        </p:nvSpPr>
        <p:spPr bwMode="auto">
          <a:xfrm>
            <a:off x="381000" y="392322"/>
            <a:ext cx="8153400" cy="707886"/>
          </a:xfrm>
          <a:prstGeom prst="rect">
            <a:avLst/>
          </a:prstGeom>
          <a:noFill/>
          <a:ln w="9525">
            <a:noFill/>
            <a:miter lim="800000"/>
            <a:headEnd/>
            <a:tailEnd/>
          </a:ln>
        </p:spPr>
        <p:txBody>
          <a:bodyPr>
            <a:spAutoFit/>
          </a:bodyPr>
          <a:lstStyle/>
          <a:p>
            <a:pPr eaLnBrk="0" hangingPunct="0"/>
            <a:r>
              <a:rPr lang="en-US" sz="4000" b="1" u="sng" dirty="0" smtClean="0">
                <a:ea typeface="ＭＳ Ｐゴシック" pitchFamily="34" charset="-128"/>
              </a:rPr>
              <a:t>Agenda</a:t>
            </a:r>
            <a:endParaRPr lang="en-US" sz="4000" b="1" u="sng" dirty="0">
              <a:ea typeface="ＭＳ Ｐゴシック" pitchFamily="34" charset="-128"/>
            </a:endParaRPr>
          </a:p>
        </p:txBody>
      </p:sp>
      <p:sp>
        <p:nvSpPr>
          <p:cNvPr id="4102" name="Rectangle 8"/>
          <p:cNvSpPr>
            <a:spLocks noChangeArrowheads="1"/>
          </p:cNvSpPr>
          <p:nvPr/>
        </p:nvSpPr>
        <p:spPr bwMode="auto">
          <a:xfrm>
            <a:off x="1482725" y="3128963"/>
            <a:ext cx="184150" cy="366712"/>
          </a:xfrm>
          <a:prstGeom prst="rect">
            <a:avLst/>
          </a:prstGeom>
          <a:noFill/>
          <a:ln w="9525">
            <a:noFill/>
            <a:miter lim="800000"/>
            <a:headEnd/>
            <a:tailEnd/>
          </a:ln>
        </p:spPr>
        <p:txBody>
          <a:bodyPr wrap="none">
            <a:spAutoFit/>
          </a:bodyPr>
          <a:lstStyle/>
          <a:p>
            <a:endParaRPr lang="en-US" dirty="0"/>
          </a:p>
        </p:txBody>
      </p:sp>
      <p:sp>
        <p:nvSpPr>
          <p:cNvPr id="4103" name="Rectangle 3"/>
          <p:cNvSpPr>
            <a:spLocks noChangeArrowheads="1"/>
          </p:cNvSpPr>
          <p:nvPr/>
        </p:nvSpPr>
        <p:spPr bwMode="auto">
          <a:xfrm>
            <a:off x="381000" y="1331119"/>
            <a:ext cx="8382000" cy="3962400"/>
          </a:xfrm>
          <a:prstGeom prst="rect">
            <a:avLst/>
          </a:prstGeom>
          <a:noFill/>
          <a:ln w="9525">
            <a:noFill/>
            <a:miter lim="800000"/>
            <a:headEnd/>
            <a:tailEnd/>
          </a:ln>
        </p:spPr>
        <p:txBody>
          <a:bodyPr/>
          <a:lstStyle/>
          <a:p>
            <a:pPr marL="342900" lvl="0" indent="-342900">
              <a:spcBef>
                <a:spcPct val="20000"/>
              </a:spcBef>
              <a:buFont typeface="Wingdings" charset="2"/>
              <a:buChar char="u"/>
            </a:pPr>
            <a:r>
              <a:rPr lang="en-US" sz="2000" dirty="0" smtClean="0"/>
              <a:t>UMBC</a:t>
            </a:r>
          </a:p>
          <a:p>
            <a:pPr marL="342900" lvl="0" indent="-342900">
              <a:spcBef>
                <a:spcPct val="20000"/>
              </a:spcBef>
              <a:buFont typeface="Wingdings" charset="2"/>
              <a:buChar char="u"/>
            </a:pPr>
            <a:r>
              <a:rPr lang="en-US" sz="2000" dirty="0" smtClean="0"/>
              <a:t>Program Director and Faculty</a:t>
            </a:r>
          </a:p>
          <a:p>
            <a:pPr marL="342900" lvl="0" indent="-342900">
              <a:spcBef>
                <a:spcPct val="20000"/>
              </a:spcBef>
              <a:buFont typeface="Wingdings" charset="2"/>
              <a:buChar char="u"/>
            </a:pPr>
            <a:r>
              <a:rPr lang="en-US" sz="2000" dirty="0" smtClean="0"/>
              <a:t>Why Health IT? </a:t>
            </a:r>
          </a:p>
          <a:p>
            <a:pPr marL="342900" lvl="0" indent="-342900">
              <a:spcBef>
                <a:spcPct val="20000"/>
              </a:spcBef>
              <a:buFont typeface="Wingdings" charset="2"/>
              <a:buChar char="u"/>
            </a:pPr>
            <a:r>
              <a:rPr lang="en-US" sz="2000" dirty="0" smtClean="0"/>
              <a:t>Opportunities</a:t>
            </a:r>
          </a:p>
          <a:p>
            <a:pPr marL="342900" lvl="0" indent="-342900">
              <a:spcBef>
                <a:spcPct val="20000"/>
              </a:spcBef>
              <a:buFont typeface="Wingdings" charset="2"/>
              <a:buChar char="u"/>
            </a:pPr>
            <a:r>
              <a:rPr lang="en-US" sz="2000" dirty="0" smtClean="0"/>
              <a:t>Why Health IT at UMBC</a:t>
            </a:r>
          </a:p>
          <a:p>
            <a:pPr marL="342900" lvl="0" indent="-342900">
              <a:spcBef>
                <a:spcPct val="20000"/>
              </a:spcBef>
              <a:buFont typeface="Wingdings" charset="2"/>
              <a:buChar char="u"/>
            </a:pPr>
            <a:r>
              <a:rPr lang="en-US" sz="2000" dirty="0" smtClean="0"/>
              <a:t>The M.P.S. Degree</a:t>
            </a:r>
          </a:p>
          <a:p>
            <a:pPr marL="342900" lvl="0" indent="-342900">
              <a:spcBef>
                <a:spcPct val="20000"/>
              </a:spcBef>
              <a:buFont typeface="Wingdings" charset="2"/>
              <a:buChar char="u"/>
            </a:pPr>
            <a:r>
              <a:rPr lang="en-US" sz="2000" dirty="0" smtClean="0"/>
              <a:t>UMBC Graduate School Policies and Designations</a:t>
            </a:r>
          </a:p>
          <a:p>
            <a:pPr marL="342900" lvl="0" indent="-342900">
              <a:spcBef>
                <a:spcPct val="20000"/>
              </a:spcBef>
              <a:buFont typeface="Wingdings" charset="2"/>
              <a:buChar char="u"/>
            </a:pPr>
            <a:r>
              <a:rPr lang="en-US" sz="2000" dirty="0" smtClean="0"/>
              <a:t>Application Process</a:t>
            </a:r>
          </a:p>
          <a:p>
            <a:pPr marL="630238" lvl="1" indent="-285750">
              <a:lnSpc>
                <a:spcPct val="90000"/>
              </a:lnSpc>
              <a:spcBef>
                <a:spcPct val="20000"/>
              </a:spcBef>
              <a:buFont typeface="Wingdings" charset="2"/>
              <a:buChar char="u"/>
              <a:tabLst>
                <a:tab pos="0" algn="l"/>
                <a:tab pos="625475" algn="l"/>
              </a:tabLst>
            </a:pPr>
            <a:endParaRPr lang="en-US" sz="1500" dirty="0"/>
          </a:p>
        </p:txBody>
      </p:sp>
    </p:spTree>
    <p:extLst>
      <p:ext uri="{BB962C8B-B14F-4D97-AF65-F5344CB8AC3E}">
        <p14:creationId xmlns:p14="http://schemas.microsoft.com/office/powerpoint/2010/main" val="4294168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609600"/>
            <a:ext cx="8229600" cy="14779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t>University of Maryland Baltimore County (UMBC)</a:t>
            </a:r>
            <a:endParaRPr lang="en-US" sz="3600" b="1" dirty="0"/>
          </a:p>
        </p:txBody>
      </p:sp>
      <p:sp>
        <p:nvSpPr>
          <p:cNvPr id="3" name="Rectangle 2"/>
          <p:cNvSpPr/>
          <p:nvPr/>
        </p:nvSpPr>
        <p:spPr>
          <a:xfrm>
            <a:off x="401782" y="2059853"/>
            <a:ext cx="8534400" cy="3303468"/>
          </a:xfrm>
          <a:prstGeom prst="rect">
            <a:avLst/>
          </a:prstGeom>
        </p:spPr>
        <p:txBody>
          <a:bodyPr wrap="square">
            <a:spAutoFit/>
          </a:bodyPr>
          <a:lstStyle/>
          <a:p>
            <a:pPr>
              <a:lnSpc>
                <a:spcPct val="80000"/>
              </a:lnSpc>
            </a:pPr>
            <a:endParaRPr lang="en-US" altLang="en-US" sz="2000" b="1" i="1" dirty="0"/>
          </a:p>
          <a:p>
            <a:pPr>
              <a:lnSpc>
                <a:spcPct val="80000"/>
              </a:lnSpc>
            </a:pPr>
            <a:r>
              <a:rPr lang="en-US" altLang="en-US" sz="2000" b="1" i="1" dirty="0"/>
              <a:t>US News and World Report</a:t>
            </a:r>
            <a:r>
              <a:rPr lang="en-US" altLang="ja-JP" sz="2000" b="1" i="1" dirty="0"/>
              <a:t> Best </a:t>
            </a:r>
            <a:r>
              <a:rPr lang="en-US" altLang="ja-JP" sz="2000" b="1" i="1" dirty="0" smtClean="0"/>
              <a:t>Colleges</a:t>
            </a:r>
          </a:p>
          <a:p>
            <a:pPr>
              <a:lnSpc>
                <a:spcPct val="80000"/>
              </a:lnSpc>
            </a:pPr>
            <a:endParaRPr lang="en-US" altLang="ja-JP" sz="2000" b="1" i="1" dirty="0" smtClean="0"/>
          </a:p>
          <a:p>
            <a:pPr marL="342900" indent="-342900">
              <a:lnSpc>
                <a:spcPct val="80000"/>
              </a:lnSpc>
              <a:buFont typeface="Arial"/>
              <a:buChar char="•"/>
            </a:pPr>
            <a:r>
              <a:rPr lang="en-US" altLang="en-US" sz="2000" dirty="0" smtClean="0"/>
              <a:t>No.1 </a:t>
            </a:r>
            <a:r>
              <a:rPr lang="ja-JP" altLang="en-US" sz="2000" dirty="0" smtClean="0"/>
              <a:t>“</a:t>
            </a:r>
            <a:r>
              <a:rPr lang="en-US" altLang="ja-JP" sz="2000" dirty="0" smtClean="0"/>
              <a:t>Up and Coming University</a:t>
            </a:r>
            <a:r>
              <a:rPr lang="ja-JP" altLang="en-US" sz="2000" dirty="0" smtClean="0"/>
              <a:t>”</a:t>
            </a:r>
            <a:r>
              <a:rPr lang="en-US" altLang="ja-JP" sz="2000" dirty="0" smtClean="0"/>
              <a:t> for six years (2009-2014)</a:t>
            </a:r>
          </a:p>
          <a:p>
            <a:pPr marL="342900" indent="-342900">
              <a:lnSpc>
                <a:spcPct val="80000"/>
              </a:lnSpc>
              <a:buFont typeface="Arial"/>
              <a:buChar char="•"/>
            </a:pPr>
            <a:endParaRPr lang="en-US" altLang="ja-JP" sz="2000" dirty="0" smtClean="0"/>
          </a:p>
          <a:p>
            <a:pPr marL="342900" indent="-342900">
              <a:lnSpc>
                <a:spcPct val="80000"/>
              </a:lnSpc>
              <a:buFont typeface="Arial"/>
              <a:buChar char="•"/>
            </a:pPr>
            <a:r>
              <a:rPr lang="en-US" altLang="ja-JP" sz="2000" dirty="0" smtClean="0"/>
              <a:t>“</a:t>
            </a:r>
            <a:r>
              <a:rPr lang="en-US" altLang="ja-JP" sz="2000" dirty="0"/>
              <a:t>Up-and-Coming Schools", like #1 UMBC, are “making the most promising and innovative changes in the areas of academics, faculty, and student life.</a:t>
            </a:r>
            <a:r>
              <a:rPr lang="en-US" altLang="ja-JP" sz="2000" dirty="0" smtClean="0"/>
              <a:t>”</a:t>
            </a:r>
          </a:p>
          <a:p>
            <a:pPr marL="342900" indent="-342900">
              <a:lnSpc>
                <a:spcPct val="80000"/>
              </a:lnSpc>
              <a:buFont typeface="Arial"/>
              <a:buChar char="•"/>
            </a:pPr>
            <a:endParaRPr lang="en-US" altLang="ja-JP" sz="2000" dirty="0" smtClean="0"/>
          </a:p>
          <a:p>
            <a:pPr marL="342900" indent="-342900">
              <a:lnSpc>
                <a:spcPct val="80000"/>
              </a:lnSpc>
              <a:buFont typeface="Arial"/>
              <a:buChar char="•"/>
            </a:pPr>
            <a:r>
              <a:rPr lang="en-US" altLang="ja-JP" sz="2000" dirty="0" smtClean="0"/>
              <a:t>UMBC is ranked fourth on a newly created list of the nation’s “most innovative” national universities </a:t>
            </a:r>
          </a:p>
          <a:p>
            <a:pPr marL="342900" indent="-342900">
              <a:lnSpc>
                <a:spcPct val="80000"/>
              </a:lnSpc>
              <a:buFont typeface="Arial"/>
              <a:buChar char="•"/>
            </a:pPr>
            <a:endParaRPr lang="en-US" altLang="ja-JP" sz="2000" dirty="0" smtClean="0"/>
          </a:p>
          <a:p>
            <a:pPr marL="342900" indent="-342900">
              <a:lnSpc>
                <a:spcPct val="80000"/>
              </a:lnSpc>
              <a:buFont typeface="Arial"/>
              <a:buChar char="•"/>
            </a:pPr>
            <a:endParaRPr lang="en-US" altLang="en-US" sz="2000" dirty="0"/>
          </a:p>
          <a:p>
            <a:pPr>
              <a:lnSpc>
                <a:spcPct val="80000"/>
              </a:lnSpc>
            </a:pPr>
            <a:r>
              <a:rPr lang="en-US" altLang="en-US" sz="2000" b="1" i="1" dirty="0" smtClean="0"/>
              <a:t>Accredited by the Middle States Association of Colleges and Secondary Schools</a:t>
            </a:r>
            <a:endParaRPr lang="en-US" altLang="en-US" sz="2000" dirty="0"/>
          </a:p>
        </p:txBody>
      </p:sp>
    </p:spTree>
    <p:extLst>
      <p:ext uri="{BB962C8B-B14F-4D97-AF65-F5344CB8AC3E}">
        <p14:creationId xmlns:p14="http://schemas.microsoft.com/office/powerpoint/2010/main" val="1363275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782" y="228600"/>
            <a:ext cx="8229600" cy="14779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t>University of Maryland Baltimore County (UMBC)</a:t>
            </a:r>
            <a:endParaRPr lang="en-US" sz="3600" b="1" dirty="0"/>
          </a:p>
        </p:txBody>
      </p:sp>
      <p:sp>
        <p:nvSpPr>
          <p:cNvPr id="3" name="Rectangle 2"/>
          <p:cNvSpPr/>
          <p:nvPr/>
        </p:nvSpPr>
        <p:spPr>
          <a:xfrm>
            <a:off x="228600" y="1720417"/>
            <a:ext cx="8534400" cy="3795911"/>
          </a:xfrm>
          <a:prstGeom prst="rect">
            <a:avLst/>
          </a:prstGeom>
        </p:spPr>
        <p:txBody>
          <a:bodyPr wrap="square">
            <a:spAutoFit/>
          </a:bodyPr>
          <a:lstStyle/>
          <a:p>
            <a:pPr>
              <a:lnSpc>
                <a:spcPct val="80000"/>
              </a:lnSpc>
            </a:pPr>
            <a:endParaRPr lang="en-US" sz="2000" b="1" dirty="0"/>
          </a:p>
          <a:p>
            <a:pPr marL="800100" lvl="1" indent="-342900">
              <a:lnSpc>
                <a:spcPct val="80000"/>
              </a:lnSpc>
              <a:buFont typeface="Arial"/>
              <a:buChar char="•"/>
            </a:pPr>
            <a:r>
              <a:rPr lang="en-US" sz="2000" dirty="0"/>
              <a:t>Attracts motivated students and rewards them with all the resources and attention they need to </a:t>
            </a:r>
            <a:r>
              <a:rPr lang="en-US" sz="2000" dirty="0" smtClean="0"/>
              <a:t>succeed</a:t>
            </a:r>
          </a:p>
          <a:p>
            <a:pPr marL="800100" lvl="1" indent="-342900">
              <a:lnSpc>
                <a:spcPct val="80000"/>
              </a:lnSpc>
              <a:buFont typeface="Arial"/>
              <a:buChar char="•"/>
            </a:pPr>
            <a:endParaRPr lang="en-US" sz="2000" dirty="0"/>
          </a:p>
          <a:p>
            <a:pPr marL="800100" lvl="1" indent="-342900">
              <a:lnSpc>
                <a:spcPct val="80000"/>
              </a:lnSpc>
              <a:buFont typeface="Arial"/>
              <a:buChar char="•"/>
            </a:pPr>
            <a:r>
              <a:rPr lang="en-US" sz="2000" dirty="0"/>
              <a:t>Encourage interaction between faculty and students in research </a:t>
            </a:r>
            <a:r>
              <a:rPr lang="en-US" sz="2000" dirty="0" smtClean="0"/>
              <a:t>activates</a:t>
            </a:r>
          </a:p>
          <a:p>
            <a:pPr marL="800100" lvl="1" indent="-342900">
              <a:lnSpc>
                <a:spcPct val="80000"/>
              </a:lnSpc>
              <a:buFont typeface="Arial"/>
              <a:buChar char="•"/>
            </a:pPr>
            <a:endParaRPr lang="en-US" sz="2000" dirty="0"/>
          </a:p>
          <a:p>
            <a:pPr marL="800100" lvl="1" indent="-342900">
              <a:lnSpc>
                <a:spcPct val="80000"/>
              </a:lnSpc>
              <a:buFont typeface="Arial"/>
              <a:buChar char="•"/>
            </a:pPr>
            <a:r>
              <a:rPr lang="en-US" sz="2000" dirty="0"/>
              <a:t>One of the most diverse universities in the U.S</a:t>
            </a:r>
            <a:r>
              <a:rPr lang="en-US" sz="2000" dirty="0" smtClean="0"/>
              <a:t>.</a:t>
            </a:r>
          </a:p>
          <a:p>
            <a:pPr marL="800100" lvl="1" indent="-342900">
              <a:lnSpc>
                <a:spcPct val="80000"/>
              </a:lnSpc>
              <a:buFont typeface="Arial"/>
              <a:buChar char="•"/>
            </a:pPr>
            <a:endParaRPr lang="en-US" sz="2000" dirty="0"/>
          </a:p>
          <a:p>
            <a:pPr marL="800100" lvl="1" indent="-342900">
              <a:lnSpc>
                <a:spcPct val="80000"/>
              </a:lnSpc>
              <a:buFont typeface="Arial"/>
              <a:buChar char="•"/>
            </a:pPr>
            <a:r>
              <a:rPr lang="en-US" sz="2000" dirty="0" smtClean="0"/>
              <a:t>High Research Honors designation: recognized </a:t>
            </a:r>
            <a:r>
              <a:rPr lang="en-US" sz="2000" dirty="0"/>
              <a:t>for its research and technology </a:t>
            </a:r>
            <a:r>
              <a:rPr lang="en-US" sz="2000" dirty="0" smtClean="0"/>
              <a:t>programs</a:t>
            </a:r>
          </a:p>
          <a:p>
            <a:pPr marL="800100" lvl="1" indent="-342900">
              <a:lnSpc>
                <a:spcPct val="80000"/>
              </a:lnSpc>
              <a:buFont typeface="Arial"/>
              <a:buChar char="•"/>
            </a:pPr>
            <a:endParaRPr lang="en-US" sz="2000" dirty="0" smtClean="0"/>
          </a:p>
          <a:p>
            <a:pPr marL="800100" lvl="1" indent="-342900">
              <a:lnSpc>
                <a:spcPct val="80000"/>
              </a:lnSpc>
              <a:buFont typeface="Arial"/>
              <a:buChar char="•"/>
            </a:pPr>
            <a:r>
              <a:rPr lang="en-US" sz="2000" dirty="0" smtClean="0"/>
              <a:t>Campus resources: Writing Center, English Language Institute, RAC, Faculty Development Center, Library</a:t>
            </a:r>
            <a:endParaRPr lang="en-US" sz="2000" dirty="0"/>
          </a:p>
          <a:p>
            <a:pPr>
              <a:lnSpc>
                <a:spcPct val="80000"/>
              </a:lnSpc>
            </a:pPr>
            <a:endParaRPr lang="en-US" altLang="en-US" sz="2000" b="1" i="1" dirty="0"/>
          </a:p>
        </p:txBody>
      </p:sp>
    </p:spTree>
    <p:extLst>
      <p:ext uri="{BB962C8B-B14F-4D97-AF65-F5344CB8AC3E}">
        <p14:creationId xmlns:p14="http://schemas.microsoft.com/office/powerpoint/2010/main" val="3415129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28600" y="152400"/>
            <a:ext cx="8229600" cy="778029"/>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t>Health IT Program Director</a:t>
            </a:r>
            <a:endParaRPr lang="en-US" sz="3600" b="1" dirty="0"/>
          </a:p>
        </p:txBody>
      </p:sp>
      <p:sp>
        <p:nvSpPr>
          <p:cNvPr id="3" name="Content Placeholder 2"/>
          <p:cNvSpPr txBox="1">
            <a:spLocks/>
          </p:cNvSpPr>
          <p:nvPr/>
        </p:nvSpPr>
        <p:spPr>
          <a:xfrm>
            <a:off x="228600" y="1143000"/>
            <a:ext cx="8458200" cy="5105400"/>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000" b="1" dirty="0" smtClean="0"/>
              <a:t>Dr. Rose </a:t>
            </a:r>
            <a:r>
              <a:rPr lang="en-US" sz="2000" b="1" dirty="0" err="1" smtClean="0"/>
              <a:t>Yesha</a:t>
            </a:r>
            <a:r>
              <a:rPr lang="en-US" sz="2000" b="1" dirty="0" smtClean="0"/>
              <a:t>, Ph.D. </a:t>
            </a:r>
            <a:r>
              <a:rPr lang="en-US" altLang="en-US" sz="1600" b="1" dirty="0" smtClean="0"/>
              <a:t>Graduate Program Director | Professor of Practice</a:t>
            </a:r>
          </a:p>
          <a:p>
            <a:r>
              <a:rPr lang="en-US" sz="1800" dirty="0" smtClean="0"/>
              <a:t>B.A., Psychology, UMBC</a:t>
            </a:r>
          </a:p>
          <a:p>
            <a:r>
              <a:rPr lang="en-US" altLang="en-US" sz="1800" dirty="0" smtClean="0"/>
              <a:t>M.S., Health Systems Management, University of Baltimore</a:t>
            </a:r>
          </a:p>
          <a:p>
            <a:r>
              <a:rPr lang="en-US" altLang="en-US" sz="1800" dirty="0" smtClean="0"/>
              <a:t>Ph.D., Information Systems, Health Informatics, UMBC</a:t>
            </a:r>
            <a:endParaRPr lang="en-US" altLang="en-US" sz="2000" dirty="0" smtClean="0"/>
          </a:p>
          <a:p>
            <a:pPr marL="57150" indent="0">
              <a:lnSpc>
                <a:spcPct val="90000"/>
              </a:lnSpc>
              <a:buFont typeface="Arial" panose="020B0604020202020204" pitchFamily="34" charset="0"/>
              <a:buNone/>
            </a:pPr>
            <a:r>
              <a:rPr lang="en-US" altLang="en-US" sz="2000" b="1" dirty="0" smtClean="0"/>
              <a:t>Some Career Highlights:</a:t>
            </a:r>
          </a:p>
          <a:p>
            <a:r>
              <a:rPr lang="en-US" sz="2000" dirty="0"/>
              <a:t>Dr. Rose </a:t>
            </a:r>
            <a:r>
              <a:rPr lang="en-US" sz="2000" dirty="0" err="1"/>
              <a:t>Yesha</a:t>
            </a:r>
            <a:r>
              <a:rPr lang="en-US" sz="2000" dirty="0"/>
              <a:t> has an extensive background in health informatics, specifically within the domains of electronic health records, medical case reports, and behavioral health. </a:t>
            </a:r>
            <a:endParaRPr lang="en-US" sz="2000" dirty="0" smtClean="0"/>
          </a:p>
          <a:p>
            <a:r>
              <a:rPr lang="en-US" sz="2000" dirty="0" smtClean="0"/>
              <a:t>Her </a:t>
            </a:r>
            <a:r>
              <a:rPr lang="en-US" sz="2000" dirty="0"/>
              <a:t>research focuses on data mining large amounts of unstructured data and clustering the data into meaningful patterns. Her research within behavioral health has involved data mining mental health forum data and social media data within the subsets of anxiety, depression, and addiction.  She has co-authored several current publications in the field of healthcare informatics, which have appeared in top-ranking journals.</a:t>
            </a:r>
          </a:p>
          <a:p>
            <a:r>
              <a:rPr lang="en-US" sz="2000" dirty="0"/>
              <a:t>Dr. </a:t>
            </a:r>
            <a:r>
              <a:rPr lang="en-US" sz="2000" dirty="0" err="1"/>
              <a:t>Yesha</a:t>
            </a:r>
            <a:r>
              <a:rPr lang="en-US" sz="2000" dirty="0"/>
              <a:t> finished her PhD from UMBC in the department of Information Systems, with a concentration in Health Informatics. She has given guest lectures on her research involving behavioral health and data mining at The University of Maryland School of Social Work as well as the National Institute </a:t>
            </a:r>
            <a:r>
              <a:rPr lang="en-US" sz="2000" dirty="0" smtClean="0"/>
              <a:t>on Drug </a:t>
            </a:r>
            <a:r>
              <a:rPr lang="en-US" sz="2000" dirty="0"/>
              <a:t>Abuse at Johns Hopkins University. </a:t>
            </a:r>
            <a:endParaRPr lang="en-US" altLang="en-US" sz="2000" b="1" dirty="0" smtClean="0"/>
          </a:p>
        </p:txBody>
      </p:sp>
    </p:spTree>
    <p:extLst>
      <p:ext uri="{BB962C8B-B14F-4D97-AF65-F5344CB8AC3E}">
        <p14:creationId xmlns:p14="http://schemas.microsoft.com/office/powerpoint/2010/main" val="1790870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33400" y="152400"/>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smtClean="0"/>
              <a:t>Our Faculty</a:t>
            </a:r>
            <a:endParaRPr lang="en-US" sz="3600" b="1" dirty="0"/>
          </a:p>
        </p:txBody>
      </p:sp>
      <p:sp>
        <p:nvSpPr>
          <p:cNvPr id="3" name="Content Placeholder 2"/>
          <p:cNvSpPr txBox="1">
            <a:spLocks/>
          </p:cNvSpPr>
          <p:nvPr/>
        </p:nvSpPr>
        <p:spPr>
          <a:xfrm>
            <a:off x="685800" y="1143000"/>
            <a:ext cx="8229600" cy="4525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1200"/>
              </a:spcBef>
            </a:pPr>
            <a:r>
              <a:rPr lang="en-US" sz="2000" dirty="0" smtClean="0"/>
              <a:t>Instructors prominent in the Health IT industry, Academia, and Government fields.</a:t>
            </a:r>
          </a:p>
          <a:p>
            <a:pPr>
              <a:spcBef>
                <a:spcPts val="1200"/>
              </a:spcBef>
            </a:pPr>
            <a:r>
              <a:rPr lang="en-US" sz="2000" dirty="0" smtClean="0"/>
              <a:t>Information Systems Department Members</a:t>
            </a:r>
          </a:p>
          <a:p>
            <a:pPr>
              <a:spcBef>
                <a:spcPts val="1200"/>
              </a:spcBef>
            </a:pPr>
            <a:r>
              <a:rPr lang="en-US" sz="2000" dirty="0" smtClean="0"/>
              <a:t>Conduct cutting edge research in Health IT funded by Department of Health and Human Services</a:t>
            </a:r>
          </a:p>
          <a:p>
            <a:pPr lvl="1">
              <a:spcBef>
                <a:spcPts val="1200"/>
              </a:spcBef>
            </a:pPr>
            <a:r>
              <a:rPr lang="en-US" sz="2000" dirty="0" smtClean="0"/>
              <a:t>Health IT Lab @ UMBC:  home health care and hospice, health IT supported healthcare quality and process improvement </a:t>
            </a:r>
          </a:p>
          <a:p>
            <a:pPr lvl="1">
              <a:spcBef>
                <a:spcPts val="1200"/>
              </a:spcBef>
            </a:pPr>
            <a:r>
              <a:rPr lang="en-US" sz="2000" dirty="0" smtClean="0"/>
              <a:t>Baltimore Veteran's Affairs Hospital: Predicative Modeling of Suicidal Admission  </a:t>
            </a:r>
          </a:p>
          <a:p>
            <a:pPr>
              <a:spcBef>
                <a:spcPts val="1200"/>
              </a:spcBef>
            </a:pPr>
            <a:r>
              <a:rPr lang="en-US" sz="2000" dirty="0" smtClean="0"/>
              <a:t>Have real-world experience in industry and research</a:t>
            </a:r>
          </a:p>
          <a:p>
            <a:endParaRPr lang="en-US" sz="2000" dirty="0"/>
          </a:p>
        </p:txBody>
      </p:sp>
    </p:spTree>
    <p:extLst>
      <p:ext uri="{BB962C8B-B14F-4D97-AF65-F5344CB8AC3E}">
        <p14:creationId xmlns:p14="http://schemas.microsoft.com/office/powerpoint/2010/main" val="897341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5724E27D-817C-42DD-AC92-62A979FC8625}" type="slidenum">
              <a:rPr lang="en-US" sz="1400"/>
              <a:pPr algn="r"/>
              <a:t>9</a:t>
            </a:fld>
            <a:endParaRPr lang="en-US" sz="1400" dirty="0"/>
          </a:p>
        </p:txBody>
      </p:sp>
      <p:sp>
        <p:nvSpPr>
          <p:cNvPr id="4101" name="Rectangle 2"/>
          <p:cNvSpPr>
            <a:spLocks noChangeArrowheads="1"/>
          </p:cNvSpPr>
          <p:nvPr/>
        </p:nvSpPr>
        <p:spPr bwMode="auto">
          <a:xfrm>
            <a:off x="533400" y="203994"/>
            <a:ext cx="8153400" cy="579438"/>
          </a:xfrm>
          <a:prstGeom prst="rect">
            <a:avLst/>
          </a:prstGeom>
          <a:noFill/>
          <a:ln w="9525">
            <a:noFill/>
            <a:miter lim="800000"/>
            <a:headEnd/>
            <a:tailEnd/>
          </a:ln>
        </p:spPr>
        <p:txBody>
          <a:bodyPr>
            <a:spAutoFit/>
          </a:bodyPr>
          <a:lstStyle/>
          <a:p>
            <a:pPr algn="ctr" eaLnBrk="0" hangingPunct="0"/>
            <a:r>
              <a:rPr lang="en-US" sz="3200" b="1" dirty="0" smtClean="0">
                <a:solidFill>
                  <a:schemeClr val="tx2">
                    <a:lumMod val="50000"/>
                  </a:schemeClr>
                </a:solidFill>
                <a:ea typeface="ＭＳ Ｐゴシック" pitchFamily="34" charset="-128"/>
              </a:rPr>
              <a:t>Administrative Contact</a:t>
            </a:r>
            <a:endParaRPr lang="en-US" sz="2000" b="1" dirty="0">
              <a:solidFill>
                <a:schemeClr val="tx2">
                  <a:lumMod val="50000"/>
                </a:schemeClr>
              </a:solidFill>
              <a:ea typeface="ＭＳ Ｐゴシック" pitchFamily="34" charset="-128"/>
            </a:endParaRPr>
          </a:p>
        </p:txBody>
      </p:sp>
      <p:sp>
        <p:nvSpPr>
          <p:cNvPr id="4102" name="Rectangle 8"/>
          <p:cNvSpPr>
            <a:spLocks noChangeArrowheads="1"/>
          </p:cNvSpPr>
          <p:nvPr/>
        </p:nvSpPr>
        <p:spPr bwMode="auto">
          <a:xfrm>
            <a:off x="1482725" y="3128963"/>
            <a:ext cx="184150" cy="366712"/>
          </a:xfrm>
          <a:prstGeom prst="rect">
            <a:avLst/>
          </a:prstGeom>
          <a:noFill/>
          <a:ln w="9525">
            <a:noFill/>
            <a:miter lim="800000"/>
            <a:headEnd/>
            <a:tailEnd/>
          </a:ln>
        </p:spPr>
        <p:txBody>
          <a:bodyPr wrap="none">
            <a:spAutoFit/>
          </a:bodyPr>
          <a:lstStyle/>
          <a:p>
            <a:endParaRPr lang="en-US" dirty="0"/>
          </a:p>
        </p:txBody>
      </p:sp>
      <p:sp>
        <p:nvSpPr>
          <p:cNvPr id="4103" name="Rectangle 3"/>
          <p:cNvSpPr>
            <a:spLocks noChangeArrowheads="1"/>
          </p:cNvSpPr>
          <p:nvPr/>
        </p:nvSpPr>
        <p:spPr bwMode="auto">
          <a:xfrm>
            <a:off x="554182" y="950119"/>
            <a:ext cx="8382000" cy="4724400"/>
          </a:xfrm>
          <a:prstGeom prst="rect">
            <a:avLst/>
          </a:prstGeom>
          <a:noFill/>
          <a:ln w="9525">
            <a:noFill/>
            <a:miter lim="800000"/>
            <a:headEnd/>
            <a:tailEnd/>
          </a:ln>
        </p:spPr>
        <p:txBody>
          <a:bodyPr/>
          <a:lstStyle/>
          <a:p>
            <a:pPr marL="569913" lvl="1" indent="-225425">
              <a:lnSpc>
                <a:spcPct val="90000"/>
              </a:lnSpc>
              <a:spcBef>
                <a:spcPct val="20000"/>
              </a:spcBef>
              <a:tabLst>
                <a:tab pos="0" algn="l"/>
                <a:tab pos="625475" algn="l"/>
              </a:tabLst>
            </a:pPr>
            <a:r>
              <a:rPr lang="en-US" sz="1500" dirty="0"/>
              <a:t>	</a:t>
            </a:r>
          </a:p>
          <a:p>
            <a:pPr>
              <a:lnSpc>
                <a:spcPct val="90000"/>
              </a:lnSpc>
              <a:spcBef>
                <a:spcPct val="20000"/>
              </a:spcBef>
              <a:buFont typeface="Wingdings" pitchFamily="2" charset="2"/>
              <a:buNone/>
              <a:tabLst>
                <a:tab pos="0" algn="l"/>
                <a:tab pos="625475" algn="l"/>
              </a:tabLst>
            </a:pPr>
            <a:r>
              <a:rPr lang="en-US" sz="2400" b="1" dirty="0" smtClean="0"/>
              <a:t>Lisa Gambino</a:t>
            </a:r>
          </a:p>
          <a:p>
            <a:pPr>
              <a:lnSpc>
                <a:spcPct val="90000"/>
              </a:lnSpc>
              <a:spcBef>
                <a:spcPct val="20000"/>
              </a:spcBef>
              <a:buFont typeface="Wingdings" pitchFamily="2" charset="2"/>
              <a:buNone/>
              <a:tabLst>
                <a:tab pos="0" algn="l"/>
                <a:tab pos="625475" algn="l"/>
              </a:tabLst>
            </a:pPr>
            <a:endParaRPr lang="en-US" sz="2000" b="1" dirty="0" smtClean="0"/>
          </a:p>
          <a:p>
            <a:pPr marL="569913" lvl="1" indent="-225425">
              <a:lnSpc>
                <a:spcPct val="90000"/>
              </a:lnSpc>
              <a:spcBef>
                <a:spcPct val="20000"/>
              </a:spcBef>
              <a:buFont typeface="Wingdings" pitchFamily="2" charset="2"/>
              <a:buChar char="Ø"/>
              <a:tabLst>
                <a:tab pos="0" algn="l"/>
                <a:tab pos="625475" algn="l"/>
              </a:tabLst>
            </a:pPr>
            <a:r>
              <a:rPr lang="en-US" sz="2000" dirty="0" smtClean="0"/>
              <a:t>Assistant Director, Office of Professional Programs</a:t>
            </a:r>
          </a:p>
          <a:p>
            <a:pPr marL="569913" lvl="1" indent="-225425">
              <a:lnSpc>
                <a:spcPct val="90000"/>
              </a:lnSpc>
              <a:spcBef>
                <a:spcPct val="20000"/>
              </a:spcBef>
              <a:buFont typeface="Wingdings" pitchFamily="2" charset="2"/>
              <a:buChar char="Ø"/>
              <a:tabLst>
                <a:tab pos="0" algn="l"/>
                <a:tab pos="625475" algn="l"/>
              </a:tabLst>
            </a:pPr>
            <a:endParaRPr lang="en-US" sz="2000" dirty="0" smtClean="0"/>
          </a:p>
          <a:p>
            <a:pPr marL="569913" lvl="1" indent="-225425">
              <a:lnSpc>
                <a:spcPct val="90000"/>
              </a:lnSpc>
              <a:spcBef>
                <a:spcPct val="20000"/>
              </a:spcBef>
              <a:buFont typeface="Wingdings" pitchFamily="2" charset="2"/>
              <a:buChar char="Ø"/>
              <a:tabLst>
                <a:tab pos="0" algn="l"/>
                <a:tab pos="625475" algn="l"/>
              </a:tabLst>
            </a:pPr>
            <a:r>
              <a:rPr lang="en-US" sz="2000" dirty="0" smtClean="0"/>
              <a:t>Student Support Services</a:t>
            </a:r>
            <a:r>
              <a:rPr lang="en-US" sz="2000" dirty="0"/>
              <a:t>, General student support, graduation paperwork, registration, leave of absence, etc</a:t>
            </a:r>
            <a:r>
              <a:rPr lang="en-US" sz="2000" dirty="0" smtClean="0"/>
              <a:t>…</a:t>
            </a:r>
          </a:p>
          <a:p>
            <a:pPr marL="344488" lvl="1">
              <a:lnSpc>
                <a:spcPct val="90000"/>
              </a:lnSpc>
              <a:spcBef>
                <a:spcPct val="20000"/>
              </a:spcBef>
              <a:tabLst>
                <a:tab pos="0" algn="l"/>
                <a:tab pos="625475" algn="l"/>
              </a:tabLst>
            </a:pPr>
            <a:endParaRPr lang="en-US" sz="2000" dirty="0" smtClean="0"/>
          </a:p>
          <a:p>
            <a:pPr marL="569913" lvl="1" indent="-225425">
              <a:lnSpc>
                <a:spcPct val="90000"/>
              </a:lnSpc>
              <a:spcBef>
                <a:spcPct val="20000"/>
              </a:spcBef>
              <a:buFont typeface="Wingdings" pitchFamily="2" charset="2"/>
              <a:buChar char="Ø"/>
              <a:tabLst>
                <a:tab pos="0" algn="l"/>
                <a:tab pos="625475" algn="l"/>
              </a:tabLst>
            </a:pPr>
            <a:r>
              <a:rPr lang="en-US" sz="2000" dirty="0">
                <a:solidFill>
                  <a:srgbClr val="990033"/>
                </a:solidFill>
              </a:rPr>
              <a:t>g</a:t>
            </a:r>
            <a:r>
              <a:rPr lang="en-US" sz="2000" dirty="0" smtClean="0">
                <a:solidFill>
                  <a:srgbClr val="990033"/>
                </a:solidFill>
              </a:rPr>
              <a:t>ambino@umbc.edu, 410-455-3034</a:t>
            </a:r>
          </a:p>
        </p:txBody>
      </p:sp>
    </p:spTree>
    <p:extLst>
      <p:ext uri="{BB962C8B-B14F-4D97-AF65-F5344CB8AC3E}">
        <p14:creationId xmlns:p14="http://schemas.microsoft.com/office/powerpoint/2010/main" val="20466338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2722</TotalTime>
  <Words>1190</Words>
  <Application>Microsoft Office PowerPoint</Application>
  <PresentationFormat>On-screen Show (4:3)</PresentationFormat>
  <Paragraphs>186</Paragraphs>
  <Slides>21</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 Unicode MS</vt:lpstr>
      <vt:lpstr>ＭＳ Ｐゴシック</vt:lpstr>
      <vt:lpstr>Arial</vt:lpstr>
      <vt:lpstr>Calibri</vt:lpstr>
      <vt:lpstr>Century Gothic</vt:lpstr>
      <vt:lpstr>メイリオ</vt:lpstr>
      <vt:lpstr>Wingdings</vt:lpstr>
      <vt:lpstr>Wingdings 3</vt:lpstr>
      <vt:lpstr>Ion</vt:lpstr>
      <vt:lpstr>Health Information Technology Master’s Degree Program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Health IT Adoption</vt:lpstr>
      <vt:lpstr>Job Opportunities</vt:lpstr>
      <vt:lpstr>Why Health IT at UMBC?</vt:lpstr>
      <vt:lpstr>The M.P.S. Degree</vt:lpstr>
      <vt:lpstr>PowerPoint Presentation</vt:lpstr>
      <vt:lpstr>M.P.S. in Health Information Technology</vt:lpstr>
      <vt:lpstr>M.P.S. in Health Information Technology</vt:lpstr>
      <vt:lpstr>PowerPoint Presentation</vt:lpstr>
      <vt:lpstr>Important Policies &amp; Designations</vt:lpstr>
      <vt:lpstr>Admission Requirements &amp; BA-MPS Program</vt:lpstr>
      <vt:lpstr>How To Apply</vt:lpstr>
      <vt:lpstr>Thank you for Participating!</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UMBC Graduate Health Information Technology Program</dc:title>
  <dc:creator>Renee Eisenhuth</dc:creator>
  <cp:lastModifiedBy>Yesha</cp:lastModifiedBy>
  <cp:revision>148</cp:revision>
  <cp:lastPrinted>2015-01-06T17:26:29Z</cp:lastPrinted>
  <dcterms:created xsi:type="dcterms:W3CDTF">2014-02-25T21:06:14Z</dcterms:created>
  <dcterms:modified xsi:type="dcterms:W3CDTF">2018-05-09T15:11:07Z</dcterms:modified>
</cp:coreProperties>
</file>