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6" r:id="rId10"/>
    <p:sldId id="261" r:id="rId11"/>
    <p:sldId id="262" r:id="rId12"/>
    <p:sldId id="263" r:id="rId13"/>
    <p:sldId id="267" r:id="rId14"/>
    <p:sldId id="264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3F8D40-1AB6-FAEC-6F3E-225770F35A7C}" v="116" dt="2020-10-18T18:46:41.404"/>
    <p1510:client id="{E518C078-8FDA-42D5-95BB-6CFE443EF1DB}" v="113" dt="2020-10-17T17:59:06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122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3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9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87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179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1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7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5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0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0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6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9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4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7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8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56DCE8-BF42-4EAD-9F82-D4D6DDAA587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4DBE9-034D-402D-AB0D-5944128ED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47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bls.gov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815" y="1637534"/>
            <a:ext cx="8825658" cy="1390714"/>
          </a:xfrm>
        </p:spPr>
        <p:txBody>
          <a:bodyPr/>
          <a:lstStyle/>
          <a:p>
            <a:r>
              <a:rPr lang="en-US" sz="3600" dirty="0"/>
              <a:t>Small but Effective Steps to Improve an </a:t>
            </a:r>
            <a:r>
              <a:rPr lang="en-US" sz="3600"/>
              <a:t>Organization's</a:t>
            </a:r>
            <a:r>
              <a:rPr lang="en-US" sz="3600" dirty="0"/>
              <a:t> Security Posture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7409" y="3793311"/>
            <a:ext cx="5640956" cy="18266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Information Systems Security Association </a:t>
            </a:r>
          </a:p>
          <a:p>
            <a:r>
              <a:rPr lang="en-US" dirty="0"/>
              <a:t>                                        and </a:t>
            </a:r>
          </a:p>
          <a:p>
            <a:r>
              <a:rPr lang="en-US" dirty="0"/>
              <a:t>                     Women in Cyber Security</a:t>
            </a:r>
          </a:p>
          <a:p>
            <a:endParaRPr lang="en-US" dirty="0"/>
          </a:p>
          <a:p>
            <a:pPr algn="ctr"/>
            <a:r>
              <a:rPr lang="en-US" dirty="0"/>
              <a:t>October 19, 2020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6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your environment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7BDCC-4B79-4E8F-9A9A-22EE1DCDA2B9}"/>
              </a:ext>
            </a:extLst>
          </p:cNvPr>
          <p:cNvSpPr/>
          <p:nvPr/>
        </p:nvSpPr>
        <p:spPr>
          <a:xfrm>
            <a:off x="16792805" y="4833048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usershe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8DFD67A-A4DF-40EE-9A7D-9F9DC26C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10" y="1388296"/>
            <a:ext cx="1650441" cy="48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FD84902-0F84-4748-A4C9-29F68FEAE083}"/>
              </a:ext>
            </a:extLst>
          </p:cNvPr>
          <p:cNvSpPr/>
          <p:nvPr/>
        </p:nvSpPr>
        <p:spPr>
          <a:xfrm>
            <a:off x="9313600" y="2828262"/>
            <a:ext cx="1959429" cy="799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B2D292-2959-462F-ADC1-885B8219709B}"/>
              </a:ext>
            </a:extLst>
          </p:cNvPr>
          <p:cNvSpPr/>
          <p:nvPr/>
        </p:nvSpPr>
        <p:spPr>
          <a:xfrm>
            <a:off x="9445315" y="3010465"/>
            <a:ext cx="1695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Threats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68D5C0-C47E-4387-847D-73BDA79480FA}"/>
              </a:ext>
            </a:extLst>
          </p:cNvPr>
          <p:cNvSpPr/>
          <p:nvPr/>
        </p:nvSpPr>
        <p:spPr>
          <a:xfrm>
            <a:off x="9158340" y="4089299"/>
            <a:ext cx="2273846" cy="927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D9E761-15DF-4115-98BC-0C7802C550D9}"/>
              </a:ext>
            </a:extLst>
          </p:cNvPr>
          <p:cNvSpPr/>
          <p:nvPr/>
        </p:nvSpPr>
        <p:spPr>
          <a:xfrm>
            <a:off x="9045797" y="4343214"/>
            <a:ext cx="24989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Vulnerabilities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E076EF-9B39-4C7A-96FF-F6EE69DD1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6" y="1388296"/>
            <a:ext cx="12477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121E29E-EEBF-44BC-AA3B-2C4EDFC3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5" y="3224333"/>
            <a:ext cx="1447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69DF683-E211-4767-B2D1-9453F264C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7" y="5017208"/>
            <a:ext cx="14382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F0181954-6AE2-4272-B3F5-EB7AC886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67" y="1493071"/>
            <a:ext cx="1419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FE4FBE2-AB4C-42B3-9444-E43409A1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29" y="3511395"/>
            <a:ext cx="12096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EC40B2FA-0460-41A0-B63A-9D1B10DE5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78" y="5093408"/>
            <a:ext cx="12287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6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Security Awareness and Behavioral Training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159B9-8D03-499A-9CA6-D15488D6350E}"/>
              </a:ext>
            </a:extLst>
          </p:cNvPr>
          <p:cNvSpPr txBox="1"/>
          <p:nvPr/>
        </p:nvSpPr>
        <p:spPr>
          <a:xfrm>
            <a:off x="524203" y="1854820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Focuses on importance of security for the organization as a whole and each employee's responsibilities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Organization–wide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Should be comprehensive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 be tailored for specific groups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i.e. phishing campaigns and DLP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esks in empty classroom">
            <a:extLst>
              <a:ext uri="{FF2B5EF4-FFF2-40B4-BE49-F238E27FC236}">
                <a16:creationId xmlns:a16="http://schemas.microsoft.com/office/drawing/2014/main" id="{C7A71BC6-57FB-4A24-9C2D-249A7B6F3E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r="21027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585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7301-96E9-460B-BC27-5A02DF40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702191"/>
            <a:ext cx="9566191" cy="2076383"/>
          </a:xfrm>
        </p:spPr>
        <p:txBody>
          <a:bodyPr/>
          <a:lstStyle/>
          <a:p>
            <a:pPr algn="ctr"/>
            <a:r>
              <a:rPr lang="en-US" sz="4300" dirty="0"/>
              <a:t>We are happy to answer any              Questions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36725-C6A8-4FF1-871C-E26129FBE093}"/>
              </a:ext>
            </a:extLst>
          </p:cNvPr>
          <p:cNvSpPr txBox="1"/>
          <p:nvPr/>
        </p:nvSpPr>
        <p:spPr>
          <a:xfrm>
            <a:off x="745587" y="5155809"/>
            <a:ext cx="444539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26974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55" y="125340"/>
            <a:ext cx="9404723" cy="743904"/>
          </a:xfrm>
        </p:spPr>
        <p:txBody>
          <a:bodyPr/>
          <a:lstStyle/>
          <a:p>
            <a:r>
              <a:rPr lang="en-US" dirty="0"/>
              <a:t>Our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732" y="1112838"/>
            <a:ext cx="4396338" cy="576262"/>
          </a:xfrm>
        </p:spPr>
        <p:txBody>
          <a:bodyPr/>
          <a:lstStyle/>
          <a:p>
            <a:r>
              <a:rPr lang="en-US" dirty="0"/>
              <a:t>Moe Alsubu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399" y="1943984"/>
            <a:ext cx="5836751" cy="49253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Director, Technology Infrastructure and Desktop Services, ASHP</a:t>
            </a:r>
          </a:p>
          <a:p>
            <a:r>
              <a:rPr lang="en-US" dirty="0"/>
              <a:t>Prior experiences:</a:t>
            </a:r>
          </a:p>
          <a:p>
            <a:pPr lvl="1"/>
            <a:r>
              <a:rPr lang="en-US" dirty="0"/>
              <a:t>Enterprise Computing Manager, CNSI</a:t>
            </a:r>
          </a:p>
          <a:p>
            <a:pPr lvl="1"/>
            <a:r>
              <a:rPr lang="en-US" dirty="0"/>
              <a:t>Senior System Administrator, CNSI</a:t>
            </a:r>
          </a:p>
          <a:p>
            <a:pPr lvl="1"/>
            <a:r>
              <a:rPr lang="en-US" dirty="0"/>
              <a:t>IT Helpdesk, CNSI</a:t>
            </a:r>
          </a:p>
          <a:p>
            <a:r>
              <a:rPr lang="en-US" dirty="0"/>
              <a:t>Degrees:</a:t>
            </a:r>
          </a:p>
          <a:p>
            <a:pPr lvl="1"/>
            <a:r>
              <a:rPr lang="en-US" dirty="0"/>
              <a:t>MS, HRM;  BS, MIS </a:t>
            </a:r>
          </a:p>
          <a:p>
            <a:r>
              <a:rPr lang="en-US" dirty="0"/>
              <a:t>Certifications:</a:t>
            </a:r>
          </a:p>
          <a:p>
            <a:pPr lvl="1"/>
            <a:r>
              <a:rPr lang="en-US" dirty="0"/>
              <a:t>ITIL Foundation Certificate</a:t>
            </a:r>
          </a:p>
          <a:p>
            <a:pPr lvl="1"/>
            <a:r>
              <a:rPr lang="en-US" dirty="0"/>
              <a:t>Microsoft Certified Solutions Associate, Office 365</a:t>
            </a:r>
          </a:p>
          <a:p>
            <a:pPr lvl="1"/>
            <a:r>
              <a:rPr lang="en-US" dirty="0"/>
              <a:t>Project Management Professional (PMP)</a:t>
            </a:r>
          </a:p>
          <a:p>
            <a:pPr lvl="1"/>
            <a:r>
              <a:rPr lang="en-US" dirty="0"/>
              <a:t>AWS Certified Solutions Architect and Certified SysOps Administrator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2547" y="1100308"/>
            <a:ext cx="4396339" cy="576262"/>
          </a:xfrm>
        </p:spPr>
        <p:txBody>
          <a:bodyPr/>
          <a:lstStyle/>
          <a:p>
            <a:r>
              <a:rPr lang="en-US" dirty="0"/>
              <a:t>Bob Rosecrans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8628" y="1907634"/>
            <a:ext cx="6063372" cy="4002175"/>
          </a:xfrm>
        </p:spPr>
        <p:txBody>
          <a:bodyPr>
            <a:normAutofit/>
          </a:bodyPr>
          <a:lstStyle/>
          <a:p>
            <a:r>
              <a:rPr lang="en-US" dirty="0"/>
              <a:t>Chief Information Officer, Vice President, Office of Information Technology, ASHP                                     </a:t>
            </a:r>
          </a:p>
          <a:p>
            <a:r>
              <a:rPr lang="en-US" dirty="0"/>
              <a:t>Prior Experiences:</a:t>
            </a:r>
          </a:p>
          <a:p>
            <a:pPr lvl="1"/>
            <a:r>
              <a:rPr lang="en-US" dirty="0"/>
              <a:t>CIO/CISO, Blue Cross Blue Shield Association</a:t>
            </a:r>
          </a:p>
          <a:p>
            <a:pPr lvl="1"/>
            <a:r>
              <a:rPr lang="en-US" dirty="0"/>
              <a:t>CIO/CISO, Graduate Management Admission Council</a:t>
            </a:r>
          </a:p>
          <a:p>
            <a:pPr lvl="1"/>
            <a:r>
              <a:rPr lang="en-US" dirty="0"/>
              <a:t>Multiple positions, Verizon</a:t>
            </a:r>
          </a:p>
          <a:p>
            <a:r>
              <a:rPr lang="en-US" dirty="0"/>
              <a:t>Degrees:</a:t>
            </a:r>
          </a:p>
          <a:p>
            <a:pPr lvl="1"/>
            <a:r>
              <a:rPr lang="en-US" dirty="0"/>
              <a:t>MBA; BS, Economics; BS, Business Administration</a:t>
            </a:r>
          </a:p>
          <a:p>
            <a:r>
              <a:rPr lang="en-US" dirty="0"/>
              <a:t>Certifications:</a:t>
            </a:r>
          </a:p>
          <a:p>
            <a:pPr lvl="1"/>
            <a:r>
              <a:rPr lang="en-US" dirty="0"/>
              <a:t>ITIL Foundation Certificate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914" y="798604"/>
            <a:ext cx="1471708" cy="1030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74" y="829877"/>
            <a:ext cx="852916" cy="11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0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11" y="0"/>
            <a:ext cx="9404723" cy="1026126"/>
          </a:xfrm>
        </p:spPr>
        <p:txBody>
          <a:bodyPr/>
          <a:lstStyle/>
          <a:p>
            <a:r>
              <a:rPr lang="en-US" dirty="0"/>
              <a:t>Wonderful Career Opportunities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710"/>
            <a:ext cx="6036625" cy="4620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849" y="2132711"/>
            <a:ext cx="6036625" cy="4620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0342" y="1117754"/>
            <a:ext cx="842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per the United States Bureau of Labor Statistics </a:t>
            </a:r>
          </a:p>
          <a:p>
            <a:r>
              <a:rPr lang="en-US" dirty="0">
                <a:hlinkClick r:id="rId4"/>
              </a:rPr>
              <a:t>www.bls.gov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6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CIO’s Reflections on the Evolution of Cyber Security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2000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little recognition of Cyber Security as a threat within Boardrooms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time cyber security jobs were 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Castle and Moat approach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Concern with lost laptop replacement cost rather than data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Y2K = Armageddon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2010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771505" y="2667000"/>
            <a:ext cx="3148583" cy="3589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 reporting to Boards increasing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 jobs proliferating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reliance on independent 3</a:t>
            </a:r>
            <a:r>
              <a:rPr lang="en-US" baseline="30000" dirty="0"/>
              <a:t>rd</a:t>
            </a:r>
            <a:r>
              <a:rPr lang="en-US" dirty="0"/>
              <a:t> party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movement to cloud data centers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focus on employees as a security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2020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010400" y="2667000"/>
            <a:ext cx="3046413" cy="358933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Boards adding cyber security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Formal security roles common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security firms have proliferated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Little hesitation to utilize cloud hosting arrangements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Cyber security solution set has proliferated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Cyber security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 present employee awareness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 an ongoing process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586B2-4FAA-446C-B2A8-DA41EC66D629}"/>
              </a:ext>
            </a:extLst>
          </p:cNvPr>
          <p:cNvSpPr txBox="1"/>
          <p:nvPr/>
        </p:nvSpPr>
        <p:spPr>
          <a:xfrm>
            <a:off x="973741" y="2352674"/>
            <a:ext cx="9077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+mj-ea"/>
                <a:cs typeface="+mj-cs"/>
              </a:rPr>
              <a:t>We are only scratching the service in this presentation. </a:t>
            </a:r>
          </a:p>
          <a:p>
            <a:endParaRPr lang="en-US" sz="2000" dirty="0"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ea typeface="+mj-ea"/>
                <a:cs typeface="+mj-cs"/>
              </a:rPr>
              <a:t>We are sharing steps that we believe added value to our IT security posture  </a:t>
            </a:r>
          </a:p>
        </p:txBody>
      </p:sp>
    </p:spTree>
    <p:extLst>
      <p:ext uri="{BB962C8B-B14F-4D97-AF65-F5344CB8AC3E}">
        <p14:creationId xmlns:p14="http://schemas.microsoft.com/office/powerpoint/2010/main" val="293011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your environment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47BDCC-4B79-4E8F-9A9A-22EE1DCDA2B9}"/>
              </a:ext>
            </a:extLst>
          </p:cNvPr>
          <p:cNvSpPr/>
          <p:nvPr/>
        </p:nvSpPr>
        <p:spPr>
          <a:xfrm>
            <a:off x="16792805" y="4833048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usershe</a:t>
            </a:r>
            <a:endParaRPr lang="en-US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8DFD67A-A4DF-40EE-9A7D-9F9DC26C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10" y="1388296"/>
            <a:ext cx="1650441" cy="48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FD84902-0F84-4748-A4C9-29F68FEAE083}"/>
              </a:ext>
            </a:extLst>
          </p:cNvPr>
          <p:cNvSpPr/>
          <p:nvPr/>
        </p:nvSpPr>
        <p:spPr>
          <a:xfrm>
            <a:off x="9313600" y="2828262"/>
            <a:ext cx="1959429" cy="799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B2D292-2959-462F-ADC1-885B8219709B}"/>
              </a:ext>
            </a:extLst>
          </p:cNvPr>
          <p:cNvSpPr/>
          <p:nvPr/>
        </p:nvSpPr>
        <p:spPr>
          <a:xfrm>
            <a:off x="9445315" y="3010465"/>
            <a:ext cx="1695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Threats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68D5C0-C47E-4387-847D-73BDA79480FA}"/>
              </a:ext>
            </a:extLst>
          </p:cNvPr>
          <p:cNvSpPr/>
          <p:nvPr/>
        </p:nvSpPr>
        <p:spPr>
          <a:xfrm>
            <a:off x="9158340" y="4089299"/>
            <a:ext cx="2273846" cy="927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D9E761-15DF-4115-98BC-0C7802C550D9}"/>
              </a:ext>
            </a:extLst>
          </p:cNvPr>
          <p:cNvSpPr/>
          <p:nvPr/>
        </p:nvSpPr>
        <p:spPr>
          <a:xfrm>
            <a:off x="9045797" y="4343214"/>
            <a:ext cx="24989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Vulnerabilities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E076EF-9B39-4C7A-96FF-F6EE69DD1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6" y="1388296"/>
            <a:ext cx="12477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121E29E-EEBF-44BC-AA3B-2C4EDFC3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5" y="3224333"/>
            <a:ext cx="1447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69DF683-E211-4767-B2D1-9453F264C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7" y="5017208"/>
            <a:ext cx="14382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F0181954-6AE2-4272-B3F5-EB7AC886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67" y="1493071"/>
            <a:ext cx="1419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FE4FBE2-AB4C-42B3-9444-E43409A1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29" y="3511395"/>
            <a:ext cx="12096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EC40B2FA-0460-41A0-B63A-9D1B10DE5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78" y="5093408"/>
            <a:ext cx="12287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4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402C-068F-44BE-9B95-75A7E36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Small but Effective Steps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DD187-A3D1-4767-B85D-6E03BE890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7C3D6-DFC7-4565-9819-0D6AF7828165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dirty="0"/>
              <a:t>Who has access to your systems?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DB5AF-885D-4153-9913-4241AB7AF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Endpoints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6D73D9-A6E0-4B87-8DCB-205C2FF63B7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dirty="0"/>
              <a:t>Do you know what’s on your network?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57F2AA-8908-4AD4-B33C-D27DAECDC5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3145573" cy="576262"/>
          </a:xfrm>
        </p:spPr>
        <p:txBody>
          <a:bodyPr/>
          <a:lstStyle/>
          <a:p>
            <a:r>
              <a:rPr lang="en-US" dirty="0"/>
              <a:t>Security Awareness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C29A63-8995-4C2C-86C6-6AAA956F8E9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dirty="0"/>
              <a:t>Cybersecurity is everyone's responsibility!</a:t>
            </a:r>
          </a:p>
        </p:txBody>
      </p:sp>
    </p:spTree>
    <p:extLst>
      <p:ext uri="{BB962C8B-B14F-4D97-AF65-F5344CB8AC3E}">
        <p14:creationId xmlns:p14="http://schemas.microsoft.com/office/powerpoint/2010/main" val="355687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29EE1-FC3F-41A8-96A6-D6EDDE43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EBEBEB"/>
                </a:solidFill>
              </a:rPr>
              <a:t>Access/Accounts Review</a:t>
            </a:r>
            <a:br>
              <a:rPr lang="en-US" sz="3600" dirty="0">
                <a:solidFill>
                  <a:srgbClr val="EBEBEB"/>
                </a:solidFill>
              </a:rPr>
            </a:br>
            <a:endParaRPr lang="en-US" sz="3600" dirty="0">
              <a:solidFill>
                <a:srgbClr val="EBEBE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527BB-140F-47A4-8C99-BB76AD535664}"/>
              </a:ext>
            </a:extLst>
          </p:cNvPr>
          <p:cNvSpPr txBox="1"/>
          <p:nvPr/>
        </p:nvSpPr>
        <p:spPr>
          <a:xfrm>
            <a:off x="601440" y="1816931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Review existing accounts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Configure password expiration policy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Configure lockout policies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Avoid using shared accounts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Limit the number of admin accounts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 default systems passwords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multi colored wooden stick figures">
            <a:extLst>
              <a:ext uri="{FF2B5EF4-FFF2-40B4-BE49-F238E27FC236}">
                <a16:creationId xmlns:a16="http://schemas.microsoft.com/office/drawing/2014/main" id="{AA16F9A9-CF4C-4143-BA92-A331ECD230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5" r="29197" b="-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922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29EE1-FC3F-41A8-96A6-D6EDDE43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EBEBEB"/>
                </a:solidFill>
              </a:rPr>
              <a:t>Endpoints review/Asset management </a:t>
            </a:r>
            <a:br>
              <a:rPr lang="en-US" sz="2600" dirty="0">
                <a:solidFill>
                  <a:srgbClr val="EBEBEB"/>
                </a:solidFill>
              </a:rPr>
            </a:br>
            <a:br>
              <a:rPr lang="en-US" sz="2600" dirty="0">
                <a:solidFill>
                  <a:srgbClr val="EBEBEB"/>
                </a:solidFill>
              </a:rPr>
            </a:br>
            <a:endParaRPr lang="en-US" sz="2600" dirty="0">
              <a:solidFill>
                <a:srgbClr val="EBEBE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527BB-140F-47A4-8C99-BB76AD535664}"/>
              </a:ext>
            </a:extLst>
          </p:cNvPr>
          <p:cNvSpPr txBox="1"/>
          <p:nvPr/>
        </p:nvSpPr>
        <p:spPr>
          <a:xfrm>
            <a:off x="601440" y="1600200"/>
            <a:ext cx="6188189" cy="4750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Know your IT assets!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Patching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Backups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Endpoint Protection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Image baseline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Monitoring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Logs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lose-up of a server network panel with lights and cables">
            <a:extLst>
              <a:ext uri="{FF2B5EF4-FFF2-40B4-BE49-F238E27FC236}">
                <a16:creationId xmlns:a16="http://schemas.microsoft.com/office/drawing/2014/main" id="{EDCE8ECE-A855-4182-8197-3C011E5970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r="42883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7439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E549845BB4A541B82D52FF81A6254A" ma:contentTypeVersion="7" ma:contentTypeDescription="Create a new document." ma:contentTypeScope="" ma:versionID="2c7e8f94925a66f66a8bb9c409118590">
  <xsd:schema xmlns:xsd="http://www.w3.org/2001/XMLSchema" xmlns:xs="http://www.w3.org/2001/XMLSchema" xmlns:p="http://schemas.microsoft.com/office/2006/metadata/properties" xmlns:ns3="a61fa892-959a-476a-b3e5-54890bec6198" xmlns:ns4="53353a21-6b8f-40ff-bff8-534c29109d8f" targetNamespace="http://schemas.microsoft.com/office/2006/metadata/properties" ma:root="true" ma:fieldsID="7524d5c793e56be8e2ec0cb7e8f76c91" ns3:_="" ns4:_="">
    <xsd:import namespace="a61fa892-959a-476a-b3e5-54890bec6198"/>
    <xsd:import namespace="53353a21-6b8f-40ff-bff8-534c29109d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fa892-959a-476a-b3e5-54890bec61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53a21-6b8f-40ff-bff8-534c29109d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9312C8-B229-48BC-B160-EF47E4F8B35D}">
  <ds:schemaRefs>
    <ds:schemaRef ds:uri="53353a21-6b8f-40ff-bff8-534c29109d8f"/>
    <ds:schemaRef ds:uri="a61fa892-959a-476a-b3e5-54890bec61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D9ACE3-85C5-40BC-BDE6-D98B55BA72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BD8551-B514-4FEB-84B3-1B70BA0A62D2}">
  <ds:schemaRefs>
    <ds:schemaRef ds:uri="53353a21-6b8f-40ff-bff8-534c29109d8f"/>
    <ds:schemaRef ds:uri="a61fa892-959a-476a-b3e5-54890bec61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449</Words>
  <Application>Microsoft Office PowerPoint</Application>
  <PresentationFormat>Widescreen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Small but Effective Steps to Improve an Organization's Security Posture</vt:lpstr>
      <vt:lpstr>Our Background</vt:lpstr>
      <vt:lpstr>Wonderful Career Opportunities</vt:lpstr>
      <vt:lpstr>One CIO’s Reflections on the Evolution of Cyber Security</vt:lpstr>
      <vt:lpstr>Security is an ongoing process </vt:lpstr>
      <vt:lpstr>Understand your environment  </vt:lpstr>
      <vt:lpstr>Small but Effective Steps</vt:lpstr>
      <vt:lpstr>Access/Accounts Review </vt:lpstr>
      <vt:lpstr>Endpoints review/Asset management   </vt:lpstr>
      <vt:lpstr>Understand your environment  </vt:lpstr>
      <vt:lpstr>Security Awareness and Behavioral Training </vt:lpstr>
      <vt:lpstr>We are happy to answer any             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but Effective Steps to Improve an Organizations Security Posture</dc:title>
  <dc:creator>Mahmoud Alsubu</dc:creator>
  <cp:lastModifiedBy>Mahmoud Alsubu</cp:lastModifiedBy>
  <cp:revision>36</cp:revision>
  <dcterms:created xsi:type="dcterms:W3CDTF">2020-10-16T14:46:16Z</dcterms:created>
  <dcterms:modified xsi:type="dcterms:W3CDTF">2020-10-19T18:28:40Z</dcterms:modified>
</cp:coreProperties>
</file>