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14"/>
  </p:normalViewPr>
  <p:slideViewPr>
    <p:cSldViewPr snapToGrid="0" snapToObjects="1">
      <p:cViewPr varScale="1">
        <p:scale>
          <a:sx n="91" d="100"/>
          <a:sy n="91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10/19/20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10/19/20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10/19/20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10/19/20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10/19/20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rc.org/resources/violence-against-the-trans-and-gender-non-conforming-community-in-2020" TargetMode="External"/><Relationship Id="rId4" Type="http://schemas.openxmlformats.org/officeDocument/2006/relationships/hyperlink" Target="https://transequality.org/blog/murders-of-transgender-people-in-2020-surpasses-total-for-last-year-in-just-seven-months" TargetMode="External"/><Relationship Id="rId5" Type="http://schemas.openxmlformats.org/officeDocument/2006/relationships/image" Target="../media/image2.gif"/><Relationship Id="rId6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y3.my.umbc.edu/groups/womenscenter/posts/96574" TargetMode="Externa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eventbrite.com/e/freestate-justice-queer-lgbtqia-book-club-october-2020-meeting-tickets-122498553471" TargetMode="External"/><Relationship Id="rId12" Type="http://schemas.openxmlformats.org/officeDocument/2006/relationships/hyperlink" Target="https://my3.my.umbc.edu/groups/ocss/events/84374" TargetMode="External"/><Relationship Id="rId13" Type="http://schemas.openxmlformats.org/officeDocument/2006/relationships/hyperlink" Target="https://my3.my.umbc.edu/groups/healthed/events/87629" TargetMode="External"/><Relationship Id="rId14" Type="http://schemas.openxmlformats.org/officeDocument/2006/relationships/hyperlink" Target="https://my3.my.umbc.edu/groups/english/events/88406" TargetMode="External"/><Relationship Id="rId15" Type="http://schemas.openxmlformats.org/officeDocument/2006/relationships/hyperlink" Target="https://my3.my.umbc.edu/groups/lgbtqstudentunion/files" TargetMode="External"/><Relationship Id="rId16" Type="http://schemas.openxmlformats.org/officeDocument/2006/relationships/hyperlink" Target="https://my3.my.umbc.edu/groups/lgbtqstudentunion/posts/96520" TargetMode="External"/><Relationship Id="rId17" Type="http://schemas.openxmlformats.org/officeDocument/2006/relationships/hyperlink" Target="https://discord.gg/nJx2mF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y3.my.umbc.edu/groups/womenscenter/events/84778" TargetMode="External"/><Relationship Id="rId3" Type="http://schemas.openxmlformats.org/officeDocument/2006/relationships/hyperlink" Target="https://my3.my.umbc.edu/groups/womenscenter/events/85188" TargetMode="External"/><Relationship Id="rId4" Type="http://schemas.openxmlformats.org/officeDocument/2006/relationships/hyperlink" Target="https://my3.my.umbc.edu/groups/qpoc" TargetMode="External"/><Relationship Id="rId5" Type="http://schemas.openxmlformats.org/officeDocument/2006/relationships/hyperlink" Target="https://my3.my.umbc.edu/groups/will/events/88384" TargetMode="External"/><Relationship Id="rId6" Type="http://schemas.openxmlformats.org/officeDocument/2006/relationships/hyperlink" Target="https://my3.my.umbc.edu/groups/will/events/87970" TargetMode="External"/><Relationship Id="rId7" Type="http://schemas.openxmlformats.org/officeDocument/2006/relationships/hyperlink" Target="https://my3.my.umbc.edu/groups/womenscenter/events/85129" TargetMode="External"/><Relationship Id="rId8" Type="http://schemas.openxmlformats.org/officeDocument/2006/relationships/hyperlink" Target="https://my3.my.umbc.edu/groups/womenscenter/posts/96664" TargetMode="External"/><Relationship Id="rId9" Type="http://schemas.openxmlformats.org/officeDocument/2006/relationships/hyperlink" Target="https://my3.my.umbc.edu/groups/accessibility/events/86952" TargetMode="External"/><Relationship Id="rId10" Type="http://schemas.openxmlformats.org/officeDocument/2006/relationships/hyperlink" Target="https://my3.my.umbc.edu/groups/ucs/events/8806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umbc.app.box.com/v/bravespace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merican Typewriter" charset="0"/>
                <a:ea typeface="American Typewriter" charset="0"/>
                <a:cs typeface="American Typewriter" charset="0"/>
              </a:rPr>
              <a:t>Education &amp; Advocacy Meeting Mon, 10/19/20</a:t>
            </a:r>
            <a:endParaRPr lang="en-US" sz="54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latin typeface="Andale Mono" charset="0"/>
                <a:ea typeface="Andale Mono" charset="0"/>
                <a:cs typeface="Andale Mono" charset="0"/>
              </a:rPr>
              <a:t>By: Jordan (they/them), Education &amp; Advocacy Director</a:t>
            </a:r>
            <a:endParaRPr lang="en-US" sz="3200" dirty="0">
              <a:latin typeface="Andale Mono" charset="0"/>
              <a:ea typeface="Andale Mono" charset="0"/>
              <a:cs typeface="Andale Mono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921" y="2620363"/>
            <a:ext cx="2928079" cy="194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42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37"/>
            <a:ext cx="3432748" cy="460118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merican Typewriter Semibold" charset="0"/>
                <a:ea typeface="American Typewriter Semibold" charset="0"/>
                <a:cs typeface="American Typewriter Semibold" charset="0"/>
              </a:rPr>
              <a:t>Land Acknowledgement</a:t>
            </a:r>
            <a:br>
              <a:rPr lang="en-US" sz="2800" b="1" dirty="0" smtClean="0">
                <a:latin typeface="American Typewriter Semibold" charset="0"/>
                <a:ea typeface="American Typewriter Semibold" charset="0"/>
                <a:cs typeface="American Typewriter Semibold" charset="0"/>
              </a:rPr>
            </a:br>
            <a:r>
              <a:rPr lang="en-US" sz="2800" b="1" dirty="0" smtClean="0">
                <a:latin typeface="American Typewriter Semibold" charset="0"/>
                <a:ea typeface="American Typewriter Semibold" charset="0"/>
                <a:cs typeface="American Typewriter Semibold" charset="0"/>
              </a:rPr>
              <a:t>  </a:t>
            </a:r>
            <a:br>
              <a:rPr lang="en-US" sz="2800" b="1" dirty="0" smtClean="0">
                <a:latin typeface="American Typewriter Semibold" charset="0"/>
                <a:ea typeface="American Typewriter Semibold" charset="0"/>
                <a:cs typeface="American Typewriter Semibold" charset="0"/>
              </a:rPr>
            </a:br>
            <a:r>
              <a:rPr lang="en-US" sz="2800" b="1" dirty="0" smtClean="0">
                <a:latin typeface="American Typewriter Semibold" charset="0"/>
                <a:ea typeface="American Typewriter Semibold" charset="0"/>
                <a:cs typeface="American Typewriter Semibold" charset="0"/>
              </a:rPr>
              <a:t>&amp; </a:t>
            </a:r>
            <a:br>
              <a:rPr lang="en-US" sz="2800" b="1" dirty="0" smtClean="0">
                <a:latin typeface="American Typewriter Semibold" charset="0"/>
                <a:ea typeface="American Typewriter Semibold" charset="0"/>
                <a:cs typeface="American Typewriter Semibold" charset="0"/>
              </a:rPr>
            </a:br>
            <a:r>
              <a:rPr lang="en-US" sz="2800" b="1" dirty="0" smtClean="0">
                <a:latin typeface="American Typewriter Semibold" charset="0"/>
                <a:ea typeface="American Typewriter Semibold" charset="0"/>
                <a:cs typeface="American Typewriter Semibold" charset="0"/>
              </a:rPr>
              <a:t/>
            </a:r>
            <a:br>
              <a:rPr lang="en-US" sz="2800" b="1" dirty="0" smtClean="0">
                <a:latin typeface="American Typewriter Semibold" charset="0"/>
                <a:ea typeface="American Typewriter Semibold" charset="0"/>
                <a:cs typeface="American Typewriter Semibold" charset="0"/>
              </a:rPr>
            </a:br>
            <a:r>
              <a:rPr lang="en-US" sz="2800" b="1" dirty="0" smtClean="0">
                <a:latin typeface="American Typewriter Semibold" charset="0"/>
                <a:ea typeface="American Typewriter Semibold" charset="0"/>
                <a:cs typeface="American Typewriter Semibold" charset="0"/>
              </a:rPr>
              <a:t>Remembrance</a:t>
            </a:r>
            <a:endParaRPr lang="en-US" sz="2800" b="1" dirty="0">
              <a:latin typeface="American Typewriter Semibold" charset="0"/>
              <a:ea typeface="American Typewriter Semibold" charset="0"/>
              <a:cs typeface="American Typewriter Semi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189" y="1014009"/>
            <a:ext cx="7315200" cy="512064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latin typeface="Andale Mono" charset="0"/>
                <a:ea typeface="Andale Mono" charset="0"/>
                <a:cs typeface="Andale Mono" charset="0"/>
                <a:sym typeface="Old Standard TT"/>
              </a:rPr>
              <a:t>UMBC Women’s Center’s </a:t>
            </a:r>
            <a:r>
              <a:rPr lang="en-US" b="1" u="sng" dirty="0">
                <a:solidFill>
                  <a:schemeClr val="hlink"/>
                </a:solidFill>
                <a:latin typeface="Andale Mono" charset="0"/>
                <a:ea typeface="Andale Mono" charset="0"/>
                <a:cs typeface="Andale Mono" charset="0"/>
                <a:sym typeface="Old Standard TT"/>
                <a:hlinkClick r:id="rId2"/>
              </a:rPr>
              <a:t>Land Recognition</a:t>
            </a:r>
            <a:r>
              <a:rPr lang="en-US" b="1" dirty="0">
                <a:latin typeface="Andale Mono" charset="0"/>
                <a:ea typeface="Andale Mono" charset="0"/>
                <a:cs typeface="Andale Mono" charset="0"/>
                <a:sym typeface="Old Standard TT"/>
              </a:rPr>
              <a:t> Statement: “UMBC was established upon the land of the Piscataway and </a:t>
            </a:r>
            <a:r>
              <a:rPr lang="en-US" b="1" dirty="0" err="1">
                <a:latin typeface="Andale Mono" charset="0"/>
                <a:ea typeface="Andale Mono" charset="0"/>
                <a:cs typeface="Andale Mono" charset="0"/>
                <a:sym typeface="Old Standard TT"/>
              </a:rPr>
              <a:t>Susquehannock</a:t>
            </a:r>
            <a:r>
              <a:rPr lang="en-US" b="1" dirty="0">
                <a:latin typeface="Andale Mono" charset="0"/>
                <a:ea typeface="Andale Mono" charset="0"/>
                <a:cs typeface="Andale Mono" charset="0"/>
                <a:sym typeface="Old Standard TT"/>
              </a:rPr>
              <a:t> peoples. </a:t>
            </a:r>
            <a:r>
              <a:rPr lang="en-US" b="1" dirty="0" err="1">
                <a:latin typeface="Andale Mono" charset="0"/>
                <a:ea typeface="Andale Mono" charset="0"/>
                <a:cs typeface="Andale Mono" charset="0"/>
                <a:sym typeface="Old Standard TT"/>
              </a:rPr>
              <a:t>Susquehannocks</a:t>
            </a:r>
            <a:r>
              <a:rPr lang="en-US" b="1" dirty="0">
                <a:latin typeface="Andale Mono" charset="0"/>
                <a:ea typeface="Andale Mono" charset="0"/>
                <a:cs typeface="Andale Mono" charset="0"/>
                <a:sym typeface="Old Standard TT"/>
              </a:rPr>
              <a:t> ceded this land and, over time, citizens of many more Indigenous nations have come to reside in this region.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lang="en-US" b="1" dirty="0">
              <a:latin typeface="Andale Mono" charset="0"/>
              <a:ea typeface="Andale Mono" charset="0"/>
              <a:cs typeface="Andale Mono" charset="0"/>
              <a:sym typeface="Old Standard TT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latin typeface="Andale Mono" charset="0"/>
                <a:ea typeface="Andale Mono" charset="0"/>
                <a:cs typeface="Andale Mono" charset="0"/>
                <a:sym typeface="Old Standard TT"/>
              </a:rPr>
              <a:t>For those residing in the area: this is not our land; we occupy it. Colonialism has long undergirded systemic violence faced by Black, Indigenous, and other communities of color.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lang="en-US" b="1" dirty="0">
              <a:latin typeface="Andale Mono" charset="0"/>
              <a:ea typeface="Andale Mono" charset="0"/>
              <a:cs typeface="Andale Mono" charset="0"/>
              <a:sym typeface="Old Standard TT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b="1" dirty="0">
                <a:latin typeface="Andale Mono" charset="0"/>
                <a:ea typeface="Andale Mono" charset="0"/>
                <a:cs typeface="Andale Mono" charset="0"/>
                <a:sym typeface="Old Standard TT"/>
              </a:rPr>
              <a:t>We humbly offer our respects to all past, present, and future indigenous people connected to this place</a:t>
            </a:r>
            <a:r>
              <a:rPr lang="en-US" b="1" dirty="0" smtClean="0">
                <a:latin typeface="Andale Mono" charset="0"/>
                <a:ea typeface="Andale Mono" charset="0"/>
                <a:cs typeface="Andale Mono" charset="0"/>
                <a:sym typeface="Old Standard TT"/>
              </a:rPr>
              <a:t>.”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lang="en-US" b="1" dirty="0">
              <a:latin typeface="Andale Mono" charset="0"/>
              <a:ea typeface="Andale Mono" charset="0"/>
              <a:cs typeface="Andale Mono" charset="0"/>
              <a:sym typeface="Old Standard TT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lang="en-US" b="1" dirty="0" smtClean="0">
              <a:latin typeface="Andale Mono" charset="0"/>
              <a:ea typeface="Andale Mono" charset="0"/>
              <a:cs typeface="Andale Mono" charset="0"/>
              <a:sym typeface="Old Standard TT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b="1" u="sng" dirty="0">
                <a:solidFill>
                  <a:schemeClr val="hlink"/>
                </a:solidFill>
                <a:latin typeface="Andale Mono" charset="0"/>
                <a:ea typeface="Andale Mono" charset="0"/>
                <a:cs typeface="Andale Mono" charset="0"/>
                <a:sym typeface="Old Standard TT"/>
                <a:hlinkClick r:id="rId3"/>
              </a:rPr>
              <a:t>“Fatal Violence Against the Transgender and Gender Non-Conforming Community in 2020”</a:t>
            </a:r>
            <a:endParaRPr lang="en-US" b="1" dirty="0">
              <a:solidFill>
                <a:schemeClr val="dk1"/>
              </a:solidFill>
              <a:highlight>
                <a:srgbClr val="FFFFFF"/>
              </a:highlight>
              <a:latin typeface="Andale Mono" charset="0"/>
              <a:ea typeface="Andale Mono" charset="0"/>
              <a:cs typeface="Andale Mono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b="1" dirty="0">
              <a:solidFill>
                <a:schemeClr val="dk1"/>
              </a:solidFill>
              <a:highlight>
                <a:srgbClr val="FFFFFF"/>
              </a:highlight>
              <a:latin typeface="Andale Mono" charset="0"/>
              <a:ea typeface="Andale Mono" charset="0"/>
              <a:cs typeface="Andale Mono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b="1" u="sng" dirty="0">
                <a:solidFill>
                  <a:schemeClr val="hlink"/>
                </a:solidFill>
                <a:latin typeface="Andale Mono" charset="0"/>
                <a:ea typeface="Andale Mono" charset="0"/>
                <a:cs typeface="Andale Mono" charset="0"/>
                <a:sym typeface="Old Standard TT"/>
                <a:hlinkClick r:id="rId4"/>
              </a:rPr>
              <a:t>“Murders of Transgender People in 2020 Surpasses Total for Last Year in Just Seven Months”</a:t>
            </a:r>
            <a:endParaRPr lang="en-US" b="1" dirty="0">
              <a:solidFill>
                <a:schemeClr val="dk1"/>
              </a:solidFill>
              <a:highlight>
                <a:srgbClr val="FFFFFF"/>
              </a:highlight>
              <a:latin typeface="Andale Mono" charset="0"/>
              <a:ea typeface="Andale Mono" charset="0"/>
              <a:cs typeface="Andale Mono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lang="en-US" dirty="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endParaRPr lang="en-US" dirty="0"/>
          </a:p>
        </p:txBody>
      </p:sp>
      <p:pic>
        <p:nvPicPr>
          <p:cNvPr id="5" name="Google Shape;74;p15"/>
          <p:cNvPicPr preferRelativeResize="0">
            <a:picLocks/>
          </p:cNvPicPr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4796852"/>
            <a:ext cx="3432748" cy="20611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76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-9142"/>
            <a:ext cx="3432748" cy="20777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57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37"/>
            <a:ext cx="3447737" cy="460118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merican Typewriter" charset="0"/>
                <a:ea typeface="American Typewriter" charset="0"/>
                <a:cs typeface="American Typewriter" charset="0"/>
              </a:rPr>
              <a:t>Announcements</a:t>
            </a:r>
            <a:endParaRPr lang="en-US" sz="32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7737" y="594801"/>
            <a:ext cx="7315200" cy="5649676"/>
          </a:xfrm>
          <a:noFill/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1"/>
                </a:solidFill>
                <a:ea typeface="Andale Mono" charset="0"/>
                <a:cs typeface="Andale Mono" charset="0"/>
              </a:rPr>
              <a:t>Our </a:t>
            </a:r>
            <a:r>
              <a:rPr lang="en-US" sz="2400" b="1" dirty="0">
                <a:solidFill>
                  <a:schemeClr val="tx1"/>
                </a:solidFill>
                <a:ea typeface="Andale Mono" charset="0"/>
                <a:cs typeface="Andale Mono" charset="0"/>
              </a:rPr>
              <a:t>Next Meetings (Polls upcoming this week</a:t>
            </a:r>
            <a:r>
              <a:rPr lang="en-US" sz="2400" b="1" dirty="0" smtClean="0">
                <a:solidFill>
                  <a:schemeClr val="tx1"/>
                </a:solidFill>
                <a:ea typeface="Andale Mono" charset="0"/>
                <a:cs typeface="Andale Mono" charset="0"/>
              </a:rPr>
              <a:t>):</a:t>
            </a:r>
            <a:endParaRPr lang="en-US" sz="2400" b="1" dirty="0">
              <a:solidFill>
                <a:schemeClr val="tx1"/>
              </a:solidFill>
              <a:highlight>
                <a:srgbClr val="FCE5CD"/>
              </a:highlight>
              <a:ea typeface="Andale Mono" charset="0"/>
              <a:cs typeface="Andale Mono" charset="0"/>
            </a:endParaRPr>
          </a:p>
          <a:p>
            <a:pPr marL="685800" lv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highlight>
                  <a:srgbClr val="FCE5CD"/>
                </a:highlight>
                <a:ea typeface="Andale Mono" charset="0"/>
                <a:cs typeface="Andale Mono" charset="0"/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  <a:highlight>
                  <a:srgbClr val="FCE5CD"/>
                </a:highlight>
              </a:rPr>
              <a:t>Edu </a:t>
            </a:r>
            <a:r>
              <a:rPr lang="en-US" sz="2400" b="1" dirty="0">
                <a:solidFill>
                  <a:schemeClr val="tx1"/>
                </a:solidFill>
                <a:highlight>
                  <a:srgbClr val="FCE5CD"/>
                </a:highlight>
              </a:rPr>
              <a:t>&amp; Advocacy - Mon </a:t>
            </a:r>
            <a:r>
              <a:rPr lang="en-US" sz="2400" b="1" dirty="0" smtClean="0">
                <a:solidFill>
                  <a:schemeClr val="tx1"/>
                </a:solidFill>
                <a:highlight>
                  <a:srgbClr val="FCE5CD"/>
                </a:highlight>
              </a:rPr>
              <a:t>11/2 </a:t>
            </a:r>
            <a:r>
              <a:rPr lang="en-US" sz="2400" b="1" dirty="0">
                <a:solidFill>
                  <a:schemeClr val="tx1"/>
                </a:solidFill>
                <a:highlight>
                  <a:srgbClr val="FCE5CD"/>
                </a:highlight>
              </a:rPr>
              <a:t>@ 4pm </a:t>
            </a:r>
          </a:p>
          <a:p>
            <a:pPr marL="685800" lv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1"/>
                </a:solidFill>
                <a:highlight>
                  <a:srgbClr val="FCE5CD"/>
                </a:highlight>
              </a:rPr>
              <a:t>	Trans Tuesday - Tues 10/27 @ 4pm</a:t>
            </a:r>
          </a:p>
          <a:p>
            <a:pPr marL="685800" lv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1"/>
                </a:solidFill>
                <a:highlight>
                  <a:srgbClr val="FCE5CD"/>
                </a:highlight>
              </a:rPr>
              <a:t>	General Body - Wed 10/21 @ 4pm - 530pm**</a:t>
            </a:r>
            <a:endParaRPr lang="en-US" sz="2400" dirty="0" smtClean="0">
              <a:solidFill>
                <a:schemeClr val="tx1"/>
              </a:solidFill>
              <a:ea typeface="Andale Mono" charset="0"/>
              <a:cs typeface="Andale Mono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ea typeface="Andale Mono" charset="0"/>
                <a:cs typeface="Andale Mono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ea typeface="Andale Mono" charset="0"/>
                <a:cs typeface="Andale Mono" charset="0"/>
              </a:rPr>
              <a:t>**</a:t>
            </a:r>
            <a:r>
              <a:rPr lang="en-US" sz="2400" dirty="0">
                <a:solidFill>
                  <a:schemeClr val="tx1"/>
                </a:solidFill>
                <a:ea typeface="Andale Mono" charset="0"/>
                <a:cs typeface="Andale Mono" charset="0"/>
              </a:rPr>
              <a:t>As we work on changes, we’ve decided to lengthen </a:t>
            </a:r>
            <a:r>
              <a:rPr lang="en-US" sz="2400" dirty="0" smtClean="0">
                <a:solidFill>
                  <a:schemeClr val="tx1"/>
                </a:solidFill>
                <a:ea typeface="Andale Mono" charset="0"/>
                <a:cs typeface="Andale Mono" charset="0"/>
              </a:rPr>
              <a:t>GBMs to allow 	more </a:t>
            </a:r>
            <a:r>
              <a:rPr lang="en-US" sz="2400" dirty="0">
                <a:solidFill>
                  <a:schemeClr val="tx1"/>
                </a:solidFill>
                <a:ea typeface="Andale Mono" charset="0"/>
                <a:cs typeface="Andale Mono" charset="0"/>
              </a:rPr>
              <a:t>space for sharing event/ </a:t>
            </a:r>
            <a:r>
              <a:rPr lang="en-US" sz="2400" dirty="0" smtClean="0">
                <a:solidFill>
                  <a:schemeClr val="tx1"/>
                </a:solidFill>
                <a:ea typeface="Andale Mono" charset="0"/>
                <a:cs typeface="Andale Mono" charset="0"/>
              </a:rPr>
              <a:t>planning ideas/updates and </a:t>
            </a:r>
            <a:r>
              <a:rPr lang="en-US" sz="2400" dirty="0">
                <a:solidFill>
                  <a:schemeClr val="tx1"/>
                </a:solidFill>
                <a:ea typeface="Andale Mono" charset="0"/>
                <a:cs typeface="Andale Mono" charset="0"/>
              </a:rPr>
              <a:t>for </a:t>
            </a:r>
            <a:r>
              <a:rPr lang="en-US" sz="2400" dirty="0" smtClean="0">
                <a:solidFill>
                  <a:schemeClr val="tx1"/>
                </a:solidFill>
                <a:ea typeface="Andale Mono" charset="0"/>
                <a:cs typeface="Andale Mono" charset="0"/>
              </a:rPr>
              <a:t>some 	extra </a:t>
            </a:r>
            <a:r>
              <a:rPr lang="en-US" sz="2400" dirty="0" err="1">
                <a:solidFill>
                  <a:schemeClr val="tx1"/>
                </a:solidFill>
                <a:ea typeface="Andale Mono" charset="0"/>
                <a:cs typeface="Andale Mono" charset="0"/>
              </a:rPr>
              <a:t>vibing</a:t>
            </a:r>
            <a:r>
              <a:rPr lang="en-US" sz="2400" dirty="0">
                <a:solidFill>
                  <a:schemeClr val="tx1"/>
                </a:solidFill>
                <a:ea typeface="Andale Mono" charset="0"/>
                <a:cs typeface="Andale Mono" charset="0"/>
              </a:rPr>
              <a:t>! </a:t>
            </a:r>
            <a:endParaRPr lang="en-US" sz="2400" dirty="0" smtClean="0">
              <a:solidFill>
                <a:schemeClr val="tx1"/>
              </a:solidFill>
              <a:ea typeface="Andale Mono" charset="0"/>
              <a:cs typeface="Andale Mono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400" dirty="0">
              <a:ea typeface="Andale Mono" charset="0"/>
              <a:cs typeface="Andale Mono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ea typeface="Old Standard TT"/>
                <a:cs typeface="Old Standard TT"/>
                <a:sym typeface="Old Standard TT"/>
              </a:rPr>
              <a:t>Other LGBTQ-related Meetings &amp; </a:t>
            </a:r>
            <a:r>
              <a:rPr lang="en-US" sz="2400" b="1" dirty="0" smtClean="0">
                <a:solidFill>
                  <a:schemeClr val="tx1"/>
                </a:solidFill>
                <a:ea typeface="Old Standard TT"/>
                <a:cs typeface="Old Standard TT"/>
                <a:sym typeface="Old Standard TT"/>
              </a:rPr>
              <a:t>Events: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ea typeface="Old Standard TT"/>
                <a:cs typeface="Old Standard TT"/>
                <a:sym typeface="Old Standard TT"/>
              </a:rPr>
              <a:t>	</a:t>
            </a:r>
            <a:r>
              <a:rPr lang="en-US" sz="2400" u="sng" dirty="0" smtClean="0">
                <a:solidFill>
                  <a:schemeClr val="hlink"/>
                </a:solidFill>
                <a:ea typeface="Old Standard TT"/>
                <a:cs typeface="Old Standard TT"/>
                <a:sym typeface="Old Standard TT"/>
                <a:hlinkClick r:id="rId2"/>
              </a:rPr>
              <a:t>Spectrum</a:t>
            </a:r>
            <a:endParaRPr lang="en-US" sz="2400" b="1" dirty="0" smtClean="0">
              <a:ea typeface="Old Standard TT"/>
              <a:cs typeface="Old Standard TT"/>
              <a:sym typeface="Old Standard TT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ea typeface="Old Standard TT"/>
                <a:cs typeface="Old Standard TT"/>
                <a:sym typeface="Old Standard TT"/>
              </a:rPr>
              <a:t>	</a:t>
            </a:r>
            <a:r>
              <a:rPr lang="en-US" sz="2400" u="sng" dirty="0">
                <a:solidFill>
                  <a:schemeClr val="hlink"/>
                </a:solidFill>
                <a:ea typeface="Old Standard TT"/>
                <a:cs typeface="Old Standard TT"/>
                <a:sym typeface="Old Standard TT"/>
                <a:hlinkClick r:id="rId3"/>
              </a:rPr>
              <a:t>Between Women</a:t>
            </a:r>
            <a:endParaRPr lang="en-US" sz="2400" dirty="0">
              <a:ea typeface="Old Standard TT"/>
              <a:cs typeface="Old Standard TT"/>
              <a:sym typeface="Old Standard TT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ea typeface="Old Standard TT"/>
                <a:cs typeface="Old Standard TT"/>
                <a:sym typeface="Old Standard TT"/>
              </a:rPr>
              <a:t>	</a:t>
            </a:r>
            <a:r>
              <a:rPr lang="en-US" sz="2400" u="sng" dirty="0">
                <a:solidFill>
                  <a:schemeClr val="hlink"/>
                </a:solidFill>
                <a:ea typeface="Old Standard TT"/>
                <a:cs typeface="Old Standard TT"/>
                <a:sym typeface="Old Standard TT"/>
                <a:hlinkClick r:id="rId4"/>
              </a:rPr>
              <a:t>QPOC - GBM</a:t>
            </a:r>
            <a:endParaRPr lang="en-US" sz="2400" dirty="0">
              <a:ea typeface="Old Standard TT"/>
              <a:cs typeface="Old Standard TT"/>
              <a:sym typeface="Old Standard TT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ea typeface="Old Standard TT"/>
                <a:cs typeface="Old Standard TT"/>
                <a:sym typeface="Old Standard TT"/>
              </a:rPr>
              <a:t>	</a:t>
            </a:r>
            <a:r>
              <a:rPr lang="en-US" sz="2400" dirty="0">
                <a:solidFill>
                  <a:schemeClr val="tx1"/>
                </a:solidFill>
                <a:ea typeface="Old Standard TT"/>
                <a:cs typeface="Old Standard TT"/>
                <a:sym typeface="Old Standard TT"/>
              </a:rPr>
              <a:t>WILL+ </a:t>
            </a:r>
            <a:r>
              <a:rPr lang="en-US" sz="2400" u="sng" dirty="0">
                <a:solidFill>
                  <a:schemeClr val="hlink"/>
                </a:solidFill>
                <a:ea typeface="Old Standard TT"/>
                <a:cs typeface="Old Standard TT"/>
                <a:sym typeface="Old Standard TT"/>
                <a:hlinkClick r:id="rId5"/>
              </a:rPr>
              <a:t>What’s Your Leadership Style?</a:t>
            </a:r>
            <a:r>
              <a:rPr lang="en-US" sz="2400" dirty="0">
                <a:ea typeface="Old Standard TT"/>
                <a:cs typeface="Old Standard TT"/>
                <a:sym typeface="Old Standard TT"/>
              </a:rPr>
              <a:t> </a:t>
            </a:r>
          </a:p>
          <a:p>
            <a:pPr marL="0" lvl="0" indent="457200">
              <a:spcBef>
                <a:spcPts val="0"/>
              </a:spcBef>
              <a:buNone/>
            </a:pPr>
            <a:r>
              <a:rPr lang="en-US" sz="2400" dirty="0">
                <a:solidFill>
                  <a:schemeClr val="dk1"/>
                </a:solidFill>
                <a:ea typeface="Old Standard TT"/>
                <a:cs typeface="Old Standard TT"/>
                <a:sym typeface="Old Standard TT"/>
              </a:rPr>
              <a:t>	</a:t>
            </a:r>
            <a:r>
              <a:rPr lang="en-US" sz="2400" dirty="0" err="1">
                <a:solidFill>
                  <a:schemeClr val="tx1"/>
                </a:solidFill>
                <a:ea typeface="Old Standard TT"/>
                <a:cs typeface="Old Standard TT"/>
                <a:sym typeface="Old Standard TT"/>
              </a:rPr>
              <a:t>WILL+</a:t>
            </a:r>
            <a:r>
              <a:rPr lang="en-US" sz="2400" u="sng" dirty="0" err="1">
                <a:solidFill>
                  <a:schemeClr val="hlink"/>
                </a:solidFill>
                <a:ea typeface="Old Standard TT"/>
                <a:cs typeface="Old Standard TT"/>
                <a:sym typeface="Old Standard TT"/>
                <a:hlinkClick r:id="rId6"/>
              </a:rPr>
              <a:t>Social</a:t>
            </a:r>
            <a:r>
              <a:rPr lang="en-US" sz="2400" u="sng" dirty="0">
                <a:solidFill>
                  <a:schemeClr val="hlink"/>
                </a:solidFill>
                <a:ea typeface="Old Standard TT"/>
                <a:cs typeface="Old Standard TT"/>
                <a:sym typeface="Old Standard TT"/>
                <a:hlinkClick r:id="rId6"/>
              </a:rPr>
              <a:t> Hour </a:t>
            </a:r>
            <a:endParaRPr lang="en-US" sz="2400" dirty="0">
              <a:ea typeface="Old Standard TT"/>
              <a:cs typeface="Old Standard TT"/>
              <a:sym typeface="Old Standard TT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ea typeface="Old Standard TT"/>
                <a:cs typeface="Old Standard TT"/>
                <a:sym typeface="Old Standard TT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ea typeface="Old Standard TT"/>
                <a:cs typeface="Old Standard TT"/>
                <a:sym typeface="Old Standard TT"/>
              </a:rPr>
              <a:t>Other </a:t>
            </a:r>
            <a:r>
              <a:rPr lang="en-US" sz="2400" b="1" dirty="0" smtClean="0">
                <a:solidFill>
                  <a:schemeClr val="tx1"/>
                </a:solidFill>
                <a:ea typeface="Old Standard TT"/>
                <a:cs typeface="Old Standard TT"/>
                <a:sym typeface="Old Standard TT"/>
              </a:rPr>
              <a:t>Events &amp; Updates:</a:t>
            </a:r>
            <a:endParaRPr lang="en-US" sz="2400" b="1" dirty="0">
              <a:solidFill>
                <a:schemeClr val="tx1"/>
              </a:solidFill>
              <a:ea typeface="Old Standard TT"/>
              <a:cs typeface="Old Standard TT"/>
              <a:sym typeface="Old Standard TT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ea typeface="Old Standard TT"/>
                <a:cs typeface="Old Standard TT"/>
                <a:sym typeface="Old Standard TT"/>
              </a:rPr>
              <a:t>	</a:t>
            </a:r>
            <a:r>
              <a:rPr lang="en-US" sz="2400" u="sng" dirty="0" smtClean="0">
                <a:solidFill>
                  <a:schemeClr val="hlink"/>
                </a:solidFill>
                <a:ea typeface="Old Standard TT"/>
                <a:cs typeface="Old Standard TT"/>
                <a:sym typeface="Old Standard TT"/>
                <a:hlinkClick r:id="rId7"/>
              </a:rPr>
              <a:t>Confronting </a:t>
            </a:r>
            <a:r>
              <a:rPr lang="en-US" sz="2400" u="sng" dirty="0">
                <a:solidFill>
                  <a:schemeClr val="hlink"/>
                </a:solidFill>
                <a:ea typeface="Old Standard TT"/>
                <a:cs typeface="Old Standard TT"/>
                <a:sym typeface="Old Standard TT"/>
                <a:hlinkClick r:id="rId7"/>
              </a:rPr>
              <a:t>Your Biggest Bully (You)</a:t>
            </a:r>
            <a:r>
              <a:rPr lang="en-US" sz="2400" dirty="0">
                <a:ea typeface="Old Standard TT"/>
                <a:cs typeface="Old Standard TT"/>
                <a:sym typeface="Old Standard TT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Old Standard TT"/>
                <a:cs typeface="Old Standard TT"/>
                <a:sym typeface="Old Standard TT"/>
              </a:rPr>
              <a:t>[for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ea typeface="Old Standard TT"/>
                <a:cs typeface="Old Standard TT"/>
                <a:sym typeface="Old Standard TT"/>
              </a:rPr>
              <a:t>	adult returning women and non-binary students</a:t>
            </a:r>
            <a:r>
              <a:rPr lang="en-US" sz="2400" dirty="0" smtClean="0">
                <a:solidFill>
                  <a:schemeClr val="tx1"/>
                </a:solidFill>
                <a:ea typeface="Old Standard TT"/>
                <a:cs typeface="Old Standard TT"/>
                <a:sym typeface="Old Standard TT"/>
              </a:rPr>
              <a:t>]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ea typeface="Old Standard TT"/>
                <a:cs typeface="Old Standard TT"/>
                <a:sym typeface="Old Standard TT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ea typeface="Old Standard TT"/>
                <a:cs typeface="Old Standard TT"/>
                <a:sym typeface="Old Standard TT"/>
                <a:hlinkClick r:id="rId8"/>
              </a:rPr>
              <a:t>Women’s Center Name Change</a:t>
            </a:r>
            <a:endParaRPr lang="en-US" sz="2400" dirty="0" smtClean="0">
              <a:solidFill>
                <a:schemeClr val="tx1"/>
              </a:solidFill>
              <a:ea typeface="Old Standard TT"/>
              <a:cs typeface="Old Standard TT"/>
              <a:sym typeface="Old Standard TT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ea typeface="Old Standard TT"/>
                <a:cs typeface="Old Standard TT"/>
                <a:sym typeface="Old Standard TT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ea typeface="Old Standard TT"/>
                <a:cs typeface="Old Standard TT"/>
                <a:sym typeface="Old Standard TT"/>
                <a:hlinkClick r:id="rId9"/>
              </a:rPr>
              <a:t>Campus Accessibility Project Updates and Discussion</a:t>
            </a:r>
            <a:r>
              <a:rPr lang="en-US" sz="2400" dirty="0" smtClean="0">
                <a:solidFill>
                  <a:schemeClr val="tx1"/>
                </a:solidFill>
                <a:ea typeface="Old Standard TT"/>
                <a:cs typeface="Old Standard TT"/>
                <a:sym typeface="Old Standard TT"/>
              </a:rPr>
              <a:t/>
            </a:r>
            <a:br>
              <a:rPr lang="en-US" sz="2400" dirty="0" smtClean="0">
                <a:solidFill>
                  <a:schemeClr val="tx1"/>
                </a:solidFill>
                <a:ea typeface="Old Standard TT"/>
                <a:cs typeface="Old Standard TT"/>
                <a:sym typeface="Old Standard TT"/>
              </a:rPr>
            </a:br>
            <a:r>
              <a:rPr lang="en-US" sz="2400" dirty="0" smtClean="0">
                <a:solidFill>
                  <a:schemeClr val="tx1"/>
                </a:solidFill>
                <a:ea typeface="Old Standard TT"/>
                <a:cs typeface="Old Standard TT"/>
                <a:sym typeface="Old Standard TT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ea typeface="Old Standard TT"/>
                <a:cs typeface="Old Standard TT"/>
                <a:sym typeface="Old Standard TT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ea typeface="Old Standard TT"/>
                <a:cs typeface="Old Standard TT"/>
                <a:sym typeface="Old Standard TT"/>
              </a:rPr>
              <a:t>Plugged during meeting: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ea typeface="Old Standard TT"/>
                <a:cs typeface="Old Standard TT"/>
                <a:sym typeface="Old Standard TT"/>
              </a:rPr>
              <a:t>	</a:t>
            </a:r>
            <a:r>
              <a:rPr lang="en-US" sz="2400" dirty="0">
                <a:solidFill>
                  <a:schemeClr val="tx1"/>
                </a:solidFill>
                <a:ea typeface="Old Standard TT"/>
                <a:cs typeface="Old Standard TT"/>
                <a:sym typeface="Old Standard TT"/>
                <a:hlinkClick r:id="rId10"/>
              </a:rPr>
              <a:t>Legal Name Change Event with FreeState Justice</a:t>
            </a:r>
            <a:endParaRPr lang="en-US" sz="2400" dirty="0">
              <a:solidFill>
                <a:schemeClr val="tx1"/>
              </a:solidFill>
              <a:ea typeface="Old Standard TT"/>
              <a:cs typeface="Old Standard TT"/>
              <a:sym typeface="Old Standard TT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ea typeface="Old Standard TT"/>
                <a:cs typeface="Old Standard TT"/>
                <a:sym typeface="Old Standard TT"/>
              </a:rPr>
              <a:t>	</a:t>
            </a:r>
            <a:r>
              <a:rPr lang="en-US" sz="2400" dirty="0">
                <a:solidFill>
                  <a:schemeClr val="tx1"/>
                </a:solidFill>
                <a:ea typeface="Old Standard TT"/>
                <a:cs typeface="Old Standard TT"/>
                <a:sym typeface="Old Standard TT"/>
                <a:hlinkClick r:id="rId11"/>
              </a:rPr>
              <a:t>Queer (LGBTQIA+) Book Club with FreeState Justice (requires RSVP)</a:t>
            </a:r>
            <a:endParaRPr lang="en-US" sz="2400" dirty="0">
              <a:solidFill>
                <a:schemeClr val="tx1"/>
              </a:solidFill>
              <a:ea typeface="Old Standard TT"/>
              <a:cs typeface="Old Standard TT"/>
              <a:sym typeface="Old Standard T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ea typeface="Old Standard TT"/>
                <a:cs typeface="Old Standard TT"/>
                <a:sym typeface="Old Standard TT"/>
              </a:rPr>
              <a:t>	</a:t>
            </a:r>
            <a:r>
              <a:rPr lang="en-US" sz="2400" dirty="0">
                <a:solidFill>
                  <a:schemeClr val="tx1"/>
                </a:solidFill>
                <a:ea typeface="Old Standard TT"/>
                <a:cs typeface="Old Standard TT"/>
                <a:sym typeface="Old Standard TT"/>
                <a:hlinkClick r:id="rId12"/>
              </a:rPr>
              <a:t>OCSS Disney Trivia Night</a:t>
            </a:r>
            <a:endParaRPr lang="en-US" sz="2400" dirty="0">
              <a:solidFill>
                <a:schemeClr val="tx1"/>
              </a:solidFill>
              <a:ea typeface="Old Standard TT"/>
              <a:cs typeface="Old Standard TT"/>
              <a:sym typeface="Old Standard TT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ea typeface="Old Standard TT"/>
                <a:cs typeface="Old Standard TT"/>
                <a:sym typeface="Old Standard TT"/>
              </a:rPr>
              <a:t>	</a:t>
            </a:r>
            <a:r>
              <a:rPr lang="en-US" sz="2400" dirty="0">
                <a:solidFill>
                  <a:schemeClr val="tx1"/>
                </a:solidFill>
                <a:ea typeface="Old Standard TT"/>
                <a:cs typeface="Old Standard TT"/>
                <a:sym typeface="Old Standard TT"/>
                <a:hlinkClick r:id="rId13"/>
              </a:rPr>
              <a:t>Sex in the </a:t>
            </a:r>
            <a:r>
              <a:rPr lang="en-US" sz="2400" dirty="0" smtClean="0">
                <a:solidFill>
                  <a:schemeClr val="tx1"/>
                </a:solidFill>
                <a:ea typeface="Old Standard TT"/>
                <a:cs typeface="Old Standard TT"/>
                <a:sym typeface="Old Standard TT"/>
                <a:hlinkClick r:id="rId13"/>
              </a:rPr>
              <a:t>Dark</a:t>
            </a:r>
            <a:endParaRPr lang="en-US" sz="2400" dirty="0" smtClean="0">
              <a:solidFill>
                <a:schemeClr val="tx1"/>
              </a:solidFill>
              <a:ea typeface="Old Standard TT"/>
              <a:cs typeface="Old Standard TT"/>
              <a:sym typeface="Old Standard TT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ea typeface="Old Standard TT"/>
                <a:cs typeface="Old Standard TT"/>
                <a:sym typeface="Old Standard TT"/>
              </a:rPr>
              <a:t>	</a:t>
            </a:r>
            <a:r>
              <a:rPr lang="en-US" sz="2400" dirty="0">
                <a:solidFill>
                  <a:schemeClr val="tx1"/>
                </a:solidFill>
                <a:ea typeface="Old Standard TT"/>
                <a:cs typeface="Old Standard TT"/>
                <a:sym typeface="Old Standard TT"/>
                <a:hlinkClick r:id="rId14"/>
              </a:rPr>
              <a:t>Bartleby Launch Party and 2020 Journal </a:t>
            </a:r>
            <a:r>
              <a:rPr lang="en-US" sz="2400" dirty="0" smtClean="0">
                <a:solidFill>
                  <a:schemeClr val="tx1"/>
                </a:solidFill>
                <a:ea typeface="Old Standard TT"/>
                <a:cs typeface="Old Standard TT"/>
                <a:sym typeface="Old Standard TT"/>
                <a:hlinkClick r:id="rId14"/>
              </a:rPr>
              <a:t>Premiere</a:t>
            </a:r>
            <a:endParaRPr lang="en-US" sz="2400" dirty="0" smtClean="0">
              <a:solidFill>
                <a:schemeClr val="tx1"/>
              </a:solidFill>
              <a:ea typeface="Old Standard TT"/>
              <a:cs typeface="Old Standard TT"/>
              <a:sym typeface="Old Standard TT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400" dirty="0">
              <a:solidFill>
                <a:schemeClr val="tx1"/>
              </a:solidFill>
              <a:ea typeface="Old Standard TT"/>
              <a:cs typeface="Old Standard TT"/>
              <a:sym typeface="Old Standard TT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400" dirty="0">
              <a:solidFill>
                <a:schemeClr val="tx1"/>
              </a:solidFill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449" y="6244477"/>
            <a:ext cx="106280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>
                <a:solidFill>
                  <a:schemeClr val="dk1"/>
                </a:solidFill>
                <a:latin typeface="American Typewriter" charset="0"/>
                <a:ea typeface="American Typewriter" charset="0"/>
                <a:cs typeface="American Typewriter" charset="0"/>
                <a:sym typeface="Old Standard TT"/>
              </a:rPr>
              <a:t>Follow us @</a:t>
            </a:r>
            <a:r>
              <a:rPr lang="en-US" sz="2000" b="1" dirty="0" err="1">
                <a:solidFill>
                  <a:schemeClr val="dk1"/>
                </a:solidFill>
                <a:latin typeface="American Typewriter" charset="0"/>
                <a:ea typeface="American Typewriter" charset="0"/>
                <a:cs typeface="American Typewriter" charset="0"/>
                <a:sym typeface="Old Standard TT"/>
              </a:rPr>
              <a:t>umbclgbtq</a:t>
            </a:r>
            <a:r>
              <a:rPr lang="en-US" sz="2000" b="1" dirty="0">
                <a:solidFill>
                  <a:schemeClr val="dk1"/>
                </a:solidFill>
                <a:latin typeface="American Typewriter" charset="0"/>
                <a:ea typeface="American Typewriter" charset="0"/>
                <a:cs typeface="American Typewriter" charset="0"/>
                <a:sym typeface="Old Standard TT"/>
              </a:rPr>
              <a:t> on </a:t>
            </a:r>
            <a:r>
              <a:rPr lang="en-US" sz="2000" b="1" u="sng" dirty="0">
                <a:solidFill>
                  <a:schemeClr val="accent5"/>
                </a:solidFill>
                <a:latin typeface="American Typewriter" charset="0"/>
                <a:ea typeface="American Typewriter" charset="0"/>
                <a:cs typeface="American Typewriter" charset="0"/>
                <a:sym typeface="Old Standard TT"/>
                <a:hlinkClick r:id="rId1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val="tx"/>
                    </a:ext>
                  </a:extLst>
                </a:hlinkClick>
              </a:rPr>
              <a:t>IG &amp; Twitter</a:t>
            </a:r>
            <a:r>
              <a:rPr lang="en-US" sz="2000" b="1" dirty="0">
                <a:latin typeface="American Typewriter" charset="0"/>
                <a:ea typeface="American Typewriter" charset="0"/>
                <a:cs typeface="American Typewriter" charset="0"/>
                <a:sym typeface="Old Standard TT"/>
              </a:rPr>
              <a:t> ● </a:t>
            </a:r>
            <a:r>
              <a:rPr lang="en-US" sz="2000" b="1" u="sng" dirty="0">
                <a:solidFill>
                  <a:schemeClr val="accent5"/>
                </a:solidFill>
                <a:latin typeface="American Typewriter" charset="0"/>
                <a:ea typeface="American Typewriter" charset="0"/>
                <a:cs typeface="American Typewriter" charset="0"/>
                <a:sym typeface="Old Standard TT"/>
                <a:hlinkClick r:id="rId16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val="tx"/>
                    </a:ext>
                  </a:extLst>
                </a:hlinkClick>
              </a:rPr>
              <a:t>Join our e-mail listerv</a:t>
            </a:r>
            <a:r>
              <a:rPr lang="en-US" sz="2000" b="1" dirty="0">
                <a:solidFill>
                  <a:schemeClr val="dk1"/>
                </a:solidFill>
                <a:latin typeface="American Typewriter" charset="0"/>
                <a:ea typeface="American Typewriter" charset="0"/>
                <a:cs typeface="American Typewriter" charset="0"/>
                <a:sym typeface="Old Standard TT"/>
              </a:rPr>
              <a:t> ● Join our </a:t>
            </a:r>
            <a:r>
              <a:rPr lang="en-US" sz="2000" b="1" u="sng" dirty="0">
                <a:solidFill>
                  <a:schemeClr val="accent5"/>
                </a:solidFill>
                <a:latin typeface="American Typewriter" charset="0"/>
                <a:ea typeface="American Typewriter" charset="0"/>
                <a:cs typeface="American Typewriter" charset="0"/>
                <a:sym typeface="Old Standard TT"/>
                <a:hlinkClick r:id="rId17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val="tx"/>
                    </a:ext>
                  </a:extLst>
                </a:hlinkClick>
              </a:rPr>
              <a:t>Discord</a:t>
            </a:r>
            <a:endParaRPr lang="en-US" sz="2000" b="1" dirty="0">
              <a:latin typeface="American Typewriter" charset="0"/>
              <a:ea typeface="American Typewriter" charset="0"/>
              <a:cs typeface="American Typewriter" charset="0"/>
              <a:sym typeface="Old Standard T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59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merican Typewriter" charset="0"/>
                <a:ea typeface="American Typewriter" charset="0"/>
                <a:cs typeface="American Typewriter" charset="0"/>
              </a:rPr>
              <a:t>Introductions</a:t>
            </a:r>
            <a:endParaRPr lang="en-US" sz="32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34950">
              <a:spcBef>
                <a:spcPts val="0"/>
              </a:spcBef>
              <a:buClr>
                <a:srgbClr val="000000"/>
              </a:buClr>
              <a:buSzPts val="2900"/>
              <a:buChar char="●"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Name (if you want)</a:t>
            </a:r>
          </a:p>
          <a:p>
            <a:pPr marL="228600" lvl="0" indent="-234950">
              <a:spcBef>
                <a:spcPts val="1000"/>
              </a:spcBef>
              <a:buClr>
                <a:srgbClr val="000000"/>
              </a:buClr>
              <a:buSzPts val="2900"/>
              <a:buChar char="●"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Pronouns (if you want)</a:t>
            </a:r>
          </a:p>
          <a:p>
            <a:pPr marL="228600" lvl="0" indent="-234950">
              <a:spcBef>
                <a:spcPts val="1000"/>
              </a:spcBef>
              <a:buClr>
                <a:srgbClr val="000000"/>
              </a:buClr>
              <a:buSzPts val="2900"/>
              <a:buChar char="●"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Major &amp; Year (if you want)</a:t>
            </a:r>
          </a:p>
          <a:p>
            <a:pPr marL="228600" lvl="0" indent="-234950">
              <a:spcBef>
                <a:spcPts val="1000"/>
              </a:spcBef>
              <a:spcAft>
                <a:spcPts val="2100"/>
              </a:spcAft>
              <a:buClr>
                <a:srgbClr val="000000"/>
              </a:buClr>
              <a:buSzPts val="2900"/>
              <a:buChar char="●"/>
            </a:pPr>
            <a:r>
              <a:rPr lang="en-US" dirty="0" smtClean="0">
                <a:latin typeface="Andale Mono" charset="0"/>
                <a:ea typeface="Andale Mono" charset="0"/>
                <a:cs typeface="Andale Mono" charset="0"/>
              </a:rPr>
              <a:t>Name a color or color combination to describe your week (either what’s ahead or the previous)!</a:t>
            </a:r>
            <a:endParaRPr lang="en-US" dirty="0">
              <a:latin typeface="Andale Mono" charset="0"/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12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Discussion Rules</a:t>
            </a:r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2658" y="1123837"/>
            <a:ext cx="7315200" cy="5120640"/>
          </a:xfrm>
        </p:spPr>
        <p:txBody>
          <a:bodyPr>
            <a:normAutofit fontScale="92500" lnSpcReduction="10000"/>
          </a:bodyPr>
          <a:lstStyle/>
          <a:p>
            <a:pPr marL="228600" lvl="0" indent="-209550">
              <a:spcBef>
                <a:spcPts val="0"/>
              </a:spcBef>
              <a:buClr>
                <a:srgbClr val="000000"/>
              </a:buClr>
              <a:buSzPts val="2500"/>
              <a:buChar char="●"/>
            </a:pPr>
            <a:r>
              <a:rPr lang="en-US" sz="2500" dirty="0"/>
              <a:t>Ouch-Oops: If you’re “</a:t>
            </a:r>
            <a:r>
              <a:rPr lang="en-US" sz="2500" dirty="0" err="1"/>
              <a:t>ouched</a:t>
            </a:r>
            <a:r>
              <a:rPr lang="en-US" sz="2500" dirty="0"/>
              <a:t>”, apologize (or “oops”) and allow other person to let you know what you said that was hurtful. Actively listen, and if there’s need for specific repair/acknowledgement, do so.</a:t>
            </a:r>
          </a:p>
          <a:p>
            <a:pPr lvl="1" indent="-2730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Char char="○"/>
            </a:pPr>
            <a:r>
              <a:rPr lang="en-US" sz="2500" dirty="0"/>
              <a:t>(Remember, we want this space to be a </a:t>
            </a:r>
            <a:r>
              <a:rPr lang="en-US" sz="2500" u="sng" dirty="0">
                <a:solidFill>
                  <a:schemeClr val="hlink"/>
                </a:solidFill>
                <a:hlinkClick r:id="rId2"/>
              </a:rPr>
              <a:t>Brave Space</a:t>
            </a:r>
            <a:r>
              <a:rPr lang="en-US" sz="2500" dirty="0"/>
              <a:t>, so we want to create room to call people in and build understanding, not just to call people out.)</a:t>
            </a:r>
          </a:p>
          <a:p>
            <a:pPr marL="228600" lvl="0" indent="-209550">
              <a:spcBef>
                <a:spcPts val="1000"/>
              </a:spcBef>
              <a:buClr>
                <a:srgbClr val="000000"/>
              </a:buClr>
              <a:buSzPts val="2500"/>
              <a:buChar char="●"/>
            </a:pPr>
            <a:r>
              <a:rPr lang="en-US" sz="2500" dirty="0"/>
              <a:t>Snaps or Jazz Hands: %% or </a:t>
            </a:r>
            <a:r>
              <a:rPr lang="en-US" sz="2500" dirty="0" err="1"/>
              <a:t>emojis</a:t>
            </a:r>
            <a:r>
              <a:rPr lang="en-US" sz="2500" dirty="0"/>
              <a:t> in the chat or jazz hands to echo someone else’s point or agree</a:t>
            </a:r>
          </a:p>
          <a:p>
            <a:pPr marL="228600" lvl="0" indent="-209550">
              <a:spcBef>
                <a:spcPts val="1000"/>
              </a:spcBef>
              <a:buClr>
                <a:srgbClr val="000000"/>
              </a:buClr>
              <a:buSzPts val="2500"/>
              <a:buChar char="●"/>
            </a:pPr>
            <a:r>
              <a:rPr lang="en-US" sz="2500" dirty="0"/>
              <a:t>Name &amp; Pronoun Rules: If you screw up, apologize; restate sentence with correct name/pronouns; and don’t bring it back up. </a:t>
            </a:r>
          </a:p>
          <a:p>
            <a:pPr marL="228600" lvl="0" indent="-209550">
              <a:spcBef>
                <a:spcPts val="1000"/>
              </a:spcBef>
              <a:spcAft>
                <a:spcPts val="2100"/>
              </a:spcAft>
              <a:buClr>
                <a:srgbClr val="000000"/>
              </a:buClr>
              <a:buSzPts val="2500"/>
              <a:buChar char="●"/>
            </a:pPr>
            <a:r>
              <a:rPr lang="en-US" sz="2500" dirty="0"/>
              <a:t>Move up-Move Back: If you tend to speak a lot, try to pass the mic. If you often are more quiet or hesitant to share, try to step in if you want.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12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on the Docket?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000" dirty="0" smtClean="0"/>
              <a:t>Some polling questions</a:t>
            </a:r>
          </a:p>
          <a:p>
            <a:pPr lvl="1"/>
            <a:r>
              <a:rPr lang="en-US" sz="3800" dirty="0" smtClean="0"/>
              <a:t>What other kinds of meetings might we like (weekly socials, arts and crafts)?</a:t>
            </a:r>
          </a:p>
          <a:p>
            <a:r>
              <a:rPr lang="en-US" sz="4000" dirty="0" smtClean="0"/>
              <a:t>Some general check-ins</a:t>
            </a:r>
          </a:p>
          <a:p>
            <a:pPr lvl="1"/>
            <a:r>
              <a:rPr lang="en-US" sz="3800" dirty="0"/>
              <a:t>How are these </a:t>
            </a:r>
            <a:r>
              <a:rPr lang="en-US" sz="3800" dirty="0" smtClean="0"/>
              <a:t>meetings going in your opinion? In what ways are they useful or not? </a:t>
            </a:r>
          </a:p>
          <a:p>
            <a:r>
              <a:rPr lang="en-US" sz="4000" dirty="0" smtClean="0"/>
              <a:t>Some planning next steps</a:t>
            </a:r>
          </a:p>
          <a:p>
            <a:pPr lvl="1"/>
            <a:r>
              <a:rPr lang="en-US" sz="3800" dirty="0" smtClean="0"/>
              <a:t>Discuss event collaboration with QPOC and WBY; discuss what kind of event we think works best for right now</a:t>
            </a:r>
          </a:p>
          <a:p>
            <a:r>
              <a:rPr lang="en-US" sz="4000" dirty="0" smtClean="0"/>
              <a:t>Some more brainstorming</a:t>
            </a:r>
          </a:p>
          <a:p>
            <a:pPr lvl="1"/>
            <a:r>
              <a:rPr lang="en-US" sz="3800" dirty="0"/>
              <a:t>What other kinds of </a:t>
            </a:r>
            <a:r>
              <a:rPr lang="en-US" sz="3800" dirty="0" smtClean="0"/>
              <a:t>events </a:t>
            </a:r>
            <a:r>
              <a:rPr lang="en-US" sz="3800" dirty="0"/>
              <a:t>might we like (</a:t>
            </a:r>
            <a:r>
              <a:rPr lang="en-US" sz="3800" dirty="0" smtClean="0"/>
              <a:t>social mixers, </a:t>
            </a:r>
            <a:r>
              <a:rPr lang="en-US" sz="3800" dirty="0"/>
              <a:t>healing spaces</a:t>
            </a:r>
            <a:r>
              <a:rPr lang="en-US" sz="3800" dirty="0" smtClean="0"/>
              <a:t>, </a:t>
            </a:r>
            <a:r>
              <a:rPr lang="en-US" sz="3800" dirty="0" err="1" smtClean="0"/>
              <a:t>edu&amp;advocacy</a:t>
            </a:r>
            <a:r>
              <a:rPr lang="en-US" sz="3800" dirty="0" smtClean="0"/>
              <a:t>/volunteer-related)?</a:t>
            </a:r>
          </a:p>
          <a:p>
            <a:pPr lvl="1"/>
            <a:r>
              <a:rPr lang="en-US" sz="3800" dirty="0" smtClean="0"/>
              <a:t>Are pop-up socials better or are planned socials best?</a:t>
            </a:r>
          </a:p>
          <a:p>
            <a:pPr lvl="1"/>
            <a:r>
              <a:rPr lang="en-US" sz="3800" dirty="0" smtClean="0"/>
              <a:t>Do members prefer board members to take the reins or do members want to be more participatory in the planning processes (considering the amount of stress many are under)?</a:t>
            </a:r>
          </a:p>
          <a:p>
            <a:pPr lvl="1"/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00697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luck with Midterms, and have a great week! :D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>
                <a:solidFill>
                  <a:srgbClr val="000000"/>
                </a:solidFill>
              </a:rPr>
              <a:t>THANKS FOR COMING!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13658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136</TotalTime>
  <Words>522</Words>
  <Application>Microsoft Macintosh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American Typewriter</vt:lpstr>
      <vt:lpstr>American Typewriter Semibold</vt:lpstr>
      <vt:lpstr>Andale Mono</vt:lpstr>
      <vt:lpstr>Corbel</vt:lpstr>
      <vt:lpstr>Old Standard TT</vt:lpstr>
      <vt:lpstr>Wingdings 2</vt:lpstr>
      <vt:lpstr>Frame</vt:lpstr>
      <vt:lpstr>Education &amp; Advocacy Meeting Mon, 10/19/20</vt:lpstr>
      <vt:lpstr>Land Acknowledgement    &amp;   Remembrance</vt:lpstr>
      <vt:lpstr>Announcements</vt:lpstr>
      <vt:lpstr>Introductions</vt:lpstr>
      <vt:lpstr>Discussion Rules</vt:lpstr>
      <vt:lpstr>What’s on the Docket? </vt:lpstr>
      <vt:lpstr>Good luck with Midterms, and have a great week! :D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&amp; Advocacy Meeting Mon, 10/19/20</dc:title>
  <dc:creator>Microsoft Office User</dc:creator>
  <cp:lastModifiedBy>Microsoft Office User</cp:lastModifiedBy>
  <cp:revision>6</cp:revision>
  <dcterms:created xsi:type="dcterms:W3CDTF">2020-10-19T19:28:01Z</dcterms:created>
  <dcterms:modified xsi:type="dcterms:W3CDTF">2020-10-19T21:44:58Z</dcterms:modified>
</cp:coreProperties>
</file>