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1"/>
  </p:sldMasterIdLst>
  <p:notesMasterIdLst>
    <p:notesMasterId r:id="rId17"/>
  </p:notesMasterIdLst>
  <p:handoutMasterIdLst>
    <p:handoutMasterId r:id="rId18"/>
  </p:handoutMasterIdLst>
  <p:sldIdLst>
    <p:sldId id="292" r:id="rId2"/>
    <p:sldId id="293" r:id="rId3"/>
    <p:sldId id="318" r:id="rId4"/>
    <p:sldId id="319" r:id="rId5"/>
    <p:sldId id="339" r:id="rId6"/>
    <p:sldId id="349" r:id="rId7"/>
    <p:sldId id="320" r:id="rId8"/>
    <p:sldId id="325" r:id="rId9"/>
    <p:sldId id="326" r:id="rId10"/>
    <p:sldId id="358" r:id="rId11"/>
    <p:sldId id="327" r:id="rId12"/>
    <p:sldId id="266" r:id="rId13"/>
    <p:sldId id="357" r:id="rId14"/>
    <p:sldId id="336" r:id="rId15"/>
    <p:sldId id="35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33"/>
    <a:srgbClr val="66FF33"/>
    <a:srgbClr val="FFFF66"/>
    <a:srgbClr val="336600"/>
    <a:srgbClr val="FFCC00"/>
    <a:srgbClr val="1C1C1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91829" autoAdjust="0"/>
  </p:normalViewPr>
  <p:slideViewPr>
    <p:cSldViewPr>
      <p:cViewPr varScale="1">
        <p:scale>
          <a:sx n="84" d="100"/>
          <a:sy n="84" d="100"/>
        </p:scale>
        <p:origin x="1014"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813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813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813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63F7AFF-0927-43CB-BF70-02704CBFC469}" type="slidenum">
              <a:rPr lang="en-US"/>
              <a:pPr>
                <a:defRPr/>
              </a:pPr>
              <a:t>‹#›</a:t>
            </a:fld>
            <a:endParaRPr lang="en-US"/>
          </a:p>
        </p:txBody>
      </p:sp>
    </p:spTree>
    <p:extLst>
      <p:ext uri="{BB962C8B-B14F-4D97-AF65-F5344CB8AC3E}">
        <p14:creationId xmlns:p14="http://schemas.microsoft.com/office/powerpoint/2010/main" val="260587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0164953-E8FF-49A9-9F98-0870244CE53D}" type="slidenum">
              <a:rPr lang="en-US"/>
              <a:pPr>
                <a:defRPr/>
              </a:pPr>
              <a:t>‹#›</a:t>
            </a:fld>
            <a:endParaRPr lang="en-US"/>
          </a:p>
        </p:txBody>
      </p:sp>
    </p:spTree>
    <p:extLst>
      <p:ext uri="{BB962C8B-B14F-4D97-AF65-F5344CB8AC3E}">
        <p14:creationId xmlns:p14="http://schemas.microsoft.com/office/powerpoint/2010/main" val="42352753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B100F37F-C29F-49D3-B5D7-B864841FCE20}" type="slidenum">
              <a:rPr lang="en-US" altLang="en-US" smtClean="0"/>
              <a:pPr eaLnBrk="1" hangingPunct="1">
                <a:spcBef>
                  <a:spcPct val="0"/>
                </a:spcBef>
              </a:pPr>
              <a:t>1</a:t>
            </a:fld>
            <a:endParaRPr lang="en-US" alt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xfrm>
            <a:off x="914400" y="4343400"/>
            <a:ext cx="5029200" cy="4114800"/>
          </a:xfrm>
          <a:noFill/>
        </p:spPr>
        <p:txBody>
          <a:bodyPr lIns="91436" tIns="45718" rIns="91436" bIns="45718"/>
          <a:lstStyle/>
          <a:p>
            <a:pPr eaLnBrk="1" hangingPunct="1"/>
            <a:endParaRPr lang="en-US" altLang="en-US" smtClean="0"/>
          </a:p>
        </p:txBody>
      </p:sp>
      <p:sp>
        <p:nvSpPr>
          <p:cNvPr id="26629"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031489BC-09B3-4E34-A39F-25BB64297E88}" type="slidenum">
              <a:rPr lang="en-US" altLang="en-US">
                <a:latin typeface="Times New Roman" pitchFamily="18" charset="0"/>
              </a:rPr>
              <a:pPr algn="r" eaLnBrk="1" hangingPunct="1">
                <a:spcBef>
                  <a:spcPct val="0"/>
                </a:spcBef>
              </a:pPr>
              <a:t>1</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9124B343-029B-4CA6-A2F7-2F3E6D0CC7CE}" type="slidenum">
              <a:rPr lang="en-US" altLang="en-US" smtClean="0"/>
              <a:pPr eaLnBrk="1" hangingPunct="1">
                <a:spcBef>
                  <a:spcPct val="0"/>
                </a:spcBef>
              </a:pPr>
              <a:t>2</a:t>
            </a:fld>
            <a:endParaRPr lang="en-US" altLang="en-US" smtClean="0"/>
          </a:p>
        </p:txBody>
      </p:sp>
      <p:sp>
        <p:nvSpPr>
          <p:cNvPr id="27651" name="Slide Image Placeholder 1"/>
          <p:cNvSpPr>
            <a:spLocks noGrp="1" noRot="1" noChangeAspect="1" noTextEdit="1"/>
          </p:cNvSpPr>
          <p:nvPr>
            <p:ph type="sldImg"/>
          </p:nvPr>
        </p:nvSpPr>
        <p:spPr>
          <a:ln/>
        </p:spPr>
      </p:sp>
      <p:sp>
        <p:nvSpPr>
          <p:cNvPr id="27652" name="Notes Placeholder 2"/>
          <p:cNvSpPr>
            <a:spLocks noGrp="1"/>
          </p:cNvSpPr>
          <p:nvPr>
            <p:ph type="body" idx="1"/>
          </p:nvPr>
        </p:nvSpPr>
        <p:spPr>
          <a:xfrm>
            <a:off x="914400" y="4343400"/>
            <a:ext cx="5029200" cy="4114800"/>
          </a:xfrm>
          <a:noFill/>
        </p:spPr>
        <p:txBody>
          <a:bodyPr lIns="91436" tIns="45718" rIns="91436" bIns="45718"/>
          <a:lstStyle/>
          <a:p>
            <a:pPr eaLnBrk="1" hangingPunct="1"/>
            <a:endParaRPr lang="en-US" altLang="en-US" smtClean="0"/>
          </a:p>
        </p:txBody>
      </p:sp>
      <p:sp>
        <p:nvSpPr>
          <p:cNvPr id="27653"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lgn="r" eaLnBrk="1" hangingPunct="1">
              <a:spcBef>
                <a:spcPct val="0"/>
              </a:spcBef>
            </a:pPr>
            <a:fld id="{AC85448A-A5E8-44E0-91A9-3E46D8CFA298}" type="slidenum">
              <a:rPr lang="en-US" altLang="en-US">
                <a:latin typeface="Times New Roman" pitchFamily="18" charset="0"/>
              </a:rPr>
              <a:pPr algn="r" eaLnBrk="1" hangingPunct="1">
                <a:spcBef>
                  <a:spcPct val="0"/>
                </a:spcBef>
              </a:pPr>
              <a:t>2</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0164953-E8FF-49A9-9F98-0870244CE53D}" type="slidenum">
              <a:rPr lang="en-US" smtClean="0"/>
              <a:pPr>
                <a:defRPr/>
              </a:pPr>
              <a:t>7</a:t>
            </a:fld>
            <a:endParaRPr lang="en-US"/>
          </a:p>
        </p:txBody>
      </p:sp>
    </p:spTree>
    <p:extLst>
      <p:ext uri="{BB962C8B-B14F-4D97-AF65-F5344CB8AC3E}">
        <p14:creationId xmlns:p14="http://schemas.microsoft.com/office/powerpoint/2010/main" val="124912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C4F0937-D74B-4034-8A1F-83F8BA7CA736}" type="slidenum">
              <a:rPr lang="en-US" altLang="en-US" smtClean="0"/>
              <a:pPr eaLnBrk="1" hangingPunct="1">
                <a:spcBef>
                  <a:spcPct val="0"/>
                </a:spcBef>
              </a:pPr>
              <a:t>12</a:t>
            </a:fld>
            <a:endParaRPr lang="en-US" alt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D22C73F-A474-4588-BC87-D79D2DDB2D74}" type="slidenum">
              <a:rPr lang="en-US" smtClean="0"/>
              <a:pPr>
                <a:defRPr/>
              </a:pPr>
              <a:t>‹#›</a:t>
            </a:fld>
            <a:endParaRPr lang="en-US"/>
          </a:p>
        </p:txBody>
      </p:sp>
    </p:spTree>
    <p:extLst>
      <p:ext uri="{BB962C8B-B14F-4D97-AF65-F5344CB8AC3E}">
        <p14:creationId xmlns:p14="http://schemas.microsoft.com/office/powerpoint/2010/main" val="229822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400502998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278288951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79335554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109214199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150296769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93626071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A5D09E-C038-4A95-9B53-77ED910C31AB}" type="slidenum">
              <a:rPr lang="en-US" smtClean="0"/>
              <a:pPr>
                <a:defRPr/>
              </a:pPr>
              <a:t>‹#›</a:t>
            </a:fld>
            <a:endParaRPr lang="en-US"/>
          </a:p>
        </p:txBody>
      </p:sp>
    </p:spTree>
    <p:extLst>
      <p:ext uri="{BB962C8B-B14F-4D97-AF65-F5344CB8AC3E}">
        <p14:creationId xmlns:p14="http://schemas.microsoft.com/office/powerpoint/2010/main" val="2466368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377639-BCFF-4910-85CC-FE161F92B201}" type="slidenum">
              <a:rPr lang="en-US" smtClean="0"/>
              <a:pPr>
                <a:defRPr/>
              </a:pPr>
              <a:t>‹#›</a:t>
            </a:fld>
            <a:endParaRPr lang="en-US"/>
          </a:p>
        </p:txBody>
      </p:sp>
    </p:spTree>
    <p:extLst>
      <p:ext uri="{BB962C8B-B14F-4D97-AF65-F5344CB8AC3E}">
        <p14:creationId xmlns:p14="http://schemas.microsoft.com/office/powerpoint/2010/main" val="427846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C2D771A-D5AD-4709-ACA6-8F596FFBE66F}" type="slidenum">
              <a:rPr lang="en-US" smtClean="0"/>
              <a:pPr>
                <a:defRPr/>
              </a:pPr>
              <a:t>‹#›</a:t>
            </a:fld>
            <a:endParaRPr lang="en-US"/>
          </a:p>
        </p:txBody>
      </p:sp>
    </p:spTree>
    <p:extLst>
      <p:ext uri="{BB962C8B-B14F-4D97-AF65-F5344CB8AC3E}">
        <p14:creationId xmlns:p14="http://schemas.microsoft.com/office/powerpoint/2010/main" val="2464154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BEF47-5C00-41A1-ACC9-19F5669915AA}" type="slidenum">
              <a:rPr lang="en-US" smtClean="0"/>
              <a:pPr>
                <a:defRPr/>
              </a:pPr>
              <a:t>‹#›</a:t>
            </a:fld>
            <a:endParaRPr lang="en-US"/>
          </a:p>
        </p:txBody>
      </p:sp>
    </p:spTree>
    <p:extLst>
      <p:ext uri="{BB962C8B-B14F-4D97-AF65-F5344CB8AC3E}">
        <p14:creationId xmlns:p14="http://schemas.microsoft.com/office/powerpoint/2010/main" val="136031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3960A70-52EE-4CAA-AC61-8B8AFBD2CB05}" type="slidenum">
              <a:rPr lang="en-US" smtClean="0"/>
              <a:pPr>
                <a:defRPr/>
              </a:pPr>
              <a:t>‹#›</a:t>
            </a:fld>
            <a:endParaRPr lang="en-US"/>
          </a:p>
        </p:txBody>
      </p:sp>
    </p:spTree>
    <p:extLst>
      <p:ext uri="{BB962C8B-B14F-4D97-AF65-F5344CB8AC3E}">
        <p14:creationId xmlns:p14="http://schemas.microsoft.com/office/powerpoint/2010/main" val="3414820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4857F64-C23D-4907-B7B2-981F89EC6C25}" type="slidenum">
              <a:rPr lang="en-US" smtClean="0"/>
              <a:pPr>
                <a:defRPr/>
              </a:pPr>
              <a:t>‹#›</a:t>
            </a:fld>
            <a:endParaRPr lang="en-US"/>
          </a:p>
        </p:txBody>
      </p:sp>
    </p:spTree>
    <p:extLst>
      <p:ext uri="{BB962C8B-B14F-4D97-AF65-F5344CB8AC3E}">
        <p14:creationId xmlns:p14="http://schemas.microsoft.com/office/powerpoint/2010/main" val="249131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pPr>
              <a:defRPr/>
            </a:pPr>
            <a:fld id="{C099F285-8433-4101-BB63-7F2B689E5292}" type="slidenum">
              <a:rPr lang="en-US" smtClean="0"/>
              <a:pPr>
                <a:defRPr/>
              </a:pPr>
              <a:t>‹#›</a:t>
            </a:fld>
            <a:endParaRPr lang="en-US"/>
          </a:p>
        </p:txBody>
      </p:sp>
    </p:spTree>
    <p:extLst>
      <p:ext uri="{BB962C8B-B14F-4D97-AF65-F5344CB8AC3E}">
        <p14:creationId xmlns:p14="http://schemas.microsoft.com/office/powerpoint/2010/main" val="1938016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pPr>
              <a:defRPr/>
            </a:pPr>
            <a:fld id="{C487FD2B-B958-4BBC-B5BA-3ED5B891F465}" type="slidenum">
              <a:rPr lang="en-US" smtClean="0"/>
              <a:pPr>
                <a:defRPr/>
              </a:pPr>
              <a:t>‹#›</a:t>
            </a:fld>
            <a:endParaRPr lang="en-US"/>
          </a:p>
        </p:txBody>
      </p:sp>
    </p:spTree>
    <p:extLst>
      <p:ext uri="{BB962C8B-B14F-4D97-AF65-F5344CB8AC3E}">
        <p14:creationId xmlns:p14="http://schemas.microsoft.com/office/powerpoint/2010/main" val="200202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pPr>
              <a:defRPr/>
            </a:pPr>
            <a:fld id="{79F6CA97-63B4-4563-B239-54515952C439}" type="slidenum">
              <a:rPr lang="en-US" smtClean="0"/>
              <a:pPr>
                <a:defRPr/>
              </a:pPr>
              <a:t>‹#›</a:t>
            </a:fld>
            <a:endParaRPr lang="en-US"/>
          </a:p>
        </p:txBody>
      </p:sp>
    </p:spTree>
    <p:extLst>
      <p:ext uri="{BB962C8B-B14F-4D97-AF65-F5344CB8AC3E}">
        <p14:creationId xmlns:p14="http://schemas.microsoft.com/office/powerpoint/2010/main" val="1432917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58071113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A29DE445-37E6-47EB-BB6B-0C119C6F9F66}" type="slidenum">
              <a:rPr lang="en-US" smtClean="0"/>
              <a:pPr>
                <a:defRPr/>
              </a:pPr>
              <a:t>‹#›</a:t>
            </a:fld>
            <a:endParaRPr lang="en-US"/>
          </a:p>
        </p:txBody>
      </p:sp>
    </p:spTree>
    <p:extLst>
      <p:ext uri="{BB962C8B-B14F-4D97-AF65-F5344CB8AC3E}">
        <p14:creationId xmlns:p14="http://schemas.microsoft.com/office/powerpoint/2010/main" val="4023916207"/>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jpeg"/><Relationship Id="rId7" Type="http://schemas.openxmlformats.org/officeDocument/2006/relationships/image" Target="../media/image4.png"/><Relationship Id="rId12"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http://www.umbc.edu/engineering/me/images/faculty%20images/eggleton.jpg" TargetMode="Externa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87FD2B-B958-4BBC-B5BA-3ED5B891F465}" type="slidenum">
              <a:rPr lang="en-US" smtClean="0"/>
              <a:pPr>
                <a:defRPr/>
              </a:pPr>
              <a:t>1</a:t>
            </a:fld>
            <a:endParaRPr lang="en-US"/>
          </a:p>
        </p:txBody>
      </p:sp>
      <p:sp>
        <p:nvSpPr>
          <p:cNvPr id="203778" name="Rectangle 2"/>
          <p:cNvSpPr>
            <a:spLocks noGrp="1" noChangeArrowheads="1"/>
          </p:cNvSpPr>
          <p:nvPr>
            <p:ph type="title" idx="4294967295"/>
          </p:nvPr>
        </p:nvSpPr>
        <p:spPr>
          <a:xfrm>
            <a:off x="0" y="914400"/>
            <a:ext cx="8686800" cy="2590800"/>
          </a:xfrm>
          <a:extLst>
            <a:ext uri="{909E8E84-426E-40DD-AFC4-6F175D3DCCD1}">
              <a14:hiddenFill xmlns:a14="http://schemas.microsoft.com/office/drawing/2010/main">
                <a:solidFill>
                  <a:srgbClr val="FFCC00"/>
                </a:solidFill>
              </a14:hiddenFill>
            </a:ext>
          </a:extLst>
        </p:spPr>
        <p:txBody>
          <a:bodyPr/>
          <a:lstStyle/>
          <a:p>
            <a:pPr algn="ctr" eaLnBrk="1" hangingPunct="1">
              <a:defRPr/>
            </a:pPr>
            <a:r>
              <a:rPr lang="en-US" b="1" dirty="0" smtClean="0"/>
              <a:t>Mechanical Engineering S-STEM Scholarship Program at UMBC</a:t>
            </a:r>
          </a:p>
        </p:txBody>
      </p:sp>
      <p:sp>
        <p:nvSpPr>
          <p:cNvPr id="3075" name="Text Box 3"/>
          <p:cNvSpPr txBox="1">
            <a:spLocks noChangeArrowheads="1"/>
          </p:cNvSpPr>
          <p:nvPr/>
        </p:nvSpPr>
        <p:spPr bwMode="auto">
          <a:xfrm>
            <a:off x="1653738" y="3657600"/>
            <a:ext cx="571746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algn="ctr" eaLnBrk="1" hangingPunct="1">
              <a:spcBef>
                <a:spcPct val="0"/>
              </a:spcBef>
              <a:buClrTx/>
              <a:buSzTx/>
              <a:buFontTx/>
              <a:buNone/>
            </a:pPr>
            <a:r>
              <a:rPr lang="en-US" altLang="en-US" sz="2400" b="1" dirty="0">
                <a:latin typeface="Times New Roman" pitchFamily="18" charset="0"/>
              </a:rPr>
              <a:t>Liang </a:t>
            </a:r>
            <a:r>
              <a:rPr lang="en-US" altLang="en-US" sz="2400" b="1" dirty="0" smtClean="0">
                <a:latin typeface="Times New Roman" pitchFamily="18" charset="0"/>
              </a:rPr>
              <a:t>Zhu</a:t>
            </a:r>
            <a:r>
              <a:rPr lang="en-US" altLang="en-US" sz="2400" b="1" smtClean="0">
                <a:latin typeface="Times New Roman" pitchFamily="18" charset="0"/>
              </a:rPr>
              <a:t>, PhD</a:t>
            </a:r>
            <a:endParaRPr lang="en-US" altLang="en-US" sz="2400" b="1">
              <a:latin typeface="Times New Roman" pitchFamily="18" charset="0"/>
            </a:endParaRPr>
          </a:p>
          <a:p>
            <a:pPr algn="ctr" eaLnBrk="1" hangingPunct="1">
              <a:spcBef>
                <a:spcPct val="0"/>
              </a:spcBef>
              <a:buClrTx/>
              <a:buSzTx/>
              <a:buFontTx/>
              <a:buNone/>
            </a:pPr>
            <a:endParaRPr lang="en-US" altLang="en-US" sz="2400" b="1" dirty="0">
              <a:latin typeface="Times New Roman" pitchFamily="18" charset="0"/>
            </a:endParaRPr>
          </a:p>
          <a:p>
            <a:pPr algn="ctr" eaLnBrk="1" hangingPunct="1">
              <a:spcBef>
                <a:spcPct val="0"/>
              </a:spcBef>
              <a:buClrTx/>
              <a:buSzTx/>
              <a:buFontTx/>
              <a:buNone/>
            </a:pPr>
            <a:r>
              <a:rPr lang="en-US" altLang="en-US" sz="2400" b="1" dirty="0">
                <a:latin typeface="Times New Roman" pitchFamily="18" charset="0"/>
              </a:rPr>
              <a:t>Director, ME S-STEM Program </a:t>
            </a:r>
          </a:p>
          <a:p>
            <a:pPr algn="ctr" eaLnBrk="1" hangingPunct="1">
              <a:spcBef>
                <a:spcPct val="0"/>
              </a:spcBef>
              <a:buClrTx/>
              <a:buSzTx/>
              <a:buFontTx/>
              <a:buNone/>
            </a:pPr>
            <a:r>
              <a:rPr lang="en-US" altLang="en-US" sz="2400" b="1" dirty="0">
                <a:latin typeface="Times New Roman" pitchFamily="18" charset="0"/>
              </a:rPr>
              <a:t>Department of Mechanical Engineering</a:t>
            </a:r>
          </a:p>
          <a:p>
            <a:pPr algn="ctr" eaLnBrk="1" hangingPunct="1">
              <a:spcBef>
                <a:spcPct val="0"/>
              </a:spcBef>
              <a:buClrTx/>
              <a:buSzTx/>
              <a:buFontTx/>
              <a:buNone/>
            </a:pPr>
            <a:r>
              <a:rPr lang="en-US" altLang="en-US" sz="2400" b="1" dirty="0">
                <a:latin typeface="Times New Roman" pitchFamily="18" charset="0"/>
              </a:rPr>
              <a:t>University of Maryland Baltimore County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762000"/>
            <a:ext cx="2856440"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762000"/>
            <a:ext cx="3793067" cy="2133600"/>
          </a:xfrm>
          <a:prstGeom prst="rect">
            <a:avLst/>
          </a:prstGeom>
        </p:spPr>
      </p:pic>
      <p:sp>
        <p:nvSpPr>
          <p:cNvPr id="6" name="TextBox 5"/>
          <p:cNvSpPr txBox="1"/>
          <p:nvPr/>
        </p:nvSpPr>
        <p:spPr>
          <a:xfrm>
            <a:off x="990600" y="5401355"/>
            <a:ext cx="7620000" cy="923330"/>
          </a:xfrm>
          <a:prstGeom prst="rect">
            <a:avLst/>
          </a:prstGeom>
          <a:noFill/>
        </p:spPr>
        <p:txBody>
          <a:bodyPr wrap="square" rtlCol="0">
            <a:spAutoFit/>
          </a:bodyPr>
          <a:lstStyle/>
          <a:p>
            <a:pPr algn="ctr"/>
            <a:r>
              <a:rPr lang="en-US" dirty="0" smtClean="0">
                <a:solidFill>
                  <a:srgbClr val="FFFF00"/>
                </a:solidFill>
              </a:rPr>
              <a:t>The ME S-STEM program has funds to support scholars’ travel to scientific conference and to cover their lab supply expenses.  Contact the program if needed.</a:t>
            </a:r>
            <a:endParaRPr lang="en-US" dirty="0">
              <a:solidFill>
                <a:srgbClr val="FFFF00"/>
              </a:solidFill>
            </a:endParaRPr>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10</a:t>
            </a:fld>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3333" t="15556" r="25000" b="36666"/>
          <a:stretch/>
        </p:blipFill>
        <p:spPr>
          <a:xfrm>
            <a:off x="1022311" y="3048000"/>
            <a:ext cx="3147238" cy="1828800"/>
          </a:xfrm>
          <a:prstGeom prst="rect">
            <a:avLst/>
          </a:prstGeom>
        </p:spPr>
      </p:pic>
      <p:pic>
        <p:nvPicPr>
          <p:cNvPr id="8" name="Picture 7"/>
          <p:cNvPicPr>
            <a:picLocks noChangeAspect="1"/>
          </p:cNvPicPr>
          <p:nvPr/>
        </p:nvPicPr>
        <p:blipFill rotWithShape="1">
          <a:blip r:embed="rId5"/>
          <a:srcRect l="12499" t="-1" r="10001" b="3226"/>
          <a:stretch/>
        </p:blipFill>
        <p:spPr>
          <a:xfrm>
            <a:off x="5029200" y="3048000"/>
            <a:ext cx="2362200" cy="2286000"/>
          </a:xfrm>
          <a:prstGeom prst="rect">
            <a:avLst/>
          </a:prstGeom>
        </p:spPr>
      </p:pic>
    </p:spTree>
    <p:extLst>
      <p:ext uri="{BB962C8B-B14F-4D97-AF65-F5344CB8AC3E}">
        <p14:creationId xmlns:p14="http://schemas.microsoft.com/office/powerpoint/2010/main" val="1513168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b="1" u="sng" dirty="0" smtClean="0"/>
              <a:t>Career Counseling and Job Placement</a:t>
            </a:r>
          </a:p>
        </p:txBody>
      </p:sp>
      <p:sp>
        <p:nvSpPr>
          <p:cNvPr id="155651" name="Rectangle 3"/>
          <p:cNvSpPr>
            <a:spLocks noGrp="1" noChangeArrowheads="1"/>
          </p:cNvSpPr>
          <p:nvPr>
            <p:ph idx="1"/>
          </p:nvPr>
        </p:nvSpPr>
        <p:spPr/>
        <p:txBody>
          <a:bodyPr/>
          <a:lstStyle/>
          <a:p>
            <a:pPr eaLnBrk="1" hangingPunct="1">
              <a:lnSpc>
                <a:spcPct val="90000"/>
              </a:lnSpc>
              <a:defRPr/>
            </a:pPr>
            <a:r>
              <a:rPr lang="en-US" sz="2800" dirty="0" smtClean="0"/>
              <a:t>Industrial opportunity</a:t>
            </a:r>
          </a:p>
          <a:p>
            <a:pPr lvl="1" eaLnBrk="1" hangingPunct="1">
              <a:lnSpc>
                <a:spcPct val="90000"/>
              </a:lnSpc>
              <a:defRPr/>
            </a:pPr>
            <a:r>
              <a:rPr lang="en-US" dirty="0" smtClean="0"/>
              <a:t>Faculty mentoring</a:t>
            </a:r>
          </a:p>
          <a:p>
            <a:pPr lvl="1" eaLnBrk="1" hangingPunct="1">
              <a:lnSpc>
                <a:spcPct val="90000"/>
              </a:lnSpc>
              <a:defRPr/>
            </a:pPr>
            <a:r>
              <a:rPr lang="en-US" dirty="0" smtClean="0"/>
              <a:t>Internship</a:t>
            </a:r>
          </a:p>
          <a:p>
            <a:pPr lvl="1" eaLnBrk="1" hangingPunct="1">
              <a:lnSpc>
                <a:spcPct val="90000"/>
              </a:lnSpc>
              <a:defRPr/>
            </a:pPr>
            <a:r>
              <a:rPr lang="en-US" dirty="0" smtClean="0"/>
              <a:t>UMBC Career Service Center</a:t>
            </a:r>
          </a:p>
          <a:p>
            <a:pPr eaLnBrk="1" hangingPunct="1">
              <a:lnSpc>
                <a:spcPct val="90000"/>
              </a:lnSpc>
              <a:defRPr/>
            </a:pPr>
            <a:r>
              <a:rPr lang="en-US" sz="2800" dirty="0" smtClean="0"/>
              <a:t>Graduate school</a:t>
            </a:r>
          </a:p>
          <a:p>
            <a:pPr lvl="1" eaLnBrk="1" hangingPunct="1">
              <a:lnSpc>
                <a:spcPct val="90000"/>
              </a:lnSpc>
              <a:defRPr/>
            </a:pPr>
            <a:r>
              <a:rPr lang="en-US" dirty="0" smtClean="0"/>
              <a:t>Mechanical Engineering BS/MS program</a:t>
            </a:r>
          </a:p>
          <a:p>
            <a:pPr lvl="1" eaLnBrk="1" hangingPunct="1">
              <a:lnSpc>
                <a:spcPct val="90000"/>
              </a:lnSpc>
              <a:defRPr/>
            </a:pPr>
            <a:r>
              <a:rPr lang="en-US" dirty="0" smtClean="0"/>
              <a:t>Research seminars and research experience</a:t>
            </a:r>
          </a:p>
          <a:p>
            <a:pPr lvl="1" eaLnBrk="1" hangingPunct="1">
              <a:lnSpc>
                <a:spcPct val="90000"/>
              </a:lnSpc>
              <a:defRPr/>
            </a:pPr>
            <a:r>
              <a:rPr lang="en-US" dirty="0" smtClean="0"/>
              <a:t>Graduate application process (UMBC Summer Horizon Program) and professional development workshops</a:t>
            </a:r>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609600" y="140970"/>
            <a:ext cx="8001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algn="ctr" eaLnBrk="1" hangingPunct="1">
              <a:spcBef>
                <a:spcPct val="0"/>
              </a:spcBef>
              <a:buClrTx/>
              <a:buSzTx/>
              <a:buFontTx/>
              <a:buNone/>
            </a:pPr>
            <a:r>
              <a:rPr lang="en-US" altLang="en-US" b="1" u="sng" dirty="0"/>
              <a:t>Recent S-STEM Scholars Graduated from Our Program</a:t>
            </a:r>
          </a:p>
        </p:txBody>
      </p:sp>
      <p:sp>
        <p:nvSpPr>
          <p:cNvPr id="22533" name="Rectangle 7"/>
          <p:cNvSpPr>
            <a:spLocks noChangeArrowheads="1"/>
          </p:cNvSpPr>
          <p:nvPr/>
        </p:nvSpPr>
        <p:spPr bwMode="auto">
          <a:xfrm>
            <a:off x="-4640263" y="1754188"/>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hlink"/>
              </a:buClr>
              <a:buSzPct val="90000"/>
              <a:buFont typeface="Wingdings" pitchFamily="2" charset="2"/>
              <a:buBlip>
                <a:blip r:embed="rId3"/>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4"/>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5"/>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latin typeface="Arial" charset="0"/>
                <a:cs typeface="Arial" charset="0"/>
              </a:defRPr>
            </a:lvl9pPr>
          </a:lstStyle>
          <a:p>
            <a:pPr eaLnBrk="1" hangingPunct="1">
              <a:spcBef>
                <a:spcPct val="0"/>
              </a:spcBef>
              <a:buClrTx/>
              <a:buSzTx/>
              <a:buFontTx/>
              <a:buNone/>
            </a:pPr>
            <a:endParaRPr lang="en-US" altLang="en-US" sz="3600"/>
          </a:p>
        </p:txBody>
      </p:sp>
      <p:sp>
        <p:nvSpPr>
          <p:cNvPr id="2" name="Rectangle 1"/>
          <p:cNvSpPr/>
          <p:nvPr/>
        </p:nvSpPr>
        <p:spPr>
          <a:xfrm>
            <a:off x="84138" y="1143000"/>
            <a:ext cx="8839200" cy="5632311"/>
          </a:xfrm>
          <a:prstGeom prst="rect">
            <a:avLst/>
          </a:prstGeom>
        </p:spPr>
        <p:txBody>
          <a:bodyPr wrap="square">
            <a:spAutoFit/>
          </a:bodyPr>
          <a:lstStyle/>
          <a:p>
            <a:r>
              <a:rPr lang="en-US" sz="900" dirty="0"/>
              <a:t>2021 – 2022 --- Congratulations to our S-STEM scholars who graduated during the 2nd COVID year.  They are Allison Dietz (Raytheon Technologies, Maryland), Amir Mufti (US Army Corps of Engineers), Dai Nguyen (Johnson and Johnson Consumer, PA), David Paton (Middle River </a:t>
            </a:r>
            <a:r>
              <a:rPr lang="en-US" sz="900" dirty="0" err="1"/>
              <a:t>Aerostructure</a:t>
            </a:r>
            <a:r>
              <a:rPr lang="en-US" sz="900" dirty="0"/>
              <a:t> systems, MD), Pedro Lima Machado De Araujo,  Diane </a:t>
            </a:r>
            <a:r>
              <a:rPr lang="en-US" sz="900" dirty="0" err="1"/>
              <a:t>Stonestreet</a:t>
            </a:r>
            <a:r>
              <a:rPr lang="en-US" sz="900" dirty="0"/>
              <a:t> (Graduate School, Cornell University), Ryan </a:t>
            </a:r>
            <a:r>
              <a:rPr lang="en-US" sz="900" dirty="0" err="1"/>
              <a:t>Moxley</a:t>
            </a:r>
            <a:r>
              <a:rPr lang="en-US" sz="900" dirty="0"/>
              <a:t>, </a:t>
            </a:r>
            <a:r>
              <a:rPr lang="en-US" sz="900" dirty="0" err="1"/>
              <a:t>Yaman</a:t>
            </a:r>
            <a:r>
              <a:rPr lang="en-US" sz="900" dirty="0"/>
              <a:t> </a:t>
            </a:r>
            <a:r>
              <a:rPr lang="en-US" sz="900" dirty="0" err="1"/>
              <a:t>Hayba</a:t>
            </a:r>
            <a:r>
              <a:rPr lang="en-US" sz="900" dirty="0"/>
              <a:t>, Troy Baker (Graduate School, Imperial College of London).</a:t>
            </a:r>
          </a:p>
          <a:p>
            <a:r>
              <a:rPr lang="en-US" sz="900" dirty="0" smtClean="0"/>
              <a:t>2020 </a:t>
            </a:r>
            <a:r>
              <a:rPr lang="en-US" sz="900" dirty="0"/>
              <a:t>– 2021 — Congratulations to our S-STEM who graduated during the difficult COVID year.  They are Maria Lee (Kite Pharm, CA), </a:t>
            </a:r>
            <a:r>
              <a:rPr lang="en-US" sz="900" dirty="0" err="1"/>
              <a:t>Adeleke</a:t>
            </a:r>
            <a:r>
              <a:rPr lang="en-US" sz="900" dirty="0"/>
              <a:t> Abdul-Raheem, Isabella </a:t>
            </a:r>
            <a:r>
              <a:rPr lang="en-US" sz="900" dirty="0" err="1"/>
              <a:t>Gudino</a:t>
            </a:r>
            <a:r>
              <a:rPr lang="en-US" sz="900" dirty="0"/>
              <a:t> (UMBC research lab), Michael </a:t>
            </a:r>
            <a:r>
              <a:rPr lang="en-US" sz="900" dirty="0" err="1"/>
              <a:t>Parkent</a:t>
            </a:r>
            <a:r>
              <a:rPr lang="en-US" sz="900" dirty="0"/>
              <a:t> (Air Force Materiel Command at Hill AFB, UT), </a:t>
            </a:r>
            <a:r>
              <a:rPr lang="en-US" sz="900" dirty="0" err="1"/>
              <a:t>Pradip</a:t>
            </a:r>
            <a:r>
              <a:rPr lang="en-US" sz="900" dirty="0"/>
              <a:t> </a:t>
            </a:r>
            <a:r>
              <a:rPr lang="en-US" sz="900" dirty="0" err="1"/>
              <a:t>Thapa</a:t>
            </a:r>
            <a:r>
              <a:rPr lang="en-US" sz="900" dirty="0"/>
              <a:t> (Engineering Associate, MD), Juan Fernandez (JHU APL, MD),  </a:t>
            </a:r>
            <a:r>
              <a:rPr lang="en-US" sz="900" dirty="0" err="1"/>
              <a:t>Akintoye</a:t>
            </a:r>
            <a:r>
              <a:rPr lang="en-US" sz="900" dirty="0"/>
              <a:t> Jane (Graduate School, JHU), </a:t>
            </a:r>
            <a:r>
              <a:rPr lang="en-US" sz="900" dirty="0" err="1"/>
              <a:t>Mikee</a:t>
            </a:r>
            <a:r>
              <a:rPr lang="en-US" sz="900" dirty="0"/>
              <a:t> </a:t>
            </a:r>
            <a:r>
              <a:rPr lang="en-US" sz="900" dirty="0" err="1"/>
              <a:t>Ibayan</a:t>
            </a:r>
            <a:r>
              <a:rPr lang="en-US" sz="900" dirty="0"/>
              <a:t>  (</a:t>
            </a:r>
            <a:r>
              <a:rPr lang="en-US" sz="900" dirty="0" err="1"/>
              <a:t>Fabpro</a:t>
            </a:r>
            <a:r>
              <a:rPr lang="en-US" sz="900" dirty="0"/>
              <a:t> Technologies in MD)</a:t>
            </a:r>
          </a:p>
          <a:p>
            <a:r>
              <a:rPr lang="en-US" sz="900" dirty="0" smtClean="0"/>
              <a:t>2019 </a:t>
            </a:r>
            <a:r>
              <a:rPr lang="en-US" sz="900" dirty="0"/>
              <a:t>- 2020 -- Congratulations to our S-STEM scholars who graduated this year.  They are Josie Aquino (Mechanical Engineering Teaching Fellow, UMBC), Randy </a:t>
            </a:r>
            <a:r>
              <a:rPr lang="en-US" sz="900" dirty="0" err="1"/>
              <a:t>Deinlein</a:t>
            </a:r>
            <a:r>
              <a:rPr lang="en-US" sz="900" dirty="0"/>
              <a:t> (NAVSEA Warfare Centers, Bethesda, MD), Luke </a:t>
            </a:r>
            <a:r>
              <a:rPr lang="en-US" sz="900" dirty="0" err="1"/>
              <a:t>Spafford</a:t>
            </a:r>
            <a:r>
              <a:rPr lang="en-US" sz="900" dirty="0"/>
              <a:t>, Hector Flores (Navy Research, Washington DC), Micah </a:t>
            </a:r>
            <a:r>
              <a:rPr lang="en-US" sz="900" dirty="0" err="1"/>
              <a:t>Nissly</a:t>
            </a:r>
            <a:r>
              <a:rPr lang="en-US" sz="900" dirty="0"/>
              <a:t> (Johns Hopkins University Applied Physics Lab, MD), and Mariana  Bueno (Graduate School, UMBC</a:t>
            </a:r>
            <a:r>
              <a:rPr lang="en-US" sz="900" dirty="0" smtClean="0"/>
              <a:t>)</a:t>
            </a:r>
          </a:p>
          <a:p>
            <a:r>
              <a:rPr lang="en-US" sz="900" dirty="0" smtClean="0"/>
              <a:t>2018 </a:t>
            </a:r>
            <a:r>
              <a:rPr lang="en-US" sz="900" dirty="0"/>
              <a:t>– </a:t>
            </a:r>
            <a:r>
              <a:rPr lang="en-US" sz="900" dirty="0" smtClean="0"/>
              <a:t>2019 </a:t>
            </a:r>
            <a:r>
              <a:rPr lang="en-US" sz="900" dirty="0"/>
              <a:t>Several ME S-STEM scholars graduated from our program this year.  They are  </a:t>
            </a:r>
            <a:r>
              <a:rPr lang="en-US" sz="900" dirty="0" err="1"/>
              <a:t>Shiyani</a:t>
            </a:r>
            <a:r>
              <a:rPr lang="en-US" sz="900" dirty="0"/>
              <a:t> Patel (General Dynamics Robotic Systems, MD), Adnan Shaikh (Graduate School, UMBC), Noelle Ray (Graduate School, UMBC), </a:t>
            </a:r>
            <a:r>
              <a:rPr lang="en-US" sz="900" dirty="0" err="1"/>
              <a:t>Alliana</a:t>
            </a:r>
            <a:r>
              <a:rPr lang="en-US" sz="900" dirty="0"/>
              <a:t> Warner (Night Vision Electronics and Sensor, ARL, Virginia), Emily </a:t>
            </a:r>
            <a:r>
              <a:rPr lang="en-US" sz="900" dirty="0" err="1"/>
              <a:t>Duan</a:t>
            </a:r>
            <a:r>
              <a:rPr lang="en-US" sz="900" dirty="0"/>
              <a:t> (Graduate School, North Carolina State University), </a:t>
            </a:r>
            <a:r>
              <a:rPr lang="en-US" sz="900" dirty="0" err="1"/>
              <a:t>Olaoluwa</a:t>
            </a:r>
            <a:r>
              <a:rPr lang="en-US" sz="900" dirty="0"/>
              <a:t> </a:t>
            </a:r>
            <a:r>
              <a:rPr lang="en-US" sz="900" dirty="0" err="1"/>
              <a:t>Akinsola</a:t>
            </a:r>
            <a:r>
              <a:rPr lang="en-US" sz="900" dirty="0"/>
              <a:t> (Ohio State University), Ricardo Cardoza (Graduate School, U Pitt), </a:t>
            </a:r>
            <a:r>
              <a:rPr lang="en-US" sz="900" dirty="0" err="1"/>
              <a:t>Poojan</a:t>
            </a:r>
            <a:r>
              <a:rPr lang="en-US" sz="900" dirty="0"/>
              <a:t> Shah (Northrop Grumman + Graduate School JHU), </a:t>
            </a:r>
            <a:r>
              <a:rPr lang="en-US" sz="900" dirty="0" err="1"/>
              <a:t>Mamadou</a:t>
            </a:r>
            <a:r>
              <a:rPr lang="en-US" sz="900" dirty="0"/>
              <a:t> Diallo (Regal Beloit, MD), and Jonathan Shelly (Graduate School, UMBC</a:t>
            </a:r>
            <a:r>
              <a:rPr lang="en-US" sz="900" dirty="0" smtClean="0"/>
              <a:t>)</a:t>
            </a:r>
          </a:p>
          <a:p>
            <a:r>
              <a:rPr lang="en-US" sz="900" dirty="0" smtClean="0"/>
              <a:t>2017 </a:t>
            </a:r>
            <a:r>
              <a:rPr lang="en-US" sz="900" dirty="0"/>
              <a:t>– 2018 — Eight ME S-STEM scholars graduated from our program this year.  They are </a:t>
            </a:r>
            <a:r>
              <a:rPr lang="en-US" sz="900" dirty="0" err="1"/>
              <a:t>Jenette</a:t>
            </a:r>
            <a:r>
              <a:rPr lang="en-US" sz="900" dirty="0"/>
              <a:t> Phillips (U. Pitt, Graduate School), James Carl (</a:t>
            </a:r>
            <a:r>
              <a:rPr lang="en-US" sz="900" dirty="0" err="1"/>
              <a:t>Walmart</a:t>
            </a:r>
            <a:r>
              <a:rPr lang="en-US" sz="900" dirty="0"/>
              <a:t>, MD), Nathan </a:t>
            </a:r>
            <a:r>
              <a:rPr lang="en-US" sz="900" dirty="0" err="1"/>
              <a:t>Trentini</a:t>
            </a:r>
            <a:r>
              <a:rPr lang="en-US" sz="900" dirty="0"/>
              <a:t> (</a:t>
            </a:r>
            <a:r>
              <a:rPr lang="en-US" sz="900" dirty="0" err="1"/>
              <a:t>Introlox</a:t>
            </a:r>
            <a:r>
              <a:rPr lang="en-US" sz="900" dirty="0"/>
              <a:t>, MD), Levi Johnson (UMBC, Graduate School), Jordan </a:t>
            </a:r>
            <a:r>
              <a:rPr lang="en-US" sz="900" dirty="0" err="1"/>
              <a:t>Bendler</a:t>
            </a:r>
            <a:r>
              <a:rPr lang="en-US" sz="900" dirty="0"/>
              <a:t> (G3 Technologies, MD), Trevor Evans (Graduate School, Ohio State University), Marc Francis (Clemson University, Graduate School), Juliette Mason (</a:t>
            </a:r>
            <a:r>
              <a:rPr lang="en-US" sz="900" dirty="0" err="1"/>
              <a:t>Oceaneering</a:t>
            </a:r>
            <a:r>
              <a:rPr lang="en-US" sz="900" dirty="0"/>
              <a:t>, MD).</a:t>
            </a:r>
          </a:p>
          <a:p>
            <a:r>
              <a:rPr lang="en-US" sz="900" dirty="0" smtClean="0"/>
              <a:t>2016 </a:t>
            </a:r>
            <a:r>
              <a:rPr lang="en-US" sz="900" dirty="0"/>
              <a:t>– 2017 — Congratulations to our S-STEM scholars who graduated this year. </a:t>
            </a:r>
            <a:r>
              <a:rPr lang="en-US" sz="900" dirty="0" err="1"/>
              <a:t>Jezron</a:t>
            </a:r>
            <a:r>
              <a:rPr lang="en-US" sz="900" dirty="0"/>
              <a:t> </a:t>
            </a:r>
            <a:r>
              <a:rPr lang="en-US" sz="900" dirty="0" err="1"/>
              <a:t>Basbas</a:t>
            </a:r>
            <a:r>
              <a:rPr lang="en-US" sz="900" dirty="0"/>
              <a:t> (</a:t>
            </a:r>
            <a:r>
              <a:rPr lang="en-US" sz="900" dirty="0" err="1"/>
              <a:t>Unitec</a:t>
            </a:r>
            <a:r>
              <a:rPr lang="en-US" sz="900" dirty="0"/>
              <a:t> Electronics, MD), Ben Cherry (Aberdeen Proving Grounds), Christian Ingham (Graduate School, Carnegie Mellon University, PA), Anthony </a:t>
            </a:r>
            <a:r>
              <a:rPr lang="en-US" sz="900" dirty="0" err="1"/>
              <a:t>Lucernoni</a:t>
            </a:r>
            <a:r>
              <a:rPr lang="en-US" sz="900" dirty="0"/>
              <a:t> (Department of Justice), Angela </a:t>
            </a:r>
            <a:r>
              <a:rPr lang="en-US" sz="900" dirty="0" err="1"/>
              <a:t>Bartolomeo</a:t>
            </a:r>
            <a:r>
              <a:rPr lang="en-US" sz="900" dirty="0"/>
              <a:t> (Navel Research Lab, DC), Kyle Glazier (</a:t>
            </a:r>
            <a:r>
              <a:rPr lang="en-US" sz="900" dirty="0" err="1"/>
              <a:t>Walmart</a:t>
            </a:r>
            <a:r>
              <a:rPr lang="en-US" sz="900" dirty="0"/>
              <a:t>), Keith Purvis (William Technology, </a:t>
            </a:r>
            <a:r>
              <a:rPr lang="en-US" sz="900" dirty="0" err="1"/>
              <a:t>Michgan</a:t>
            </a:r>
            <a:r>
              <a:rPr lang="en-US" sz="900" dirty="0"/>
              <a:t>).</a:t>
            </a:r>
          </a:p>
          <a:p>
            <a:r>
              <a:rPr lang="en-US" sz="900" dirty="0" smtClean="0"/>
              <a:t>2015 </a:t>
            </a:r>
            <a:r>
              <a:rPr lang="en-US" sz="900" dirty="0"/>
              <a:t>– 2016 — Congratulations to 9 S-STEM scholars who graduated this year:  Michael Roberts (ARL, MD), Louis </a:t>
            </a:r>
            <a:r>
              <a:rPr lang="en-US" sz="900" dirty="0" err="1"/>
              <a:t>Vasiliades</a:t>
            </a:r>
            <a:r>
              <a:rPr lang="en-US" sz="900" dirty="0"/>
              <a:t> (Stanley Black and Decker, MD), Nicole </a:t>
            </a:r>
            <a:r>
              <a:rPr lang="en-US" sz="900" dirty="0" err="1"/>
              <a:t>Dementride</a:t>
            </a:r>
            <a:r>
              <a:rPr lang="en-US" sz="900" dirty="0"/>
              <a:t> (APL), </a:t>
            </a:r>
            <a:r>
              <a:rPr lang="en-US" sz="900" dirty="0" err="1"/>
              <a:t>Amirreza</a:t>
            </a:r>
            <a:r>
              <a:rPr lang="en-US" sz="900" dirty="0"/>
              <a:t> </a:t>
            </a:r>
            <a:r>
              <a:rPr lang="en-US" sz="900" dirty="0" err="1"/>
              <a:t>Saharkhiz</a:t>
            </a:r>
            <a:r>
              <a:rPr lang="en-US" sz="900" dirty="0"/>
              <a:t>  (Graduate School, UMBC), Nichole Forrester (NSA), Caroline </a:t>
            </a:r>
            <a:r>
              <a:rPr lang="en-US" sz="900" dirty="0" err="1"/>
              <a:t>Zellhofer</a:t>
            </a:r>
            <a:r>
              <a:rPr lang="en-US" sz="900" dirty="0"/>
              <a:t> (Graduate School, University of Maryland College Park), Qin Liu (Meridian Medical Technologies, MD), Amanda </a:t>
            </a:r>
            <a:r>
              <a:rPr lang="en-US" sz="900" dirty="0" err="1"/>
              <a:t>Crofoot</a:t>
            </a:r>
            <a:r>
              <a:rPr lang="en-US" sz="900" dirty="0"/>
              <a:t> (BAE Systems, MD), Avraham Feldman (Parsons Brinkerhoff and VP Engineering).</a:t>
            </a:r>
          </a:p>
          <a:p>
            <a:r>
              <a:rPr lang="en-US" sz="900" dirty="0" smtClean="0"/>
              <a:t>2014 </a:t>
            </a:r>
            <a:r>
              <a:rPr lang="en-US" sz="900" dirty="0"/>
              <a:t>– 2015 — Seven ME S-STEM scholars graduated from our program this year.  They are Khalid </a:t>
            </a:r>
            <a:r>
              <a:rPr lang="en-US" sz="900" dirty="0" err="1"/>
              <a:t>Lamaafi</a:t>
            </a:r>
            <a:r>
              <a:rPr lang="en-US" sz="900" dirty="0"/>
              <a:t> (KK Engineering LLC, MD), Chris Mullen (UMBC Graduate School), Jeremiah Hess (UMBC Graduate School), Matt </a:t>
            </a:r>
            <a:r>
              <a:rPr lang="en-US" sz="900" dirty="0" err="1"/>
              <a:t>Wold</a:t>
            </a:r>
            <a:r>
              <a:rPr lang="en-US" sz="900" dirty="0"/>
              <a:t> (Northrop Grumman, MD), Peter Dillon (Northrop Grumman, MD), and Jonathan Wilson (EPA Assessment Center, Washington DC).</a:t>
            </a:r>
          </a:p>
          <a:p>
            <a:r>
              <a:rPr lang="en-US" sz="900" dirty="0" smtClean="0"/>
              <a:t>2013 </a:t>
            </a:r>
            <a:r>
              <a:rPr lang="en-US" sz="900" dirty="0"/>
              <a:t>– 2014 — This year we have more than 9 S-STEM scholars graduated from our program.  They are Owen Abe (NAVSEA Command), Alfred </a:t>
            </a:r>
            <a:r>
              <a:rPr lang="en-US" sz="900" dirty="0" err="1"/>
              <a:t>Irungu</a:t>
            </a:r>
            <a:r>
              <a:rPr lang="en-US" sz="900" dirty="0"/>
              <a:t> (Stanley Black and Decker, MD), </a:t>
            </a:r>
            <a:r>
              <a:rPr lang="en-US" sz="900" dirty="0" err="1"/>
              <a:t>Yasas</a:t>
            </a:r>
            <a:r>
              <a:rPr lang="en-US" sz="900" dirty="0"/>
              <a:t> </a:t>
            </a:r>
            <a:r>
              <a:rPr lang="en-US" sz="900" dirty="0" err="1"/>
              <a:t>Katumuluwa</a:t>
            </a:r>
            <a:r>
              <a:rPr lang="en-US" sz="900" dirty="0"/>
              <a:t> (Johnson </a:t>
            </a:r>
            <a:r>
              <a:rPr lang="en-US" sz="900" dirty="0" err="1"/>
              <a:t>Marminran</a:t>
            </a:r>
            <a:r>
              <a:rPr lang="en-US" sz="900" dirty="0"/>
              <a:t> Thomson, MD), Vincent Di Salvo (Mueller Associate), Julian Gomez-Jordan (Northrop Grumman, MD), Steven </a:t>
            </a:r>
            <a:r>
              <a:rPr lang="en-US" sz="900" dirty="0" err="1"/>
              <a:t>Lavenstein</a:t>
            </a:r>
            <a:r>
              <a:rPr lang="en-US" sz="900" dirty="0"/>
              <a:t> (Johns Hopkins Graduate School), Matthew Parks (ICI Services, Washington DC), Irvin Rodriguez (Siemens, MD), David Morrison, </a:t>
            </a:r>
            <a:r>
              <a:rPr lang="en-US" sz="900" dirty="0" err="1"/>
              <a:t>Kabish</a:t>
            </a:r>
            <a:r>
              <a:rPr lang="en-US" sz="900" dirty="0"/>
              <a:t> Shah (Whiting Turner, MD),</a:t>
            </a:r>
          </a:p>
          <a:p>
            <a:r>
              <a:rPr lang="en-US" sz="900" dirty="0" smtClean="0"/>
              <a:t>2012 </a:t>
            </a:r>
            <a:r>
              <a:rPr lang="en-US" sz="900" dirty="0"/>
              <a:t>– 2013 – Congratulations to our S-STEM scholars who graduated in the past December 2012 and May 2013. </a:t>
            </a:r>
            <a:r>
              <a:rPr lang="en-US" sz="900" dirty="0" err="1"/>
              <a:t>Hiren</a:t>
            </a:r>
            <a:r>
              <a:rPr lang="en-US" sz="900" dirty="0"/>
              <a:t> </a:t>
            </a:r>
            <a:r>
              <a:rPr lang="en-US" sz="900" dirty="0" err="1"/>
              <a:t>Balsara</a:t>
            </a:r>
            <a:r>
              <a:rPr lang="en-US" sz="900" dirty="0"/>
              <a:t> and Randy Huber will continue to pursue their graduate degrees in Mechanical Engineering at UMBC, while </a:t>
            </a:r>
            <a:r>
              <a:rPr lang="en-US" sz="900" dirty="0" err="1"/>
              <a:t>Maleshia</a:t>
            </a:r>
            <a:r>
              <a:rPr lang="en-US" sz="900" dirty="0"/>
              <a:t> Jones will be a graduate student at U. Penn. Other scholar are working in STEM industry, including WR Grace (Sean Brady), W.L. Gore &amp; Associates (Israel </a:t>
            </a:r>
            <a:r>
              <a:rPr lang="en-US" sz="900" dirty="0" err="1"/>
              <a:t>Ilufoye</a:t>
            </a:r>
            <a:r>
              <a:rPr lang="en-US" sz="900" dirty="0"/>
              <a:t>), HGL Dynamics (Sarah </a:t>
            </a:r>
            <a:r>
              <a:rPr lang="en-US" sz="900" dirty="0" err="1"/>
              <a:t>Kopytko</a:t>
            </a:r>
            <a:r>
              <a:rPr lang="en-US" sz="900" dirty="0"/>
              <a:t>), Lockheed Martin (Hannah Piper), JMT (Sarah </a:t>
            </a:r>
            <a:r>
              <a:rPr lang="en-US" sz="900" dirty="0" err="1"/>
              <a:t>Seering</a:t>
            </a:r>
            <a:r>
              <a:rPr lang="en-US" sz="900" dirty="0"/>
              <a:t>), Army Evaluation Center (Christopher Wooten), Henry Adams LLC (David </a:t>
            </a:r>
            <a:r>
              <a:rPr lang="en-US" sz="900" dirty="0" err="1"/>
              <a:t>Moskowitz</a:t>
            </a:r>
            <a:r>
              <a:rPr lang="en-US" sz="900" dirty="0"/>
              <a:t>) and Siemens (James Yee).</a:t>
            </a:r>
          </a:p>
          <a:p>
            <a:r>
              <a:rPr lang="en-US" sz="900" dirty="0" smtClean="0"/>
              <a:t>2011 </a:t>
            </a:r>
            <a:r>
              <a:rPr lang="en-US" sz="900" dirty="0"/>
              <a:t>– 2012 – Congratulations to our S-STEM scholars who Graduated from our program and working in industry or pursuing graduate career: Jason </a:t>
            </a:r>
            <a:r>
              <a:rPr lang="en-US" sz="900" dirty="0" err="1"/>
              <a:t>Dunthorn</a:t>
            </a:r>
            <a:r>
              <a:rPr lang="en-US" sz="900" dirty="0"/>
              <a:t> (UMBC Graduate School), Andrew Horton (US Patent Office), Chao </a:t>
            </a:r>
            <a:r>
              <a:rPr lang="en-US" sz="900" dirty="0" err="1"/>
              <a:t>Hou</a:t>
            </a:r>
            <a:r>
              <a:rPr lang="en-US" sz="900" dirty="0"/>
              <a:t> (UMBC Graduate School), </a:t>
            </a:r>
            <a:r>
              <a:rPr lang="en-US" sz="900" dirty="0" err="1"/>
              <a:t>Vikesh</a:t>
            </a:r>
            <a:r>
              <a:rPr lang="en-US" sz="900" dirty="0"/>
              <a:t> Patel (GE Aviation), Chelsea Stinson (John Deere), Luke Roberts (UMCP Graduate School), and Phillip </a:t>
            </a:r>
            <a:r>
              <a:rPr lang="en-US" sz="900" dirty="0" err="1"/>
              <a:t>Sinex</a:t>
            </a:r>
            <a:r>
              <a:rPr lang="en-US" sz="900" dirty="0"/>
              <a:t> (Gannon University Graduate School).</a:t>
            </a:r>
          </a:p>
          <a:p>
            <a:r>
              <a:rPr lang="en-US" sz="900" dirty="0" smtClean="0"/>
              <a:t>2010 </a:t>
            </a:r>
            <a:r>
              <a:rPr lang="en-US" sz="900" dirty="0"/>
              <a:t>– 2011 – Congratulations to our S-STEM scholars who graduated from the Mechanical Engineering Program: Mr. Mariano </a:t>
            </a:r>
            <a:r>
              <a:rPr lang="en-US" sz="900" dirty="0" err="1"/>
              <a:t>Mumpower</a:t>
            </a:r>
            <a:r>
              <a:rPr lang="en-US" sz="900" dirty="0"/>
              <a:t> (Key Technologies), and Mr. </a:t>
            </a:r>
            <a:r>
              <a:rPr lang="en-US" sz="900" dirty="0" err="1"/>
              <a:t>Binh</a:t>
            </a:r>
            <a:r>
              <a:rPr lang="en-US" sz="900" dirty="0"/>
              <a:t> Tran (</a:t>
            </a:r>
            <a:r>
              <a:rPr lang="en-US" sz="900" dirty="0" err="1"/>
              <a:t>Simens</a:t>
            </a:r>
            <a:r>
              <a:rPr lang="en-US" sz="900" dirty="0"/>
              <a:t>).</a:t>
            </a:r>
          </a:p>
        </p:txBody>
      </p:sp>
      <p:sp>
        <p:nvSpPr>
          <p:cNvPr id="4" name="Slide Number Placeholder 3"/>
          <p:cNvSpPr>
            <a:spLocks noGrp="1"/>
          </p:cNvSpPr>
          <p:nvPr>
            <p:ph type="sldNum" sz="quarter" idx="12"/>
          </p:nvPr>
        </p:nvSpPr>
        <p:spPr/>
        <p:txBody>
          <a:bodyPr/>
          <a:lstStyle/>
          <a:p>
            <a:pPr>
              <a:defRPr/>
            </a:pPr>
            <a:fld id="{CC2D771A-D5AD-4709-ACA6-8F596FFBE66F}"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2485"/>
            <a:ext cx="8763000" cy="6723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13</a:t>
            </a:fld>
            <a:endParaRPr lang="en-US"/>
          </a:p>
        </p:txBody>
      </p:sp>
    </p:spTree>
    <p:extLst>
      <p:ext uri="{BB962C8B-B14F-4D97-AF65-F5344CB8AC3E}">
        <p14:creationId xmlns:p14="http://schemas.microsoft.com/office/powerpoint/2010/main" val="34896227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6"/>
          <p:cNvSpPr txBox="1">
            <a:spLocks noChangeArrowheads="1"/>
          </p:cNvSpPr>
          <p:nvPr/>
        </p:nvSpPr>
        <p:spPr bwMode="auto">
          <a:xfrm>
            <a:off x="2743200" y="381000"/>
            <a:ext cx="3057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90000"/>
              <a:buFont typeface="Wingdings" pitchFamily="2" charset="2"/>
              <a:buBlip>
                <a:blip r:embed="rId2"/>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3"/>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4"/>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9pPr>
          </a:lstStyle>
          <a:p>
            <a:pPr eaLnBrk="1" hangingPunct="1">
              <a:spcBef>
                <a:spcPct val="0"/>
              </a:spcBef>
              <a:buClrTx/>
              <a:buSzTx/>
              <a:buFontTx/>
              <a:buNone/>
            </a:pPr>
            <a:r>
              <a:rPr lang="en-US" altLang="en-US" sz="3600" b="1" u="sng" dirty="0">
                <a:effectLst>
                  <a:outerShdw blurRad="38100" dist="38100" dir="2700000" algn="tl">
                    <a:srgbClr val="000000">
                      <a:alpha val="43137"/>
                    </a:srgbClr>
                  </a:outerShdw>
                </a:effectLst>
              </a:rPr>
              <a:t>Expectations</a:t>
            </a:r>
          </a:p>
        </p:txBody>
      </p:sp>
      <p:sp>
        <p:nvSpPr>
          <p:cNvPr id="23555" name="Text Box 7"/>
          <p:cNvSpPr txBox="1">
            <a:spLocks noChangeArrowheads="1"/>
          </p:cNvSpPr>
          <p:nvPr/>
        </p:nvSpPr>
        <p:spPr bwMode="auto">
          <a:xfrm>
            <a:off x="609600" y="1295400"/>
            <a:ext cx="82296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itchFamily="2" charset="2"/>
              <a:buBlip>
                <a:blip r:embed="rId2"/>
              </a:buBlip>
              <a:defRPr sz="3200">
                <a:solidFill>
                  <a:schemeClr val="tx1"/>
                </a:solidFill>
                <a:latin typeface="Arial" charset="0"/>
                <a:cs typeface="Arial" charset="0"/>
              </a:defRPr>
            </a:lvl1pPr>
            <a:lvl2pPr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3"/>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4"/>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latin typeface="Arial" charset="0"/>
                <a:cs typeface="Arial" charset="0"/>
              </a:defRPr>
            </a:lvl9pPr>
          </a:lstStyle>
          <a:p>
            <a:pPr eaLnBrk="1" hangingPunct="1">
              <a:spcBef>
                <a:spcPct val="0"/>
              </a:spcBef>
              <a:buClrTx/>
              <a:buSzTx/>
              <a:buFont typeface="Wingdings" pitchFamily="2" charset="2"/>
              <a:buChar char="v"/>
            </a:pPr>
            <a:r>
              <a:rPr lang="en-US" altLang="en-US" sz="2400" dirty="0"/>
              <a:t> Update your email contact information and check your emails regularly</a:t>
            </a:r>
          </a:p>
          <a:p>
            <a:pPr eaLnBrk="1" hangingPunct="1">
              <a:spcBef>
                <a:spcPct val="0"/>
              </a:spcBef>
              <a:buClrTx/>
              <a:buSzTx/>
              <a:buFont typeface="Wingdings" pitchFamily="2" charset="2"/>
              <a:buChar char="v"/>
            </a:pPr>
            <a:r>
              <a:rPr lang="en-US" altLang="en-US" sz="2400" dirty="0"/>
              <a:t> Respond </a:t>
            </a:r>
            <a:r>
              <a:rPr lang="en-US" altLang="en-US" sz="2400" dirty="0" smtClean="0"/>
              <a:t>right away to </a:t>
            </a:r>
            <a:r>
              <a:rPr lang="en-US" altLang="en-US" sz="2400" dirty="0"/>
              <a:t>email requests from the </a:t>
            </a:r>
            <a:r>
              <a:rPr lang="en-US" altLang="en-US" sz="2400" dirty="0" smtClean="0"/>
              <a:t>program team and survey</a:t>
            </a:r>
            <a:endParaRPr lang="en-US" altLang="en-US" sz="2400" dirty="0"/>
          </a:p>
          <a:p>
            <a:pPr eaLnBrk="1" hangingPunct="1">
              <a:spcBef>
                <a:spcPct val="0"/>
              </a:spcBef>
              <a:buClrTx/>
              <a:buSzTx/>
              <a:buFont typeface="Wingdings" pitchFamily="2" charset="2"/>
              <a:buChar char="v"/>
            </a:pPr>
            <a:r>
              <a:rPr lang="en-US" altLang="en-US" sz="2400" dirty="0"/>
              <a:t> Schedule </a:t>
            </a:r>
            <a:r>
              <a:rPr lang="en-US" altLang="en-US" sz="2400" dirty="0" smtClean="0"/>
              <a:t>at least one meeting </a:t>
            </a:r>
            <a:r>
              <a:rPr lang="en-US" altLang="en-US" sz="2400" dirty="0"/>
              <a:t>with your </a:t>
            </a:r>
            <a:r>
              <a:rPr lang="en-US" altLang="en-US" sz="2400" dirty="0" smtClean="0"/>
              <a:t>mentor each semester</a:t>
            </a:r>
            <a:endParaRPr lang="en-US" altLang="en-US" sz="2400" dirty="0"/>
          </a:p>
          <a:p>
            <a:pPr eaLnBrk="1" hangingPunct="1">
              <a:spcBef>
                <a:spcPct val="0"/>
              </a:spcBef>
              <a:buClrTx/>
              <a:buSzTx/>
              <a:buFont typeface="Wingdings" pitchFamily="2" charset="2"/>
              <a:buChar char="v"/>
            </a:pPr>
            <a:r>
              <a:rPr lang="en-US" altLang="en-US" sz="2400" dirty="0"/>
              <a:t> Attend all required </a:t>
            </a:r>
            <a:r>
              <a:rPr lang="en-US" altLang="en-US" sz="2400" dirty="0" smtClean="0"/>
              <a:t>activities </a:t>
            </a:r>
            <a:r>
              <a:rPr lang="en-US" altLang="en-US" sz="2400" dirty="0"/>
              <a:t>(</a:t>
            </a:r>
            <a:r>
              <a:rPr lang="en-US" altLang="en-US" sz="2400" dirty="0" smtClean="0"/>
              <a:t>surveys, research seminars, retreat, lunch with faculty/workshop, lab visit, </a:t>
            </a:r>
            <a:r>
              <a:rPr lang="en-US" altLang="en-US" sz="2400" dirty="0" err="1" smtClean="0"/>
              <a:t>etc</a:t>
            </a:r>
            <a:r>
              <a:rPr lang="en-US" altLang="en-US" sz="2400" dirty="0" smtClean="0"/>
              <a:t>) </a:t>
            </a:r>
          </a:p>
          <a:p>
            <a:pPr eaLnBrk="1" hangingPunct="1">
              <a:spcBef>
                <a:spcPct val="0"/>
              </a:spcBef>
              <a:buClrTx/>
              <a:buSzTx/>
              <a:buFont typeface="Wingdings" pitchFamily="2" charset="2"/>
              <a:buChar char="v"/>
            </a:pPr>
            <a:r>
              <a:rPr lang="en-US" altLang="en-US" sz="2400" dirty="0"/>
              <a:t> </a:t>
            </a:r>
            <a:r>
              <a:rPr lang="en-US" altLang="en-US" sz="2400" dirty="0" smtClean="0"/>
              <a:t>Finish online surveys requested by the evaluator and management team.</a:t>
            </a:r>
            <a:endParaRPr lang="en-US" altLang="en-US" sz="2400" dirty="0"/>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u="sng" dirty="0" smtClean="0"/>
              <a:t>Checklist for Scholars</a:t>
            </a:r>
            <a:endParaRPr lang="en-US" b="1" u="sng" dirty="0"/>
          </a:p>
        </p:txBody>
      </p:sp>
      <p:sp>
        <p:nvSpPr>
          <p:cNvPr id="3" name="Slide Number Placeholder 2"/>
          <p:cNvSpPr>
            <a:spLocks noGrp="1"/>
          </p:cNvSpPr>
          <p:nvPr>
            <p:ph type="sldNum" sz="quarter" idx="12"/>
          </p:nvPr>
        </p:nvSpPr>
        <p:spPr/>
        <p:txBody>
          <a:bodyPr/>
          <a:lstStyle/>
          <a:p>
            <a:pPr>
              <a:defRPr/>
            </a:pPr>
            <a:fld id="{CC2D771A-D5AD-4709-ACA6-8F596FFBE66F}" type="slidenum">
              <a:rPr lang="en-US" smtClean="0"/>
              <a:pPr>
                <a:defRPr/>
              </a:pPr>
              <a:t>15</a:t>
            </a:fld>
            <a:endParaRPr lang="en-US" dirty="0"/>
          </a:p>
        </p:txBody>
      </p:sp>
      <p:sp>
        <p:nvSpPr>
          <p:cNvPr id="4" name="TextBox 3"/>
          <p:cNvSpPr txBox="1"/>
          <p:nvPr/>
        </p:nvSpPr>
        <p:spPr>
          <a:xfrm>
            <a:off x="228600" y="1028388"/>
            <a:ext cx="8736460" cy="5016758"/>
          </a:xfrm>
          <a:prstGeom prst="rect">
            <a:avLst/>
          </a:prstGeom>
          <a:noFill/>
        </p:spPr>
        <p:txBody>
          <a:bodyPr wrap="square" rtlCol="0">
            <a:spAutoFit/>
          </a:bodyPr>
          <a:lstStyle/>
          <a:p>
            <a:pPr marL="571500" indent="-571500">
              <a:buFont typeface="Arial" panose="020B0604020202020204" pitchFamily="34" charset="0"/>
              <a:buChar char="•"/>
            </a:pPr>
            <a:r>
              <a:rPr lang="en-US" sz="2000" dirty="0" smtClean="0"/>
              <a:t>Show up for our group photo today.</a:t>
            </a:r>
          </a:p>
          <a:p>
            <a:pPr marL="571500" indent="-571500">
              <a:buFont typeface="Arial" panose="020B0604020202020204" pitchFamily="34" charset="0"/>
              <a:buChar char="•"/>
            </a:pPr>
            <a:r>
              <a:rPr lang="en-US" sz="2000" dirty="0" smtClean="0"/>
              <a:t>Email Dr. Zhu </a:t>
            </a:r>
            <a:r>
              <a:rPr lang="en-US" sz="2000" dirty="0" smtClean="0">
                <a:solidFill>
                  <a:srgbClr val="FFFF00"/>
                </a:solidFill>
              </a:rPr>
              <a:t>today</a:t>
            </a:r>
            <a:r>
              <a:rPr lang="en-US" sz="2000" dirty="0" smtClean="0"/>
              <a:t> which faculty in our team you want to be your mentor (</a:t>
            </a:r>
            <a:r>
              <a:rPr lang="en-US" sz="2000" dirty="0" smtClean="0">
                <a:solidFill>
                  <a:srgbClr val="FF0000"/>
                </a:solidFill>
              </a:rPr>
              <a:t>only for new scholars</a:t>
            </a:r>
            <a:r>
              <a:rPr lang="en-US" sz="2000" dirty="0" smtClean="0"/>
              <a:t>).</a:t>
            </a:r>
          </a:p>
          <a:p>
            <a:pPr marL="571500" indent="-571500">
              <a:buFont typeface="Arial" panose="020B0604020202020204" pitchFamily="34" charset="0"/>
              <a:buChar char="•"/>
            </a:pPr>
            <a:r>
              <a:rPr lang="en-US" sz="2000" dirty="0" smtClean="0"/>
              <a:t>Submit the survey </a:t>
            </a:r>
            <a:r>
              <a:rPr lang="en-US" sz="2000" u="sng" dirty="0" smtClean="0">
                <a:solidFill>
                  <a:srgbClr val="FFFF00"/>
                </a:solidFill>
              </a:rPr>
              <a:t>when you receive an email from our external evaluator (</a:t>
            </a:r>
            <a:r>
              <a:rPr lang="en-US" sz="2000" u="sng" dirty="0" smtClean="0">
                <a:solidFill>
                  <a:srgbClr val="FF0000"/>
                </a:solidFill>
              </a:rPr>
              <a:t>only for new scholars</a:t>
            </a:r>
            <a:r>
              <a:rPr lang="en-US" sz="2000" u="sng" dirty="0" smtClean="0">
                <a:solidFill>
                  <a:srgbClr val="FFFF00"/>
                </a:solidFill>
              </a:rPr>
              <a:t>)</a:t>
            </a:r>
          </a:p>
          <a:p>
            <a:pPr marL="571500" indent="-571500">
              <a:buFont typeface="Arial" panose="020B0604020202020204" pitchFamily="34" charset="0"/>
              <a:buChar char="•"/>
            </a:pPr>
            <a:r>
              <a:rPr lang="en-US" sz="2000" dirty="0" smtClean="0"/>
              <a:t>Have you applied for the peer-mentoring program?</a:t>
            </a:r>
          </a:p>
          <a:p>
            <a:pPr marL="571500" indent="-571500">
              <a:buFont typeface="Arial" panose="020B0604020202020204" pitchFamily="34" charset="0"/>
              <a:buChar char="•"/>
            </a:pPr>
            <a:r>
              <a:rPr lang="en-US" sz="2000" dirty="0" smtClean="0"/>
              <a:t>Have you enrolled in TRS201 (some transfer students) or ENES101Y (</a:t>
            </a:r>
            <a:r>
              <a:rPr lang="en-US" sz="2000" dirty="0" smtClean="0">
                <a:solidFill>
                  <a:srgbClr val="FF0000"/>
                </a:solidFill>
              </a:rPr>
              <a:t>only for new UMBC students</a:t>
            </a:r>
            <a:r>
              <a:rPr lang="en-US" sz="2000" dirty="0" smtClean="0"/>
              <a:t>)?</a:t>
            </a:r>
          </a:p>
          <a:p>
            <a:pPr marL="571500" indent="-571500">
              <a:buFont typeface="Arial" panose="020B0604020202020204" pitchFamily="34" charset="0"/>
              <a:buChar char="•"/>
            </a:pPr>
            <a:r>
              <a:rPr lang="en-US" sz="2000" dirty="0" smtClean="0"/>
              <a:t>Check your emails regularly.</a:t>
            </a:r>
          </a:p>
          <a:p>
            <a:pPr marL="571500" indent="-571500">
              <a:buFont typeface="Arial" panose="020B0604020202020204" pitchFamily="34" charset="0"/>
              <a:buChar char="•"/>
            </a:pPr>
            <a:r>
              <a:rPr lang="en-US" sz="2000" dirty="0" smtClean="0"/>
              <a:t>Email me a paragraph of you recent research or internship and a photo for me to post it on our website.  We need good news from you!</a:t>
            </a:r>
          </a:p>
          <a:p>
            <a:pPr marL="571500" indent="-571500">
              <a:buFont typeface="Arial" panose="020B0604020202020204" pitchFamily="34" charset="0"/>
              <a:buChar char="•"/>
            </a:pPr>
            <a:r>
              <a:rPr lang="en-US" sz="2000" dirty="0" smtClean="0">
                <a:solidFill>
                  <a:srgbClr val="FFFF00"/>
                </a:solidFill>
              </a:rPr>
              <a:t>Contact Dr. Zhu if you need funds to attend conferences.</a:t>
            </a:r>
          </a:p>
          <a:p>
            <a:pPr marL="571500" indent="-571500">
              <a:buFont typeface="Arial" panose="020B0604020202020204" pitchFamily="34" charset="0"/>
              <a:buChar char="•"/>
            </a:pPr>
            <a:r>
              <a:rPr lang="en-US" sz="2000" dirty="0" smtClean="0">
                <a:solidFill>
                  <a:srgbClr val="FFFF00"/>
                </a:solidFill>
              </a:rPr>
              <a:t>Please let Dr. Zhu know whether you need any research supply if you work in a research lab at UMBC.</a:t>
            </a:r>
          </a:p>
          <a:p>
            <a:pPr marL="571500" indent="-571500">
              <a:buFont typeface="Arial" panose="020B0604020202020204" pitchFamily="34" charset="0"/>
              <a:buChar char="•"/>
            </a:pPr>
            <a:r>
              <a:rPr lang="en-US" sz="2000" dirty="0" smtClean="0"/>
              <a:t>Feel free to use the ME Tutoring room (E229B).</a:t>
            </a:r>
          </a:p>
        </p:txBody>
      </p:sp>
    </p:spTree>
    <p:extLst>
      <p:ext uri="{BB962C8B-B14F-4D97-AF65-F5344CB8AC3E}">
        <p14:creationId xmlns:p14="http://schemas.microsoft.com/office/powerpoint/2010/main" val="170238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87FD2B-B958-4BBC-B5BA-3ED5B891F465}" type="slidenum">
              <a:rPr lang="en-US" smtClean="0"/>
              <a:pPr>
                <a:defRPr/>
              </a:pPr>
              <a:t>2</a:t>
            </a:fld>
            <a:endParaRPr lang="en-US"/>
          </a:p>
        </p:txBody>
      </p:sp>
      <p:sp>
        <p:nvSpPr>
          <p:cNvPr id="204802" name="Rectangle 2"/>
          <p:cNvSpPr>
            <a:spLocks noGrp="1" noChangeArrowheads="1"/>
          </p:cNvSpPr>
          <p:nvPr>
            <p:ph type="title" idx="4294967295"/>
          </p:nvPr>
        </p:nvSpPr>
        <p:spPr>
          <a:xfrm>
            <a:off x="609600" y="304800"/>
            <a:ext cx="8534400" cy="838200"/>
          </a:xfrm>
          <a:extLst>
            <a:ext uri="{909E8E84-426E-40DD-AFC4-6F175D3DCCD1}">
              <a14:hiddenFill xmlns:a14="http://schemas.microsoft.com/office/drawing/2010/main">
                <a:solidFill>
                  <a:srgbClr val="FFCC00"/>
                </a:solidFill>
              </a14:hiddenFill>
            </a:ext>
          </a:extLst>
        </p:spPr>
        <p:txBody>
          <a:bodyPr/>
          <a:lstStyle/>
          <a:p>
            <a:pPr eaLnBrk="1" hangingPunct="1">
              <a:defRPr/>
            </a:pPr>
            <a:r>
              <a:rPr lang="en-US" sz="4000" b="1" u="sng" dirty="0" smtClean="0"/>
              <a:t>Outline</a:t>
            </a:r>
          </a:p>
        </p:txBody>
      </p:sp>
      <p:sp>
        <p:nvSpPr>
          <p:cNvPr id="77827" name="Rectangle 3"/>
          <p:cNvSpPr>
            <a:spLocks noGrp="1" noChangeArrowheads="1"/>
          </p:cNvSpPr>
          <p:nvPr>
            <p:ph type="body" idx="4294967295"/>
          </p:nvPr>
        </p:nvSpPr>
        <p:spPr>
          <a:xfrm>
            <a:off x="0" y="1447800"/>
            <a:ext cx="7848600" cy="4419600"/>
          </a:xfrm>
        </p:spPr>
        <p:txBody>
          <a:bodyPr>
            <a:normAutofit/>
          </a:bodyPr>
          <a:lstStyle/>
          <a:p>
            <a:pPr eaLnBrk="1" hangingPunct="1">
              <a:buClr>
                <a:srgbClr val="FFFFFF"/>
              </a:buClr>
              <a:buFont typeface="Symbol" pitchFamily="18" charset="2"/>
              <a:buChar char=""/>
              <a:defRPr/>
            </a:pPr>
            <a:r>
              <a:rPr lang="en-US" sz="2400" b="1" dirty="0" smtClean="0"/>
              <a:t>ME S-STEM Program at UMBC</a:t>
            </a:r>
          </a:p>
          <a:p>
            <a:pPr eaLnBrk="1" hangingPunct="1">
              <a:buClr>
                <a:srgbClr val="FFFFFF"/>
              </a:buClr>
              <a:buFont typeface="Symbol" pitchFamily="18" charset="2"/>
              <a:buChar char=""/>
              <a:defRPr/>
            </a:pPr>
            <a:r>
              <a:rPr lang="en-US" sz="2400" b="1" dirty="0" smtClean="0"/>
              <a:t>Welcome New Scholars and Their Mentors</a:t>
            </a:r>
          </a:p>
          <a:p>
            <a:pPr eaLnBrk="1" hangingPunct="1">
              <a:buClr>
                <a:srgbClr val="FFFFFF"/>
              </a:buClr>
              <a:buFont typeface="Symbol" pitchFamily="18" charset="2"/>
              <a:buChar char=""/>
              <a:defRPr/>
            </a:pPr>
            <a:r>
              <a:rPr lang="en-US" sz="2400" b="1" dirty="0" smtClean="0"/>
              <a:t>Activities Sponsored by our Program</a:t>
            </a:r>
          </a:p>
          <a:p>
            <a:pPr eaLnBrk="1" hangingPunct="1">
              <a:buClr>
                <a:srgbClr val="FFFFFF"/>
              </a:buClr>
              <a:buFont typeface="Symbol" pitchFamily="18" charset="2"/>
              <a:buChar char=""/>
              <a:defRPr/>
            </a:pPr>
            <a:r>
              <a:rPr lang="en-US" sz="2400" b="1" dirty="0" smtClean="0"/>
              <a:t>Expectations</a:t>
            </a:r>
          </a:p>
          <a:p>
            <a:pPr eaLnBrk="1" hangingPunct="1">
              <a:buClr>
                <a:srgbClr val="FFFFFF"/>
              </a:buClr>
              <a:buFont typeface="Symbol" pitchFamily="18" charset="2"/>
              <a:buChar char=""/>
              <a:defRPr/>
            </a:pPr>
            <a:r>
              <a:rPr lang="en-US" sz="2400" b="1" dirty="0" smtClean="0"/>
              <a:t>Action Items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09600" y="457200"/>
            <a:ext cx="7677355" cy="924475"/>
          </a:xfrm>
        </p:spPr>
        <p:txBody>
          <a:bodyPr>
            <a:normAutofit fontScale="90000"/>
          </a:bodyPr>
          <a:lstStyle/>
          <a:p>
            <a:pPr eaLnBrk="1" hangingPunct="1">
              <a:defRPr/>
            </a:pPr>
            <a:r>
              <a:rPr lang="en-US" b="1" u="sng" dirty="0" smtClean="0"/>
              <a:t>Mechanical Engineering S-STEM Scholarship Program at UMBC</a:t>
            </a:r>
          </a:p>
        </p:txBody>
      </p:sp>
      <p:sp>
        <p:nvSpPr>
          <p:cNvPr id="128003" name="Rectangle 3"/>
          <p:cNvSpPr>
            <a:spLocks noGrp="1" noChangeArrowheads="1"/>
          </p:cNvSpPr>
          <p:nvPr>
            <p:ph idx="1"/>
          </p:nvPr>
        </p:nvSpPr>
        <p:spPr>
          <a:xfrm>
            <a:off x="381000" y="1752600"/>
            <a:ext cx="8305800" cy="4876800"/>
          </a:xfrm>
        </p:spPr>
        <p:txBody>
          <a:bodyPr>
            <a:normAutofit/>
          </a:bodyPr>
          <a:lstStyle/>
          <a:p>
            <a:pPr eaLnBrk="1" hangingPunct="1">
              <a:lnSpc>
                <a:spcPct val="80000"/>
              </a:lnSpc>
              <a:defRPr/>
            </a:pPr>
            <a:r>
              <a:rPr lang="en-US" sz="2000" dirty="0" smtClean="0"/>
              <a:t>The ME S-STEM Scholarship Program” is an NSF funded multiple year scholarship program starting in 2010.  We have gotten two renewals from NSF to continue the program for the next five years.</a:t>
            </a:r>
          </a:p>
          <a:p>
            <a:pPr eaLnBrk="1" hangingPunct="1">
              <a:lnSpc>
                <a:spcPct val="80000"/>
              </a:lnSpc>
              <a:defRPr/>
            </a:pPr>
            <a:r>
              <a:rPr lang="en-US" sz="2000" dirty="0" smtClean="0"/>
              <a:t>The S-STEM program will provide scholarships and educational opportunities to economically disadvantaged and academically talented undergraduate students in the ME program at UMBC.</a:t>
            </a:r>
          </a:p>
          <a:p>
            <a:pPr eaLnBrk="1" hangingPunct="1">
              <a:lnSpc>
                <a:spcPct val="80000"/>
              </a:lnSpc>
              <a:defRPr/>
            </a:pPr>
            <a:r>
              <a:rPr lang="en-US" sz="2000" dirty="0" smtClean="0"/>
              <a:t>Scholarship amount is based on financial need (indicated in the FASFA form) and academic performance.</a:t>
            </a:r>
          </a:p>
          <a:p>
            <a:pPr>
              <a:lnSpc>
                <a:spcPct val="80000"/>
              </a:lnSpc>
              <a:defRPr/>
            </a:pPr>
            <a:r>
              <a:rPr lang="en-US" sz="2000" dirty="0"/>
              <a:t>Eligible expenses include tuition, fees, books, supplies, housing, and equipment.</a:t>
            </a:r>
          </a:p>
          <a:p>
            <a:pPr>
              <a:lnSpc>
                <a:spcPct val="80000"/>
              </a:lnSpc>
              <a:defRPr/>
            </a:pPr>
            <a:r>
              <a:rPr lang="en-US" sz="2000" dirty="0" smtClean="0"/>
              <a:t>The </a:t>
            </a:r>
            <a:r>
              <a:rPr lang="en-US" sz="2000" dirty="0"/>
              <a:t>scholarship goal is to improve student retention and increase their career prospects, with special emphasis on diversity</a:t>
            </a:r>
            <a:r>
              <a:rPr lang="en-US" sz="2000" dirty="0" smtClean="0"/>
              <a:t>.</a:t>
            </a:r>
            <a:endParaRPr lang="en-US" sz="2000" dirty="0"/>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52400"/>
            <a:ext cx="8153400" cy="617538"/>
          </a:xfrm>
        </p:spPr>
        <p:txBody>
          <a:bodyPr>
            <a:normAutofit fontScale="90000"/>
          </a:bodyPr>
          <a:lstStyle/>
          <a:p>
            <a:pPr eaLnBrk="1" hangingPunct="1">
              <a:defRPr/>
            </a:pPr>
            <a:r>
              <a:rPr lang="en-US" b="1" u="sng" dirty="0" smtClean="0"/>
              <a:t>Eligibility</a:t>
            </a:r>
          </a:p>
        </p:txBody>
      </p:sp>
      <p:sp>
        <p:nvSpPr>
          <p:cNvPr id="129027" name="Rectangle 3"/>
          <p:cNvSpPr>
            <a:spLocks noGrp="1" noChangeArrowheads="1"/>
          </p:cNvSpPr>
          <p:nvPr>
            <p:ph idx="1"/>
          </p:nvPr>
        </p:nvSpPr>
        <p:spPr>
          <a:xfrm>
            <a:off x="381000" y="990600"/>
            <a:ext cx="8610600" cy="5257800"/>
          </a:xfrm>
        </p:spPr>
        <p:txBody>
          <a:bodyPr>
            <a:normAutofit/>
          </a:bodyPr>
          <a:lstStyle/>
          <a:p>
            <a:pPr eaLnBrk="1" hangingPunct="1">
              <a:defRPr/>
            </a:pPr>
            <a:r>
              <a:rPr lang="en-US" sz="2000" dirty="0" smtClean="0"/>
              <a:t>The scholarship is aimed at graduating high school seniors, community college transfer students, and current UMBC students in Mechanical Engineering.</a:t>
            </a:r>
          </a:p>
          <a:p>
            <a:pPr eaLnBrk="1" hangingPunct="1">
              <a:defRPr/>
            </a:pPr>
            <a:r>
              <a:rPr lang="en-US" sz="2000" dirty="0" smtClean="0"/>
              <a:t>The applicants must be a US citizen and permanent resident.</a:t>
            </a:r>
          </a:p>
          <a:p>
            <a:pPr eaLnBrk="1" hangingPunct="1">
              <a:defRPr/>
            </a:pPr>
            <a:r>
              <a:rPr lang="en-US" sz="2000" dirty="0" smtClean="0"/>
              <a:t>The student should intend to enroll in the Mechanical Engineering major at UMBC and maintains a </a:t>
            </a:r>
            <a:r>
              <a:rPr lang="en-US" sz="2000" u="sng" dirty="0" smtClean="0"/>
              <a:t>full time </a:t>
            </a:r>
            <a:r>
              <a:rPr lang="en-US" sz="2000" dirty="0" smtClean="0"/>
              <a:t>student status.</a:t>
            </a:r>
          </a:p>
          <a:p>
            <a:pPr eaLnBrk="1" hangingPunct="1">
              <a:defRPr/>
            </a:pPr>
            <a:r>
              <a:rPr lang="en-US" sz="2000" dirty="0" smtClean="0"/>
              <a:t>A minimum GPA of 2.75 is required.</a:t>
            </a:r>
          </a:p>
          <a:p>
            <a:pPr eaLnBrk="1" hangingPunct="1">
              <a:defRPr/>
            </a:pPr>
            <a:r>
              <a:rPr lang="en-US" sz="2000" dirty="0" smtClean="0"/>
              <a:t>The applicants should demonstrate financial need based on the FASFA form.</a:t>
            </a:r>
          </a:p>
          <a:p>
            <a:pPr eaLnBrk="1" hangingPunct="1">
              <a:defRPr/>
            </a:pPr>
            <a:r>
              <a:rPr lang="en-US" sz="2000" b="1" dirty="0" smtClean="0">
                <a:solidFill>
                  <a:srgbClr val="FFC000"/>
                </a:solidFill>
              </a:rPr>
              <a:t>Scholarship renewals are based on academic performance and participations in </a:t>
            </a:r>
            <a:r>
              <a:rPr lang="en-US" sz="2000" b="1" u="sng" dirty="0" smtClean="0">
                <a:solidFill>
                  <a:srgbClr val="FFC000"/>
                </a:solidFill>
              </a:rPr>
              <a:t>all</a:t>
            </a:r>
            <a:r>
              <a:rPr lang="en-US" sz="2000" b="1" dirty="0" smtClean="0">
                <a:solidFill>
                  <a:srgbClr val="FFC000"/>
                </a:solidFill>
              </a:rPr>
              <a:t> required S-STEM program activities.</a:t>
            </a:r>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533400" y="127242"/>
            <a:ext cx="8077200" cy="636588"/>
          </a:xfrm>
        </p:spPr>
        <p:txBody>
          <a:bodyPr>
            <a:normAutofit fontScale="90000"/>
          </a:bodyPr>
          <a:lstStyle/>
          <a:p>
            <a:pPr eaLnBrk="1" hangingPunct="1">
              <a:defRPr/>
            </a:pPr>
            <a:r>
              <a:rPr lang="en-US" b="1" u="sng" dirty="0" smtClean="0"/>
              <a:t>Our scholars in the past</a:t>
            </a:r>
          </a:p>
        </p:txBody>
      </p:sp>
      <p:sp>
        <p:nvSpPr>
          <p:cNvPr id="3" name="Slide Number Placeholder 2"/>
          <p:cNvSpPr>
            <a:spLocks noGrp="1"/>
          </p:cNvSpPr>
          <p:nvPr>
            <p:ph type="sldNum" sz="quarter" idx="12"/>
          </p:nvPr>
        </p:nvSpPr>
        <p:spPr/>
        <p:txBody>
          <a:bodyPr/>
          <a:lstStyle/>
          <a:p>
            <a:pPr>
              <a:defRPr/>
            </a:pPr>
            <a:fld id="{CC2D771A-D5AD-4709-ACA6-8F596FFBE66F}" type="slidenum">
              <a:rPr lang="en-US" smtClean="0"/>
              <a:pPr>
                <a:defRPr/>
              </a:pPr>
              <a:t>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58" y="942062"/>
            <a:ext cx="3165446" cy="237408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3392" y="953947"/>
            <a:ext cx="3149599" cy="23622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064" r="12177"/>
          <a:stretch/>
        </p:blipFill>
        <p:spPr>
          <a:xfrm>
            <a:off x="457200" y="3466717"/>
            <a:ext cx="3733800" cy="280938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1116" y="953947"/>
            <a:ext cx="3149600" cy="2362200"/>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5947" t="17778" r="19886" b="6667"/>
          <a:stretch/>
        </p:blipFill>
        <p:spPr>
          <a:xfrm>
            <a:off x="4649612" y="3466717"/>
            <a:ext cx="4241612" cy="280938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54751" y="2796"/>
            <a:ext cx="8229600" cy="1143000"/>
          </a:xfrm>
        </p:spPr>
        <p:txBody>
          <a:bodyPr/>
          <a:lstStyle/>
          <a:p>
            <a:pPr eaLnBrk="1" hangingPunct="1">
              <a:defRPr/>
            </a:pPr>
            <a:r>
              <a:rPr lang="en-US" b="1" u="sng" dirty="0" smtClean="0"/>
              <a:t>Management Team</a:t>
            </a:r>
          </a:p>
        </p:txBody>
      </p:sp>
      <p:pic>
        <p:nvPicPr>
          <p:cNvPr id="14339" name="Picture 4" descr="Zhu_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87481" y="1015603"/>
            <a:ext cx="10795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Slide Number Placeholder 5"/>
          <p:cNvSpPr>
            <a:spLocks noGrp="1"/>
          </p:cNvSpPr>
          <p:nvPr>
            <p:ph type="sldNum" sz="quarter" idx="12"/>
          </p:nvPr>
        </p:nvSpPr>
        <p:spPr/>
        <p:txBody>
          <a:bodyPr/>
          <a:lstStyle/>
          <a:p>
            <a:pPr>
              <a:defRPr/>
            </a:pPr>
            <a:fld id="{CC2D771A-D5AD-4709-ACA6-8F596FFBE66F}" type="slidenum">
              <a:rPr lang="en-US" smtClean="0"/>
              <a:pPr>
                <a:defRPr/>
              </a:pPr>
              <a:t>6</a:t>
            </a:fld>
            <a:endParaRPr lang="en-US"/>
          </a:p>
        </p:txBody>
      </p:sp>
      <p:pic>
        <p:nvPicPr>
          <p:cNvPr id="14341" name="Picture 6" descr="http://www.umbc.edu/engineering/me/images/faculty%20images/eggleton.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04401" y="1021080"/>
            <a:ext cx="1130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9"/>
          <p:cNvSpPr txBox="1">
            <a:spLocks noChangeArrowheads="1"/>
          </p:cNvSpPr>
          <p:nvPr/>
        </p:nvSpPr>
        <p:spPr bwMode="auto">
          <a:xfrm>
            <a:off x="1301729" y="2438400"/>
            <a:ext cx="63779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90000"/>
              <a:buFont typeface="Wingdings" pitchFamily="2" charset="2"/>
              <a:buBlip>
                <a:blip r:embed="rId5"/>
              </a:buBlip>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lr>
                <a:schemeClr val="accent2"/>
              </a:buClr>
              <a:buSzPct val="90000"/>
              <a:buFont typeface="Wingdings" pitchFamily="2" charset="2"/>
              <a:buBlip>
                <a:blip r:embed="rId6"/>
              </a:buBlip>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lr>
                <a:schemeClr val="folHlink"/>
              </a:buClr>
              <a:buSzPct val="90000"/>
              <a:buFont typeface="Wingdings" pitchFamily="2" charset="2"/>
              <a:buBlip>
                <a:blip r:embed="rId7"/>
              </a:buBlip>
              <a:defRPr sz="2000">
                <a:solidFill>
                  <a:schemeClr val="tx1"/>
                </a:solidFill>
                <a:latin typeface="Arial" charset="0"/>
                <a:cs typeface="Arial" charset="0"/>
              </a:defRPr>
            </a:lvl5pPr>
            <a:lvl6pPr marL="2514600" indent="-22860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latin typeface="Arial" charset="0"/>
                <a:cs typeface="Arial" charset="0"/>
              </a:defRPr>
            </a:lvl6pPr>
            <a:lvl7pPr marL="2971800" indent="-22860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latin typeface="Arial" charset="0"/>
                <a:cs typeface="Arial" charset="0"/>
              </a:defRPr>
            </a:lvl7pPr>
            <a:lvl8pPr marL="3429000" indent="-22860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latin typeface="Arial" charset="0"/>
                <a:cs typeface="Arial" charset="0"/>
              </a:defRPr>
            </a:lvl8pPr>
            <a:lvl9pPr marL="3886200" indent="-22860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latin typeface="Arial" charset="0"/>
                <a:cs typeface="Arial" charset="0"/>
              </a:defRPr>
            </a:lvl9pPr>
          </a:lstStyle>
          <a:p>
            <a:pPr eaLnBrk="1" hangingPunct="1">
              <a:spcBef>
                <a:spcPct val="0"/>
              </a:spcBef>
              <a:buClrTx/>
              <a:buSzTx/>
              <a:buFontTx/>
              <a:buNone/>
            </a:pPr>
            <a:r>
              <a:rPr lang="en-US" altLang="en-US" sz="1600" dirty="0" smtClean="0">
                <a:latin typeface="Times New Roman" pitchFamily="18" charset="0"/>
              </a:rPr>
              <a:t> Dr</a:t>
            </a:r>
            <a:r>
              <a:rPr lang="en-US" altLang="en-US" sz="1600" dirty="0">
                <a:latin typeface="Times New Roman" pitchFamily="18" charset="0"/>
              </a:rPr>
              <a:t>. L. Zhu    </a:t>
            </a:r>
            <a:r>
              <a:rPr lang="en-US" altLang="en-US" sz="1600" dirty="0" smtClean="0">
                <a:latin typeface="Times New Roman" pitchFamily="18" charset="0"/>
              </a:rPr>
              <a:t>Dr</a:t>
            </a:r>
            <a:r>
              <a:rPr lang="en-US" altLang="en-US" sz="1600" dirty="0">
                <a:latin typeface="Times New Roman" pitchFamily="18" charset="0"/>
              </a:rPr>
              <a:t>. </a:t>
            </a:r>
            <a:r>
              <a:rPr lang="en-US" altLang="en-US" sz="1600" dirty="0" smtClean="0">
                <a:latin typeface="Times New Roman" pitchFamily="18" charset="0"/>
              </a:rPr>
              <a:t>T. </a:t>
            </a:r>
            <a:r>
              <a:rPr lang="en-US" altLang="en-US" sz="1600" dirty="0" err="1" smtClean="0">
                <a:latin typeface="Times New Roman" pitchFamily="18" charset="0"/>
              </a:rPr>
              <a:t>Topoleski</a:t>
            </a:r>
            <a:r>
              <a:rPr lang="en-US" altLang="en-US" sz="1600" dirty="0" smtClean="0">
                <a:latin typeface="Times New Roman" pitchFamily="18" charset="0"/>
              </a:rPr>
              <a:t>   </a:t>
            </a:r>
            <a:r>
              <a:rPr lang="en-US" altLang="en-US" sz="1600" dirty="0">
                <a:latin typeface="Times New Roman" pitchFamily="18" charset="0"/>
              </a:rPr>
              <a:t>Dr. C. </a:t>
            </a:r>
            <a:r>
              <a:rPr lang="en-US" altLang="en-US" sz="1600" dirty="0" err="1">
                <a:latin typeface="Times New Roman" pitchFamily="18" charset="0"/>
              </a:rPr>
              <a:t>Eggleton</a:t>
            </a:r>
            <a:r>
              <a:rPr lang="en-US" altLang="en-US" sz="1600" dirty="0">
                <a:latin typeface="Times New Roman" pitchFamily="18" charset="0"/>
              </a:rPr>
              <a:t>    Dr. </a:t>
            </a:r>
            <a:r>
              <a:rPr lang="en-US" altLang="en-US" sz="1600" dirty="0" smtClean="0">
                <a:latin typeface="Times New Roman" pitchFamily="18" charset="0"/>
              </a:rPr>
              <a:t>D. </a:t>
            </a:r>
            <a:r>
              <a:rPr lang="en-US" altLang="en-US" sz="1600" dirty="0" err="1" smtClean="0">
                <a:latin typeface="Times New Roman" pitchFamily="18" charset="0"/>
              </a:rPr>
              <a:t>Madan</a:t>
            </a:r>
            <a:r>
              <a:rPr lang="en-US" altLang="en-US" sz="1600" dirty="0" smtClean="0">
                <a:latin typeface="Times New Roman" pitchFamily="18" charset="0"/>
              </a:rPr>
              <a:t>  Dr. R. Ma</a:t>
            </a:r>
            <a:endParaRPr lang="en-US" altLang="en-US" sz="1600" dirty="0">
              <a:latin typeface="Times New Roman" pitchFamily="18" charset="0"/>
            </a:endParaRPr>
          </a:p>
        </p:txBody>
      </p:sp>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16532" b="32605"/>
          <a:stretch/>
        </p:blipFill>
        <p:spPr bwMode="auto">
          <a:xfrm>
            <a:off x="5408883" y="1021080"/>
            <a:ext cx="1069566"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5599" y="1021080"/>
            <a:ext cx="833419" cy="127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09416" y="3362408"/>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86618" y="4640510"/>
            <a:ext cx="2125903" cy="338554"/>
          </a:xfrm>
          <a:prstGeom prst="rect">
            <a:avLst/>
          </a:prstGeom>
          <a:noFill/>
        </p:spPr>
        <p:txBody>
          <a:bodyPr wrap="none" rtlCol="0">
            <a:spAutoFit/>
          </a:bodyPr>
          <a:lstStyle/>
          <a:p>
            <a:r>
              <a:rPr lang="en-US" sz="1600" dirty="0" smtClean="0"/>
              <a:t>Dr. Karen Peterman</a:t>
            </a:r>
            <a:endParaRPr lang="en-US" sz="1600" dirty="0"/>
          </a:p>
        </p:txBody>
      </p:sp>
      <p:sp>
        <p:nvSpPr>
          <p:cNvPr id="5" name="TextBox 4"/>
          <p:cNvSpPr txBox="1"/>
          <p:nvPr/>
        </p:nvSpPr>
        <p:spPr>
          <a:xfrm>
            <a:off x="5288847" y="2958122"/>
            <a:ext cx="1159292" cy="369332"/>
          </a:xfrm>
          <a:prstGeom prst="rect">
            <a:avLst/>
          </a:prstGeom>
          <a:noFill/>
        </p:spPr>
        <p:txBody>
          <a:bodyPr wrap="none" rtlCol="0">
            <a:spAutoFit/>
          </a:bodyPr>
          <a:lstStyle/>
          <a:p>
            <a:r>
              <a:rPr lang="en-US" sz="1800" dirty="0" smtClean="0"/>
              <a:t>Evaluator</a:t>
            </a:r>
            <a:endParaRPr lang="en-US" sz="1800" dirty="0"/>
          </a:p>
        </p:txBody>
      </p:sp>
      <p:pic>
        <p:nvPicPr>
          <p:cNvPr id="102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19909" y="1037577"/>
            <a:ext cx="1097531" cy="127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43751" y="3344931"/>
            <a:ext cx="1254154" cy="1254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805328" y="2958122"/>
            <a:ext cx="2685351" cy="369332"/>
          </a:xfrm>
          <a:prstGeom prst="rect">
            <a:avLst/>
          </a:prstGeom>
          <a:noFill/>
        </p:spPr>
        <p:txBody>
          <a:bodyPr wrap="none" rtlCol="0">
            <a:spAutoFit/>
          </a:bodyPr>
          <a:lstStyle/>
          <a:p>
            <a:r>
              <a:rPr lang="en-US" sz="1800" dirty="0" smtClean="0"/>
              <a:t>Peer mentoring program</a:t>
            </a:r>
            <a:endParaRPr lang="en-US" sz="1800" dirty="0"/>
          </a:p>
        </p:txBody>
      </p:sp>
      <p:sp>
        <p:nvSpPr>
          <p:cNvPr id="26" name="TextBox 25"/>
          <p:cNvSpPr txBox="1"/>
          <p:nvPr/>
        </p:nvSpPr>
        <p:spPr>
          <a:xfrm>
            <a:off x="2231495" y="4648200"/>
            <a:ext cx="2204450" cy="338554"/>
          </a:xfrm>
          <a:prstGeom prst="rect">
            <a:avLst/>
          </a:prstGeom>
          <a:noFill/>
        </p:spPr>
        <p:txBody>
          <a:bodyPr wrap="none" rtlCol="0">
            <a:spAutoFit/>
          </a:bodyPr>
          <a:lstStyle/>
          <a:p>
            <a:r>
              <a:rPr lang="en-US" sz="1600" dirty="0" smtClean="0"/>
              <a:t>Dr. Jamie </a:t>
            </a:r>
            <a:r>
              <a:rPr lang="en-US" sz="1600" dirty="0" err="1" smtClean="0"/>
              <a:t>Gurganus</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5800" y="457200"/>
            <a:ext cx="7391400" cy="924475"/>
          </a:xfrm>
        </p:spPr>
        <p:txBody>
          <a:bodyPr>
            <a:normAutofit fontScale="90000"/>
          </a:bodyPr>
          <a:lstStyle/>
          <a:p>
            <a:pPr>
              <a:defRPr/>
            </a:pPr>
            <a:r>
              <a:rPr lang="en-US" b="1" u="sng" dirty="0" smtClean="0"/>
              <a:t>Activities Sponsored by the ME S-STEM Program</a:t>
            </a:r>
          </a:p>
        </p:txBody>
      </p:sp>
      <p:sp>
        <p:nvSpPr>
          <p:cNvPr id="148483" name="Rectangle 3"/>
          <p:cNvSpPr>
            <a:spLocks noGrp="1" noChangeArrowheads="1"/>
          </p:cNvSpPr>
          <p:nvPr>
            <p:ph idx="1"/>
          </p:nvPr>
        </p:nvSpPr>
        <p:spPr>
          <a:xfrm>
            <a:off x="838200" y="1905000"/>
            <a:ext cx="7173300" cy="4195481"/>
          </a:xfrm>
        </p:spPr>
        <p:txBody>
          <a:bodyPr>
            <a:normAutofit lnSpcReduction="10000"/>
          </a:bodyPr>
          <a:lstStyle/>
          <a:p>
            <a:pPr eaLnBrk="1" hangingPunct="1">
              <a:defRPr/>
            </a:pPr>
            <a:r>
              <a:rPr lang="en-US" dirty="0" smtClean="0"/>
              <a:t>Annual retreat with professional development workshop*</a:t>
            </a:r>
          </a:p>
          <a:p>
            <a:pPr eaLnBrk="1" hangingPunct="1">
              <a:defRPr/>
            </a:pPr>
            <a:r>
              <a:rPr lang="en-US" dirty="0" smtClean="0"/>
              <a:t>Three research seminars per year*</a:t>
            </a:r>
          </a:p>
          <a:p>
            <a:pPr eaLnBrk="1" hangingPunct="1">
              <a:defRPr/>
            </a:pPr>
            <a:r>
              <a:rPr lang="en-US" dirty="0" smtClean="0"/>
              <a:t>Mid-semester lunch with faculty/professional development workshop*</a:t>
            </a:r>
          </a:p>
          <a:p>
            <a:pPr eaLnBrk="1" hangingPunct="1">
              <a:defRPr/>
            </a:pPr>
            <a:r>
              <a:rPr lang="en-US" dirty="0" smtClean="0"/>
              <a:t>One-to-one faculty mentoring* </a:t>
            </a:r>
          </a:p>
          <a:p>
            <a:pPr eaLnBrk="1" hangingPunct="1">
              <a:defRPr/>
            </a:pPr>
            <a:r>
              <a:rPr lang="en-US" dirty="0" smtClean="0"/>
              <a:t>Peer mentoring program* (with the ME department)</a:t>
            </a:r>
          </a:p>
          <a:p>
            <a:pPr eaLnBrk="1" hangingPunct="1">
              <a:defRPr/>
            </a:pPr>
            <a:r>
              <a:rPr lang="en-US" dirty="0" smtClean="0"/>
              <a:t>ME Lab visits*</a:t>
            </a:r>
          </a:p>
          <a:p>
            <a:pPr eaLnBrk="1" hangingPunct="1">
              <a:defRPr/>
            </a:pPr>
            <a:r>
              <a:rPr lang="en-US" dirty="0" smtClean="0">
                <a:solidFill>
                  <a:srgbClr val="FFFF00"/>
                </a:solidFill>
              </a:rPr>
              <a:t>Provide financial support to cover lab expenses</a:t>
            </a:r>
          </a:p>
          <a:p>
            <a:pPr eaLnBrk="1" hangingPunct="1">
              <a:defRPr/>
            </a:pPr>
            <a:r>
              <a:rPr lang="en-US" dirty="0" smtClean="0"/>
              <a:t>Feature scholars’ research/internship on our website</a:t>
            </a:r>
          </a:p>
          <a:p>
            <a:pPr eaLnBrk="1" hangingPunct="1">
              <a:defRPr/>
            </a:pPr>
            <a:r>
              <a:rPr lang="en-US" dirty="0" smtClean="0">
                <a:solidFill>
                  <a:srgbClr val="FFFF00"/>
                </a:solidFill>
              </a:rPr>
              <a:t>Support ME S-STEM scholars attending conferences</a:t>
            </a:r>
          </a:p>
        </p:txBody>
      </p:sp>
      <p:sp>
        <p:nvSpPr>
          <p:cNvPr id="3" name="Slide Number Placeholder 2"/>
          <p:cNvSpPr>
            <a:spLocks noGrp="1"/>
          </p:cNvSpPr>
          <p:nvPr>
            <p:ph type="sldNum" sz="quarter" idx="12"/>
          </p:nvPr>
        </p:nvSpPr>
        <p:spPr/>
        <p:txBody>
          <a:bodyPr/>
          <a:lstStyle/>
          <a:p>
            <a:pPr>
              <a:defRPr/>
            </a:pPr>
            <a:fld id="{CC2D771A-D5AD-4709-ACA6-8F596FFBE66F}" type="slidenum">
              <a:rPr lang="en-US" smtClean="0">
                <a:solidFill>
                  <a:schemeClr val="bg1"/>
                </a:solidFill>
              </a:rPr>
              <a:pPr>
                <a:defRPr/>
              </a:pPr>
              <a:t>7</a:t>
            </a:fld>
            <a:endParaRPr lang="en-US" dirty="0">
              <a:solidFill>
                <a:schemeClr val="bg1"/>
              </a:solidFill>
            </a:endParaRPr>
          </a:p>
        </p:txBody>
      </p:sp>
      <p:sp>
        <p:nvSpPr>
          <p:cNvPr id="2" name="TextBox 1"/>
          <p:cNvSpPr txBox="1"/>
          <p:nvPr/>
        </p:nvSpPr>
        <p:spPr>
          <a:xfrm>
            <a:off x="838200" y="6159500"/>
            <a:ext cx="2954655" cy="369332"/>
          </a:xfrm>
          <a:prstGeom prst="rect">
            <a:avLst/>
          </a:prstGeom>
          <a:noFill/>
        </p:spPr>
        <p:txBody>
          <a:bodyPr wrap="none" rtlCol="0">
            <a:spAutoFit/>
          </a:bodyPr>
          <a:lstStyle/>
          <a:p>
            <a:r>
              <a:rPr lang="en-US" sz="1800" b="1" dirty="0" smtClean="0">
                <a:solidFill>
                  <a:srgbClr val="00B050"/>
                </a:solidFill>
              </a:rPr>
              <a:t>* Mandatory participation</a:t>
            </a:r>
            <a:endParaRPr lang="en-US" sz="1800" b="1" dirty="0">
              <a:solidFill>
                <a:srgbClr val="00B05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277813"/>
            <a:ext cx="8458200" cy="941387"/>
          </a:xfrm>
        </p:spPr>
        <p:txBody>
          <a:bodyPr>
            <a:normAutofit fontScale="90000"/>
          </a:bodyPr>
          <a:lstStyle/>
          <a:p>
            <a:pPr eaLnBrk="1" hangingPunct="1">
              <a:defRPr/>
            </a:pPr>
            <a:r>
              <a:rPr lang="en-US" b="1" u="sng" dirty="0" smtClean="0"/>
              <a:t>Industry Experience or Internship</a:t>
            </a:r>
          </a:p>
        </p:txBody>
      </p:sp>
      <p:sp>
        <p:nvSpPr>
          <p:cNvPr id="153603" name="Rectangle 3"/>
          <p:cNvSpPr>
            <a:spLocks noGrp="1" noChangeArrowheads="1"/>
          </p:cNvSpPr>
          <p:nvPr>
            <p:ph idx="1"/>
          </p:nvPr>
        </p:nvSpPr>
        <p:spPr/>
        <p:txBody>
          <a:bodyPr>
            <a:normAutofit/>
          </a:bodyPr>
          <a:lstStyle/>
          <a:p>
            <a:pPr eaLnBrk="1" hangingPunct="1">
              <a:lnSpc>
                <a:spcPct val="90000"/>
              </a:lnSpc>
              <a:defRPr/>
            </a:pPr>
            <a:r>
              <a:rPr lang="en-US" sz="2000" dirty="0" smtClean="0"/>
              <a:t>Internship opportunities are available to most juniors and seniors in the department.</a:t>
            </a:r>
          </a:p>
          <a:p>
            <a:pPr eaLnBrk="1" hangingPunct="1">
              <a:lnSpc>
                <a:spcPct val="90000"/>
              </a:lnSpc>
              <a:defRPr/>
            </a:pPr>
            <a:r>
              <a:rPr lang="en-US" sz="2000" dirty="0" smtClean="0"/>
              <a:t>UMBC Career Center coordinates internship and provides other career development programs on campus.</a:t>
            </a:r>
          </a:p>
          <a:p>
            <a:pPr eaLnBrk="1" hangingPunct="1">
              <a:lnSpc>
                <a:spcPct val="90000"/>
              </a:lnSpc>
              <a:defRPr/>
            </a:pPr>
            <a:r>
              <a:rPr lang="en-US" sz="2000" dirty="0" smtClean="0"/>
              <a:t>20% of the Mechanical Engineering students had internships in local industry and were often hired by the company after their graduation.</a:t>
            </a:r>
          </a:p>
          <a:p>
            <a:pPr eaLnBrk="1" hangingPunct="1">
              <a:lnSpc>
                <a:spcPct val="90000"/>
              </a:lnSpc>
              <a:defRPr/>
            </a:pPr>
            <a:r>
              <a:rPr lang="en-US" sz="2000" b="1" dirty="0" smtClean="0">
                <a:solidFill>
                  <a:srgbClr val="FFFF00"/>
                </a:solidFill>
              </a:rPr>
              <a:t>41% of the ME S-STEM scholars </a:t>
            </a:r>
            <a:r>
              <a:rPr lang="en-US" sz="2000" b="1" dirty="0">
                <a:solidFill>
                  <a:srgbClr val="FFFF00"/>
                </a:solidFill>
              </a:rPr>
              <a:t>had </a:t>
            </a:r>
            <a:r>
              <a:rPr lang="en-US" sz="2000" b="1" dirty="0" smtClean="0">
                <a:solidFill>
                  <a:srgbClr val="FFFF00"/>
                </a:solidFill>
              </a:rPr>
              <a:t>at least one internship </a:t>
            </a:r>
            <a:r>
              <a:rPr lang="en-US" sz="2000" b="1" dirty="0">
                <a:solidFill>
                  <a:srgbClr val="FFFF00"/>
                </a:solidFill>
              </a:rPr>
              <a:t>over their S-STEM </a:t>
            </a:r>
            <a:r>
              <a:rPr lang="en-US" sz="2000" b="1" dirty="0" smtClean="0">
                <a:solidFill>
                  <a:srgbClr val="FFFF00"/>
                </a:solidFill>
              </a:rPr>
              <a:t>experience.</a:t>
            </a:r>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normAutofit/>
          </a:bodyPr>
          <a:lstStyle/>
          <a:p>
            <a:pPr eaLnBrk="1" hangingPunct="1">
              <a:defRPr/>
            </a:pPr>
            <a:r>
              <a:rPr lang="en-US" b="1" u="sng" dirty="0" smtClean="0"/>
              <a:t>Integration of Research and Education</a:t>
            </a:r>
          </a:p>
        </p:txBody>
      </p:sp>
      <p:sp>
        <p:nvSpPr>
          <p:cNvPr id="154627" name="Rectangle 3"/>
          <p:cNvSpPr>
            <a:spLocks noGrp="1" noChangeArrowheads="1"/>
          </p:cNvSpPr>
          <p:nvPr>
            <p:ph idx="1"/>
          </p:nvPr>
        </p:nvSpPr>
        <p:spPr>
          <a:xfrm>
            <a:off x="1009442" y="1807361"/>
            <a:ext cx="7448757" cy="4517239"/>
          </a:xfrm>
        </p:spPr>
        <p:txBody>
          <a:bodyPr>
            <a:normAutofit fontScale="92500" lnSpcReduction="20000"/>
          </a:bodyPr>
          <a:lstStyle/>
          <a:p>
            <a:pPr eaLnBrk="1" hangingPunct="1">
              <a:defRPr/>
            </a:pPr>
            <a:r>
              <a:rPr lang="en-US" sz="2800" dirty="0" smtClean="0"/>
              <a:t>Bioengineering seminar series</a:t>
            </a:r>
          </a:p>
          <a:p>
            <a:pPr eaLnBrk="1" hangingPunct="1">
              <a:defRPr/>
            </a:pPr>
            <a:r>
              <a:rPr lang="en-US" sz="2800" dirty="0" smtClean="0"/>
              <a:t>One-semester or one summer research experience for the S-STEM scholars</a:t>
            </a:r>
          </a:p>
          <a:p>
            <a:pPr eaLnBrk="1" hangingPunct="1">
              <a:defRPr/>
            </a:pPr>
            <a:r>
              <a:rPr lang="en-US" sz="2800" b="1" dirty="0" smtClean="0">
                <a:solidFill>
                  <a:srgbClr val="FFFF00"/>
                </a:solidFill>
              </a:rPr>
              <a:t>58% of the ME S-STEM scholars had </a:t>
            </a:r>
            <a:r>
              <a:rPr lang="en-US" sz="2800" b="1" dirty="0">
                <a:solidFill>
                  <a:srgbClr val="FFFF00"/>
                </a:solidFill>
              </a:rPr>
              <a:t>at least one </a:t>
            </a:r>
            <a:r>
              <a:rPr lang="en-US" sz="2800" b="1" dirty="0" smtClean="0">
                <a:solidFill>
                  <a:srgbClr val="FFFF00"/>
                </a:solidFill>
              </a:rPr>
              <a:t>semester/summer </a:t>
            </a:r>
            <a:r>
              <a:rPr lang="en-US" sz="2800" b="1" dirty="0">
                <a:solidFill>
                  <a:srgbClr val="FFFF00"/>
                </a:solidFill>
              </a:rPr>
              <a:t>research </a:t>
            </a:r>
            <a:r>
              <a:rPr lang="en-US" sz="2800" b="1" dirty="0" smtClean="0">
                <a:solidFill>
                  <a:srgbClr val="FFFF00"/>
                </a:solidFill>
              </a:rPr>
              <a:t>experience in labs.</a:t>
            </a:r>
          </a:p>
          <a:p>
            <a:pPr eaLnBrk="1" hangingPunct="1">
              <a:defRPr/>
            </a:pPr>
            <a:r>
              <a:rPr lang="en-US" sz="2800" dirty="0" smtClean="0"/>
              <a:t>UMBC MARC U*STAR Program</a:t>
            </a:r>
          </a:p>
          <a:p>
            <a:pPr eaLnBrk="1" hangingPunct="1">
              <a:defRPr/>
            </a:pPr>
            <a:r>
              <a:rPr lang="en-US" sz="2800" dirty="0" smtClean="0"/>
              <a:t>UMBC undergraduate research awards</a:t>
            </a:r>
          </a:p>
          <a:p>
            <a:pPr eaLnBrk="1" hangingPunct="1">
              <a:defRPr/>
            </a:pPr>
            <a:r>
              <a:rPr lang="en-US" sz="2800" dirty="0" smtClean="0"/>
              <a:t>REU summer programs at UMBC or other universities</a:t>
            </a:r>
          </a:p>
          <a:p>
            <a:pPr eaLnBrk="1" hangingPunct="1">
              <a:defRPr/>
            </a:pPr>
            <a:r>
              <a:rPr lang="en-US" sz="2800" dirty="0" smtClean="0"/>
              <a:t>McNair Scholars Program</a:t>
            </a:r>
          </a:p>
          <a:p>
            <a:pPr eaLnBrk="1" hangingPunct="1">
              <a:buFont typeface="Wingdings" pitchFamily="2" charset="2"/>
              <a:buNone/>
              <a:defRPr/>
            </a:pPr>
            <a:endParaRPr lang="en-US" dirty="0" smtClean="0"/>
          </a:p>
        </p:txBody>
      </p:sp>
      <p:sp>
        <p:nvSpPr>
          <p:cNvPr id="2" name="Slide Number Placeholder 1"/>
          <p:cNvSpPr>
            <a:spLocks noGrp="1"/>
          </p:cNvSpPr>
          <p:nvPr>
            <p:ph type="sldNum" sz="quarter" idx="12"/>
          </p:nvPr>
        </p:nvSpPr>
        <p:spPr/>
        <p:txBody>
          <a:bodyPr/>
          <a:lstStyle/>
          <a:p>
            <a:pPr>
              <a:defRPr/>
            </a:pPr>
            <a:fld id="{CC2D771A-D5AD-4709-ACA6-8F596FFBE66F}" type="slidenum">
              <a:rPr lang="en-US"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10024</TotalTime>
  <Words>1787</Words>
  <Application>Microsoft Office PowerPoint</Application>
  <PresentationFormat>On-screen Show (4:3)</PresentationFormat>
  <Paragraphs>117</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Symbol</vt:lpstr>
      <vt:lpstr>Times New Roman</vt:lpstr>
      <vt:lpstr>Wingdings</vt:lpstr>
      <vt:lpstr>Wingdings 3</vt:lpstr>
      <vt:lpstr>Ion</vt:lpstr>
      <vt:lpstr>Mechanical Engineering S-STEM Scholarship Program at UMBC</vt:lpstr>
      <vt:lpstr>Outline</vt:lpstr>
      <vt:lpstr>Mechanical Engineering S-STEM Scholarship Program at UMBC</vt:lpstr>
      <vt:lpstr>Eligibility</vt:lpstr>
      <vt:lpstr>Our scholars in the past</vt:lpstr>
      <vt:lpstr>Management Team</vt:lpstr>
      <vt:lpstr>Activities Sponsored by the ME S-STEM Program</vt:lpstr>
      <vt:lpstr>Industry Experience or Internship</vt:lpstr>
      <vt:lpstr>Integration of Research and Education</vt:lpstr>
      <vt:lpstr>PowerPoint Presentation</vt:lpstr>
      <vt:lpstr>Career Counseling and Job Placement</vt:lpstr>
      <vt:lpstr>PowerPoint Presentation</vt:lpstr>
      <vt:lpstr>PowerPoint Presentation</vt:lpstr>
      <vt:lpstr>PowerPoint Presentation</vt:lpstr>
      <vt:lpstr>Checklist for Scholars</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UMBC’s Mechanical Engineering Curriculum</dc:title>
  <dc:creator>eggleton</dc:creator>
  <cp:lastModifiedBy>Liang Zhu</cp:lastModifiedBy>
  <cp:revision>68</cp:revision>
  <dcterms:created xsi:type="dcterms:W3CDTF">2007-12-07T00:42:33Z</dcterms:created>
  <dcterms:modified xsi:type="dcterms:W3CDTF">2022-09-09T16:36:10Z</dcterms:modified>
</cp:coreProperties>
</file>