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26"/>
  </p:notesMasterIdLst>
  <p:handoutMasterIdLst>
    <p:handoutMasterId r:id="rId27"/>
  </p:handoutMasterIdLst>
  <p:sldIdLst>
    <p:sldId id="292" r:id="rId2"/>
    <p:sldId id="293" r:id="rId3"/>
    <p:sldId id="318" r:id="rId4"/>
    <p:sldId id="331" r:id="rId5"/>
    <p:sldId id="319" r:id="rId6"/>
    <p:sldId id="339" r:id="rId7"/>
    <p:sldId id="349" r:id="rId8"/>
    <p:sldId id="320" r:id="rId9"/>
    <p:sldId id="322" r:id="rId10"/>
    <p:sldId id="323" r:id="rId11"/>
    <p:sldId id="324" r:id="rId12"/>
    <p:sldId id="325" r:id="rId13"/>
    <p:sldId id="326" r:id="rId14"/>
    <p:sldId id="327" r:id="rId15"/>
    <p:sldId id="266" r:id="rId16"/>
    <p:sldId id="350" r:id="rId17"/>
    <p:sldId id="351" r:id="rId18"/>
    <p:sldId id="352" r:id="rId19"/>
    <p:sldId id="353" r:id="rId20"/>
    <p:sldId id="354" r:id="rId21"/>
    <p:sldId id="355" r:id="rId22"/>
    <p:sldId id="357" r:id="rId23"/>
    <p:sldId id="336" r:id="rId24"/>
    <p:sldId id="356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CFF33"/>
    <a:srgbClr val="66FF33"/>
    <a:srgbClr val="FFFF66"/>
    <a:srgbClr val="336600"/>
    <a:srgbClr val="FFCC00"/>
    <a:srgbClr val="1C1C1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3" autoAdjust="0"/>
    <p:restoredTop sz="91829" autoAdjust="0"/>
  </p:normalViewPr>
  <p:slideViewPr>
    <p:cSldViewPr>
      <p:cViewPr varScale="1">
        <p:scale>
          <a:sx n="61" d="100"/>
          <a:sy n="61" d="100"/>
        </p:scale>
        <p:origin x="-8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63F7AFF-0927-43CB-BF70-02704CBFC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74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0164953-E8FF-49A9-9F98-0870244CE5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753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100F37F-C29F-49D3-B5D7-B864841FCE20}" type="slidenum">
              <a:rPr lang="en-US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2662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8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1436" tIns="45718" rIns="91436" bIns="45718"/>
          <a:lstStyle/>
          <a:p>
            <a:pPr eaLnBrk="1" hangingPunct="1"/>
            <a:endParaRPr lang="en-US" altLang="en-US" smtClean="0"/>
          </a:p>
        </p:txBody>
      </p:sp>
      <p:sp>
        <p:nvSpPr>
          <p:cNvPr id="26629" name="Slide Number Placeholder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31489BC-09B3-4E34-A39F-25BB64297E88}" type="slidenum">
              <a:rPr lang="en-US" altLang="en-US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en-US" altLang="en-U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124B343-029B-4CA6-A2F7-2F3E6D0CC7CE}" type="slidenum">
              <a:rPr lang="en-US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  <p:sp>
        <p:nvSpPr>
          <p:cNvPr id="2765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2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1436" tIns="45718" rIns="91436" bIns="45718"/>
          <a:lstStyle/>
          <a:p>
            <a:pPr eaLnBrk="1" hangingPunct="1"/>
            <a:endParaRPr lang="en-US" altLang="en-US" smtClean="0"/>
          </a:p>
        </p:txBody>
      </p:sp>
      <p:sp>
        <p:nvSpPr>
          <p:cNvPr id="27653" name="Slide Number Placeholder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C85448A-A5E8-44E0-91A9-3E46D8CFA298}" type="slidenum">
              <a:rPr lang="en-US" altLang="en-US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en-US" altLang="en-U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C4F0937-D74B-4034-8A1F-83F8BA7CA736}" type="slidenum">
              <a:rPr lang="en-US" altLang="en-US" smtClean="0"/>
              <a:pPr eaLnBrk="1" hangingPunct="1">
                <a:spcBef>
                  <a:spcPct val="0"/>
                </a:spcBef>
              </a:pPr>
              <a:t>15</a:t>
            </a:fld>
            <a:endParaRPr lang="en-US" alt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8 w 1722"/>
                <a:gd name="T1" fmla="*/ 64 h 66"/>
                <a:gd name="T2" fmla="*/ 1718 w 1722"/>
                <a:gd name="T3" fmla="*/ 58 h 66"/>
                <a:gd name="T4" fmla="*/ 0 w 1722"/>
                <a:gd name="T5" fmla="*/ 0 h 66"/>
                <a:gd name="T6" fmla="*/ 0 w 1722"/>
                <a:gd name="T7" fmla="*/ 46 h 66"/>
                <a:gd name="T8" fmla="*/ 1718 w 1722"/>
                <a:gd name="T9" fmla="*/ 64 h 66"/>
                <a:gd name="T10" fmla="*/ 1718 w 1722"/>
                <a:gd name="T11" fmla="*/ 64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3 w 975"/>
                <a:gd name="T1" fmla="*/ 48 h 101"/>
                <a:gd name="T2" fmla="*/ 973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3 w 975"/>
                <a:gd name="T9" fmla="*/ 48 h 101"/>
                <a:gd name="T10" fmla="*/ 973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7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7 w 2141"/>
                <a:gd name="T7" fmla="*/ 0 h 198"/>
                <a:gd name="T8" fmla="*/ 2137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6 w 2517"/>
                <a:gd name="T1" fmla="*/ 276 h 276"/>
                <a:gd name="T2" fmla="*/ 2511 w 2517"/>
                <a:gd name="T3" fmla="*/ 204 h 276"/>
                <a:gd name="T4" fmla="*/ 2254 w 2517"/>
                <a:gd name="T5" fmla="*/ 0 h 276"/>
                <a:gd name="T6" fmla="*/ 0 w 2517"/>
                <a:gd name="T7" fmla="*/ 276 h 276"/>
                <a:gd name="T8" fmla="*/ 2176 w 2517"/>
                <a:gd name="T9" fmla="*/ 276 h 276"/>
                <a:gd name="T10" fmla="*/ 2176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7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7 w 729"/>
                <a:gd name="T7" fmla="*/ 240 h 240"/>
                <a:gd name="T8" fmla="*/ 727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7 w 729"/>
                <a:gd name="T1" fmla="*/ 318 h 318"/>
                <a:gd name="T2" fmla="*/ 727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7 w 729"/>
                <a:gd name="T9" fmla="*/ 318 h 318"/>
                <a:gd name="T10" fmla="*/ 727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0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71050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71051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2C73F-A474-4588-BC87-D79D2DDB2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453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5D09E-C038-4A95-9B53-77ED910C31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39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77639-BCFF-4910-85CC-FE161F92B2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332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D771A-D5AD-4709-ACA6-8F596FFBE6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7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BEF47-5C00-41A1-ACC9-19F566991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239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60A70-52EE-4CAA-AC61-8B8AFBD2CB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988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57F64-C23D-4907-B7B2-981F89EC6C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23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9F285-8433-4101-BB63-7F2B689E5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41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7FD2B-B958-4BBC-B5BA-3ED5B891F4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51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6CA97-63B4-4563-B239-54515952C4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93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24BFF-EBAA-4DD3-AA93-EE2517B1F5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003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58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69987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9988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9989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8 w 1722"/>
                <a:gd name="T1" fmla="*/ 64 h 66"/>
                <a:gd name="T2" fmla="*/ 1718 w 1722"/>
                <a:gd name="T3" fmla="*/ 58 h 66"/>
                <a:gd name="T4" fmla="*/ 0 w 1722"/>
                <a:gd name="T5" fmla="*/ 0 h 66"/>
                <a:gd name="T6" fmla="*/ 0 w 1722"/>
                <a:gd name="T7" fmla="*/ 46 h 66"/>
                <a:gd name="T8" fmla="*/ 1718 w 1722"/>
                <a:gd name="T9" fmla="*/ 64 h 66"/>
                <a:gd name="T10" fmla="*/ 1718 w 1722"/>
                <a:gd name="T11" fmla="*/ 64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991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3 w 975"/>
                <a:gd name="T1" fmla="*/ 48 h 101"/>
                <a:gd name="T2" fmla="*/ 973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3 w 975"/>
                <a:gd name="T9" fmla="*/ 48 h 101"/>
                <a:gd name="T10" fmla="*/ 973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7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7 w 2141"/>
                <a:gd name="T7" fmla="*/ 0 h 198"/>
                <a:gd name="T8" fmla="*/ 2137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994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6 w 2517"/>
                <a:gd name="T1" fmla="*/ 276 h 276"/>
                <a:gd name="T2" fmla="*/ 2511 w 2517"/>
                <a:gd name="T3" fmla="*/ 204 h 276"/>
                <a:gd name="T4" fmla="*/ 2254 w 2517"/>
                <a:gd name="T5" fmla="*/ 0 h 276"/>
                <a:gd name="T6" fmla="*/ 0 w 2517"/>
                <a:gd name="T7" fmla="*/ 276 h 276"/>
                <a:gd name="T8" fmla="*/ 2176 w 2517"/>
                <a:gd name="T9" fmla="*/ 276 h 276"/>
                <a:gd name="T10" fmla="*/ 2176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996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2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7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7 w 729"/>
                <a:gd name="T7" fmla="*/ 240 h 240"/>
                <a:gd name="T8" fmla="*/ 727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998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4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7 w 729"/>
                <a:gd name="T1" fmla="*/ 318 h 318"/>
                <a:gd name="T2" fmla="*/ 727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7 w 729"/>
                <a:gd name="T9" fmla="*/ 318 h 318"/>
                <a:gd name="T10" fmla="*/ 727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000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0001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0002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8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004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0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006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0007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0008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010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0011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7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0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013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9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015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0016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0017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0018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0019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0020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0021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0022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70024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0025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70026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700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0028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002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003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A29DE445-37E6-47EB-BB6B-0C119C6F9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http://www.umbc.edu/engineering/me/images/faculty%20images/spence.jpg" TargetMode="External"/><Relationship Id="rId13" Type="http://schemas.openxmlformats.org/officeDocument/2006/relationships/image" Target="../media/image11.png"/><Relationship Id="rId3" Type="http://schemas.openxmlformats.org/officeDocument/2006/relationships/hyperlink" Target="http://www.umbc.edu/engineering/me/arola.htm" TargetMode="External"/><Relationship Id="rId7" Type="http://schemas.openxmlformats.org/officeDocument/2006/relationships/image" Target="../media/image9.jpeg"/><Relationship Id="rId12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http://www.umbc.edu/engineering/me/images/faculty%20images/eggleton.jpg" TargetMode="External"/><Relationship Id="rId11" Type="http://schemas.openxmlformats.org/officeDocument/2006/relationships/image" Target="../media/image3.png"/><Relationship Id="rId5" Type="http://schemas.openxmlformats.org/officeDocument/2006/relationships/image" Target="../media/image8.jpeg"/><Relationship Id="rId10" Type="http://schemas.openxmlformats.org/officeDocument/2006/relationships/image" Target="../media/image2.png"/><Relationship Id="rId4" Type="http://schemas.openxmlformats.org/officeDocument/2006/relationships/image" Target="../media/image7.jpeg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914400"/>
            <a:ext cx="8686800" cy="2590800"/>
          </a:xfrm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4000" b="1" smtClean="0"/>
              <a:t>Mechanical Engineering S-STEM Scholarship Program at UMBC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677988" y="3657600"/>
            <a:ext cx="5668962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Liang Zhu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Director, ME S-STEM Program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Department of Mechanical Engineering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University of Maryland Baltimore County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u="sng" smtClean="0"/>
              <a:t>Academic Support Services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2133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u="sng" dirty="0" smtClean="0">
                <a:solidFill>
                  <a:srgbClr val="FF0000"/>
                </a:solidFill>
              </a:rPr>
              <a:t>Tutoring service by the ME S-STEM program</a:t>
            </a:r>
          </a:p>
          <a:p>
            <a:pPr lvl="1" eaLnBrk="1" hangingPunct="1">
              <a:defRPr/>
            </a:pPr>
            <a:r>
              <a:rPr lang="en-US" sz="2400" b="1" u="sng" dirty="0" smtClean="0">
                <a:solidFill>
                  <a:srgbClr val="FF0000"/>
                </a:solidFill>
              </a:rPr>
              <a:t>Mr. </a:t>
            </a:r>
            <a:r>
              <a:rPr lang="en-US" sz="2400" b="1" u="sng" dirty="0" err="1" smtClean="0">
                <a:solidFill>
                  <a:srgbClr val="FF0000"/>
                </a:solidFill>
              </a:rPr>
              <a:t>Hiren</a:t>
            </a:r>
            <a:r>
              <a:rPr lang="en-US" sz="2400" b="1" u="sng" dirty="0" smtClean="0">
                <a:solidFill>
                  <a:srgbClr val="FF0000"/>
                </a:solidFill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</a:rPr>
              <a:t>Balsara</a:t>
            </a:r>
            <a:endParaRPr lang="en-US" sz="2400" b="1" u="sng" dirty="0">
              <a:solidFill>
                <a:srgbClr val="FF0000"/>
              </a:solidFill>
            </a:endParaRPr>
          </a:p>
          <a:p>
            <a:pPr lvl="1" eaLnBrk="1" hangingPunct="1">
              <a:defRPr/>
            </a:pPr>
            <a:r>
              <a:rPr lang="en-US" sz="2400" b="1" u="sng" dirty="0" smtClean="0">
                <a:solidFill>
                  <a:srgbClr val="FF0000"/>
                </a:solidFill>
              </a:rPr>
              <a:t>ME Tutoring Room: E229B</a:t>
            </a:r>
          </a:p>
          <a:p>
            <a:pPr eaLnBrk="1" hangingPunct="1">
              <a:defRPr/>
            </a:pPr>
            <a:endParaRPr lang="en-US" sz="2800" dirty="0" smtClean="0"/>
          </a:p>
          <a:p>
            <a:pPr eaLnBrk="1" hangingPunct="1">
              <a:defRPr/>
            </a:pPr>
            <a:r>
              <a:rPr lang="en-US" sz="2800" dirty="0" smtClean="0"/>
              <a:t>Study groups</a:t>
            </a:r>
          </a:p>
          <a:p>
            <a:pPr eaLnBrk="1" hangingPunct="1">
              <a:defRPr/>
            </a:pPr>
            <a:r>
              <a:rPr lang="en-US" sz="2800" dirty="0" smtClean="0"/>
              <a:t>Workshops</a:t>
            </a:r>
          </a:p>
          <a:p>
            <a:pPr eaLnBrk="1" hangingPunct="1">
              <a:defRPr/>
            </a:pPr>
            <a:r>
              <a:rPr lang="en-US" sz="2800" dirty="0" smtClean="0"/>
              <a:t>Peer mentoring</a:t>
            </a:r>
          </a:p>
        </p:txBody>
      </p:sp>
      <p:pic>
        <p:nvPicPr>
          <p:cNvPr id="17412" name="Picture 11" descr="LRC Home P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276600"/>
            <a:ext cx="2057400" cy="227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13" descr="Student tutoring Stud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604715"/>
            <a:ext cx="2971800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u="sng" smtClean="0"/>
              <a:t>Community Building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2971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August retreat</a:t>
            </a:r>
          </a:p>
          <a:p>
            <a:pPr eaLnBrk="1" hangingPunct="1">
              <a:defRPr/>
            </a:pPr>
            <a:r>
              <a:rPr lang="en-US" sz="2800" dirty="0" smtClean="0"/>
              <a:t>Participate in various academic activities on campus</a:t>
            </a:r>
          </a:p>
          <a:p>
            <a:pPr eaLnBrk="1" hangingPunct="1">
              <a:defRPr/>
            </a:pPr>
            <a:r>
              <a:rPr lang="en-US" sz="2800" dirty="0" smtClean="0"/>
              <a:t>A designated room for </a:t>
            </a:r>
            <a:r>
              <a:rPr lang="en-US" sz="2800" dirty="0" smtClean="0"/>
              <a:t>the ME </a:t>
            </a:r>
            <a:r>
              <a:rPr lang="en-US" sz="2800" dirty="0" smtClean="0"/>
              <a:t>S-STEM Scholarship Program</a:t>
            </a:r>
          </a:p>
          <a:p>
            <a:pPr eaLnBrk="1" hangingPunct="1">
              <a:defRPr/>
            </a:pPr>
            <a:r>
              <a:rPr lang="en-US" sz="2800" dirty="0" smtClean="0"/>
              <a:t>Social events </a:t>
            </a:r>
          </a:p>
        </p:txBody>
      </p:sp>
      <p:pic>
        <p:nvPicPr>
          <p:cNvPr id="18436" name="Picture 4" descr="DSCN04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38600"/>
            <a:ext cx="32766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DSCN04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038600"/>
            <a:ext cx="32766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58200" cy="941387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u="sng" smtClean="0"/>
              <a:t>Industry Experience or Internship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Internship opportunities are available to most juniors and seniors in the department.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UMBC Shriver Center coordinates internship and provides other career development programs on campus.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20% of the Mechanical Engineering students had internships in local industry and were often hired by the company after their graduation.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b="1" dirty="0">
                <a:solidFill>
                  <a:srgbClr val="FF0000"/>
                </a:solidFill>
              </a:rPr>
              <a:t>The </a:t>
            </a:r>
            <a:r>
              <a:rPr lang="en-US" sz="2800" b="1" dirty="0" smtClean="0">
                <a:solidFill>
                  <a:srgbClr val="FF0000"/>
                </a:solidFill>
              </a:rPr>
              <a:t>ME S-STEM scholars </a:t>
            </a:r>
            <a:r>
              <a:rPr lang="en-US" sz="2800" b="1" dirty="0">
                <a:solidFill>
                  <a:srgbClr val="FF0000"/>
                </a:solidFill>
              </a:rPr>
              <a:t>had an average of 1.2 internships and/or research experiences over their S-STEM </a:t>
            </a:r>
            <a:r>
              <a:rPr lang="en-US" sz="2800" b="1" dirty="0" smtClean="0">
                <a:solidFill>
                  <a:srgbClr val="FF0000"/>
                </a:solidFill>
              </a:rPr>
              <a:t>experience.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 u="sng" smtClean="0"/>
              <a:t>Integration of Research and Education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Bioengineering seminar series</a:t>
            </a:r>
          </a:p>
          <a:p>
            <a:pPr eaLnBrk="1" hangingPunct="1">
              <a:defRPr/>
            </a:pPr>
            <a:r>
              <a:rPr lang="en-US" sz="2800" dirty="0" smtClean="0"/>
              <a:t>One-semester or one summer research experience for the S-STEM scholars</a:t>
            </a:r>
          </a:p>
          <a:p>
            <a:pPr eaLnBrk="1" hangingPunct="1">
              <a:defRPr/>
            </a:pPr>
            <a:r>
              <a:rPr lang="en-US" sz="2800" b="1" dirty="0" smtClean="0">
                <a:solidFill>
                  <a:srgbClr val="FF0000"/>
                </a:solidFill>
              </a:rPr>
              <a:t>61</a:t>
            </a:r>
            <a:r>
              <a:rPr lang="en-US" sz="2800" b="1" dirty="0">
                <a:solidFill>
                  <a:srgbClr val="FF0000"/>
                </a:solidFill>
              </a:rPr>
              <a:t>% </a:t>
            </a:r>
            <a:r>
              <a:rPr lang="en-US" sz="2800" b="1" dirty="0" smtClean="0">
                <a:solidFill>
                  <a:srgbClr val="FF0000"/>
                </a:solidFill>
              </a:rPr>
              <a:t>of the ME S-STEM scholars had </a:t>
            </a:r>
            <a:r>
              <a:rPr lang="en-US" sz="2800" b="1" dirty="0">
                <a:solidFill>
                  <a:srgbClr val="FF0000"/>
                </a:solidFill>
              </a:rPr>
              <a:t>at least one internship and/or research opportunity.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en-US" sz="2800" dirty="0" smtClean="0"/>
              <a:t>UMBC MARC U*STAR Program</a:t>
            </a:r>
          </a:p>
          <a:p>
            <a:pPr eaLnBrk="1" hangingPunct="1">
              <a:defRPr/>
            </a:pPr>
            <a:r>
              <a:rPr lang="en-US" sz="2800" dirty="0" smtClean="0"/>
              <a:t>UMBC undergraduate research awards</a:t>
            </a:r>
          </a:p>
          <a:p>
            <a:pPr eaLnBrk="1" hangingPunct="1">
              <a:defRPr/>
            </a:pPr>
            <a:r>
              <a:rPr lang="en-US" sz="2800" dirty="0" smtClean="0"/>
              <a:t>REU summer programs on campus</a:t>
            </a:r>
          </a:p>
          <a:p>
            <a:pPr eaLnBrk="1" hangingPunct="1">
              <a:defRPr/>
            </a:pPr>
            <a:r>
              <a:rPr lang="en-US" sz="2800" dirty="0" smtClean="0"/>
              <a:t>McNair Scholars Program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 u="sng" dirty="0" smtClean="0"/>
              <a:t>Career Counseling and Job Placement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Industrial opportunity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Faculty mentoring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Internship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UMBC Career Service Center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Graduate school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Mechanical Engineering BS/MS program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Research seminars and research experience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Graduate application process (UMBC Summer Horizon Program)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762000" y="0"/>
            <a:ext cx="8001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u="sng" dirty="0"/>
              <a:t>Recent S-STEM Scholars Graduated from Our Program</a:t>
            </a:r>
          </a:p>
        </p:txBody>
      </p:sp>
      <p:sp>
        <p:nvSpPr>
          <p:cNvPr id="22533" name="Rectangle 7"/>
          <p:cNvSpPr>
            <a:spLocks noChangeArrowheads="1"/>
          </p:cNvSpPr>
          <p:nvPr/>
        </p:nvSpPr>
        <p:spPr bwMode="auto">
          <a:xfrm>
            <a:off x="-4640263" y="1754188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/>
          </a:p>
        </p:txBody>
      </p:sp>
      <p:sp>
        <p:nvSpPr>
          <p:cNvPr id="3" name="Rectangle 2"/>
          <p:cNvSpPr/>
          <p:nvPr/>
        </p:nvSpPr>
        <p:spPr>
          <a:xfrm>
            <a:off x="381000" y="1077218"/>
            <a:ext cx="8382000" cy="5601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 dirty="0"/>
              <a:t>2013 – 2014</a:t>
            </a:r>
            <a:r>
              <a:rPr lang="en-US" sz="2100" dirty="0"/>
              <a:t> </a:t>
            </a:r>
            <a:r>
              <a:rPr lang="en-US" sz="2100" dirty="0" smtClean="0"/>
              <a:t>—</a:t>
            </a:r>
            <a:r>
              <a:rPr lang="en-US" sz="2100" dirty="0"/>
              <a:t> </a:t>
            </a:r>
            <a:r>
              <a:rPr lang="en-US" sz="2100" dirty="0">
                <a:solidFill>
                  <a:srgbClr val="FF0000"/>
                </a:solidFill>
              </a:rPr>
              <a:t>Owen Abe</a:t>
            </a:r>
            <a:r>
              <a:rPr lang="en-US" sz="2100" dirty="0"/>
              <a:t> (NAVSEA Command), </a:t>
            </a:r>
            <a:r>
              <a:rPr lang="en-US" sz="2100" dirty="0">
                <a:solidFill>
                  <a:srgbClr val="FF0000"/>
                </a:solidFill>
              </a:rPr>
              <a:t>Alfred </a:t>
            </a:r>
            <a:r>
              <a:rPr lang="en-US" sz="2100" dirty="0" err="1">
                <a:solidFill>
                  <a:srgbClr val="FF0000"/>
                </a:solidFill>
              </a:rPr>
              <a:t>Irungu</a:t>
            </a:r>
            <a:r>
              <a:rPr lang="en-US" sz="2100" dirty="0"/>
              <a:t> (Stanley Black and Decker, MD), </a:t>
            </a:r>
            <a:r>
              <a:rPr lang="en-US" sz="2100" dirty="0" err="1">
                <a:solidFill>
                  <a:srgbClr val="FF0000"/>
                </a:solidFill>
              </a:rPr>
              <a:t>Yasas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Katumuluwa</a:t>
            </a:r>
            <a:r>
              <a:rPr lang="en-US" sz="2100" dirty="0"/>
              <a:t> (Johnson </a:t>
            </a:r>
            <a:r>
              <a:rPr lang="en-US" sz="2100" dirty="0" err="1"/>
              <a:t>Marminran</a:t>
            </a:r>
            <a:r>
              <a:rPr lang="en-US" sz="2100" dirty="0"/>
              <a:t> Thomson, MD), </a:t>
            </a:r>
            <a:r>
              <a:rPr lang="en-US" sz="2100" dirty="0">
                <a:solidFill>
                  <a:srgbClr val="FF0000"/>
                </a:solidFill>
              </a:rPr>
              <a:t>Vincent Di Salvo</a:t>
            </a:r>
            <a:r>
              <a:rPr lang="en-US" sz="2100" dirty="0"/>
              <a:t>, </a:t>
            </a:r>
            <a:r>
              <a:rPr lang="en-US" sz="2100" dirty="0">
                <a:solidFill>
                  <a:srgbClr val="FF0000"/>
                </a:solidFill>
              </a:rPr>
              <a:t>Julian Gomez-Jordan</a:t>
            </a:r>
            <a:r>
              <a:rPr lang="en-US" sz="2100" dirty="0"/>
              <a:t>, </a:t>
            </a:r>
            <a:r>
              <a:rPr lang="en-US" sz="2100" dirty="0">
                <a:solidFill>
                  <a:srgbClr val="FF0000"/>
                </a:solidFill>
              </a:rPr>
              <a:t>Steven </a:t>
            </a:r>
            <a:r>
              <a:rPr lang="en-US" sz="2100" dirty="0" err="1">
                <a:solidFill>
                  <a:srgbClr val="FF0000"/>
                </a:solidFill>
              </a:rPr>
              <a:t>Lavenstein</a:t>
            </a:r>
            <a:r>
              <a:rPr lang="en-US" sz="2100" dirty="0"/>
              <a:t> (Johns </a:t>
            </a:r>
            <a:r>
              <a:rPr lang="en-US" sz="2100" dirty="0" smtClean="0"/>
              <a:t>Hopkins),</a:t>
            </a:r>
            <a:r>
              <a:rPr lang="en-US" sz="2100" dirty="0"/>
              <a:t> </a:t>
            </a:r>
            <a:r>
              <a:rPr lang="en-US" sz="2100" dirty="0">
                <a:solidFill>
                  <a:srgbClr val="FF0000"/>
                </a:solidFill>
              </a:rPr>
              <a:t>Matthew Parks</a:t>
            </a:r>
            <a:r>
              <a:rPr lang="en-US" sz="2100" dirty="0"/>
              <a:t>, </a:t>
            </a:r>
            <a:r>
              <a:rPr lang="en-US" sz="2100" dirty="0">
                <a:solidFill>
                  <a:srgbClr val="FF0000"/>
                </a:solidFill>
              </a:rPr>
              <a:t>Irvin Rodriguez</a:t>
            </a:r>
            <a:r>
              <a:rPr lang="en-US" sz="2100" dirty="0"/>
              <a:t>, </a:t>
            </a:r>
            <a:r>
              <a:rPr lang="en-US" sz="2100" dirty="0" err="1">
                <a:solidFill>
                  <a:srgbClr val="FF0000"/>
                </a:solidFill>
              </a:rPr>
              <a:t>Kabish</a:t>
            </a:r>
            <a:r>
              <a:rPr lang="en-US" sz="2100" dirty="0">
                <a:solidFill>
                  <a:srgbClr val="FF0000"/>
                </a:solidFill>
              </a:rPr>
              <a:t> Shah </a:t>
            </a:r>
            <a:r>
              <a:rPr lang="en-US" sz="2100" dirty="0"/>
              <a:t>(Whiting </a:t>
            </a:r>
            <a:r>
              <a:rPr lang="en-US" sz="2100" dirty="0" smtClean="0"/>
              <a:t>Turner),</a:t>
            </a:r>
            <a:endParaRPr lang="en-US" sz="2100" dirty="0"/>
          </a:p>
          <a:p>
            <a:r>
              <a:rPr lang="en-US" sz="2100" b="1" dirty="0"/>
              <a:t>2012 – 2013</a:t>
            </a:r>
            <a:r>
              <a:rPr lang="en-US" sz="2100" dirty="0"/>
              <a:t> </a:t>
            </a:r>
            <a:r>
              <a:rPr lang="en-US" sz="2100" dirty="0" smtClean="0"/>
              <a:t>– </a:t>
            </a:r>
            <a:r>
              <a:rPr lang="en-US" sz="2100" dirty="0" err="1" smtClean="0">
                <a:solidFill>
                  <a:srgbClr val="FF0000"/>
                </a:solidFill>
              </a:rPr>
              <a:t>Hiren</a:t>
            </a:r>
            <a:r>
              <a:rPr lang="en-US" sz="2100" dirty="0" smtClean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Balsara</a:t>
            </a:r>
            <a:r>
              <a:rPr lang="en-US" sz="2100" dirty="0"/>
              <a:t> and </a:t>
            </a:r>
            <a:r>
              <a:rPr lang="en-US" sz="2100" dirty="0">
                <a:solidFill>
                  <a:srgbClr val="FF0000"/>
                </a:solidFill>
              </a:rPr>
              <a:t>Randy </a:t>
            </a:r>
            <a:r>
              <a:rPr lang="en-US" sz="2100" dirty="0" smtClean="0">
                <a:solidFill>
                  <a:srgbClr val="FF0000"/>
                </a:solidFill>
              </a:rPr>
              <a:t>Huber</a:t>
            </a:r>
            <a:r>
              <a:rPr lang="en-US" sz="2100" dirty="0" smtClean="0"/>
              <a:t> (UMBC), </a:t>
            </a:r>
            <a:r>
              <a:rPr lang="en-US" sz="2100" dirty="0" err="1" smtClean="0">
                <a:solidFill>
                  <a:srgbClr val="FF0000"/>
                </a:solidFill>
              </a:rPr>
              <a:t>Maleshia</a:t>
            </a:r>
            <a:r>
              <a:rPr lang="en-US" sz="2100" dirty="0" smtClean="0">
                <a:solidFill>
                  <a:srgbClr val="FF0000"/>
                </a:solidFill>
              </a:rPr>
              <a:t> </a:t>
            </a:r>
            <a:r>
              <a:rPr lang="en-US" sz="2100" dirty="0">
                <a:solidFill>
                  <a:srgbClr val="FF0000"/>
                </a:solidFill>
              </a:rPr>
              <a:t>Jones </a:t>
            </a:r>
            <a:r>
              <a:rPr lang="en-US" sz="2100" dirty="0"/>
              <a:t>(</a:t>
            </a:r>
            <a:r>
              <a:rPr lang="en-US" sz="2100" dirty="0" smtClean="0"/>
              <a:t>U</a:t>
            </a:r>
            <a:r>
              <a:rPr lang="en-US" sz="2100" dirty="0"/>
              <a:t>. </a:t>
            </a:r>
            <a:r>
              <a:rPr lang="en-US" sz="2100" dirty="0" smtClean="0"/>
              <a:t>Penn), WR </a:t>
            </a:r>
            <a:r>
              <a:rPr lang="en-US" sz="2100" dirty="0"/>
              <a:t>Grace (</a:t>
            </a:r>
            <a:r>
              <a:rPr lang="en-US" sz="2100" dirty="0">
                <a:solidFill>
                  <a:srgbClr val="FF0000"/>
                </a:solidFill>
              </a:rPr>
              <a:t>Sean Brady</a:t>
            </a:r>
            <a:r>
              <a:rPr lang="en-US" sz="2100" dirty="0"/>
              <a:t>), W.L. Gore &amp; Associates (</a:t>
            </a:r>
            <a:r>
              <a:rPr lang="en-US" sz="2100" dirty="0">
                <a:solidFill>
                  <a:srgbClr val="FF0000"/>
                </a:solidFill>
              </a:rPr>
              <a:t>Israel </a:t>
            </a:r>
            <a:r>
              <a:rPr lang="en-US" sz="2100" dirty="0" err="1" smtClean="0">
                <a:solidFill>
                  <a:srgbClr val="FF0000"/>
                </a:solidFill>
              </a:rPr>
              <a:t>LIfoye</a:t>
            </a:r>
            <a:r>
              <a:rPr lang="en-US" sz="2100" dirty="0"/>
              <a:t>), HGL Dynamics (</a:t>
            </a:r>
            <a:r>
              <a:rPr lang="en-US" sz="2100" dirty="0">
                <a:solidFill>
                  <a:srgbClr val="FF0000"/>
                </a:solidFill>
              </a:rPr>
              <a:t>Sarah </a:t>
            </a:r>
            <a:r>
              <a:rPr lang="en-US" sz="2100" dirty="0" err="1">
                <a:solidFill>
                  <a:srgbClr val="FF0000"/>
                </a:solidFill>
              </a:rPr>
              <a:t>Kopytko</a:t>
            </a:r>
            <a:r>
              <a:rPr lang="en-US" sz="2100" dirty="0"/>
              <a:t>), Lockheed Martin (</a:t>
            </a:r>
            <a:r>
              <a:rPr lang="en-US" sz="2100" dirty="0">
                <a:solidFill>
                  <a:srgbClr val="FF0000"/>
                </a:solidFill>
              </a:rPr>
              <a:t>Hannah Piper</a:t>
            </a:r>
            <a:r>
              <a:rPr lang="en-US" sz="2100" dirty="0"/>
              <a:t>), JMT (</a:t>
            </a:r>
            <a:r>
              <a:rPr lang="en-US" sz="2100" dirty="0">
                <a:solidFill>
                  <a:srgbClr val="FF0000"/>
                </a:solidFill>
              </a:rPr>
              <a:t>Sarah </a:t>
            </a:r>
            <a:r>
              <a:rPr lang="en-US" sz="2100" dirty="0" err="1">
                <a:solidFill>
                  <a:srgbClr val="FF0000"/>
                </a:solidFill>
              </a:rPr>
              <a:t>Seering</a:t>
            </a:r>
            <a:r>
              <a:rPr lang="en-US" sz="2100" dirty="0"/>
              <a:t>), Army Evaluation Center (</a:t>
            </a:r>
            <a:r>
              <a:rPr lang="en-US" sz="2100" dirty="0">
                <a:solidFill>
                  <a:srgbClr val="FF0000"/>
                </a:solidFill>
              </a:rPr>
              <a:t>Christopher Wooten</a:t>
            </a:r>
            <a:r>
              <a:rPr lang="en-US" sz="2100" dirty="0"/>
              <a:t>), Henry Adams LLC (</a:t>
            </a:r>
            <a:r>
              <a:rPr lang="en-US" sz="2100" dirty="0">
                <a:solidFill>
                  <a:srgbClr val="FF0000"/>
                </a:solidFill>
              </a:rPr>
              <a:t>David Moskowitz</a:t>
            </a:r>
            <a:r>
              <a:rPr lang="en-US" sz="2100" dirty="0"/>
              <a:t>) and Siemens (</a:t>
            </a:r>
            <a:r>
              <a:rPr lang="en-US" sz="2100" dirty="0">
                <a:solidFill>
                  <a:srgbClr val="FF0000"/>
                </a:solidFill>
              </a:rPr>
              <a:t>James Yee</a:t>
            </a:r>
            <a:r>
              <a:rPr lang="en-US" sz="2100" dirty="0"/>
              <a:t>).</a:t>
            </a:r>
          </a:p>
          <a:p>
            <a:r>
              <a:rPr lang="en-US" sz="2100" b="1" dirty="0"/>
              <a:t>2011 – 2012</a:t>
            </a:r>
            <a:r>
              <a:rPr lang="en-US" sz="2100" dirty="0"/>
              <a:t> </a:t>
            </a:r>
            <a:r>
              <a:rPr lang="en-US" sz="2100" dirty="0" smtClean="0"/>
              <a:t>–</a:t>
            </a:r>
            <a:r>
              <a:rPr lang="en-US" sz="2100" dirty="0" smtClean="0">
                <a:solidFill>
                  <a:srgbClr val="FF0000"/>
                </a:solidFill>
              </a:rPr>
              <a:t>Jason </a:t>
            </a:r>
            <a:r>
              <a:rPr lang="en-US" sz="2100" dirty="0" err="1">
                <a:solidFill>
                  <a:srgbClr val="FF0000"/>
                </a:solidFill>
              </a:rPr>
              <a:t>Dunthorn</a:t>
            </a:r>
            <a:r>
              <a:rPr lang="en-US" sz="2100" dirty="0"/>
              <a:t> </a:t>
            </a:r>
            <a:r>
              <a:rPr lang="en-US" sz="2100" dirty="0" smtClean="0"/>
              <a:t>and </a:t>
            </a:r>
            <a:r>
              <a:rPr lang="en-US" sz="2100" dirty="0" smtClean="0">
                <a:solidFill>
                  <a:srgbClr val="FF0000"/>
                </a:solidFill>
              </a:rPr>
              <a:t>Chao </a:t>
            </a:r>
            <a:r>
              <a:rPr lang="en-US" sz="2100" dirty="0" err="1" smtClean="0">
                <a:solidFill>
                  <a:srgbClr val="FF0000"/>
                </a:solidFill>
              </a:rPr>
              <a:t>Hou</a:t>
            </a:r>
            <a:r>
              <a:rPr lang="en-US" sz="2100" dirty="0" smtClean="0"/>
              <a:t> (UMBC </a:t>
            </a:r>
            <a:r>
              <a:rPr lang="en-US" sz="2100" dirty="0"/>
              <a:t>Graduate School), </a:t>
            </a:r>
            <a:r>
              <a:rPr lang="en-US" sz="2100" dirty="0">
                <a:solidFill>
                  <a:srgbClr val="FF0000"/>
                </a:solidFill>
              </a:rPr>
              <a:t>Andrew Horton</a:t>
            </a:r>
            <a:r>
              <a:rPr lang="en-US" sz="2100" dirty="0"/>
              <a:t> (US Patent Office), </a:t>
            </a:r>
            <a:r>
              <a:rPr lang="en-US" sz="2100" dirty="0" err="1" smtClean="0">
                <a:solidFill>
                  <a:srgbClr val="FF0000"/>
                </a:solidFill>
              </a:rPr>
              <a:t>Vikesh</a:t>
            </a:r>
            <a:r>
              <a:rPr lang="en-US" sz="2100" dirty="0" smtClean="0">
                <a:solidFill>
                  <a:srgbClr val="FF0000"/>
                </a:solidFill>
              </a:rPr>
              <a:t> </a:t>
            </a:r>
            <a:r>
              <a:rPr lang="en-US" sz="2100" dirty="0">
                <a:solidFill>
                  <a:srgbClr val="FF0000"/>
                </a:solidFill>
              </a:rPr>
              <a:t>Patel</a:t>
            </a:r>
            <a:r>
              <a:rPr lang="en-US" sz="2100" dirty="0"/>
              <a:t> (GE Aviation), </a:t>
            </a:r>
            <a:r>
              <a:rPr lang="en-US" sz="2100" dirty="0">
                <a:solidFill>
                  <a:srgbClr val="FF0000"/>
                </a:solidFill>
              </a:rPr>
              <a:t>Chelsea Stinson</a:t>
            </a:r>
            <a:r>
              <a:rPr lang="en-US" sz="2100" dirty="0"/>
              <a:t> (John Deere), </a:t>
            </a:r>
            <a:r>
              <a:rPr lang="en-US" sz="2100" dirty="0">
                <a:solidFill>
                  <a:srgbClr val="FF0000"/>
                </a:solidFill>
              </a:rPr>
              <a:t>Luke Roberts</a:t>
            </a:r>
            <a:r>
              <a:rPr lang="en-US" sz="2100" dirty="0"/>
              <a:t> (UMCP), and </a:t>
            </a:r>
            <a:r>
              <a:rPr lang="en-US" sz="2100" dirty="0">
                <a:solidFill>
                  <a:srgbClr val="FF0000"/>
                </a:solidFill>
              </a:rPr>
              <a:t>Phillip </a:t>
            </a:r>
            <a:r>
              <a:rPr lang="en-US" sz="2100" dirty="0" err="1">
                <a:solidFill>
                  <a:srgbClr val="FF0000"/>
                </a:solidFill>
              </a:rPr>
              <a:t>Sinex</a:t>
            </a:r>
            <a:r>
              <a:rPr lang="en-US" sz="2100" dirty="0"/>
              <a:t> (Gannon University).</a:t>
            </a:r>
          </a:p>
          <a:p>
            <a:r>
              <a:rPr lang="en-US" sz="2100" b="1" dirty="0"/>
              <a:t>2010 – 2011</a:t>
            </a:r>
            <a:r>
              <a:rPr lang="en-US" sz="2100" dirty="0"/>
              <a:t> </a:t>
            </a:r>
            <a:r>
              <a:rPr lang="en-US" sz="2100" dirty="0" smtClean="0"/>
              <a:t>– </a:t>
            </a:r>
            <a:r>
              <a:rPr lang="en-US" sz="2100" dirty="0" smtClean="0">
                <a:solidFill>
                  <a:srgbClr val="FF0000"/>
                </a:solidFill>
              </a:rPr>
              <a:t>Mariano </a:t>
            </a:r>
            <a:r>
              <a:rPr lang="en-US" sz="2100" dirty="0" err="1">
                <a:solidFill>
                  <a:srgbClr val="FF0000"/>
                </a:solidFill>
              </a:rPr>
              <a:t>Mumpower</a:t>
            </a:r>
            <a:r>
              <a:rPr lang="en-US" sz="2100" dirty="0"/>
              <a:t> (Conveyor Handling Company</a:t>
            </a:r>
            <a:r>
              <a:rPr lang="en-US" sz="2100" dirty="0" smtClean="0"/>
              <a:t>), </a:t>
            </a:r>
            <a:r>
              <a:rPr lang="en-US" sz="2100" dirty="0" err="1">
                <a:solidFill>
                  <a:srgbClr val="FF0000"/>
                </a:solidFill>
              </a:rPr>
              <a:t>Binh</a:t>
            </a:r>
            <a:r>
              <a:rPr lang="en-US" sz="2100" dirty="0">
                <a:solidFill>
                  <a:srgbClr val="FF0000"/>
                </a:solidFill>
              </a:rPr>
              <a:t> Tran </a:t>
            </a:r>
            <a:r>
              <a:rPr lang="en-US" sz="2100" dirty="0"/>
              <a:t>(</a:t>
            </a:r>
            <a:r>
              <a:rPr lang="en-US" sz="2100" dirty="0" err="1"/>
              <a:t>Simens</a:t>
            </a:r>
            <a:r>
              <a:rPr lang="en-US" sz="2100" dirty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Scholars and New Scholars</a:t>
            </a:r>
            <a:endParaRPr lang="en-US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We have 12 scholars from the NSF 2010 grant.</a:t>
            </a:r>
          </a:p>
          <a:p>
            <a:endParaRPr lang="en-US" sz="2800" dirty="0" smtClean="0"/>
          </a:p>
          <a:p>
            <a:r>
              <a:rPr lang="en-US" sz="2800" dirty="0" smtClean="0"/>
              <a:t>17 new ME S-STEM scholars will join us this fall.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24007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u="sng" dirty="0" smtClean="0"/>
              <a:t>Meet the ME S-STEM Mentors</a:t>
            </a:r>
            <a:endParaRPr lang="en-US" sz="3600" b="1" u="sng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51595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71800" y="2333685"/>
            <a:ext cx="5715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Department Chair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Speaks fluent Spanish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Has the potential to be a </a:t>
            </a:r>
            <a:r>
              <a:rPr lang="en-US" dirty="0" smtClean="0"/>
              <a:t>hacker </a:t>
            </a:r>
            <a:r>
              <a:rPr lang="en-US" dirty="0" smtClean="0"/>
              <a:t>since he is good at writing sophisticated computer codes for CFD research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645302"/>
            <a:ext cx="33139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Dr. C. </a:t>
            </a:r>
            <a:r>
              <a:rPr lang="en-US" dirty="0" err="1" smtClean="0"/>
              <a:t>Eggleton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37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16452" y="1295400"/>
            <a:ext cx="5715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Undergraduate Coordinator in ME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Knows how to fly a helicopter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Likes wine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438834"/>
            <a:ext cx="30063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Dr. A. Spence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555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1219200"/>
            <a:ext cx="2315883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00401" y="1273076"/>
            <a:ext cx="533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Currently at University of Washington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Likes motorcycles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Is a very good hunter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71404" y="438834"/>
            <a:ext cx="25446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Dr. D. </a:t>
            </a:r>
            <a:r>
              <a:rPr lang="en-US" dirty="0" err="1" smtClean="0"/>
              <a:t>Arola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100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04800"/>
            <a:ext cx="8534400" cy="838200"/>
          </a:xfrm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4000" b="1" u="sng" smtClean="0"/>
              <a:t>Outline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447800"/>
            <a:ext cx="8382000" cy="4419600"/>
          </a:xfrm>
        </p:spPr>
        <p:txBody>
          <a:bodyPr/>
          <a:lstStyle/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b="1" dirty="0" smtClean="0"/>
              <a:t>ME S-STEM Program at UMBC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b="1" dirty="0" smtClean="0"/>
              <a:t>Eligibility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b="1" dirty="0" smtClean="0"/>
              <a:t>Program Features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b="1" dirty="0" smtClean="0"/>
              <a:t>Introduction of New Scholars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b="1" dirty="0" smtClean="0"/>
              <a:t>ME S-STEM Mentors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b="1" dirty="0" smtClean="0"/>
              <a:t>Expectations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41" y="1441460"/>
            <a:ext cx="1676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19400" y="1415865"/>
            <a:ext cx="6019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He is allergic to cats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He is from a city by the ocean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His research involves the so-called fourth state of matter.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358476"/>
            <a:ext cx="5006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Dr. C. Romero-</a:t>
            </a:r>
            <a:r>
              <a:rPr lang="en-US" dirty="0" err="1" smtClean="0"/>
              <a:t>Talamas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1063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40" y="1523998"/>
            <a:ext cx="1828173" cy="27761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1066149"/>
            <a:ext cx="5562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She got a C in her Calculus II course in her college.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She worked until the day before her baby was born.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She can lift a 50 </a:t>
            </a:r>
            <a:r>
              <a:rPr lang="en-US" dirty="0" err="1" smtClean="0"/>
              <a:t>Ib</a:t>
            </a:r>
            <a:r>
              <a:rPr lang="en-US" dirty="0" smtClean="0"/>
              <a:t> bag over her head.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533400"/>
            <a:ext cx="22110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Dr. L. Zhu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107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2485"/>
            <a:ext cx="8763000" cy="6723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9622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6"/>
          <p:cNvSpPr txBox="1">
            <a:spLocks noChangeArrowheads="1"/>
          </p:cNvSpPr>
          <p:nvPr/>
        </p:nvSpPr>
        <p:spPr bwMode="auto">
          <a:xfrm>
            <a:off x="2743200" y="381000"/>
            <a:ext cx="305724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Expectations</a:t>
            </a:r>
          </a:p>
        </p:txBody>
      </p:sp>
      <p:sp>
        <p:nvSpPr>
          <p:cNvPr id="23555" name="Text Box 7"/>
          <p:cNvSpPr txBox="1">
            <a:spLocks noChangeArrowheads="1"/>
          </p:cNvSpPr>
          <p:nvPr/>
        </p:nvSpPr>
        <p:spPr bwMode="auto">
          <a:xfrm>
            <a:off x="609600" y="1295400"/>
            <a:ext cx="822960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Update your email contact information and check your emails regularly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Respond to email requests from the program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Schedule regular meetings with your mentor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Attend all required research seminars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Contact us if you need help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See the tutor regularly if you have difficulties in courses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Use the student support services on campus 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en-US" altLang="en-US" sz="2400" dirty="0"/>
              <a:t> Learning Resource Center, Office of Undergraduate Education, Student Support </a:t>
            </a:r>
            <a:r>
              <a:rPr lang="en-US" altLang="en-US" sz="2400" dirty="0" smtClean="0"/>
              <a:t>Services, The </a:t>
            </a:r>
            <a:r>
              <a:rPr lang="en-US" altLang="en-US" sz="2400" dirty="0"/>
              <a:t>Shriver Center, Career Center, UMBC Graduate School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844" y="50800"/>
            <a:ext cx="8229600" cy="1143000"/>
          </a:xfrm>
        </p:spPr>
        <p:txBody>
          <a:bodyPr/>
          <a:lstStyle/>
          <a:p>
            <a:r>
              <a:rPr lang="en-US" sz="3600" b="1" u="sng" dirty="0" smtClean="0"/>
              <a:t>Action Items for Scholars</a:t>
            </a:r>
            <a:endParaRPr lang="en-US" sz="3600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371600"/>
            <a:ext cx="8305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Don’t forget the sign up sheet.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Select your mentor (new scholars) and email Dr. Zhu </a:t>
            </a:r>
            <a:r>
              <a:rPr lang="en-US" sz="2800" u="sng" dirty="0" smtClean="0">
                <a:solidFill>
                  <a:srgbClr val="FF0000"/>
                </a:solidFill>
              </a:rPr>
              <a:t>before this coming Friday</a:t>
            </a:r>
            <a:r>
              <a:rPr lang="en-US" sz="2800" dirty="0" smtClean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Submit the survey (new scholars) </a:t>
            </a:r>
            <a:r>
              <a:rPr lang="en-US" sz="2800" u="sng" dirty="0" smtClean="0">
                <a:solidFill>
                  <a:srgbClr val="FF0000"/>
                </a:solidFill>
              </a:rPr>
              <a:t>today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Know where room E229B is.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Check your emails regularly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Schedule at least one meeting with your mentor this semester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Attend the S-STEM research seminars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Enjoy the scholarship and buy yourself something fun.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0238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 u="sng" smtClean="0"/>
              <a:t>Mechanical Engineering S-STEM Scholarship Program at UMBC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83058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dirty="0" smtClean="0"/>
              <a:t>The ME S-STEM Scholarship Program” is an NSF funded four year scholarship program starting in 2010.  We recently got the renewal from NSF to continue the program for the next four years.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 smtClean="0"/>
              <a:t>The S-STEM program will provide scholarships and educational opportunities to 16 economically disadvantaged and academically talented undergraduate students in the ME program at UMBC.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 smtClean="0"/>
              <a:t>Scholarship amount is based on financial need (indicated in the FASFA form) and academic performance, with an average amount of $7500 per year per student.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 u="sng" smtClean="0"/>
              <a:t>Mechanical Engineering S-STEM Scholarship Program at UMBC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438400"/>
            <a:ext cx="8229600" cy="2819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Eligible expenses include tuition, fees, books, supplies, housing, and equipment.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8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The scholarship goal is to improve student retention and increase their career prospects, with special emphasis on diversity.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581400" y="1524000"/>
            <a:ext cx="1587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itchFamily="18" charset="0"/>
              </a:rPr>
              <a:t>(continued)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153400" cy="617538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u="sng" dirty="0" smtClean="0"/>
              <a:t>Eligibility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610600" cy="5257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/>
              <a:t>The scholarship is aimed at graduating high school seniors, community college transfer students, and current UMBC students in Mechanical Engineering.</a:t>
            </a:r>
          </a:p>
          <a:p>
            <a:pPr eaLnBrk="1" hangingPunct="1">
              <a:defRPr/>
            </a:pPr>
            <a:r>
              <a:rPr lang="en-US" sz="2400" dirty="0" smtClean="0"/>
              <a:t>The applicants must be a US citizen and permanent resident.</a:t>
            </a:r>
          </a:p>
          <a:p>
            <a:pPr eaLnBrk="1" hangingPunct="1">
              <a:defRPr/>
            </a:pPr>
            <a:r>
              <a:rPr lang="en-US" sz="2400" dirty="0" smtClean="0"/>
              <a:t>The student should intend to enroll in the Mechanical Engineering major at UMBC and maintains a full time student status.</a:t>
            </a:r>
          </a:p>
          <a:p>
            <a:pPr eaLnBrk="1" hangingPunct="1">
              <a:defRPr/>
            </a:pPr>
            <a:r>
              <a:rPr lang="en-US" sz="2400" dirty="0" smtClean="0"/>
              <a:t>A minimum GPA of 2.75 is required.</a:t>
            </a:r>
          </a:p>
          <a:p>
            <a:pPr eaLnBrk="1" hangingPunct="1">
              <a:defRPr/>
            </a:pPr>
            <a:r>
              <a:rPr lang="en-US" sz="2400" dirty="0" smtClean="0"/>
              <a:t>The applicants should demonstrate financial need based on the FASFA form.</a:t>
            </a:r>
          </a:p>
          <a:p>
            <a:pPr eaLnBrk="1" hangingPunct="1">
              <a:defRPr/>
            </a:pPr>
            <a:r>
              <a:rPr lang="en-US" sz="2400" dirty="0" smtClean="0"/>
              <a:t>Scholarship renewals are based on academic performance and participations in S-STEM program activities.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77200" cy="636588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u="sng" dirty="0" smtClean="0"/>
              <a:t>Our Scholars in the Past</a:t>
            </a:r>
          </a:p>
        </p:txBody>
      </p:sp>
      <p:pic>
        <p:nvPicPr>
          <p:cNvPr id="13315" name="Picture 4" descr="DSCN04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76300"/>
            <a:ext cx="47244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895600"/>
            <a:ext cx="5116513" cy="381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u="sng" smtClean="0"/>
              <a:t>Management Team</a:t>
            </a:r>
          </a:p>
        </p:txBody>
      </p:sp>
      <p:pic>
        <p:nvPicPr>
          <p:cNvPr id="14339" name="Picture 4" descr="Zhu_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17650" y="1853803"/>
            <a:ext cx="1079500" cy="129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0" name="Picture 5" descr="arol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7" y="1853803"/>
            <a:ext cx="10144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 descr="http://www.umbc.edu/engineering/me/images/faculty%20images/eggleton.jpg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594" y="1859280"/>
            <a:ext cx="11303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7" descr="http://www.umbc.edu/engineering/me/images/faculty%20images/spence.jpg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359" y="1884283"/>
            <a:ext cx="10191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 Box 8"/>
          <p:cNvSpPr txBox="1">
            <a:spLocks noChangeArrowheads="1"/>
          </p:cNvSpPr>
          <p:nvPr/>
        </p:nvSpPr>
        <p:spPr bwMode="auto">
          <a:xfrm>
            <a:off x="3657600" y="1219200"/>
            <a:ext cx="18907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latin typeface="Times New Roman" pitchFamily="18" charset="0"/>
              </a:rPr>
              <a:t>At UMBC</a:t>
            </a:r>
          </a:p>
        </p:txBody>
      </p:sp>
      <p:sp>
        <p:nvSpPr>
          <p:cNvPr id="14344" name="Text Box 9"/>
          <p:cNvSpPr txBox="1">
            <a:spLocks noChangeArrowheads="1"/>
          </p:cNvSpPr>
          <p:nvPr/>
        </p:nvSpPr>
        <p:spPr bwMode="auto">
          <a:xfrm>
            <a:off x="1431898" y="3276600"/>
            <a:ext cx="727397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latin typeface="Times New Roman" pitchFamily="18" charset="0"/>
              </a:rPr>
              <a:t>Dr. L. Zhu       Dr. D. </a:t>
            </a:r>
            <a:r>
              <a:rPr lang="en-US" altLang="en-US" sz="1600" dirty="0" err="1">
                <a:latin typeface="Times New Roman" pitchFamily="18" charset="0"/>
              </a:rPr>
              <a:t>Arola</a:t>
            </a:r>
            <a:r>
              <a:rPr lang="en-US" altLang="en-US" sz="1600" dirty="0">
                <a:latin typeface="Times New Roman" pitchFamily="18" charset="0"/>
              </a:rPr>
              <a:t>   Dr. C. </a:t>
            </a:r>
            <a:r>
              <a:rPr lang="en-US" altLang="en-US" sz="1600" dirty="0" err="1">
                <a:latin typeface="Times New Roman" pitchFamily="18" charset="0"/>
              </a:rPr>
              <a:t>Eggleton</a:t>
            </a:r>
            <a:r>
              <a:rPr lang="en-US" altLang="en-US" sz="1600" dirty="0">
                <a:latin typeface="Times New Roman" pitchFamily="18" charset="0"/>
              </a:rPr>
              <a:t>    Dr. A. </a:t>
            </a:r>
            <a:r>
              <a:rPr lang="en-US" altLang="en-US" sz="1600" dirty="0" smtClean="0">
                <a:latin typeface="Times New Roman" pitchFamily="18" charset="0"/>
              </a:rPr>
              <a:t>Spence  Dr. C. Romero-</a:t>
            </a:r>
            <a:r>
              <a:rPr lang="en-US" altLang="en-US" sz="1600" dirty="0" err="1" smtClean="0">
                <a:latin typeface="Times New Roman" pitchFamily="18" charset="0"/>
              </a:rPr>
              <a:t>Talamas</a:t>
            </a:r>
            <a:endParaRPr lang="en-US" altLang="en-US" sz="1600" dirty="0">
              <a:latin typeface="Times New Roman" pitchFamily="18" charset="0"/>
            </a:endParaRPr>
          </a:p>
        </p:txBody>
      </p:sp>
      <p:sp>
        <p:nvSpPr>
          <p:cNvPr id="14345" name="Text Box 10"/>
          <p:cNvSpPr txBox="1">
            <a:spLocks noChangeArrowheads="1"/>
          </p:cNvSpPr>
          <p:nvPr/>
        </p:nvSpPr>
        <p:spPr bwMode="auto">
          <a:xfrm>
            <a:off x="3810000" y="3657600"/>
            <a:ext cx="1597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latin typeface="Times New Roman" pitchFamily="18" charset="0"/>
              </a:rPr>
              <a:t>At MCC</a:t>
            </a:r>
          </a:p>
        </p:txBody>
      </p:sp>
      <p:pic>
        <p:nvPicPr>
          <p:cNvPr id="14346" name="Picture 11" descr="He_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267200"/>
            <a:ext cx="11080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7" name="Text Box 12"/>
          <p:cNvSpPr txBox="1">
            <a:spLocks noChangeArrowheads="1"/>
          </p:cNvSpPr>
          <p:nvPr/>
        </p:nvSpPr>
        <p:spPr bwMode="auto">
          <a:xfrm>
            <a:off x="3886200" y="5638800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latin typeface="Times New Roman" pitchFamily="18" charset="0"/>
            </a:endParaRPr>
          </a:p>
        </p:txBody>
      </p:sp>
      <p:sp>
        <p:nvSpPr>
          <p:cNvPr id="14348" name="Text Box 13"/>
          <p:cNvSpPr txBox="1">
            <a:spLocks noChangeArrowheads="1"/>
          </p:cNvSpPr>
          <p:nvPr/>
        </p:nvSpPr>
        <p:spPr bwMode="auto">
          <a:xfrm>
            <a:off x="4038600" y="5638800"/>
            <a:ext cx="10302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Times New Roman" pitchFamily="18" charset="0"/>
              </a:rPr>
              <a:t>Dr. W. He</a:t>
            </a:r>
          </a:p>
        </p:txBody>
      </p:sp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864" y="1859280"/>
            <a:ext cx="896937" cy="134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 u="sng" smtClean="0"/>
              <a:t>Special Features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What will we do </a:t>
            </a:r>
            <a:r>
              <a:rPr lang="en-US" smtClean="0">
                <a:solidFill>
                  <a:srgbClr val="FFFF66"/>
                </a:solidFill>
              </a:rPr>
              <a:t>DIFFERENTLY</a:t>
            </a:r>
            <a:r>
              <a:rPr lang="en-US" smtClean="0"/>
              <a:t> from other S-STEM programs?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12788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u="sng" smtClean="0"/>
              <a:t>Mentoring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90600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One-to-one mentoring by faculty in the department.</a:t>
            </a:r>
          </a:p>
          <a:p>
            <a:pPr eaLnBrk="1" hangingPunct="1">
              <a:defRPr/>
            </a:pPr>
            <a:r>
              <a:rPr lang="en-US" sz="2800" dirty="0" smtClean="0"/>
              <a:t>Regular interaction with the mentor</a:t>
            </a:r>
          </a:p>
          <a:p>
            <a:pPr eaLnBrk="1" hangingPunct="1">
              <a:defRPr/>
            </a:pPr>
            <a:r>
              <a:rPr lang="en-US" sz="2800" dirty="0" smtClean="0"/>
              <a:t>Different mentoring strategies for students at various stages.</a:t>
            </a:r>
          </a:p>
        </p:txBody>
      </p:sp>
      <p:pic>
        <p:nvPicPr>
          <p:cNvPr id="16388" name="Picture 6" descr="DSC_07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81400"/>
            <a:ext cx="2286000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 descr="DSC_06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81400"/>
            <a:ext cx="243840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9" descr="DSC_046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581400"/>
            <a:ext cx="2400300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714</TotalTime>
  <Words>881</Words>
  <Application>Microsoft Office PowerPoint</Application>
  <PresentationFormat>On-screen Show (4:3)</PresentationFormat>
  <Paragraphs>131</Paragraphs>
  <Slides>24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Beam</vt:lpstr>
      <vt:lpstr>Mechanical Engineering S-STEM Scholarship Program at UMBC</vt:lpstr>
      <vt:lpstr>Outline</vt:lpstr>
      <vt:lpstr>Mechanical Engineering S-STEM Scholarship Program at UMBC</vt:lpstr>
      <vt:lpstr>Mechanical Engineering S-STEM Scholarship Program at UMBC</vt:lpstr>
      <vt:lpstr>Eligibility</vt:lpstr>
      <vt:lpstr>Our Scholars in the Past</vt:lpstr>
      <vt:lpstr>Management Team</vt:lpstr>
      <vt:lpstr>Special Features</vt:lpstr>
      <vt:lpstr>Mentoring</vt:lpstr>
      <vt:lpstr>Academic Support Services</vt:lpstr>
      <vt:lpstr>Community Building</vt:lpstr>
      <vt:lpstr>Industry Experience or Internship</vt:lpstr>
      <vt:lpstr>Integration of Research and Education</vt:lpstr>
      <vt:lpstr>Career Counseling and Job Placement</vt:lpstr>
      <vt:lpstr>PowerPoint Presentation</vt:lpstr>
      <vt:lpstr>Current Scholars and New Scholars</vt:lpstr>
      <vt:lpstr>Meet the ME S-STEM Mentors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Action Items for Scholars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UMBC’s Mechanical Engineering Curriculum</dc:title>
  <dc:creator>eggleton</dc:creator>
  <cp:lastModifiedBy>Liang Zhu</cp:lastModifiedBy>
  <cp:revision>35</cp:revision>
  <dcterms:created xsi:type="dcterms:W3CDTF">2007-12-07T00:42:33Z</dcterms:created>
  <dcterms:modified xsi:type="dcterms:W3CDTF">2014-09-03T15:12:12Z</dcterms:modified>
</cp:coreProperties>
</file>