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6"/>
  </p:notesMasterIdLst>
  <p:handoutMasterIdLst>
    <p:handoutMasterId r:id="rId17"/>
  </p:handoutMasterIdLst>
  <p:sldIdLst>
    <p:sldId id="292" r:id="rId2"/>
    <p:sldId id="293" r:id="rId3"/>
    <p:sldId id="318" r:id="rId4"/>
    <p:sldId id="331" r:id="rId5"/>
    <p:sldId id="320" r:id="rId6"/>
    <p:sldId id="339" r:id="rId7"/>
    <p:sldId id="359" r:id="rId8"/>
    <p:sldId id="361" r:id="rId9"/>
    <p:sldId id="362" r:id="rId10"/>
    <p:sldId id="358" r:id="rId11"/>
    <p:sldId id="360" r:id="rId12"/>
    <p:sldId id="363" r:id="rId13"/>
    <p:sldId id="266" r:id="rId14"/>
    <p:sldId id="364" r:id="rId15"/>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33"/>
    <a:srgbClr val="66FF33"/>
    <a:srgbClr val="FFFF66"/>
    <a:srgbClr val="336600"/>
    <a:srgbClr val="FFCC00"/>
    <a:srgbClr val="1C1C1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1829" autoAdjust="0"/>
  </p:normalViewPr>
  <p:slideViewPr>
    <p:cSldViewPr>
      <p:cViewPr varScale="1">
        <p:scale>
          <a:sx n="84" d="100"/>
          <a:sy n="84" d="100"/>
        </p:scale>
        <p:origin x="-11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48315692564573"/>
          <c:y val="4.9927004921458143E-2"/>
          <c:w val="0.79356332092475379"/>
          <c:h val="0.83741802438456991"/>
        </c:manualLayout>
      </c:layout>
      <c:barChart>
        <c:barDir val="col"/>
        <c:grouping val="clustered"/>
        <c:varyColors val="0"/>
        <c:ser>
          <c:idx val="0"/>
          <c:order val="0"/>
          <c:invertIfNegative val="0"/>
          <c:dPt>
            <c:idx val="1"/>
            <c:invertIfNegative val="0"/>
            <c:bubble3D val="0"/>
            <c:spPr>
              <a:solidFill>
                <a:srgbClr val="00B050"/>
              </a:solidFill>
            </c:spPr>
          </c:dPt>
          <c:dPt>
            <c:idx val="2"/>
            <c:invertIfNegative val="0"/>
            <c:bubble3D val="0"/>
            <c:spPr>
              <a:pattFill prst="lgCheck">
                <a:fgClr>
                  <a:srgbClr val="C00000"/>
                </a:fgClr>
                <a:bgClr>
                  <a:schemeClr val="bg1"/>
                </a:bgClr>
              </a:pattFill>
            </c:spPr>
          </c:dPt>
          <c:cat>
            <c:strRef>
              <c:f>Sheet1!$A$5:$A$7</c:f>
              <c:strCache>
                <c:ptCount val="3"/>
                <c:pt idx="0">
                  <c:v>Female</c:v>
                </c:pt>
                <c:pt idx="1">
                  <c:v>URM</c:v>
                </c:pt>
                <c:pt idx="2">
                  <c:v>Transfer</c:v>
                </c:pt>
              </c:strCache>
            </c:strRef>
          </c:cat>
          <c:val>
            <c:numRef>
              <c:f>Sheet1!$B$5:$B$7</c:f>
              <c:numCache>
                <c:formatCode>0.00%</c:formatCode>
                <c:ptCount val="3"/>
                <c:pt idx="0">
                  <c:v>0.184</c:v>
                </c:pt>
                <c:pt idx="1">
                  <c:v>0.34699999999999998</c:v>
                </c:pt>
                <c:pt idx="2" formatCode="0%">
                  <c:v>0.45</c:v>
                </c:pt>
              </c:numCache>
            </c:numRef>
          </c:val>
        </c:ser>
        <c:dLbls>
          <c:showLegendKey val="0"/>
          <c:showVal val="0"/>
          <c:showCatName val="0"/>
          <c:showSerName val="0"/>
          <c:showPercent val="0"/>
          <c:showBubbleSize val="0"/>
        </c:dLbls>
        <c:gapWidth val="150"/>
        <c:axId val="20538880"/>
        <c:axId val="20540416"/>
      </c:barChart>
      <c:catAx>
        <c:axId val="20538880"/>
        <c:scaling>
          <c:orientation val="minMax"/>
        </c:scaling>
        <c:delete val="0"/>
        <c:axPos val="b"/>
        <c:majorTickMark val="out"/>
        <c:minorTickMark val="none"/>
        <c:tickLblPos val="nextTo"/>
        <c:spPr>
          <a:ln>
            <a:solidFill>
              <a:schemeClr val="accent1"/>
            </a:solidFill>
          </a:ln>
        </c:spPr>
        <c:txPr>
          <a:bodyPr/>
          <a:lstStyle/>
          <a:p>
            <a:pPr>
              <a:defRPr sz="1400"/>
            </a:pPr>
            <a:endParaRPr lang="en-US"/>
          </a:p>
        </c:txPr>
        <c:crossAx val="20540416"/>
        <c:crosses val="autoZero"/>
        <c:auto val="1"/>
        <c:lblAlgn val="ctr"/>
        <c:lblOffset val="100"/>
        <c:noMultiLvlLbl val="0"/>
      </c:catAx>
      <c:valAx>
        <c:axId val="20540416"/>
        <c:scaling>
          <c:orientation val="minMax"/>
        </c:scaling>
        <c:delete val="0"/>
        <c:axPos val="l"/>
        <c:majorGridlines/>
        <c:title>
          <c:tx>
            <c:rich>
              <a:bodyPr rot="-5400000" vert="horz"/>
              <a:lstStyle/>
              <a:p>
                <a:pPr>
                  <a:defRPr sz="1400"/>
                </a:pPr>
                <a:r>
                  <a:rPr lang="en-US" sz="1400"/>
                  <a:t>Percentage of student demographics</a:t>
                </a:r>
              </a:p>
            </c:rich>
          </c:tx>
          <c:layout/>
          <c:overlay val="0"/>
        </c:title>
        <c:numFmt formatCode="0%" sourceLinked="0"/>
        <c:majorTickMark val="out"/>
        <c:minorTickMark val="none"/>
        <c:tickLblPos val="nextTo"/>
        <c:spPr>
          <a:ln>
            <a:solidFill>
              <a:schemeClr val="accent1"/>
            </a:solidFill>
          </a:ln>
        </c:spPr>
        <c:txPr>
          <a:bodyPr/>
          <a:lstStyle/>
          <a:p>
            <a:pPr>
              <a:defRPr sz="1400"/>
            </a:pPr>
            <a:endParaRPr lang="en-US"/>
          </a:p>
        </c:txPr>
        <c:crossAx val="20538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48315692564573"/>
          <c:y val="4.9927004921458143E-2"/>
          <c:w val="0.79356332092475379"/>
          <c:h val="0.83741802438456991"/>
        </c:manualLayout>
      </c:layout>
      <c:barChart>
        <c:barDir val="col"/>
        <c:grouping val="clustered"/>
        <c:varyColors val="0"/>
        <c:ser>
          <c:idx val="0"/>
          <c:order val="0"/>
          <c:invertIfNegative val="0"/>
          <c:dPt>
            <c:idx val="1"/>
            <c:invertIfNegative val="0"/>
            <c:bubble3D val="0"/>
            <c:spPr>
              <a:solidFill>
                <a:srgbClr val="00B050"/>
              </a:solidFill>
            </c:spPr>
          </c:dPt>
          <c:dPt>
            <c:idx val="2"/>
            <c:invertIfNegative val="0"/>
            <c:bubble3D val="0"/>
            <c:spPr>
              <a:solidFill>
                <a:srgbClr val="C00000"/>
              </a:solidFill>
            </c:spPr>
          </c:dPt>
          <c:cat>
            <c:strRef>
              <c:f>Sheet1!$A$24:$A$26</c:f>
              <c:strCache>
                <c:ptCount val="3"/>
                <c:pt idx="0">
                  <c:v>retreat</c:v>
                </c:pt>
                <c:pt idx="1">
                  <c:v>seminar</c:v>
                </c:pt>
                <c:pt idx="2">
                  <c:v>mentor meeting</c:v>
                </c:pt>
              </c:strCache>
            </c:strRef>
          </c:cat>
          <c:val>
            <c:numRef>
              <c:f>Sheet1!$B$24:$B$26</c:f>
              <c:numCache>
                <c:formatCode>0.00%</c:formatCode>
                <c:ptCount val="3"/>
                <c:pt idx="0">
                  <c:v>0.96</c:v>
                </c:pt>
                <c:pt idx="1">
                  <c:v>0.87000000000000011</c:v>
                </c:pt>
                <c:pt idx="2">
                  <c:v>0.90375000000000005</c:v>
                </c:pt>
              </c:numCache>
            </c:numRef>
          </c:val>
        </c:ser>
        <c:dLbls>
          <c:showLegendKey val="0"/>
          <c:showVal val="0"/>
          <c:showCatName val="0"/>
          <c:showSerName val="0"/>
          <c:showPercent val="0"/>
          <c:showBubbleSize val="0"/>
        </c:dLbls>
        <c:gapWidth val="150"/>
        <c:axId val="26064768"/>
        <c:axId val="26189824"/>
      </c:barChart>
      <c:catAx>
        <c:axId val="26064768"/>
        <c:scaling>
          <c:orientation val="minMax"/>
        </c:scaling>
        <c:delete val="0"/>
        <c:axPos val="b"/>
        <c:majorTickMark val="out"/>
        <c:minorTickMark val="none"/>
        <c:tickLblPos val="nextTo"/>
        <c:spPr>
          <a:ln>
            <a:solidFill>
              <a:schemeClr val="accent1"/>
            </a:solidFill>
          </a:ln>
        </c:spPr>
        <c:txPr>
          <a:bodyPr/>
          <a:lstStyle/>
          <a:p>
            <a:pPr>
              <a:defRPr sz="1400"/>
            </a:pPr>
            <a:endParaRPr lang="en-US"/>
          </a:p>
        </c:txPr>
        <c:crossAx val="26189824"/>
        <c:crosses val="autoZero"/>
        <c:auto val="1"/>
        <c:lblAlgn val="ctr"/>
        <c:lblOffset val="100"/>
        <c:noMultiLvlLbl val="0"/>
      </c:catAx>
      <c:valAx>
        <c:axId val="26189824"/>
        <c:scaling>
          <c:orientation val="minMax"/>
          <c:max val="1"/>
          <c:min val="0"/>
        </c:scaling>
        <c:delete val="0"/>
        <c:axPos val="l"/>
        <c:majorGridlines/>
        <c:title>
          <c:tx>
            <c:rich>
              <a:bodyPr rot="-5400000" vert="horz"/>
              <a:lstStyle/>
              <a:p>
                <a:pPr>
                  <a:defRPr sz="1200"/>
                </a:pPr>
                <a:r>
                  <a:rPr lang="en-US" sz="1200"/>
                  <a:t>Percentage of student demographics</a:t>
                </a:r>
              </a:p>
            </c:rich>
          </c:tx>
          <c:layout/>
          <c:overlay val="0"/>
        </c:title>
        <c:numFmt formatCode="0%" sourceLinked="0"/>
        <c:majorTickMark val="out"/>
        <c:minorTickMark val="none"/>
        <c:tickLblPos val="nextTo"/>
        <c:spPr>
          <a:ln>
            <a:solidFill>
              <a:schemeClr val="accent1"/>
            </a:solidFill>
          </a:ln>
        </c:spPr>
        <c:txPr>
          <a:bodyPr/>
          <a:lstStyle/>
          <a:p>
            <a:pPr>
              <a:defRPr sz="1400"/>
            </a:pPr>
            <a:endParaRPr lang="en-US"/>
          </a:p>
        </c:txPr>
        <c:crossAx val="2606476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48315692564573"/>
          <c:y val="4.9927004921458143E-2"/>
          <c:w val="0.79356332092475379"/>
          <c:h val="0.83741802438456991"/>
        </c:manualLayout>
      </c:layout>
      <c:barChart>
        <c:barDir val="col"/>
        <c:grouping val="clustered"/>
        <c:varyColors val="0"/>
        <c:ser>
          <c:idx val="0"/>
          <c:order val="0"/>
          <c:invertIfNegative val="0"/>
          <c:dPt>
            <c:idx val="0"/>
            <c:invertIfNegative val="0"/>
            <c:bubble3D val="0"/>
            <c:spPr>
              <a:solidFill>
                <a:srgbClr val="00B050"/>
              </a:solidFill>
            </c:spPr>
          </c:dPt>
          <c:dPt>
            <c:idx val="1"/>
            <c:invertIfNegative val="0"/>
            <c:bubble3D val="0"/>
            <c:spPr>
              <a:solidFill>
                <a:srgbClr val="C00000"/>
              </a:solidFill>
            </c:spPr>
          </c:dPt>
          <c:cat>
            <c:strRef>
              <c:f>Sheet1!$A$29:$A$30</c:f>
              <c:strCache>
                <c:ptCount val="2"/>
                <c:pt idx="0">
                  <c:v>seminar</c:v>
                </c:pt>
                <c:pt idx="1">
                  <c:v>mentor meeting</c:v>
                </c:pt>
              </c:strCache>
            </c:strRef>
          </c:cat>
          <c:val>
            <c:numRef>
              <c:f>Sheet1!$B$29:$B$30</c:f>
              <c:numCache>
                <c:formatCode>General</c:formatCode>
                <c:ptCount val="2"/>
                <c:pt idx="0">
                  <c:v>0.91083333333333327</c:v>
                </c:pt>
                <c:pt idx="1">
                  <c:v>0.95625000000000004</c:v>
                </c:pt>
              </c:numCache>
            </c:numRef>
          </c:val>
        </c:ser>
        <c:dLbls>
          <c:showLegendKey val="0"/>
          <c:showVal val="0"/>
          <c:showCatName val="0"/>
          <c:showSerName val="0"/>
          <c:showPercent val="0"/>
          <c:showBubbleSize val="0"/>
        </c:dLbls>
        <c:gapWidth val="150"/>
        <c:axId val="28184960"/>
        <c:axId val="28186496"/>
      </c:barChart>
      <c:catAx>
        <c:axId val="28184960"/>
        <c:scaling>
          <c:orientation val="minMax"/>
        </c:scaling>
        <c:delete val="0"/>
        <c:axPos val="b"/>
        <c:majorTickMark val="out"/>
        <c:minorTickMark val="none"/>
        <c:tickLblPos val="nextTo"/>
        <c:spPr>
          <a:ln>
            <a:solidFill>
              <a:schemeClr val="accent1"/>
            </a:solidFill>
          </a:ln>
        </c:spPr>
        <c:txPr>
          <a:bodyPr/>
          <a:lstStyle/>
          <a:p>
            <a:pPr>
              <a:defRPr sz="1400"/>
            </a:pPr>
            <a:endParaRPr lang="en-US"/>
          </a:p>
        </c:txPr>
        <c:crossAx val="28186496"/>
        <c:crosses val="autoZero"/>
        <c:auto val="1"/>
        <c:lblAlgn val="ctr"/>
        <c:lblOffset val="100"/>
        <c:noMultiLvlLbl val="0"/>
      </c:catAx>
      <c:valAx>
        <c:axId val="28186496"/>
        <c:scaling>
          <c:orientation val="minMax"/>
          <c:max val="1"/>
          <c:min val="0"/>
        </c:scaling>
        <c:delete val="0"/>
        <c:axPos val="l"/>
        <c:majorGridlines/>
        <c:title>
          <c:tx>
            <c:rich>
              <a:bodyPr rot="-5400000" vert="horz"/>
              <a:lstStyle/>
              <a:p>
                <a:pPr>
                  <a:defRPr sz="1400"/>
                </a:pPr>
                <a:r>
                  <a:rPr lang="en-US" sz="1400"/>
                  <a:t>Percentage of student demographics</a:t>
                </a:r>
              </a:p>
            </c:rich>
          </c:tx>
          <c:layout/>
          <c:overlay val="0"/>
        </c:title>
        <c:numFmt formatCode="0%" sourceLinked="0"/>
        <c:majorTickMark val="out"/>
        <c:minorTickMark val="none"/>
        <c:tickLblPos val="nextTo"/>
        <c:spPr>
          <a:ln>
            <a:solidFill>
              <a:schemeClr val="accent1"/>
            </a:solidFill>
          </a:ln>
        </c:spPr>
        <c:txPr>
          <a:bodyPr/>
          <a:lstStyle/>
          <a:p>
            <a:pPr>
              <a:defRPr sz="1400"/>
            </a:pPr>
            <a:endParaRPr lang="en-US"/>
          </a:p>
        </c:txPr>
        <c:crossAx val="28184960"/>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Sheet1!$A$11:$A$15</c:f>
              <c:strCache>
                <c:ptCount val="5"/>
                <c:pt idx="0">
                  <c:v>AY2010</c:v>
                </c:pt>
                <c:pt idx="1">
                  <c:v>AY2011</c:v>
                </c:pt>
                <c:pt idx="2">
                  <c:v>AY2012</c:v>
                </c:pt>
                <c:pt idx="3">
                  <c:v>AY2013</c:v>
                </c:pt>
                <c:pt idx="4">
                  <c:v>AY2014</c:v>
                </c:pt>
              </c:strCache>
            </c:strRef>
          </c:cat>
          <c:val>
            <c:numRef>
              <c:f>Sheet1!$B$11:$B$15</c:f>
              <c:numCache>
                <c:formatCode>0%</c:formatCode>
                <c:ptCount val="5"/>
                <c:pt idx="0">
                  <c:v>0.94</c:v>
                </c:pt>
                <c:pt idx="1">
                  <c:v>0.86</c:v>
                </c:pt>
                <c:pt idx="2">
                  <c:v>0.96</c:v>
                </c:pt>
                <c:pt idx="3">
                  <c:v>0.96</c:v>
                </c:pt>
                <c:pt idx="4">
                  <c:v>1</c:v>
                </c:pt>
              </c:numCache>
            </c:numRef>
          </c:val>
        </c:ser>
        <c:dLbls>
          <c:showLegendKey val="0"/>
          <c:showVal val="0"/>
          <c:showCatName val="0"/>
          <c:showSerName val="0"/>
          <c:showPercent val="0"/>
          <c:showBubbleSize val="0"/>
        </c:dLbls>
        <c:gapWidth val="150"/>
        <c:axId val="24996864"/>
        <c:axId val="27690880"/>
      </c:barChart>
      <c:catAx>
        <c:axId val="24996864"/>
        <c:scaling>
          <c:orientation val="minMax"/>
        </c:scaling>
        <c:delete val="0"/>
        <c:axPos val="b"/>
        <c:majorTickMark val="out"/>
        <c:minorTickMark val="none"/>
        <c:tickLblPos val="nextTo"/>
        <c:spPr>
          <a:ln>
            <a:solidFill>
              <a:schemeClr val="accent1"/>
            </a:solidFill>
          </a:ln>
        </c:spPr>
        <c:txPr>
          <a:bodyPr/>
          <a:lstStyle/>
          <a:p>
            <a:pPr>
              <a:defRPr sz="1400"/>
            </a:pPr>
            <a:endParaRPr lang="en-US"/>
          </a:p>
        </c:txPr>
        <c:crossAx val="27690880"/>
        <c:crosses val="autoZero"/>
        <c:auto val="1"/>
        <c:lblAlgn val="ctr"/>
        <c:lblOffset val="100"/>
        <c:noMultiLvlLbl val="0"/>
      </c:catAx>
      <c:valAx>
        <c:axId val="27690880"/>
        <c:scaling>
          <c:orientation val="minMax"/>
          <c:max val="1"/>
          <c:min val="0"/>
        </c:scaling>
        <c:delete val="0"/>
        <c:axPos val="l"/>
        <c:majorGridlines/>
        <c:title>
          <c:tx>
            <c:rich>
              <a:bodyPr rot="-5400000" vert="horz"/>
              <a:lstStyle/>
              <a:p>
                <a:pPr>
                  <a:defRPr sz="1400"/>
                </a:pPr>
                <a:r>
                  <a:rPr lang="en-US" sz="1400"/>
                  <a:t>Yearly Retention Rate</a:t>
                </a:r>
              </a:p>
            </c:rich>
          </c:tx>
          <c:layout/>
          <c:overlay val="0"/>
        </c:title>
        <c:numFmt formatCode="0%" sourceLinked="1"/>
        <c:majorTickMark val="out"/>
        <c:minorTickMark val="none"/>
        <c:tickLblPos val="nextTo"/>
        <c:spPr>
          <a:ln>
            <a:solidFill>
              <a:schemeClr val="accent1"/>
            </a:solidFill>
          </a:ln>
        </c:spPr>
        <c:txPr>
          <a:bodyPr/>
          <a:lstStyle/>
          <a:p>
            <a:pPr>
              <a:defRPr sz="1400"/>
            </a:pPr>
            <a:endParaRPr lang="en-US"/>
          </a:p>
        </c:txPr>
        <c:crossAx val="24996864"/>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48315692564573"/>
          <c:y val="4.9927004921458143E-2"/>
          <c:w val="0.79356332092475379"/>
          <c:h val="0.83741802438456991"/>
        </c:manualLayout>
      </c:layout>
      <c:barChart>
        <c:barDir val="col"/>
        <c:grouping val="clustered"/>
        <c:varyColors val="0"/>
        <c:ser>
          <c:idx val="0"/>
          <c:order val="0"/>
          <c:spPr>
            <a:pattFill prst="sphere">
              <a:fgClr>
                <a:srgbClr val="C00000"/>
              </a:fgClr>
              <a:bgClr>
                <a:schemeClr val="bg1"/>
              </a:bgClr>
            </a:pattFill>
          </c:spPr>
          <c:invertIfNegative val="0"/>
          <c:dPt>
            <c:idx val="1"/>
            <c:invertIfNegative val="0"/>
            <c:bubble3D val="0"/>
            <c:spPr>
              <a:pattFill prst="wdDnDiag">
                <a:fgClr>
                  <a:srgbClr val="00B050"/>
                </a:fgClr>
                <a:bgClr>
                  <a:schemeClr val="bg1"/>
                </a:bgClr>
              </a:pattFill>
            </c:spPr>
          </c:dPt>
          <c:dPt>
            <c:idx val="2"/>
            <c:invertIfNegative val="0"/>
            <c:bubble3D val="0"/>
            <c:spPr>
              <a:pattFill prst="pct90">
                <a:fgClr>
                  <a:srgbClr val="0070C0"/>
                </a:fgClr>
                <a:bgClr>
                  <a:schemeClr val="bg1"/>
                </a:bgClr>
              </a:pattFill>
            </c:spPr>
          </c:dPt>
          <c:cat>
            <c:strRef>
              <c:f>Sheet1!$A$19:$A$21</c:f>
              <c:strCache>
                <c:ptCount val="3"/>
                <c:pt idx="0">
                  <c:v>Industry (Engineering)</c:v>
                </c:pt>
                <c:pt idx="1">
                  <c:v>Graduate School</c:v>
                </c:pt>
                <c:pt idx="2">
                  <c:v>Still Looking</c:v>
                </c:pt>
              </c:strCache>
            </c:strRef>
          </c:cat>
          <c:val>
            <c:numRef>
              <c:f>Sheet1!$B$19:$B$21</c:f>
              <c:numCache>
                <c:formatCode>0%</c:formatCode>
                <c:ptCount val="3"/>
                <c:pt idx="0">
                  <c:v>0.69</c:v>
                </c:pt>
                <c:pt idx="1">
                  <c:v>0.26</c:v>
                </c:pt>
                <c:pt idx="2">
                  <c:v>0.05</c:v>
                </c:pt>
              </c:numCache>
            </c:numRef>
          </c:val>
        </c:ser>
        <c:dLbls>
          <c:showLegendKey val="0"/>
          <c:showVal val="0"/>
          <c:showCatName val="0"/>
          <c:showSerName val="0"/>
          <c:showPercent val="0"/>
          <c:showBubbleSize val="0"/>
        </c:dLbls>
        <c:gapWidth val="150"/>
        <c:axId val="27658112"/>
        <c:axId val="27659648"/>
      </c:barChart>
      <c:catAx>
        <c:axId val="27658112"/>
        <c:scaling>
          <c:orientation val="minMax"/>
        </c:scaling>
        <c:delete val="0"/>
        <c:axPos val="b"/>
        <c:majorTickMark val="out"/>
        <c:minorTickMark val="none"/>
        <c:tickLblPos val="nextTo"/>
        <c:spPr>
          <a:ln>
            <a:solidFill>
              <a:schemeClr val="accent1"/>
            </a:solidFill>
          </a:ln>
        </c:spPr>
        <c:txPr>
          <a:bodyPr/>
          <a:lstStyle/>
          <a:p>
            <a:pPr>
              <a:defRPr sz="1400"/>
            </a:pPr>
            <a:endParaRPr lang="en-US"/>
          </a:p>
        </c:txPr>
        <c:crossAx val="27659648"/>
        <c:crosses val="autoZero"/>
        <c:auto val="1"/>
        <c:lblAlgn val="ctr"/>
        <c:lblOffset val="100"/>
        <c:noMultiLvlLbl val="0"/>
      </c:catAx>
      <c:valAx>
        <c:axId val="27659648"/>
        <c:scaling>
          <c:orientation val="minMax"/>
        </c:scaling>
        <c:delete val="0"/>
        <c:axPos val="l"/>
        <c:majorGridlines/>
        <c:title>
          <c:tx>
            <c:rich>
              <a:bodyPr rot="-5400000" vert="horz"/>
              <a:lstStyle/>
              <a:p>
                <a:pPr>
                  <a:defRPr sz="1400"/>
                </a:pPr>
                <a:r>
                  <a:rPr lang="en-US" sz="1400"/>
                  <a:t>Percentage of student demographics</a:t>
                </a:r>
              </a:p>
            </c:rich>
          </c:tx>
          <c:layout/>
          <c:overlay val="0"/>
        </c:title>
        <c:numFmt formatCode="0%" sourceLinked="0"/>
        <c:majorTickMark val="out"/>
        <c:minorTickMark val="none"/>
        <c:tickLblPos val="nextTo"/>
        <c:spPr>
          <a:ln>
            <a:solidFill>
              <a:schemeClr val="accent1"/>
            </a:solidFill>
          </a:ln>
        </c:spPr>
        <c:txPr>
          <a:bodyPr/>
          <a:lstStyle/>
          <a:p>
            <a:pPr>
              <a:defRPr sz="1400"/>
            </a:pPr>
            <a:endParaRPr lang="en-US"/>
          </a:p>
        </c:txPr>
        <c:crossAx val="27658112"/>
        <c:crosses val="autoZero"/>
        <c:crossBetween val="between"/>
      </c:valAx>
      <c:spPr>
        <a:ln>
          <a:solidFill>
            <a:schemeClr val="tx1"/>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63F7AFF-0927-43CB-BF70-02704CBFC469}" type="slidenum">
              <a:rPr lang="en-US"/>
              <a:pPr>
                <a:defRPr/>
              </a:pPr>
              <a:t>‹#›</a:t>
            </a:fld>
            <a:endParaRPr lang="en-US"/>
          </a:p>
        </p:txBody>
      </p:sp>
    </p:spTree>
    <p:extLst>
      <p:ext uri="{BB962C8B-B14F-4D97-AF65-F5344CB8AC3E}">
        <p14:creationId xmlns:p14="http://schemas.microsoft.com/office/powerpoint/2010/main" val="260587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0164953-E8FF-49A9-9F98-0870244CE53D}" type="slidenum">
              <a:rPr lang="en-US"/>
              <a:pPr>
                <a:defRPr/>
              </a:pPr>
              <a:t>‹#›</a:t>
            </a:fld>
            <a:endParaRPr lang="en-US"/>
          </a:p>
        </p:txBody>
      </p:sp>
    </p:spTree>
    <p:extLst>
      <p:ext uri="{BB962C8B-B14F-4D97-AF65-F5344CB8AC3E}">
        <p14:creationId xmlns:p14="http://schemas.microsoft.com/office/powerpoint/2010/main" val="423527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100F37F-C29F-49D3-B5D7-B864841FCE20}" type="slidenum">
              <a:rPr lang="en-US" altLang="en-US" smtClean="0"/>
              <a:pPr eaLnBrk="1" hangingPunct="1">
                <a:spcBef>
                  <a:spcPct val="0"/>
                </a:spcBef>
              </a:pPr>
              <a:t>1</a:t>
            </a:fld>
            <a:endParaRPr lang="en-US" alt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xfrm>
            <a:off x="914400" y="4343400"/>
            <a:ext cx="5029200" cy="4114800"/>
          </a:xfrm>
          <a:noFill/>
        </p:spPr>
        <p:txBody>
          <a:bodyPr lIns="91436" tIns="45718" rIns="91436" bIns="45718"/>
          <a:lstStyle/>
          <a:p>
            <a:pPr eaLnBrk="1" hangingPunct="1"/>
            <a:endParaRPr lang="en-US" altLang="en-US" smtClean="0"/>
          </a:p>
        </p:txBody>
      </p:sp>
      <p:sp>
        <p:nvSpPr>
          <p:cNvPr id="26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31489BC-09B3-4E34-A39F-25BB64297E88}" type="slidenum">
              <a:rPr lang="en-US" altLang="en-US">
                <a:latin typeface="Times New Roman" pitchFamily="18" charset="0"/>
              </a:rPr>
              <a:pPr algn="r" eaLnBrk="1" hangingPunct="1">
                <a:spcBef>
                  <a:spcPct val="0"/>
                </a:spcBef>
              </a:pPr>
              <a:t>1</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24B343-029B-4CA6-A2F7-2F3E6D0CC7CE}" type="slidenum">
              <a:rPr lang="en-US" altLang="en-US" smtClean="0"/>
              <a:pPr eaLnBrk="1" hangingPunct="1">
                <a:spcBef>
                  <a:spcPct val="0"/>
                </a:spcBef>
              </a:pPr>
              <a:t>2</a:t>
            </a:fld>
            <a:endParaRPr lang="en-US" alt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xfrm>
            <a:off x="914400" y="4343400"/>
            <a:ext cx="5029200" cy="4114800"/>
          </a:xfrm>
          <a:noFill/>
        </p:spPr>
        <p:txBody>
          <a:bodyPr lIns="91436" tIns="45718" rIns="91436" bIns="45718"/>
          <a:lstStyle/>
          <a:p>
            <a:pPr eaLnBrk="1" hangingPunct="1"/>
            <a:endParaRPr lang="en-US" altLang="en-US" smtClean="0"/>
          </a:p>
        </p:txBody>
      </p:sp>
      <p:sp>
        <p:nvSpPr>
          <p:cNvPr id="2765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C85448A-A5E8-44E0-91A9-3E46D8CFA298}" type="slidenum">
              <a:rPr lang="en-US" altLang="en-US">
                <a:latin typeface="Times New Roman" pitchFamily="18" charset="0"/>
              </a:rPr>
              <a:pPr algn="r" eaLnBrk="1" hangingPunct="1">
                <a:spcBef>
                  <a:spcPct val="0"/>
                </a:spcBef>
              </a:pPr>
              <a:t>2</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C4F0937-D74B-4034-8A1F-83F8BA7CA736}" type="slidenum">
              <a:rPr lang="en-US" altLang="en-US" smtClean="0"/>
              <a:pPr eaLnBrk="1" hangingPunct="1">
                <a:spcBef>
                  <a:spcPct val="0"/>
                </a:spcBef>
              </a:pPr>
              <a:t>13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3D22C73F-A474-4588-BC87-D79D2DDB2D7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5D09E-C038-4A95-9B53-77ED910C31A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377639-BCFF-4910-85CC-FE161F92B20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2D771A-D5AD-4709-ACA6-8F596FFBE66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BEF47-5C00-41A1-ACC9-19F5669915A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960A70-52EE-4CAA-AC61-8B8AFBD2CB0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4857F64-C23D-4907-B7B2-981F89EC6C2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099F285-8433-4101-BB63-7F2B689E529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87FD2B-B958-4BBC-B5BA-3ED5B891F46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F6CA97-63B4-4563-B239-54515952C4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2C24BFF-EBAA-4DD3-AA93-EE2517B1F5EA}"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29DE445-37E6-47EB-BB6B-0C119C6F9F66}"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a:xfrm>
            <a:off x="169069" y="1295400"/>
            <a:ext cx="8686800" cy="1371600"/>
          </a:xfrm>
          <a:extLst>
            <a:ext uri="{909E8E84-426E-40DD-AFC4-6F175D3DCCD1}">
              <a14:hiddenFill xmlns:a14="http://schemas.microsoft.com/office/drawing/2010/main">
                <a:solidFill>
                  <a:srgbClr val="FFCC00"/>
                </a:solidFill>
              </a14:hiddenFill>
            </a:ext>
          </a:extLst>
        </p:spPr>
        <p:txBody>
          <a:bodyPr>
            <a:normAutofit/>
          </a:bodyPr>
          <a:lstStyle/>
          <a:p>
            <a:pPr algn="ctr" eaLnBrk="1" hangingPunct="1">
              <a:defRPr/>
            </a:pPr>
            <a:r>
              <a:rPr lang="en-US" sz="3600" b="1" dirty="0" smtClean="0">
                <a:solidFill>
                  <a:srgbClr val="C00000"/>
                </a:solidFill>
              </a:rPr>
              <a:t>Mechanical Engineering S-STEM Scholarship Program at UMBC</a:t>
            </a:r>
          </a:p>
        </p:txBody>
      </p:sp>
      <p:sp>
        <p:nvSpPr>
          <p:cNvPr id="3075" name="Text Box 3"/>
          <p:cNvSpPr txBox="1">
            <a:spLocks noChangeArrowheads="1"/>
          </p:cNvSpPr>
          <p:nvPr/>
        </p:nvSpPr>
        <p:spPr bwMode="auto">
          <a:xfrm>
            <a:off x="1735014" y="3124200"/>
            <a:ext cx="557184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algn="ctr" eaLnBrk="1" hangingPunct="1">
              <a:spcBef>
                <a:spcPct val="0"/>
              </a:spcBef>
              <a:buClrTx/>
              <a:buSzTx/>
              <a:buFontTx/>
              <a:buNone/>
            </a:pPr>
            <a:r>
              <a:rPr lang="en-US" altLang="en-US" sz="2400" b="1" dirty="0">
                <a:solidFill>
                  <a:srgbClr val="00B050"/>
                </a:solidFill>
                <a:latin typeface="+mj-lt"/>
              </a:rPr>
              <a:t>Liang Zhu</a:t>
            </a:r>
          </a:p>
          <a:p>
            <a:pPr algn="ctr" eaLnBrk="1" hangingPunct="1">
              <a:spcBef>
                <a:spcPct val="0"/>
              </a:spcBef>
              <a:buClrTx/>
              <a:buSzTx/>
              <a:buFontTx/>
              <a:buNone/>
            </a:pPr>
            <a:endParaRPr lang="en-US" altLang="en-US" sz="2400" b="1" dirty="0">
              <a:solidFill>
                <a:srgbClr val="002060"/>
              </a:solidFill>
              <a:latin typeface="+mj-lt"/>
            </a:endParaRPr>
          </a:p>
          <a:p>
            <a:pPr algn="ctr" eaLnBrk="1" hangingPunct="1">
              <a:spcBef>
                <a:spcPct val="0"/>
              </a:spcBef>
              <a:buClrTx/>
              <a:buSzTx/>
              <a:buFontTx/>
              <a:buNone/>
            </a:pPr>
            <a:r>
              <a:rPr lang="en-US" altLang="en-US" sz="2400" b="1" dirty="0">
                <a:solidFill>
                  <a:srgbClr val="002060"/>
                </a:solidFill>
                <a:latin typeface="+mj-lt"/>
              </a:rPr>
              <a:t>Director, ME S-STEM </a:t>
            </a:r>
            <a:r>
              <a:rPr lang="en-US" altLang="en-US" sz="2400" b="1" dirty="0" smtClean="0">
                <a:solidFill>
                  <a:srgbClr val="002060"/>
                </a:solidFill>
                <a:latin typeface="+mj-lt"/>
              </a:rPr>
              <a:t>Scholarship Program</a:t>
            </a:r>
          </a:p>
          <a:p>
            <a:pPr algn="ctr" eaLnBrk="1" hangingPunct="1">
              <a:spcBef>
                <a:spcPct val="0"/>
              </a:spcBef>
              <a:buClrTx/>
              <a:buSzTx/>
              <a:buFontTx/>
              <a:buNone/>
            </a:pPr>
            <a:r>
              <a:rPr lang="en-US" altLang="en-US" sz="2400" b="1" dirty="0" smtClean="0">
                <a:solidFill>
                  <a:srgbClr val="002060"/>
                </a:solidFill>
                <a:latin typeface="+mj-lt"/>
              </a:rPr>
              <a:t>Professor of Mechanical Engineering</a:t>
            </a:r>
            <a:r>
              <a:rPr lang="en-US" altLang="en-US" sz="2400" b="1" dirty="0" smtClean="0">
                <a:solidFill>
                  <a:srgbClr val="002060"/>
                </a:solidFill>
                <a:latin typeface="+mj-lt"/>
              </a:rPr>
              <a:t> </a:t>
            </a:r>
            <a:endParaRPr lang="en-US" altLang="en-US" sz="2400" b="1" dirty="0">
              <a:solidFill>
                <a:srgbClr val="002060"/>
              </a:solidFill>
              <a:latin typeface="+mj-lt"/>
            </a:endParaRPr>
          </a:p>
          <a:p>
            <a:pPr algn="ctr" eaLnBrk="1" hangingPunct="1">
              <a:spcBef>
                <a:spcPct val="0"/>
              </a:spcBef>
              <a:buClrTx/>
              <a:buSzTx/>
              <a:buFontTx/>
              <a:buNone/>
            </a:pPr>
            <a:r>
              <a:rPr lang="en-US" altLang="en-US" sz="2400" b="1" dirty="0">
                <a:solidFill>
                  <a:srgbClr val="002060"/>
                </a:solidFill>
                <a:latin typeface="+mj-lt"/>
              </a:rPr>
              <a:t>Department of Mechanical Engineering</a:t>
            </a:r>
          </a:p>
          <a:p>
            <a:pPr algn="ctr" eaLnBrk="1" hangingPunct="1">
              <a:spcBef>
                <a:spcPct val="0"/>
              </a:spcBef>
              <a:buClrTx/>
              <a:buSzTx/>
              <a:buFontTx/>
              <a:buNone/>
            </a:pPr>
            <a:r>
              <a:rPr lang="en-US" altLang="en-US" sz="2400" b="1" dirty="0">
                <a:solidFill>
                  <a:srgbClr val="002060"/>
                </a:solidFill>
                <a:latin typeface="+mj-lt"/>
              </a:rPr>
              <a:t>University of Maryland Baltimore County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62000"/>
            <a:ext cx="2856440"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762000"/>
            <a:ext cx="3793067" cy="2133600"/>
          </a:xfrm>
          <a:prstGeom prst="rect">
            <a:avLst/>
          </a:prstGeom>
        </p:spPr>
      </p:pic>
      <p:sp>
        <p:nvSpPr>
          <p:cNvPr id="6" name="TextBox 5"/>
          <p:cNvSpPr txBox="1"/>
          <p:nvPr/>
        </p:nvSpPr>
        <p:spPr>
          <a:xfrm>
            <a:off x="990600" y="3733800"/>
            <a:ext cx="7620000" cy="1569660"/>
          </a:xfrm>
          <a:prstGeom prst="rect">
            <a:avLst/>
          </a:prstGeom>
          <a:noFill/>
        </p:spPr>
        <p:txBody>
          <a:bodyPr wrap="square" rtlCol="0">
            <a:spAutoFit/>
          </a:bodyPr>
          <a:lstStyle/>
          <a:p>
            <a:pPr algn="ctr"/>
            <a:r>
              <a:rPr lang="en-US" sz="3200" dirty="0" smtClean="0">
                <a:solidFill>
                  <a:srgbClr val="C00000"/>
                </a:solidFill>
              </a:rPr>
              <a:t>The ME S-STEM program has funds to support scholars’ travel to scientific conference and their lab supplies.  </a:t>
            </a:r>
            <a:endParaRPr lang="en-US" sz="3200" dirty="0">
              <a:solidFill>
                <a:srgbClr val="C00000"/>
              </a:solidFill>
            </a:endParaRPr>
          </a:p>
        </p:txBody>
      </p:sp>
    </p:spTree>
    <p:extLst>
      <p:ext uri="{BB962C8B-B14F-4D97-AF65-F5344CB8AC3E}">
        <p14:creationId xmlns:p14="http://schemas.microsoft.com/office/powerpoint/2010/main" val="151316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fontScale="90000"/>
          </a:bodyPr>
          <a:lstStyle/>
          <a:p>
            <a:r>
              <a:rPr lang="en-US" sz="2800" dirty="0" smtClean="0">
                <a:solidFill>
                  <a:srgbClr val="FFC000"/>
                </a:solidFill>
              </a:rPr>
              <a:t>Among the 49 scholars, 7 of them were not renewed due to poor academic performance.  None of them dropped out of school.</a:t>
            </a:r>
            <a:endParaRPr lang="en-US" sz="2800" dirty="0">
              <a:solidFill>
                <a:srgbClr val="FFC000"/>
              </a:solidFill>
            </a:endParaRPr>
          </a:p>
        </p:txBody>
      </p:sp>
      <p:graphicFrame>
        <p:nvGraphicFramePr>
          <p:cNvPr id="4" name="Chart 3"/>
          <p:cNvGraphicFramePr>
            <a:graphicFrameLocks/>
          </p:cNvGraphicFramePr>
          <p:nvPr>
            <p:extLst>
              <p:ext uri="{D42A27DB-BD31-4B8C-83A1-F6EECF244321}">
                <p14:modId xmlns:p14="http://schemas.microsoft.com/office/powerpoint/2010/main" val="2381698462"/>
              </p:ext>
            </p:extLst>
          </p:nvPr>
        </p:nvGraphicFramePr>
        <p:xfrm>
          <a:off x="990600" y="1905000"/>
          <a:ext cx="6705600" cy="4421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85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74478538"/>
              </p:ext>
            </p:extLst>
          </p:nvPr>
        </p:nvGraphicFramePr>
        <p:xfrm>
          <a:off x="1143000" y="1676401"/>
          <a:ext cx="6781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533400"/>
            <a:ext cx="7543800" cy="1077218"/>
          </a:xfrm>
          <a:prstGeom prst="rect">
            <a:avLst/>
          </a:prstGeom>
          <a:noFill/>
        </p:spPr>
        <p:txBody>
          <a:bodyPr wrap="square" rtlCol="0">
            <a:spAutoFit/>
          </a:bodyPr>
          <a:lstStyle/>
          <a:p>
            <a:r>
              <a:rPr lang="en-US" sz="3200" b="1" u="sng" dirty="0" smtClean="0">
                <a:solidFill>
                  <a:srgbClr val="FFC000"/>
                </a:solidFill>
                <a:latin typeface="+mj-lt"/>
              </a:rPr>
              <a:t>35 scholars graduated from our BS program with an average GPA of 3.5/4.0.</a:t>
            </a:r>
            <a:endParaRPr lang="en-US" sz="3200" b="1" u="sng" dirty="0">
              <a:solidFill>
                <a:srgbClr val="FFC000"/>
              </a:solidFill>
              <a:latin typeface="+mj-lt"/>
            </a:endParaRPr>
          </a:p>
        </p:txBody>
      </p:sp>
    </p:spTree>
    <p:extLst>
      <p:ext uri="{BB962C8B-B14F-4D97-AF65-F5344CB8AC3E}">
        <p14:creationId xmlns:p14="http://schemas.microsoft.com/office/powerpoint/2010/main" val="294965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57578" y="665681"/>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eaLnBrk="1" hangingPunct="1">
              <a:spcBef>
                <a:spcPct val="0"/>
              </a:spcBef>
              <a:buClrTx/>
              <a:buSzTx/>
              <a:buFontTx/>
              <a:buNone/>
            </a:pPr>
            <a:r>
              <a:rPr lang="en-US" altLang="en-US" b="1" u="sng" dirty="0">
                <a:solidFill>
                  <a:srgbClr val="FFC000"/>
                </a:solidFill>
                <a:latin typeface="+mj-lt"/>
              </a:rPr>
              <a:t>Recent S-STEM Scholars Graduated from Our Program</a:t>
            </a:r>
          </a:p>
        </p:txBody>
      </p:sp>
      <p:sp>
        <p:nvSpPr>
          <p:cNvPr id="22533" name="Rectangle 7"/>
          <p:cNvSpPr>
            <a:spLocks noChangeArrowheads="1"/>
          </p:cNvSpPr>
          <p:nvPr/>
        </p:nvSpPr>
        <p:spPr bwMode="auto">
          <a:xfrm>
            <a:off x="-4640263" y="175418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eaLnBrk="1" hangingPunct="1">
              <a:spcBef>
                <a:spcPct val="0"/>
              </a:spcBef>
              <a:buClrTx/>
              <a:buSzTx/>
              <a:buFontTx/>
              <a:buNone/>
            </a:pPr>
            <a:endParaRPr lang="en-US" altLang="en-US" sz="3600"/>
          </a:p>
        </p:txBody>
      </p:sp>
      <p:sp>
        <p:nvSpPr>
          <p:cNvPr id="5" name="TextBox 4"/>
          <p:cNvSpPr txBox="1"/>
          <p:nvPr/>
        </p:nvSpPr>
        <p:spPr>
          <a:xfrm>
            <a:off x="838200" y="1905000"/>
            <a:ext cx="8034866" cy="4185761"/>
          </a:xfrm>
          <a:prstGeom prst="rect">
            <a:avLst/>
          </a:prstGeom>
          <a:noFill/>
        </p:spPr>
        <p:txBody>
          <a:bodyPr wrap="square" rtlCol="0">
            <a:spAutoFit/>
          </a:bodyPr>
          <a:lstStyle/>
          <a:p>
            <a:r>
              <a:rPr lang="en-US" sz="1400" b="1" dirty="0">
                <a:solidFill>
                  <a:srgbClr val="00B050"/>
                </a:solidFill>
                <a:latin typeface="Verdana" panose="020B0604030504040204" pitchFamily="34" charset="0"/>
                <a:ea typeface="Verdana" panose="020B0604030504040204" pitchFamily="34" charset="0"/>
                <a:cs typeface="Verdana" panose="020B0604030504040204" pitchFamily="34" charset="0"/>
              </a:rPr>
              <a:t>2014 – 2015 </a:t>
            </a:r>
            <a:r>
              <a:rPr lang="en-US" sz="1400" dirty="0" smtClean="0">
                <a:latin typeface="Verdana" panose="020B0604030504040204" pitchFamily="34" charset="0"/>
                <a:ea typeface="Verdana" panose="020B0604030504040204" pitchFamily="34" charset="0"/>
                <a:cs typeface="Verdana" panose="020B0604030504040204" pitchFamily="34" charset="0"/>
              </a:rPr>
              <a:t>—Khalid </a:t>
            </a:r>
            <a:r>
              <a:rPr lang="en-US" sz="1400" dirty="0" err="1">
                <a:latin typeface="Verdana" panose="020B0604030504040204" pitchFamily="34" charset="0"/>
                <a:ea typeface="Verdana" panose="020B0604030504040204" pitchFamily="34" charset="0"/>
                <a:cs typeface="Verdana" panose="020B0604030504040204" pitchFamily="34" charset="0"/>
              </a:rPr>
              <a:t>Lamaafi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KK Engineering LLC, MD</a:t>
            </a:r>
            <a:r>
              <a:rPr lang="en-US" sz="1400" dirty="0">
                <a:latin typeface="Verdana" panose="020B0604030504040204" pitchFamily="34" charset="0"/>
                <a:ea typeface="Verdana" panose="020B0604030504040204" pitchFamily="34" charset="0"/>
                <a:cs typeface="Verdana" panose="020B0604030504040204" pitchFamily="34" charset="0"/>
              </a:rPr>
              <a:t>), Chris Mullen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UMBC Graduate School</a:t>
            </a:r>
            <a:r>
              <a:rPr lang="en-US" sz="1400" dirty="0">
                <a:latin typeface="Verdana" panose="020B0604030504040204" pitchFamily="34" charset="0"/>
                <a:ea typeface="Verdana" panose="020B0604030504040204" pitchFamily="34" charset="0"/>
                <a:cs typeface="Verdana" panose="020B0604030504040204" pitchFamily="34" charset="0"/>
              </a:rPr>
              <a:t>), Jeremiah Hess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UMBC Graduate School</a:t>
            </a:r>
            <a:r>
              <a:rPr lang="en-US" sz="1400" dirty="0">
                <a:latin typeface="Verdana" panose="020B0604030504040204" pitchFamily="34" charset="0"/>
                <a:ea typeface="Verdana" panose="020B0604030504040204" pitchFamily="34" charset="0"/>
                <a:cs typeface="Verdana" panose="020B0604030504040204" pitchFamily="34" charset="0"/>
              </a:rPr>
              <a:t>), Matt </a:t>
            </a:r>
            <a:r>
              <a:rPr lang="en-US" sz="1400" dirty="0" err="1">
                <a:latin typeface="Verdana" panose="020B0604030504040204" pitchFamily="34" charset="0"/>
                <a:ea typeface="Verdana" panose="020B0604030504040204" pitchFamily="34" charset="0"/>
                <a:cs typeface="Verdana" panose="020B0604030504040204" pitchFamily="34" charset="0"/>
              </a:rPr>
              <a:t>Wold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Northrop Grumman, MD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and Peter </a:t>
            </a:r>
            <a:r>
              <a:rPr lang="en-US" sz="1400" dirty="0">
                <a:latin typeface="Verdana" panose="020B0604030504040204" pitchFamily="34" charset="0"/>
                <a:ea typeface="Verdana" panose="020B0604030504040204" pitchFamily="34" charset="0"/>
                <a:cs typeface="Verdana" panose="020B0604030504040204" pitchFamily="34" charset="0"/>
              </a:rPr>
              <a:t>Dillon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Northrop Grumman, MD</a:t>
            </a:r>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2013 </a:t>
            </a:r>
            <a:r>
              <a:rPr lang="en-US" sz="1400" b="1" dirty="0">
                <a:solidFill>
                  <a:srgbClr val="00B050"/>
                </a:solidFill>
                <a:latin typeface="Verdana" panose="020B0604030504040204" pitchFamily="34" charset="0"/>
                <a:ea typeface="Verdana" panose="020B0604030504040204" pitchFamily="34" charset="0"/>
                <a:cs typeface="Verdana" panose="020B0604030504040204" pitchFamily="34" charset="0"/>
              </a:rPr>
              <a:t>– 2014 </a:t>
            </a:r>
            <a:r>
              <a:rPr lang="en-US" sz="1400" dirty="0" smtClean="0">
                <a:latin typeface="Verdana" panose="020B0604030504040204" pitchFamily="34" charset="0"/>
                <a:ea typeface="Verdana" panose="020B0604030504040204" pitchFamily="34" charset="0"/>
                <a:cs typeface="Verdana" panose="020B0604030504040204" pitchFamily="34" charset="0"/>
              </a:rPr>
              <a:t>—They </a:t>
            </a:r>
            <a:r>
              <a:rPr lang="en-US" sz="1400" dirty="0">
                <a:latin typeface="Verdana" panose="020B0604030504040204" pitchFamily="34" charset="0"/>
                <a:ea typeface="Verdana" panose="020B0604030504040204" pitchFamily="34" charset="0"/>
                <a:cs typeface="Verdana" panose="020B0604030504040204" pitchFamily="34" charset="0"/>
              </a:rPr>
              <a:t>are Owen Abe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NAVSEA Command</a:t>
            </a:r>
            <a:r>
              <a:rPr lang="en-US" sz="1400" dirty="0">
                <a:latin typeface="Verdana" panose="020B0604030504040204" pitchFamily="34" charset="0"/>
                <a:ea typeface="Verdana" panose="020B0604030504040204" pitchFamily="34" charset="0"/>
                <a:cs typeface="Verdana" panose="020B0604030504040204" pitchFamily="34" charset="0"/>
              </a:rPr>
              <a:t>), Alfred </a:t>
            </a:r>
            <a:r>
              <a:rPr lang="en-US" sz="1400" dirty="0" err="1">
                <a:latin typeface="Verdana" panose="020B0604030504040204" pitchFamily="34" charset="0"/>
                <a:ea typeface="Verdana" panose="020B0604030504040204" pitchFamily="34" charset="0"/>
                <a:cs typeface="Verdana" panose="020B0604030504040204" pitchFamily="34" charset="0"/>
              </a:rPr>
              <a:t>Irungu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Stanley Black and Decker, MD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Yasas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Katumuluwa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Johnson </a:t>
            </a:r>
            <a:r>
              <a:rPr lang="en-US" sz="1400" dirty="0" err="1">
                <a:solidFill>
                  <a:srgbClr val="00B0F0"/>
                </a:solidFill>
                <a:latin typeface="Verdana" panose="020B0604030504040204" pitchFamily="34" charset="0"/>
                <a:ea typeface="Verdana" panose="020B0604030504040204" pitchFamily="34" charset="0"/>
                <a:cs typeface="Verdana" panose="020B0604030504040204" pitchFamily="34" charset="0"/>
              </a:rPr>
              <a:t>Marminran</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 Thomson, MD</a:t>
            </a:r>
            <a:r>
              <a:rPr lang="en-US" sz="1400" dirty="0">
                <a:latin typeface="Verdana" panose="020B0604030504040204" pitchFamily="34" charset="0"/>
                <a:ea typeface="Verdana" panose="020B0604030504040204" pitchFamily="34" charset="0"/>
                <a:cs typeface="Verdana" panose="020B0604030504040204" pitchFamily="34" charset="0"/>
              </a:rPr>
              <a:t>), Vincent Di Salvo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Mueller Associate</a:t>
            </a:r>
            <a:r>
              <a:rPr lang="en-US" sz="1400" dirty="0">
                <a:latin typeface="Verdana" panose="020B0604030504040204" pitchFamily="34" charset="0"/>
                <a:ea typeface="Verdana" panose="020B0604030504040204" pitchFamily="34" charset="0"/>
                <a:cs typeface="Verdana" panose="020B0604030504040204" pitchFamily="34" charset="0"/>
              </a:rPr>
              <a:t>), Julian Gomez-Jordan, Steven </a:t>
            </a:r>
            <a:r>
              <a:rPr lang="en-US" sz="1400" dirty="0" err="1">
                <a:latin typeface="Verdana" panose="020B0604030504040204" pitchFamily="34" charset="0"/>
                <a:ea typeface="Verdana" panose="020B0604030504040204" pitchFamily="34" charset="0"/>
                <a:cs typeface="Verdana" panose="020B0604030504040204" pitchFamily="34" charset="0"/>
              </a:rPr>
              <a:t>Lavenstein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Johns Hopkins Graduate School</a:t>
            </a:r>
            <a:r>
              <a:rPr lang="en-US" sz="1400" dirty="0">
                <a:latin typeface="Verdana" panose="020B0604030504040204" pitchFamily="34" charset="0"/>
                <a:ea typeface="Verdana" panose="020B0604030504040204" pitchFamily="34" charset="0"/>
                <a:cs typeface="Verdana" panose="020B0604030504040204" pitchFamily="34" charset="0"/>
              </a:rPr>
              <a:t>), Matthew Parks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ICI Services, Washington DC</a:t>
            </a:r>
            <a:r>
              <a:rPr lang="en-US" sz="1400" dirty="0">
                <a:latin typeface="Verdana" panose="020B0604030504040204" pitchFamily="34" charset="0"/>
                <a:ea typeface="Verdana" panose="020B0604030504040204" pitchFamily="34" charset="0"/>
                <a:cs typeface="Verdana" panose="020B0604030504040204" pitchFamily="34" charset="0"/>
              </a:rPr>
              <a:t>), Irvin Rodriguez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Siemens, MD</a:t>
            </a:r>
            <a:r>
              <a:rPr lang="en-US" sz="1400" dirty="0">
                <a:latin typeface="Verdana" panose="020B0604030504040204" pitchFamily="34" charset="0"/>
                <a:ea typeface="Verdana" panose="020B0604030504040204" pitchFamily="34" charset="0"/>
                <a:cs typeface="Verdana" panose="020B0604030504040204" pitchFamily="34" charset="0"/>
              </a:rPr>
              <a:t>), David Morrison, </a:t>
            </a:r>
            <a:r>
              <a:rPr lang="en-US" sz="1400" dirty="0" err="1">
                <a:latin typeface="Verdana" panose="020B0604030504040204" pitchFamily="34" charset="0"/>
                <a:ea typeface="Verdana" panose="020B0604030504040204" pitchFamily="34" charset="0"/>
                <a:cs typeface="Verdana" panose="020B0604030504040204" pitchFamily="34" charset="0"/>
              </a:rPr>
              <a:t>Kabish</a:t>
            </a:r>
            <a:r>
              <a:rPr lang="en-US" sz="1400" dirty="0">
                <a:latin typeface="Verdana" panose="020B0604030504040204" pitchFamily="34" charset="0"/>
                <a:ea typeface="Verdana" panose="020B0604030504040204" pitchFamily="34" charset="0"/>
                <a:cs typeface="Verdana" panose="020B0604030504040204" pitchFamily="34" charset="0"/>
              </a:rPr>
              <a:t> Shah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Whiting Turner, MD</a:t>
            </a:r>
            <a:r>
              <a:rPr lang="en-US" sz="1400" dirty="0">
                <a:latin typeface="Verdana" panose="020B0604030504040204" pitchFamily="34" charset="0"/>
                <a:ea typeface="Verdana" panose="020B0604030504040204" pitchFamily="34" charset="0"/>
                <a:cs typeface="Verdana" panose="020B0604030504040204" pitchFamily="34" charset="0"/>
              </a:rPr>
              <a:t>),</a:t>
            </a:r>
          </a:p>
          <a:p>
            <a:r>
              <a:rPr lang="en-US"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2012 </a:t>
            </a:r>
            <a:r>
              <a:rPr lang="en-US" sz="1400" b="1" dirty="0">
                <a:solidFill>
                  <a:srgbClr val="00B050"/>
                </a:solidFill>
                <a:latin typeface="Verdana" panose="020B0604030504040204" pitchFamily="34" charset="0"/>
                <a:ea typeface="Verdana" panose="020B0604030504040204" pitchFamily="34" charset="0"/>
                <a:cs typeface="Verdana" panose="020B0604030504040204" pitchFamily="34" charset="0"/>
              </a:rPr>
              <a:t>– 2013 </a:t>
            </a:r>
            <a:r>
              <a:rPr lang="en-US" sz="1400" dirty="0" smtClean="0">
                <a:latin typeface="Verdana" panose="020B0604030504040204" pitchFamily="34" charset="0"/>
                <a:ea typeface="Verdana" panose="020B0604030504040204" pitchFamily="34" charset="0"/>
                <a:cs typeface="Verdana" panose="020B0604030504040204" pitchFamily="34" charset="0"/>
              </a:rPr>
              <a:t>–Hiren </a:t>
            </a:r>
            <a:r>
              <a:rPr lang="en-US" sz="1400" dirty="0" err="1">
                <a:latin typeface="Verdana" panose="020B0604030504040204" pitchFamily="34" charset="0"/>
                <a:ea typeface="Verdana" panose="020B0604030504040204" pitchFamily="34" charset="0"/>
                <a:cs typeface="Verdana" panose="020B0604030504040204" pitchFamily="34" charset="0"/>
              </a:rPr>
              <a:t>Balsara</a:t>
            </a:r>
            <a:r>
              <a:rPr lang="en-US" sz="1400" dirty="0">
                <a:latin typeface="Verdana" panose="020B0604030504040204" pitchFamily="34" charset="0"/>
                <a:ea typeface="Verdana" panose="020B0604030504040204" pitchFamily="34" charset="0"/>
                <a:cs typeface="Verdana" panose="020B0604030504040204" pitchFamily="34" charset="0"/>
              </a:rPr>
              <a:t> and Randy Huber will continue to pursue their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graduate degrees in Mechanical Engineering at UMBC</a:t>
            </a:r>
            <a:r>
              <a:rPr lang="en-US" sz="1400" dirty="0">
                <a:latin typeface="Verdana" panose="020B0604030504040204" pitchFamily="34" charset="0"/>
                <a:ea typeface="Verdana" panose="020B0604030504040204" pitchFamily="34" charset="0"/>
                <a:cs typeface="Verdana" panose="020B0604030504040204" pitchFamily="34" charset="0"/>
              </a:rPr>
              <a:t>, while </a:t>
            </a:r>
            <a:r>
              <a:rPr lang="en-US" sz="1400" dirty="0" err="1">
                <a:latin typeface="Verdana" panose="020B0604030504040204" pitchFamily="34" charset="0"/>
                <a:ea typeface="Verdana" panose="020B0604030504040204" pitchFamily="34" charset="0"/>
                <a:cs typeface="Verdana" panose="020B0604030504040204" pitchFamily="34" charset="0"/>
              </a:rPr>
              <a:t>Maleshia</a:t>
            </a:r>
            <a:r>
              <a:rPr lang="en-US" sz="1400" dirty="0">
                <a:latin typeface="Verdana" panose="020B0604030504040204" pitchFamily="34" charset="0"/>
                <a:ea typeface="Verdana" panose="020B0604030504040204" pitchFamily="34" charset="0"/>
                <a:cs typeface="Verdana" panose="020B0604030504040204" pitchFamily="34" charset="0"/>
              </a:rPr>
              <a:t> Jones will be a graduate student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 Penn. </a:t>
            </a:r>
            <a:r>
              <a:rPr lang="en-US" sz="1400" dirty="0">
                <a:latin typeface="Verdana" panose="020B0604030504040204" pitchFamily="34" charset="0"/>
                <a:ea typeface="Verdana" panose="020B0604030504040204" pitchFamily="34" charset="0"/>
                <a:cs typeface="Verdana" panose="020B0604030504040204" pitchFamily="34" charset="0"/>
              </a:rPr>
              <a:t>Other scholar are working in STEM industry, including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WR Grace </a:t>
            </a:r>
            <a:r>
              <a:rPr lang="en-US" sz="1400" dirty="0">
                <a:latin typeface="Verdana" panose="020B0604030504040204" pitchFamily="34" charset="0"/>
                <a:ea typeface="Verdana" panose="020B0604030504040204" pitchFamily="34" charset="0"/>
                <a:cs typeface="Verdana" panose="020B0604030504040204" pitchFamily="34" charset="0"/>
              </a:rPr>
              <a:t>(Sean Brady),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W.L. Gore &amp; Associates </a:t>
            </a:r>
            <a:r>
              <a:rPr lang="en-US" sz="1400" dirty="0">
                <a:latin typeface="Verdana" panose="020B0604030504040204" pitchFamily="34" charset="0"/>
                <a:ea typeface="Verdana" panose="020B0604030504040204" pitchFamily="34" charset="0"/>
                <a:cs typeface="Verdana" panose="020B0604030504040204" pitchFamily="34" charset="0"/>
              </a:rPr>
              <a:t>(Israel </a:t>
            </a:r>
            <a:r>
              <a:rPr lang="en-US" sz="1400" dirty="0" err="1">
                <a:latin typeface="Verdana" panose="020B0604030504040204" pitchFamily="34" charset="0"/>
                <a:ea typeface="Verdana" panose="020B0604030504040204" pitchFamily="34" charset="0"/>
                <a:cs typeface="Verdana" panose="020B0604030504040204" pitchFamily="34" charset="0"/>
              </a:rPr>
              <a:t>Ilufoye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HGL Dynamics </a:t>
            </a:r>
            <a:r>
              <a:rPr lang="en-US" sz="1400" dirty="0">
                <a:latin typeface="Verdana" panose="020B0604030504040204" pitchFamily="34" charset="0"/>
                <a:ea typeface="Verdana" panose="020B0604030504040204" pitchFamily="34" charset="0"/>
                <a:cs typeface="Verdana" panose="020B0604030504040204" pitchFamily="34" charset="0"/>
              </a:rPr>
              <a:t>(Sarah </a:t>
            </a:r>
            <a:r>
              <a:rPr lang="en-US" sz="1400" dirty="0" err="1">
                <a:latin typeface="Verdana" panose="020B0604030504040204" pitchFamily="34" charset="0"/>
                <a:ea typeface="Verdana" panose="020B0604030504040204" pitchFamily="34" charset="0"/>
                <a:cs typeface="Verdana" panose="020B0604030504040204" pitchFamily="34" charset="0"/>
              </a:rPr>
              <a:t>Kopytko</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Lockheed Martin </a:t>
            </a:r>
            <a:r>
              <a:rPr lang="en-US" sz="1400" dirty="0">
                <a:latin typeface="Verdana" panose="020B0604030504040204" pitchFamily="34" charset="0"/>
                <a:ea typeface="Verdana" panose="020B0604030504040204" pitchFamily="34" charset="0"/>
                <a:cs typeface="Verdana" panose="020B0604030504040204" pitchFamily="34" charset="0"/>
              </a:rPr>
              <a:t>(Hannah Piper),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JMT</a:t>
            </a:r>
            <a:r>
              <a:rPr lang="en-US" sz="1400" dirty="0">
                <a:latin typeface="Verdana" panose="020B0604030504040204" pitchFamily="34" charset="0"/>
                <a:ea typeface="Verdana" panose="020B0604030504040204" pitchFamily="34" charset="0"/>
                <a:cs typeface="Verdana" panose="020B0604030504040204" pitchFamily="34" charset="0"/>
              </a:rPr>
              <a:t> (Sarah </a:t>
            </a:r>
            <a:r>
              <a:rPr lang="en-US" sz="1400" dirty="0" err="1">
                <a:latin typeface="Verdana" panose="020B0604030504040204" pitchFamily="34" charset="0"/>
                <a:ea typeface="Verdana" panose="020B0604030504040204" pitchFamily="34" charset="0"/>
                <a:cs typeface="Verdana" panose="020B0604030504040204" pitchFamily="34" charset="0"/>
              </a:rPr>
              <a:t>Seering</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Army Evaluation Center </a:t>
            </a:r>
            <a:r>
              <a:rPr lang="en-US" sz="1400" dirty="0">
                <a:latin typeface="Verdana" panose="020B0604030504040204" pitchFamily="34" charset="0"/>
                <a:ea typeface="Verdana" panose="020B0604030504040204" pitchFamily="34" charset="0"/>
                <a:cs typeface="Verdana" panose="020B0604030504040204" pitchFamily="34" charset="0"/>
              </a:rPr>
              <a:t>(Christopher Wooten),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Henry Adams LLC </a:t>
            </a:r>
            <a:r>
              <a:rPr lang="en-US" sz="1400" dirty="0">
                <a:latin typeface="Verdana" panose="020B0604030504040204" pitchFamily="34" charset="0"/>
                <a:ea typeface="Verdana" panose="020B0604030504040204" pitchFamily="34" charset="0"/>
                <a:cs typeface="Verdana" panose="020B0604030504040204" pitchFamily="34" charset="0"/>
              </a:rPr>
              <a:t>(David Moskowitz) and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Siemens</a:t>
            </a:r>
            <a:r>
              <a:rPr lang="en-US" sz="1400" dirty="0">
                <a:latin typeface="Verdana" panose="020B0604030504040204" pitchFamily="34" charset="0"/>
                <a:ea typeface="Verdana" panose="020B0604030504040204" pitchFamily="34" charset="0"/>
                <a:cs typeface="Verdana" panose="020B0604030504040204" pitchFamily="34" charset="0"/>
              </a:rPr>
              <a:t> (James Yee).</a:t>
            </a:r>
          </a:p>
          <a:p>
            <a:r>
              <a:rPr lang="en-US"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2011 </a:t>
            </a:r>
            <a:r>
              <a:rPr lang="en-US" sz="1400" b="1" dirty="0">
                <a:solidFill>
                  <a:srgbClr val="00B050"/>
                </a:solidFill>
                <a:latin typeface="Verdana" panose="020B0604030504040204" pitchFamily="34" charset="0"/>
                <a:ea typeface="Verdana" panose="020B0604030504040204" pitchFamily="34" charset="0"/>
                <a:cs typeface="Verdana" panose="020B0604030504040204" pitchFamily="34" charset="0"/>
              </a:rPr>
              <a:t>– 2012 </a:t>
            </a:r>
            <a:r>
              <a:rPr lang="en-US" sz="1400" dirty="0" smtClean="0">
                <a:latin typeface="Verdana" panose="020B0604030504040204" pitchFamily="34" charset="0"/>
                <a:ea typeface="Verdana" panose="020B0604030504040204" pitchFamily="34" charset="0"/>
                <a:cs typeface="Verdana" panose="020B0604030504040204" pitchFamily="34" charset="0"/>
              </a:rPr>
              <a:t>–Jason </a:t>
            </a:r>
            <a:r>
              <a:rPr lang="en-US" sz="1400" dirty="0" err="1">
                <a:latin typeface="Verdana" panose="020B0604030504040204" pitchFamily="34" charset="0"/>
                <a:ea typeface="Verdana" panose="020B0604030504040204" pitchFamily="34" charset="0"/>
                <a:cs typeface="Verdana" panose="020B0604030504040204" pitchFamily="34" charset="0"/>
              </a:rPr>
              <a:t>Dunthorn</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UMBC Graduate School</a:t>
            </a:r>
            <a:r>
              <a:rPr lang="en-US" sz="1400" dirty="0">
                <a:latin typeface="Verdana" panose="020B0604030504040204" pitchFamily="34" charset="0"/>
                <a:ea typeface="Verdana" panose="020B0604030504040204" pitchFamily="34" charset="0"/>
                <a:cs typeface="Verdana" panose="020B0604030504040204" pitchFamily="34" charset="0"/>
              </a:rPr>
              <a:t>), Andrew Horton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US Patent Office</a:t>
            </a:r>
            <a:r>
              <a:rPr lang="en-US" sz="1400" dirty="0">
                <a:latin typeface="Verdana" panose="020B0604030504040204" pitchFamily="34" charset="0"/>
                <a:ea typeface="Verdana" panose="020B0604030504040204" pitchFamily="34" charset="0"/>
                <a:cs typeface="Verdana" panose="020B0604030504040204" pitchFamily="34" charset="0"/>
              </a:rPr>
              <a:t>), Chao </a:t>
            </a:r>
            <a:r>
              <a:rPr lang="en-US" sz="1400" dirty="0" err="1">
                <a:latin typeface="Verdana" panose="020B0604030504040204" pitchFamily="34" charset="0"/>
                <a:ea typeface="Verdana" panose="020B0604030504040204" pitchFamily="34" charset="0"/>
                <a:cs typeface="Verdana" panose="020B0604030504040204" pitchFamily="34" charset="0"/>
              </a:rPr>
              <a:t>Hou</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UMBC Graduate School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Vikesh</a:t>
            </a:r>
            <a:r>
              <a:rPr lang="en-US" sz="1400" dirty="0">
                <a:latin typeface="Verdana" panose="020B0604030504040204" pitchFamily="34" charset="0"/>
                <a:ea typeface="Verdana" panose="020B0604030504040204" pitchFamily="34" charset="0"/>
                <a:cs typeface="Verdana" panose="020B0604030504040204" pitchFamily="34" charset="0"/>
              </a:rPr>
              <a:t> Patel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GE Aviation</a:t>
            </a:r>
            <a:r>
              <a:rPr lang="en-US" sz="1400" dirty="0">
                <a:latin typeface="Verdana" panose="020B0604030504040204" pitchFamily="34" charset="0"/>
                <a:ea typeface="Verdana" panose="020B0604030504040204" pitchFamily="34" charset="0"/>
                <a:cs typeface="Verdana" panose="020B0604030504040204" pitchFamily="34" charset="0"/>
              </a:rPr>
              <a:t>), Chelsea Stinson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John Deere</a:t>
            </a:r>
            <a:r>
              <a:rPr lang="en-US" sz="1400" dirty="0">
                <a:latin typeface="Verdana" panose="020B0604030504040204" pitchFamily="34" charset="0"/>
                <a:ea typeface="Verdana" panose="020B0604030504040204" pitchFamily="34" charset="0"/>
                <a:cs typeface="Verdana" panose="020B0604030504040204" pitchFamily="34" charset="0"/>
              </a:rPr>
              <a:t>), Luke Roberts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UMCP Graduate School</a:t>
            </a:r>
            <a:r>
              <a:rPr lang="en-US" sz="1400" dirty="0">
                <a:latin typeface="Verdana" panose="020B0604030504040204" pitchFamily="34" charset="0"/>
                <a:ea typeface="Verdana" panose="020B0604030504040204" pitchFamily="34" charset="0"/>
                <a:cs typeface="Verdana" panose="020B0604030504040204" pitchFamily="34" charset="0"/>
              </a:rPr>
              <a:t>), and Phillip </a:t>
            </a:r>
            <a:r>
              <a:rPr lang="en-US" sz="1400" dirty="0" err="1">
                <a:latin typeface="Verdana" panose="020B0604030504040204" pitchFamily="34" charset="0"/>
                <a:ea typeface="Verdana" panose="020B0604030504040204" pitchFamily="34" charset="0"/>
                <a:cs typeface="Verdana" panose="020B0604030504040204" pitchFamily="34" charset="0"/>
              </a:rPr>
              <a:t>Sinex</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Gannon University Graduate School</a:t>
            </a:r>
            <a:r>
              <a:rPr lang="en-US" sz="1400" dirty="0">
                <a:latin typeface="Verdana" panose="020B0604030504040204" pitchFamily="34" charset="0"/>
                <a:ea typeface="Verdana" panose="020B0604030504040204" pitchFamily="34" charset="0"/>
                <a:cs typeface="Verdana" panose="020B0604030504040204" pitchFamily="34" charset="0"/>
              </a:rPr>
              <a:t>).</a:t>
            </a:r>
          </a:p>
          <a:p>
            <a:r>
              <a:rPr lang="en-US" sz="14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2010 </a:t>
            </a:r>
            <a:r>
              <a:rPr lang="en-US" sz="1400" b="1" dirty="0">
                <a:solidFill>
                  <a:srgbClr val="00B050"/>
                </a:solidFill>
                <a:latin typeface="Verdana" panose="020B0604030504040204" pitchFamily="34" charset="0"/>
                <a:ea typeface="Verdana" panose="020B0604030504040204" pitchFamily="34" charset="0"/>
                <a:cs typeface="Verdana" panose="020B0604030504040204" pitchFamily="34" charset="0"/>
              </a:rPr>
              <a:t>– 2011 </a:t>
            </a:r>
            <a:r>
              <a:rPr lang="en-US" sz="1400" dirty="0">
                <a:latin typeface="Verdana" panose="020B0604030504040204" pitchFamily="34" charset="0"/>
                <a:ea typeface="Verdana" panose="020B0604030504040204" pitchFamily="34" charset="0"/>
                <a:cs typeface="Verdana" panose="020B0604030504040204" pitchFamily="34" charset="0"/>
              </a:rPr>
              <a:t>-</a:t>
            </a:r>
            <a:r>
              <a:rPr lang="en-US" sz="1400" dirty="0" smtClean="0">
                <a:latin typeface="Verdana" panose="020B0604030504040204" pitchFamily="34" charset="0"/>
                <a:ea typeface="Verdana" panose="020B0604030504040204" pitchFamily="34" charset="0"/>
                <a:cs typeface="Verdana" panose="020B0604030504040204" pitchFamily="34" charset="0"/>
              </a:rPr>
              <a:t>Mariano </a:t>
            </a:r>
            <a:r>
              <a:rPr lang="en-US" sz="1400" dirty="0" err="1">
                <a:latin typeface="Verdana" panose="020B0604030504040204" pitchFamily="34" charset="0"/>
                <a:ea typeface="Verdana" panose="020B0604030504040204" pitchFamily="34" charset="0"/>
                <a:cs typeface="Verdana" panose="020B0604030504040204" pitchFamily="34" charset="0"/>
              </a:rPr>
              <a:t>Mumpower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00B0F0"/>
                </a:solidFill>
                <a:latin typeface="Verdana" panose="020B0604030504040204" pitchFamily="34" charset="0"/>
                <a:ea typeface="Verdana" panose="020B0604030504040204" pitchFamily="34" charset="0"/>
                <a:cs typeface="Verdana" panose="020B0604030504040204" pitchFamily="34" charset="0"/>
              </a:rPr>
              <a:t>Key Technologies</a:t>
            </a:r>
            <a:r>
              <a:rPr lang="en-US" sz="1400" dirty="0">
                <a:latin typeface="Verdana" panose="020B0604030504040204" pitchFamily="34" charset="0"/>
                <a:ea typeface="Verdana" panose="020B0604030504040204" pitchFamily="34" charset="0"/>
                <a:cs typeface="Verdana" panose="020B0604030504040204" pitchFamily="34" charset="0"/>
              </a:rPr>
              <a:t>), and </a:t>
            </a:r>
            <a:r>
              <a:rPr lang="en-US" sz="1400" dirty="0" err="1" smtClean="0">
                <a:latin typeface="Verdana" panose="020B0604030504040204" pitchFamily="34" charset="0"/>
                <a:ea typeface="Verdana" panose="020B0604030504040204" pitchFamily="34" charset="0"/>
                <a:cs typeface="Verdana" panose="020B0604030504040204" pitchFamily="34" charset="0"/>
              </a:rPr>
              <a:t>Binh</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Tran (</a:t>
            </a:r>
            <a:r>
              <a:rPr lang="en-US" sz="1400" dirty="0" err="1">
                <a:solidFill>
                  <a:srgbClr val="00B0F0"/>
                </a:solidFill>
                <a:latin typeface="Verdana" panose="020B0604030504040204" pitchFamily="34" charset="0"/>
                <a:ea typeface="Verdana" panose="020B0604030504040204" pitchFamily="34" charset="0"/>
                <a:cs typeface="Verdana" panose="020B0604030504040204" pitchFamily="34" charset="0"/>
              </a:rPr>
              <a:t>Simens</a:t>
            </a:r>
            <a:r>
              <a:rPr lang="en-US" sz="1400"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75488"/>
          </a:xfrm>
        </p:spPr>
        <p:txBody>
          <a:bodyPr>
            <a:noAutofit/>
          </a:bodyPr>
          <a:lstStyle/>
          <a:p>
            <a:r>
              <a:rPr lang="en-US" sz="3200" b="1" u="sng" dirty="0" smtClean="0">
                <a:solidFill>
                  <a:srgbClr val="FFC000"/>
                </a:solidFill>
              </a:rPr>
              <a:t>Conclusions:</a:t>
            </a:r>
            <a:endParaRPr lang="en-US" sz="3200" b="1" u="sng" dirty="0">
              <a:solidFill>
                <a:srgbClr val="FFC000"/>
              </a:solidFill>
            </a:endParaRPr>
          </a:p>
        </p:txBody>
      </p:sp>
      <p:sp>
        <p:nvSpPr>
          <p:cNvPr id="4" name="TextBox 3"/>
          <p:cNvSpPr txBox="1"/>
          <p:nvPr/>
        </p:nvSpPr>
        <p:spPr>
          <a:xfrm>
            <a:off x="1066800" y="1524000"/>
            <a:ext cx="7543800" cy="4524315"/>
          </a:xfrm>
          <a:prstGeom prst="rect">
            <a:avLst/>
          </a:prstGeom>
          <a:noFill/>
        </p:spPr>
        <p:txBody>
          <a:bodyPr wrap="square" rtlCol="0">
            <a:spAutoFit/>
          </a:bodyPr>
          <a:lstStyle/>
          <a:p>
            <a:pPr marL="571500" indent="-571500">
              <a:buFont typeface="Arial" panose="020B0604020202020204" pitchFamily="34" charset="0"/>
              <a:buChar char="•"/>
            </a:pPr>
            <a:r>
              <a:rPr lang="en-US" sz="1800" dirty="0" smtClean="0"/>
              <a:t>The NSF supported S-STEM scholarship program has supported  49 scholars at UMBC with scholarships and opportunities to improve students’ retention and placement after their graduation.</a:t>
            </a:r>
          </a:p>
          <a:p>
            <a:pPr marL="571500" indent="-571500">
              <a:buFont typeface="Arial" panose="020B0604020202020204" pitchFamily="34" charset="0"/>
              <a:buChar char="•"/>
            </a:pPr>
            <a:r>
              <a:rPr lang="en-US" sz="1800" dirty="0" smtClean="0"/>
              <a:t>Strong connection and collaboration with local community colleges have resulted in a high percentage of transfer students in the program and their success in retention and graduation.</a:t>
            </a:r>
          </a:p>
          <a:p>
            <a:pPr marL="571500" indent="-571500">
              <a:buFont typeface="Arial" panose="020B0604020202020204" pitchFamily="34" charset="0"/>
              <a:buChar char="•"/>
            </a:pPr>
            <a:r>
              <a:rPr lang="en-US" sz="1800" dirty="0" smtClean="0"/>
              <a:t>The program has achieved high participating rates (&gt;87%) and high satisfaction rates (&gt;90%) to the S-STEM sponsored activities.</a:t>
            </a:r>
          </a:p>
          <a:p>
            <a:pPr marL="571500" indent="-571500">
              <a:buFont typeface="Arial" panose="020B0604020202020204" pitchFamily="34" charset="0"/>
              <a:buChar char="•"/>
            </a:pPr>
            <a:r>
              <a:rPr lang="en-US" sz="1800" dirty="0" smtClean="0"/>
              <a:t>The annual retention rates are higher than 85%.  Among the seven students who did not get renewal, none of them were community transfer students.</a:t>
            </a:r>
            <a:r>
              <a:rPr lang="en-US" sz="1800" dirty="0"/>
              <a:t> </a:t>
            </a:r>
            <a:endParaRPr lang="en-US" sz="1800" dirty="0" smtClean="0"/>
          </a:p>
          <a:p>
            <a:pPr marL="571500" indent="-571500">
              <a:buFont typeface="Arial" panose="020B0604020202020204" pitchFamily="34" charset="0"/>
              <a:buChar char="•"/>
            </a:pPr>
            <a:r>
              <a:rPr lang="en-US" sz="1800" dirty="0"/>
              <a:t>Implementation of research activities and encouragement of industrial </a:t>
            </a:r>
            <a:r>
              <a:rPr lang="en-US" sz="1800" dirty="0" smtClean="0"/>
              <a:t>internships </a:t>
            </a:r>
            <a:r>
              <a:rPr lang="en-US" sz="1800" dirty="0"/>
              <a:t>have helped identify potential industrial employers and/or successful paths for graduate study</a:t>
            </a:r>
            <a:r>
              <a:rPr lang="en-US" sz="1800" dirty="0" smtClean="0"/>
              <a:t>.</a:t>
            </a:r>
          </a:p>
          <a:p>
            <a:pPr marL="571500" indent="-571500">
              <a:buFont typeface="Arial" panose="020B0604020202020204" pitchFamily="34" charset="0"/>
              <a:buChar char="•"/>
            </a:pPr>
            <a:r>
              <a:rPr lang="en-US" sz="1800" dirty="0" smtClean="0"/>
              <a:t>95% of the scholars who graduated from our BS program either found a position in industrial or admitted to a graduate school.</a:t>
            </a:r>
            <a:endParaRPr lang="en-US" sz="1800" dirty="0"/>
          </a:p>
        </p:txBody>
      </p:sp>
    </p:spTree>
    <p:extLst>
      <p:ext uri="{BB962C8B-B14F-4D97-AF65-F5344CB8AC3E}">
        <p14:creationId xmlns:p14="http://schemas.microsoft.com/office/powerpoint/2010/main" val="228663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533400" y="304800"/>
            <a:ext cx="3352800" cy="838200"/>
          </a:xfrm>
          <a:extLst>
            <a:ext uri="{909E8E84-426E-40DD-AFC4-6F175D3DCCD1}">
              <a14:hiddenFill xmlns:a14="http://schemas.microsoft.com/office/drawing/2010/main">
                <a:solidFill>
                  <a:srgbClr val="FFCC00"/>
                </a:solidFill>
              </a14:hiddenFill>
            </a:ext>
          </a:extLst>
        </p:spPr>
        <p:txBody>
          <a:bodyPr>
            <a:normAutofit/>
          </a:bodyPr>
          <a:lstStyle/>
          <a:p>
            <a:pPr eaLnBrk="1" hangingPunct="1">
              <a:defRPr/>
            </a:pPr>
            <a:r>
              <a:rPr lang="en-US" sz="3200" b="1" u="sng" dirty="0" smtClean="0">
                <a:solidFill>
                  <a:srgbClr val="FFC000"/>
                </a:solidFill>
              </a:rPr>
              <a:t>Outline</a:t>
            </a:r>
          </a:p>
        </p:txBody>
      </p:sp>
      <p:sp>
        <p:nvSpPr>
          <p:cNvPr id="77827" name="Rectangle 3"/>
          <p:cNvSpPr>
            <a:spLocks noGrp="1" noChangeArrowheads="1"/>
          </p:cNvSpPr>
          <p:nvPr>
            <p:ph type="body" idx="4294967295"/>
          </p:nvPr>
        </p:nvSpPr>
        <p:spPr>
          <a:xfrm>
            <a:off x="609600" y="1447800"/>
            <a:ext cx="5562600" cy="4419600"/>
          </a:xfrm>
        </p:spPr>
        <p:txBody>
          <a:bodyPr>
            <a:normAutofit/>
          </a:bodyPr>
          <a:lstStyle/>
          <a:p>
            <a:pPr eaLnBrk="1" hangingPunct="1">
              <a:buClr>
                <a:srgbClr val="FFFFFF"/>
              </a:buClr>
              <a:buFont typeface="Wingdings" panose="05000000000000000000" pitchFamily="2" charset="2"/>
              <a:buChar char="§"/>
              <a:defRPr/>
            </a:pPr>
            <a:r>
              <a:rPr lang="en-US" sz="2400" b="1" dirty="0" smtClean="0">
                <a:latin typeface="+mj-lt"/>
              </a:rPr>
              <a:t>ME S-STEM Program at UMBC</a:t>
            </a:r>
          </a:p>
          <a:p>
            <a:pPr eaLnBrk="1" hangingPunct="1">
              <a:buClr>
                <a:srgbClr val="FFFFFF"/>
              </a:buClr>
              <a:buFont typeface="Symbol" pitchFamily="18" charset="2"/>
              <a:buChar char=""/>
              <a:defRPr/>
            </a:pPr>
            <a:r>
              <a:rPr lang="en-US" sz="2400" b="1" dirty="0" smtClean="0">
                <a:latin typeface="+mj-lt"/>
              </a:rPr>
              <a:t>Program Features</a:t>
            </a:r>
          </a:p>
          <a:p>
            <a:pPr eaLnBrk="1" hangingPunct="1">
              <a:buClr>
                <a:srgbClr val="FFFFFF"/>
              </a:buClr>
              <a:buFont typeface="Symbol" pitchFamily="18" charset="2"/>
              <a:buChar char=""/>
              <a:defRPr/>
            </a:pPr>
            <a:r>
              <a:rPr lang="en-US" sz="2400" b="1" dirty="0" smtClean="0">
                <a:latin typeface="+mj-lt"/>
              </a:rPr>
              <a:t>Program Outcomes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09600" y="609600"/>
            <a:ext cx="7601158" cy="924475"/>
          </a:xfrm>
        </p:spPr>
        <p:txBody>
          <a:bodyPr>
            <a:noAutofit/>
          </a:bodyPr>
          <a:lstStyle/>
          <a:p>
            <a:pPr eaLnBrk="1" hangingPunct="1">
              <a:defRPr/>
            </a:pPr>
            <a:r>
              <a:rPr lang="en-US" sz="3200" b="1" u="sng" dirty="0" smtClean="0">
                <a:solidFill>
                  <a:srgbClr val="FFC000"/>
                </a:solidFill>
              </a:rPr>
              <a:t>Mechanical Engineering S-STEM Scholarship Program at UMBC</a:t>
            </a:r>
          </a:p>
        </p:txBody>
      </p:sp>
      <p:sp>
        <p:nvSpPr>
          <p:cNvPr id="128003" name="Rectangle 3"/>
          <p:cNvSpPr>
            <a:spLocks noGrp="1" noChangeArrowheads="1"/>
          </p:cNvSpPr>
          <p:nvPr>
            <p:ph idx="1"/>
          </p:nvPr>
        </p:nvSpPr>
        <p:spPr>
          <a:xfrm>
            <a:off x="381000" y="1752600"/>
            <a:ext cx="8305800" cy="3352800"/>
          </a:xfrm>
        </p:spPr>
        <p:txBody>
          <a:bodyPr>
            <a:normAutofit/>
          </a:bodyPr>
          <a:lstStyle/>
          <a:p>
            <a:pPr eaLnBrk="1" hangingPunct="1">
              <a:lnSpc>
                <a:spcPct val="80000"/>
              </a:lnSpc>
              <a:defRPr/>
            </a:pPr>
            <a:r>
              <a:rPr lang="en-US" sz="2000" dirty="0" smtClean="0">
                <a:solidFill>
                  <a:srgbClr val="002060"/>
                </a:solidFill>
                <a:latin typeface="+mj-lt"/>
              </a:rPr>
              <a:t>The ME S-STEM Scholarship Program” is an NSF funded four year scholarship program starting in 2010.  We got the renewal from NSF in 2014 to continue the program for the next four years.</a:t>
            </a:r>
          </a:p>
          <a:p>
            <a:pPr eaLnBrk="1" hangingPunct="1">
              <a:lnSpc>
                <a:spcPct val="80000"/>
              </a:lnSpc>
              <a:buFont typeface="Wingdings" pitchFamily="2" charset="2"/>
              <a:buNone/>
              <a:defRPr/>
            </a:pPr>
            <a:endParaRPr lang="en-US" sz="2000" dirty="0" smtClean="0">
              <a:solidFill>
                <a:srgbClr val="002060"/>
              </a:solidFill>
              <a:latin typeface="+mj-lt"/>
            </a:endParaRPr>
          </a:p>
          <a:p>
            <a:pPr eaLnBrk="1" hangingPunct="1">
              <a:lnSpc>
                <a:spcPct val="80000"/>
              </a:lnSpc>
              <a:defRPr/>
            </a:pPr>
            <a:r>
              <a:rPr lang="en-US" sz="2000" dirty="0" smtClean="0">
                <a:solidFill>
                  <a:srgbClr val="002060"/>
                </a:solidFill>
                <a:latin typeface="+mj-lt"/>
              </a:rPr>
              <a:t>The S-STEM program will provide scholarships and educational opportunities to 16-24 economically disadvantaged and academically talented undergraduate students in the ME program at UMBC.</a:t>
            </a:r>
          </a:p>
          <a:p>
            <a:pPr eaLnBrk="1" hangingPunct="1">
              <a:lnSpc>
                <a:spcPct val="80000"/>
              </a:lnSpc>
              <a:buFont typeface="Wingdings" pitchFamily="2" charset="2"/>
              <a:buNone/>
              <a:defRPr/>
            </a:pPr>
            <a:endParaRPr lang="en-US" sz="2000" dirty="0" smtClean="0">
              <a:solidFill>
                <a:srgbClr val="002060"/>
              </a:solidFill>
              <a:latin typeface="+mj-lt"/>
            </a:endParaRPr>
          </a:p>
          <a:p>
            <a:pPr eaLnBrk="1" hangingPunct="1">
              <a:lnSpc>
                <a:spcPct val="80000"/>
              </a:lnSpc>
              <a:defRPr/>
            </a:pPr>
            <a:r>
              <a:rPr lang="en-US" sz="2000" dirty="0" smtClean="0">
                <a:solidFill>
                  <a:srgbClr val="002060"/>
                </a:solidFill>
                <a:latin typeface="+mj-lt"/>
              </a:rPr>
              <a:t>Scholarship amount is based on financial need (indicated in the FASFA form) and academic performance, with an average amount of $7500 per year per student.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609600"/>
            <a:ext cx="7524958" cy="924475"/>
          </a:xfrm>
        </p:spPr>
        <p:txBody>
          <a:bodyPr>
            <a:noAutofit/>
          </a:bodyPr>
          <a:lstStyle/>
          <a:p>
            <a:pPr eaLnBrk="1" hangingPunct="1">
              <a:defRPr/>
            </a:pPr>
            <a:r>
              <a:rPr lang="en-US" sz="3200" b="1" u="sng" dirty="0" smtClean="0">
                <a:solidFill>
                  <a:srgbClr val="FFC000"/>
                </a:solidFill>
              </a:rPr>
              <a:t>Mechanical Engineering S-STEM Scholarship Program Objectives</a:t>
            </a:r>
          </a:p>
        </p:txBody>
      </p:sp>
      <p:sp>
        <p:nvSpPr>
          <p:cNvPr id="159747" name="Rectangle 3"/>
          <p:cNvSpPr>
            <a:spLocks noGrp="1" noChangeArrowheads="1"/>
          </p:cNvSpPr>
          <p:nvPr>
            <p:ph idx="1"/>
          </p:nvPr>
        </p:nvSpPr>
        <p:spPr>
          <a:xfrm>
            <a:off x="685800" y="1828800"/>
            <a:ext cx="7848600" cy="3886200"/>
          </a:xfrm>
        </p:spPr>
        <p:txBody>
          <a:bodyPr>
            <a:normAutofit/>
          </a:bodyPr>
          <a:lstStyle/>
          <a:p>
            <a:pPr eaLnBrk="1" hangingPunct="1">
              <a:lnSpc>
                <a:spcPct val="80000"/>
              </a:lnSpc>
              <a:buFont typeface="Wingdings" pitchFamily="2" charset="2"/>
              <a:buNone/>
              <a:defRPr/>
            </a:pPr>
            <a:endParaRPr lang="en-US" sz="2000" dirty="0" smtClean="0">
              <a:solidFill>
                <a:srgbClr val="002060"/>
              </a:solidFill>
              <a:latin typeface="+mj-lt"/>
            </a:endParaRPr>
          </a:p>
          <a:p>
            <a:pPr>
              <a:lnSpc>
                <a:spcPct val="80000"/>
              </a:lnSpc>
              <a:defRPr/>
            </a:pPr>
            <a:r>
              <a:rPr lang="en-US" sz="2000" dirty="0" smtClean="0">
                <a:solidFill>
                  <a:srgbClr val="002060"/>
                </a:solidFill>
                <a:latin typeface="+mj-lt"/>
              </a:rPr>
              <a:t>Proactively </a:t>
            </a:r>
            <a:r>
              <a:rPr lang="en-US" sz="2000" dirty="0">
                <a:solidFill>
                  <a:srgbClr val="002060"/>
                </a:solidFill>
                <a:latin typeface="+mj-lt"/>
              </a:rPr>
              <a:t>recruit, enroll, and graduate an increased number of students in Mechanical Engineering with special emphasis on underrepresented minorities and </a:t>
            </a:r>
            <a:r>
              <a:rPr lang="en-US" sz="2000" dirty="0" smtClean="0">
                <a:solidFill>
                  <a:srgbClr val="002060"/>
                </a:solidFill>
                <a:latin typeface="+mj-lt"/>
              </a:rPr>
              <a:t>women.</a:t>
            </a:r>
          </a:p>
          <a:p>
            <a:pPr>
              <a:lnSpc>
                <a:spcPct val="80000"/>
              </a:lnSpc>
              <a:defRPr/>
            </a:pPr>
            <a:r>
              <a:rPr lang="en-US" sz="2000" dirty="0">
                <a:solidFill>
                  <a:srgbClr val="002060"/>
                </a:solidFill>
                <a:latin typeface="+mj-lt"/>
              </a:rPr>
              <a:t>Incorporate research experiences into the education curriculum via research seminars and access to research laboratories in bioengineering as a vehicle to facilitate the participant’s retention and to supplement their skills base. </a:t>
            </a:r>
            <a:endParaRPr lang="en-US" sz="2000" dirty="0" smtClean="0">
              <a:solidFill>
                <a:srgbClr val="002060"/>
              </a:solidFill>
              <a:latin typeface="+mj-lt"/>
            </a:endParaRPr>
          </a:p>
          <a:p>
            <a:pPr>
              <a:lnSpc>
                <a:spcPct val="80000"/>
              </a:lnSpc>
              <a:defRPr/>
            </a:pPr>
            <a:r>
              <a:rPr lang="en-US" sz="2000" dirty="0">
                <a:solidFill>
                  <a:srgbClr val="002060"/>
                </a:solidFill>
                <a:latin typeface="+mj-lt"/>
              </a:rPr>
              <a:t>Provide students with academic and professional development opportunities that identify potential industrial employers and/or successful paths for graduate study.</a:t>
            </a:r>
          </a:p>
          <a:p>
            <a:pPr>
              <a:lnSpc>
                <a:spcPct val="80000"/>
              </a:lnSpc>
              <a:defRPr/>
            </a:pPr>
            <a:r>
              <a:rPr lang="en-US" sz="2000" dirty="0" smtClean="0">
                <a:solidFill>
                  <a:srgbClr val="002060"/>
                </a:solidFill>
                <a:latin typeface="+mj-lt"/>
              </a:rPr>
              <a:t>Formalize </a:t>
            </a:r>
            <a:r>
              <a:rPr lang="en-US" sz="2000" dirty="0">
                <a:solidFill>
                  <a:srgbClr val="002060"/>
                </a:solidFill>
                <a:latin typeface="+mj-lt"/>
              </a:rPr>
              <a:t>cooperative relationships between UMBC and local community colleges to increase the number of students transferring to the 4-year ME program at </a:t>
            </a:r>
            <a:r>
              <a:rPr lang="en-US" sz="2000" dirty="0" smtClean="0">
                <a:solidFill>
                  <a:srgbClr val="002060"/>
                </a:solidFill>
                <a:latin typeface="+mj-lt"/>
              </a:rPr>
              <a:t>UMBC</a:t>
            </a:r>
            <a:r>
              <a:rPr lang="en-US" sz="2000" dirty="0">
                <a:solidFill>
                  <a:srgbClr val="002060"/>
                </a:solidFill>
                <a:latin typeface="+mj-lt"/>
              </a:rPr>
              <a:t>.</a:t>
            </a:r>
            <a:endParaRPr lang="en-US" sz="2000" dirty="0">
              <a:solidFill>
                <a:srgbClr val="00206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304800"/>
            <a:ext cx="8382000" cy="543475"/>
          </a:xfrm>
        </p:spPr>
        <p:txBody>
          <a:bodyPr>
            <a:normAutofit/>
          </a:bodyPr>
          <a:lstStyle/>
          <a:p>
            <a:pPr eaLnBrk="1" hangingPunct="1">
              <a:defRPr/>
            </a:pPr>
            <a:r>
              <a:rPr lang="en-US" sz="3200" b="1" u="sng" dirty="0" smtClean="0">
                <a:solidFill>
                  <a:srgbClr val="FFC000"/>
                </a:solidFill>
              </a:rPr>
              <a:t>Approaches</a:t>
            </a:r>
          </a:p>
        </p:txBody>
      </p:sp>
      <p:sp>
        <p:nvSpPr>
          <p:cNvPr id="148483" name="Rectangle 3"/>
          <p:cNvSpPr>
            <a:spLocks noGrp="1" noChangeArrowheads="1"/>
          </p:cNvSpPr>
          <p:nvPr>
            <p:ph idx="1"/>
          </p:nvPr>
        </p:nvSpPr>
        <p:spPr>
          <a:xfrm>
            <a:off x="533400" y="990600"/>
            <a:ext cx="8305799" cy="5562601"/>
          </a:xfrm>
        </p:spPr>
        <p:txBody>
          <a:bodyPr>
            <a:normAutofit fontScale="85000" lnSpcReduction="20000"/>
          </a:bodyPr>
          <a:lstStyle/>
          <a:p>
            <a:pPr eaLnBrk="1" hangingPunct="1">
              <a:defRPr/>
            </a:pPr>
            <a:r>
              <a:rPr lang="en-US" b="1" dirty="0" smtClean="0">
                <a:solidFill>
                  <a:srgbClr val="C00000"/>
                </a:solidFill>
                <a:latin typeface="+mj-lt"/>
              </a:rPr>
              <a:t>Mentoring</a:t>
            </a:r>
          </a:p>
          <a:p>
            <a:pPr lvl="1">
              <a:defRPr/>
            </a:pPr>
            <a:r>
              <a:rPr lang="en-US" dirty="0">
                <a:latin typeface="+mj-lt"/>
              </a:rPr>
              <a:t>One-to-one mentoring by faculty in the </a:t>
            </a:r>
            <a:r>
              <a:rPr lang="en-US" dirty="0" smtClean="0">
                <a:latin typeface="+mj-lt"/>
              </a:rPr>
              <a:t>department with regular interaction.</a:t>
            </a:r>
            <a:endParaRPr lang="en-US" dirty="0">
              <a:latin typeface="+mj-lt"/>
            </a:endParaRPr>
          </a:p>
          <a:p>
            <a:pPr eaLnBrk="1" hangingPunct="1">
              <a:defRPr/>
            </a:pPr>
            <a:r>
              <a:rPr lang="en-US" b="1" dirty="0" smtClean="0">
                <a:solidFill>
                  <a:srgbClr val="C00000"/>
                </a:solidFill>
                <a:latin typeface="+mj-lt"/>
              </a:rPr>
              <a:t>Community Building</a:t>
            </a:r>
          </a:p>
          <a:p>
            <a:pPr lvl="1">
              <a:defRPr/>
            </a:pPr>
            <a:r>
              <a:rPr lang="en-US" dirty="0">
                <a:latin typeface="+mj-lt"/>
              </a:rPr>
              <a:t>August retreat</a:t>
            </a:r>
          </a:p>
          <a:p>
            <a:pPr lvl="1">
              <a:defRPr/>
            </a:pPr>
            <a:r>
              <a:rPr lang="en-US" dirty="0">
                <a:latin typeface="+mj-lt"/>
              </a:rPr>
              <a:t>Participate in various academic activities on campus</a:t>
            </a:r>
          </a:p>
          <a:p>
            <a:pPr lvl="1">
              <a:defRPr/>
            </a:pPr>
            <a:r>
              <a:rPr lang="en-US" dirty="0">
                <a:latin typeface="+mj-lt"/>
              </a:rPr>
              <a:t>A designated room for the ME S-STEM Scholarship </a:t>
            </a:r>
            <a:r>
              <a:rPr lang="en-US" dirty="0" smtClean="0">
                <a:latin typeface="+mj-lt"/>
              </a:rPr>
              <a:t>Program</a:t>
            </a:r>
          </a:p>
          <a:p>
            <a:pPr eaLnBrk="1" hangingPunct="1">
              <a:defRPr/>
            </a:pPr>
            <a:r>
              <a:rPr lang="en-US" b="1" dirty="0" smtClean="0">
                <a:solidFill>
                  <a:srgbClr val="C00000"/>
                </a:solidFill>
                <a:latin typeface="+mj-lt"/>
              </a:rPr>
              <a:t>Incorporating Research into Education</a:t>
            </a:r>
          </a:p>
          <a:p>
            <a:pPr lvl="1">
              <a:defRPr/>
            </a:pPr>
            <a:r>
              <a:rPr lang="en-US" dirty="0">
                <a:latin typeface="+mj-lt"/>
              </a:rPr>
              <a:t>Bioengineering seminar series</a:t>
            </a:r>
          </a:p>
          <a:p>
            <a:pPr lvl="1">
              <a:defRPr/>
            </a:pPr>
            <a:r>
              <a:rPr lang="en-US" dirty="0">
                <a:latin typeface="+mj-lt"/>
              </a:rPr>
              <a:t>One-semester or one summer research experience for the S-STEM </a:t>
            </a:r>
            <a:r>
              <a:rPr lang="en-US" dirty="0" smtClean="0">
                <a:latin typeface="+mj-lt"/>
              </a:rPr>
              <a:t>scholars</a:t>
            </a:r>
          </a:p>
          <a:p>
            <a:pPr lvl="1">
              <a:defRPr/>
            </a:pPr>
            <a:r>
              <a:rPr lang="en-US" dirty="0" smtClean="0">
                <a:latin typeface="+mj-lt"/>
              </a:rPr>
              <a:t>Financing students’ participating in research conferences</a:t>
            </a:r>
          </a:p>
          <a:p>
            <a:pPr eaLnBrk="1" hangingPunct="1">
              <a:defRPr/>
            </a:pPr>
            <a:r>
              <a:rPr lang="en-US" b="1" dirty="0" smtClean="0">
                <a:solidFill>
                  <a:srgbClr val="C00000"/>
                </a:solidFill>
                <a:latin typeface="+mj-lt"/>
              </a:rPr>
              <a:t>Enhancing collaborations with </a:t>
            </a:r>
            <a:r>
              <a:rPr lang="en-US" b="1" dirty="0">
                <a:solidFill>
                  <a:srgbClr val="C00000"/>
                </a:solidFill>
                <a:latin typeface="+mj-lt"/>
              </a:rPr>
              <a:t>C</a:t>
            </a:r>
            <a:r>
              <a:rPr lang="en-US" b="1" dirty="0" smtClean="0">
                <a:solidFill>
                  <a:srgbClr val="C00000"/>
                </a:solidFill>
                <a:latin typeface="+mj-lt"/>
              </a:rPr>
              <a:t>ommunity Colleges</a:t>
            </a:r>
          </a:p>
          <a:p>
            <a:pPr lvl="1">
              <a:defRPr/>
            </a:pPr>
            <a:r>
              <a:rPr lang="en-US" dirty="0" smtClean="0">
                <a:latin typeface="+mj-lt"/>
              </a:rPr>
              <a:t>Visiting community colleges </a:t>
            </a:r>
          </a:p>
          <a:p>
            <a:pPr lvl="1">
              <a:defRPr/>
            </a:pPr>
            <a:r>
              <a:rPr lang="en-US" dirty="0" smtClean="0">
                <a:latin typeface="+mj-lt"/>
              </a:rPr>
              <a:t>Sending scholars back to their community colleges to describe the program</a:t>
            </a:r>
          </a:p>
          <a:p>
            <a:pPr lvl="1">
              <a:defRPr/>
            </a:pPr>
            <a:r>
              <a:rPr lang="en-US" dirty="0" smtClean="0">
                <a:latin typeface="+mj-lt"/>
              </a:rPr>
              <a:t>Establishing regular contacts and intense interaction with community college faculty and staff members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28600"/>
            <a:ext cx="8077200" cy="636588"/>
          </a:xfrm>
        </p:spPr>
        <p:txBody>
          <a:bodyPr>
            <a:normAutofit/>
          </a:bodyPr>
          <a:lstStyle/>
          <a:p>
            <a:pPr eaLnBrk="1" hangingPunct="1">
              <a:defRPr/>
            </a:pPr>
            <a:r>
              <a:rPr lang="en-US" sz="3200" b="1" u="sng" dirty="0" smtClean="0">
                <a:solidFill>
                  <a:srgbClr val="FFC000"/>
                </a:solidFill>
              </a:rPr>
              <a:t>Our scholars </a:t>
            </a:r>
          </a:p>
        </p:txBody>
      </p:sp>
      <p:pic>
        <p:nvPicPr>
          <p:cNvPr id="13315" name="Picture 4" descr="DSCN04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24278"/>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48267"/>
            <a:ext cx="4008500" cy="29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89" y="3505200"/>
            <a:ext cx="4066822" cy="305011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505200"/>
            <a:ext cx="4005678" cy="30042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25404301"/>
              </p:ext>
            </p:extLst>
          </p:nvPr>
        </p:nvGraphicFramePr>
        <p:xfrm>
          <a:off x="990600" y="1524000"/>
          <a:ext cx="7010400"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607353"/>
            <a:ext cx="6733766" cy="584775"/>
          </a:xfrm>
          <a:prstGeom prst="rect">
            <a:avLst/>
          </a:prstGeom>
          <a:noFill/>
        </p:spPr>
        <p:txBody>
          <a:bodyPr wrap="none" rtlCol="0">
            <a:spAutoFit/>
          </a:bodyPr>
          <a:lstStyle/>
          <a:p>
            <a:r>
              <a:rPr lang="en-US" sz="3200" b="1" u="sng" dirty="0" smtClean="0">
                <a:solidFill>
                  <a:srgbClr val="FFC000"/>
                </a:solidFill>
                <a:latin typeface="+mj-lt"/>
              </a:rPr>
              <a:t>We supported 49 scholars over 4 years</a:t>
            </a:r>
            <a:endParaRPr lang="en-US" sz="3200" b="1" u="sng" dirty="0">
              <a:solidFill>
                <a:srgbClr val="FFC000"/>
              </a:solidFill>
              <a:latin typeface="+mj-lt"/>
            </a:endParaRPr>
          </a:p>
        </p:txBody>
      </p:sp>
    </p:spTree>
    <p:extLst>
      <p:ext uri="{BB962C8B-B14F-4D97-AF65-F5344CB8AC3E}">
        <p14:creationId xmlns:p14="http://schemas.microsoft.com/office/powerpoint/2010/main" val="42159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35649533"/>
              </p:ext>
            </p:extLst>
          </p:nvPr>
        </p:nvGraphicFramePr>
        <p:xfrm>
          <a:off x="990600" y="1676400"/>
          <a:ext cx="6477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675619"/>
            <a:ext cx="8025980" cy="584775"/>
          </a:xfrm>
          <a:prstGeom prst="rect">
            <a:avLst/>
          </a:prstGeom>
          <a:noFill/>
        </p:spPr>
        <p:txBody>
          <a:bodyPr wrap="none" rtlCol="0">
            <a:spAutoFit/>
          </a:bodyPr>
          <a:lstStyle/>
          <a:p>
            <a:r>
              <a:rPr lang="en-US" sz="3200" b="1" u="sng" dirty="0" smtClean="0">
                <a:solidFill>
                  <a:srgbClr val="FFC000"/>
                </a:solidFill>
                <a:latin typeface="+mj-lt"/>
              </a:rPr>
              <a:t>Scholars’ attendance rate for various activities</a:t>
            </a:r>
            <a:endParaRPr lang="en-US" sz="3200" b="1" u="sng" dirty="0">
              <a:solidFill>
                <a:srgbClr val="FFC000"/>
              </a:solidFill>
              <a:latin typeface="+mj-lt"/>
            </a:endParaRPr>
          </a:p>
        </p:txBody>
      </p:sp>
    </p:spTree>
    <p:extLst>
      <p:ext uri="{BB962C8B-B14F-4D97-AF65-F5344CB8AC3E}">
        <p14:creationId xmlns:p14="http://schemas.microsoft.com/office/powerpoint/2010/main" val="300009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591312"/>
          </a:xfrm>
        </p:spPr>
        <p:txBody>
          <a:bodyPr>
            <a:normAutofit/>
          </a:bodyPr>
          <a:lstStyle/>
          <a:p>
            <a:r>
              <a:rPr lang="en-US" sz="3200" b="1" u="sng" dirty="0" smtClean="0">
                <a:solidFill>
                  <a:srgbClr val="FFC000"/>
                </a:solidFill>
              </a:rPr>
              <a:t>Scholars’ satisfaction to the events</a:t>
            </a:r>
            <a:endParaRPr lang="en-US" sz="3200" b="1" u="sng" dirty="0">
              <a:solidFill>
                <a:srgbClr val="FFC000"/>
              </a:solidFill>
            </a:endParaRPr>
          </a:p>
        </p:txBody>
      </p:sp>
      <p:graphicFrame>
        <p:nvGraphicFramePr>
          <p:cNvPr id="4" name="Chart 3"/>
          <p:cNvGraphicFramePr>
            <a:graphicFrameLocks/>
          </p:cNvGraphicFramePr>
          <p:nvPr>
            <p:extLst>
              <p:ext uri="{D42A27DB-BD31-4B8C-83A1-F6EECF244321}">
                <p14:modId xmlns:p14="http://schemas.microsoft.com/office/powerpoint/2010/main" val="2625938299"/>
              </p:ext>
            </p:extLst>
          </p:nvPr>
        </p:nvGraphicFramePr>
        <p:xfrm>
          <a:off x="1143000" y="1821655"/>
          <a:ext cx="6400800" cy="4579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1166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926</TotalTime>
  <Words>880</Words>
  <Application>Microsoft Office PowerPoint</Application>
  <PresentationFormat>On-screen Show (4:3)</PresentationFormat>
  <Paragraphs>68</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Mechanical Engineering S-STEM Scholarship Program at UMBC</vt:lpstr>
      <vt:lpstr>Outline</vt:lpstr>
      <vt:lpstr>Mechanical Engineering S-STEM Scholarship Program at UMBC</vt:lpstr>
      <vt:lpstr>Mechanical Engineering S-STEM Scholarship Program Objectives</vt:lpstr>
      <vt:lpstr>Approaches</vt:lpstr>
      <vt:lpstr>Our scholars </vt:lpstr>
      <vt:lpstr>PowerPoint Presentation</vt:lpstr>
      <vt:lpstr>PowerPoint Presentation</vt:lpstr>
      <vt:lpstr>Scholars’ satisfaction to the events</vt:lpstr>
      <vt:lpstr>PowerPoint Presentation</vt:lpstr>
      <vt:lpstr>Among the 49 scholars, 7 of them were not renewed due to poor academic performance.  None of them dropped out of school.</vt:lpstr>
      <vt:lpstr>PowerPoint Presentation</vt:lpstr>
      <vt:lpstr>PowerPoint Presentation</vt:lpstr>
      <vt:lpstr>Conclusions:</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UMBC’s Mechanical Engineering Curriculum</dc:title>
  <dc:creator>eggleton</dc:creator>
  <cp:lastModifiedBy>Liang Zhu</cp:lastModifiedBy>
  <cp:revision>51</cp:revision>
  <dcterms:created xsi:type="dcterms:W3CDTF">2007-12-07T00:42:33Z</dcterms:created>
  <dcterms:modified xsi:type="dcterms:W3CDTF">2015-10-12T14:19:08Z</dcterms:modified>
</cp:coreProperties>
</file>