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7"/>
  </p:notesMasterIdLst>
  <p:handoutMasterIdLst>
    <p:handoutMasterId r:id="rId18"/>
  </p:handoutMasterIdLst>
  <p:sldIdLst>
    <p:sldId id="292" r:id="rId2"/>
    <p:sldId id="293" r:id="rId3"/>
    <p:sldId id="318" r:id="rId4"/>
    <p:sldId id="319" r:id="rId5"/>
    <p:sldId id="339" r:id="rId6"/>
    <p:sldId id="349" r:id="rId7"/>
    <p:sldId id="320" r:id="rId8"/>
    <p:sldId id="325" r:id="rId9"/>
    <p:sldId id="326" r:id="rId10"/>
    <p:sldId id="358" r:id="rId11"/>
    <p:sldId id="327" r:id="rId12"/>
    <p:sldId id="266" r:id="rId13"/>
    <p:sldId id="357" r:id="rId14"/>
    <p:sldId id="336" r:id="rId15"/>
    <p:sldId id="35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33"/>
    <a:srgbClr val="66FF33"/>
    <a:srgbClr val="FFFF66"/>
    <a:srgbClr val="336600"/>
    <a:srgbClr val="FFCC00"/>
    <a:srgbClr val="1C1C1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91829" autoAdjust="0"/>
  </p:normalViewPr>
  <p:slideViewPr>
    <p:cSldViewPr>
      <p:cViewPr>
        <p:scale>
          <a:sx n="60" d="100"/>
          <a:sy n="60" d="100"/>
        </p:scale>
        <p:origin x="-1459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3F7AFF-0927-43CB-BF70-02704CBFC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164953-E8FF-49A9-9F98-0870244CE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75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00F37F-C29F-49D3-B5D7-B864841FCE20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6" tIns="45718" rIns="91436" bIns="45718"/>
          <a:lstStyle/>
          <a:p>
            <a:pPr eaLnBrk="1" hangingPunct="1"/>
            <a:endParaRPr lang="en-US" altLang="en-US" smtClean="0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1489BC-09B3-4E34-A39F-25BB64297E88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24B343-029B-4CA6-A2F7-2F3E6D0CC7CE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6" tIns="45718" rIns="91436" bIns="45718"/>
          <a:lstStyle/>
          <a:p>
            <a:pPr eaLnBrk="1" hangingPunct="1"/>
            <a:endParaRPr lang="en-US" altLang="en-US" smtClean="0"/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85448A-A5E8-44E0-91A9-3E46D8CFA298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64953-E8FF-49A9-9F98-0870244CE5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4F0937-D74B-4034-8A1F-83F8BA7CA736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C73F-A474-4588-BC87-D79D2DDB2D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5D09E-C038-4A95-9B53-77ED910C31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77639-BCFF-4910-85CC-FE161F92B2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BEF47-5C00-41A1-ACC9-19F5669915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60A70-52EE-4CAA-AC61-8B8AFBD2C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57F64-C23D-4907-B7B2-981F89EC6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9F285-8433-4101-BB63-7F2B689E52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7FD2B-B958-4BBC-B5BA-3ED5B891F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6CA97-63B4-4563-B239-54515952C4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24BFF-EBAA-4DD3-AA93-EE2517B1F5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9DE445-37E6-47EB-BB6B-0C119C6F9F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12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image" Target="http://www.umbc.edu/engineering/me/images/faculty%20images/eggleton.jpg" TargetMode="Externa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8686800" cy="2590800"/>
          </a:xfrm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Mechanical Engineering S-STEM Scholarship Program at UMBC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77988" y="3657600"/>
            <a:ext cx="566896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Liang Zhu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Director, ME S-STEM Program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Department of Mechanical Engineering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University of Maryland Baltimore County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7FD2B-B958-4BBC-B5BA-3ED5B891F46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285644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762000"/>
            <a:ext cx="3793067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3528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The ME S-STEM program has funds to support scholars’ </a:t>
            </a:r>
            <a:r>
              <a:rPr lang="en-US" dirty="0" smtClean="0">
                <a:solidFill>
                  <a:srgbClr val="FFFF00"/>
                </a:solidFill>
              </a:rPr>
              <a:t>travel </a:t>
            </a:r>
            <a:r>
              <a:rPr lang="en-US" dirty="0" smtClean="0">
                <a:solidFill>
                  <a:srgbClr val="FFFF00"/>
                </a:solidFill>
              </a:rPr>
              <a:t>to scientific conference and their lab supplies.  Contact the program if needed.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Career Counseling and Job Placement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Industrial opportunity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Faculty mentoring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Internship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UMBC Career Service Center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Graduate school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Mechanical Engineering </a:t>
            </a:r>
            <a:r>
              <a:rPr lang="en-US" dirty="0" smtClean="0"/>
              <a:t>BS/MS </a:t>
            </a:r>
            <a:r>
              <a:rPr lang="en-US" dirty="0" smtClean="0"/>
              <a:t>program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Research seminars and research experience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Graduate application process (UMBC Summer Horizon Program</a:t>
            </a:r>
            <a:r>
              <a:rPr lang="en-US" dirty="0" smtClean="0"/>
              <a:t>) and professional development workshops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62000" y="0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 dirty="0"/>
              <a:t>Recent S-STEM Scholars Graduated from Our Program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-4640263" y="17541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/>
          </a:p>
        </p:txBody>
      </p:sp>
      <p:sp>
        <p:nvSpPr>
          <p:cNvPr id="2" name="Rectangle 1"/>
          <p:cNvSpPr/>
          <p:nvPr/>
        </p:nvSpPr>
        <p:spPr>
          <a:xfrm>
            <a:off x="533400" y="1143000"/>
            <a:ext cx="822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2017 – 2018 — Eight ME S-STEM scholars graduated from our program this year.  They are </a:t>
            </a:r>
            <a:r>
              <a:rPr lang="en-US" sz="1000" dirty="0" err="1"/>
              <a:t>Jenette</a:t>
            </a:r>
            <a:r>
              <a:rPr lang="en-US" sz="1000" dirty="0"/>
              <a:t> Phillips (U. Pitt, Graduate School), James Carl (</a:t>
            </a:r>
            <a:r>
              <a:rPr lang="en-US" sz="1000" dirty="0" err="1"/>
              <a:t>Walmart</a:t>
            </a:r>
            <a:r>
              <a:rPr lang="en-US" sz="1000" dirty="0"/>
              <a:t>, MD), Nathan </a:t>
            </a:r>
            <a:r>
              <a:rPr lang="en-US" sz="1000" dirty="0" err="1"/>
              <a:t>Trentini</a:t>
            </a:r>
            <a:r>
              <a:rPr lang="en-US" sz="1000" dirty="0"/>
              <a:t> (</a:t>
            </a:r>
            <a:r>
              <a:rPr lang="en-US" sz="1000" dirty="0" err="1"/>
              <a:t>Introlox</a:t>
            </a:r>
            <a:r>
              <a:rPr lang="en-US" sz="1000" dirty="0"/>
              <a:t>, MD), Levi Johnson (UMBC, Graduate School), Jordan </a:t>
            </a:r>
            <a:r>
              <a:rPr lang="en-US" sz="1000" dirty="0" err="1"/>
              <a:t>Bendler</a:t>
            </a:r>
            <a:r>
              <a:rPr lang="en-US" sz="1000" dirty="0"/>
              <a:t> (G3 Technologies, MD), Trevor Evans (Graduate School, Ohio State University), Marc Francis (Clemson University, Graduate School), Juliette Mason (</a:t>
            </a:r>
            <a:r>
              <a:rPr lang="en-US" sz="1000" dirty="0" err="1"/>
              <a:t>Oceaneering</a:t>
            </a:r>
            <a:r>
              <a:rPr lang="en-US" sz="1000" dirty="0"/>
              <a:t>, MD).</a:t>
            </a:r>
          </a:p>
          <a:p>
            <a:endParaRPr lang="en-US" sz="1000" dirty="0"/>
          </a:p>
          <a:p>
            <a:r>
              <a:rPr lang="en-US" sz="1000" dirty="0"/>
              <a:t>2016 – 2017 — Congratulations to our S-STEM scholars who graduated this year. </a:t>
            </a:r>
            <a:r>
              <a:rPr lang="en-US" sz="1000" dirty="0" err="1"/>
              <a:t>Jezron</a:t>
            </a:r>
            <a:r>
              <a:rPr lang="en-US" sz="1000" dirty="0"/>
              <a:t> </a:t>
            </a:r>
            <a:r>
              <a:rPr lang="en-US" sz="1000" dirty="0" err="1"/>
              <a:t>Basbas</a:t>
            </a:r>
            <a:r>
              <a:rPr lang="en-US" sz="1000" dirty="0"/>
              <a:t> (</a:t>
            </a:r>
            <a:r>
              <a:rPr lang="en-US" sz="1000" dirty="0" err="1"/>
              <a:t>Unitec</a:t>
            </a:r>
            <a:r>
              <a:rPr lang="en-US" sz="1000" dirty="0"/>
              <a:t> Electronics, MD), Ben Cherry (Aberdeen Proving Grounds), Christian Ingham (Graduate School, Carnegie Mellon University, PA), Anthony </a:t>
            </a:r>
            <a:r>
              <a:rPr lang="en-US" sz="1000" dirty="0" err="1"/>
              <a:t>Lucernoni</a:t>
            </a:r>
            <a:r>
              <a:rPr lang="en-US" sz="1000" dirty="0"/>
              <a:t> (Department of Justice), Angela </a:t>
            </a:r>
            <a:r>
              <a:rPr lang="en-US" sz="1000" dirty="0" err="1"/>
              <a:t>Bartolomeo</a:t>
            </a:r>
            <a:r>
              <a:rPr lang="en-US" sz="1000" dirty="0"/>
              <a:t> (Navel Research Lab, DC), Kyle Glazier (</a:t>
            </a:r>
            <a:r>
              <a:rPr lang="en-US" sz="1000" dirty="0" err="1"/>
              <a:t>Walmart</a:t>
            </a:r>
            <a:r>
              <a:rPr lang="en-US" sz="1000" dirty="0"/>
              <a:t>), Keith Purvis (William Technology, </a:t>
            </a:r>
            <a:r>
              <a:rPr lang="en-US" sz="1000" dirty="0" err="1"/>
              <a:t>Michgan</a:t>
            </a:r>
            <a:r>
              <a:rPr lang="en-US" sz="1000" dirty="0"/>
              <a:t>).</a:t>
            </a:r>
          </a:p>
          <a:p>
            <a:endParaRPr lang="en-US" sz="1000" dirty="0"/>
          </a:p>
          <a:p>
            <a:r>
              <a:rPr lang="en-US" sz="1000" dirty="0"/>
              <a:t>2015 – 2016 — Congratulations to 9 S-STEM scholars who graduated this year:  Michael Roberts (ARL, MD), Louis </a:t>
            </a:r>
            <a:r>
              <a:rPr lang="en-US" sz="1000" dirty="0" err="1"/>
              <a:t>Vasiliades</a:t>
            </a:r>
            <a:r>
              <a:rPr lang="en-US" sz="1000" dirty="0"/>
              <a:t> (Stanley Black and Decker, MD), Nicole </a:t>
            </a:r>
            <a:r>
              <a:rPr lang="en-US" sz="1000" dirty="0" err="1"/>
              <a:t>Dementride</a:t>
            </a:r>
            <a:r>
              <a:rPr lang="en-US" sz="1000" dirty="0"/>
              <a:t> (APL), </a:t>
            </a:r>
            <a:r>
              <a:rPr lang="en-US" sz="1000" dirty="0" err="1"/>
              <a:t>Amirreza</a:t>
            </a:r>
            <a:r>
              <a:rPr lang="en-US" sz="1000" dirty="0"/>
              <a:t> </a:t>
            </a:r>
            <a:r>
              <a:rPr lang="en-US" sz="1000" dirty="0" err="1"/>
              <a:t>Saharkhiz</a:t>
            </a:r>
            <a:r>
              <a:rPr lang="en-US" sz="1000" dirty="0"/>
              <a:t>  (Graduate School, UMBC), Nichole Forrester (NSA), Caroline </a:t>
            </a:r>
            <a:r>
              <a:rPr lang="en-US" sz="1000" dirty="0" err="1"/>
              <a:t>Zellhofer</a:t>
            </a:r>
            <a:r>
              <a:rPr lang="en-US" sz="1000" dirty="0"/>
              <a:t> (Graduate School, University of Maryland College Park), Qin Liu (Meridian Medical Technologies, MD), Amanda </a:t>
            </a:r>
            <a:r>
              <a:rPr lang="en-US" sz="1000" dirty="0" err="1"/>
              <a:t>Crofoot</a:t>
            </a:r>
            <a:r>
              <a:rPr lang="en-US" sz="1000" dirty="0"/>
              <a:t> (BAE Systems, MD), </a:t>
            </a:r>
            <a:r>
              <a:rPr lang="en-US" sz="1000" dirty="0" err="1"/>
              <a:t>Avraham</a:t>
            </a:r>
            <a:r>
              <a:rPr lang="en-US" sz="1000" dirty="0"/>
              <a:t> Feldman (Parsons Brinkerhoff and VP Engineering).</a:t>
            </a:r>
          </a:p>
          <a:p>
            <a:endParaRPr lang="en-US" sz="1000" dirty="0"/>
          </a:p>
          <a:p>
            <a:r>
              <a:rPr lang="en-US" sz="1000" dirty="0"/>
              <a:t>2014 – 2015 — Seven ME S-STEM scholars graduated from our program this year.  They are Khalid </a:t>
            </a:r>
            <a:r>
              <a:rPr lang="en-US" sz="1000" dirty="0" err="1"/>
              <a:t>Lamaafi</a:t>
            </a:r>
            <a:r>
              <a:rPr lang="en-US" sz="1000" dirty="0"/>
              <a:t> (KK Engineering LLC, MD), Chris Mullen (UMBC Graduate School), Jeremiah Hess (UMBC Graduate School), Matt </a:t>
            </a:r>
            <a:r>
              <a:rPr lang="en-US" sz="1000" dirty="0" err="1"/>
              <a:t>Wold</a:t>
            </a:r>
            <a:r>
              <a:rPr lang="en-US" sz="1000" dirty="0"/>
              <a:t> (Northrop Grumman, MD), Peter Dillon (Northrop Grumman, MD), and Jonathan Wilson (EPA Assessment Center, Washington DC).</a:t>
            </a:r>
          </a:p>
          <a:p>
            <a:endParaRPr lang="en-US" sz="1000" dirty="0"/>
          </a:p>
          <a:p>
            <a:r>
              <a:rPr lang="en-US" sz="1000" dirty="0"/>
              <a:t>2013 – 2014 — This year we have more than 9 S-STEM scholars graduated from our program.  They are Owen Abe (NAVSEA Command), Alfred </a:t>
            </a:r>
            <a:r>
              <a:rPr lang="en-US" sz="1000" dirty="0" err="1"/>
              <a:t>Irungu</a:t>
            </a:r>
            <a:r>
              <a:rPr lang="en-US" sz="1000" dirty="0"/>
              <a:t> (Stanley Black and Decker, MD), </a:t>
            </a:r>
            <a:r>
              <a:rPr lang="en-US" sz="1000" dirty="0" err="1"/>
              <a:t>Yasas</a:t>
            </a:r>
            <a:r>
              <a:rPr lang="en-US" sz="1000" dirty="0"/>
              <a:t> </a:t>
            </a:r>
            <a:r>
              <a:rPr lang="en-US" sz="1000" dirty="0" err="1"/>
              <a:t>Katumuluwa</a:t>
            </a:r>
            <a:r>
              <a:rPr lang="en-US" sz="1000" dirty="0"/>
              <a:t> (Johnson </a:t>
            </a:r>
            <a:r>
              <a:rPr lang="en-US" sz="1000" dirty="0" err="1"/>
              <a:t>Marminran</a:t>
            </a:r>
            <a:r>
              <a:rPr lang="en-US" sz="1000" dirty="0"/>
              <a:t> Thomson, MD), Vincent Di Salvo (Mueller Associate), Julian Gomez-Jordan (Northrop Grumman, MD), Steven </a:t>
            </a:r>
            <a:r>
              <a:rPr lang="en-US" sz="1000" dirty="0" err="1"/>
              <a:t>Lavenstein</a:t>
            </a:r>
            <a:r>
              <a:rPr lang="en-US" sz="1000" dirty="0"/>
              <a:t> (Johns Hopkins Graduate School), Matthew Parks (ICI Services, Washington DC), Irvin Rodriguez (Siemens, MD), David Morrison, </a:t>
            </a:r>
            <a:r>
              <a:rPr lang="en-US" sz="1000" dirty="0" err="1"/>
              <a:t>Kabish</a:t>
            </a:r>
            <a:r>
              <a:rPr lang="en-US" sz="1000" dirty="0"/>
              <a:t> Shah (Whiting Turner, MD),</a:t>
            </a:r>
          </a:p>
          <a:p>
            <a:endParaRPr lang="en-US" sz="1000" dirty="0"/>
          </a:p>
          <a:p>
            <a:r>
              <a:rPr lang="en-US" sz="1000" dirty="0"/>
              <a:t>2012 – 2013 – Congratulations to our S-STEM scholars who graduated in the past December 2012 and May 2013. </a:t>
            </a:r>
            <a:r>
              <a:rPr lang="en-US" sz="1000" dirty="0" err="1"/>
              <a:t>Hiren</a:t>
            </a:r>
            <a:r>
              <a:rPr lang="en-US" sz="1000" dirty="0"/>
              <a:t> </a:t>
            </a:r>
            <a:r>
              <a:rPr lang="en-US" sz="1000" dirty="0" err="1"/>
              <a:t>Balsara</a:t>
            </a:r>
            <a:r>
              <a:rPr lang="en-US" sz="1000" dirty="0"/>
              <a:t> and Randy Huber will continue to pursue their graduate degrees in Mechanical Engineering at UMBC, while </a:t>
            </a:r>
            <a:r>
              <a:rPr lang="en-US" sz="1000" dirty="0" err="1"/>
              <a:t>Maleshia</a:t>
            </a:r>
            <a:r>
              <a:rPr lang="en-US" sz="1000" dirty="0"/>
              <a:t> Jones will be a graduate student at U. Penn. Other scholar are working in STEM industry, including WR Grace (Sean Brady), W.L. Gore &amp; Associates (Israel </a:t>
            </a:r>
            <a:r>
              <a:rPr lang="en-US" sz="1000" dirty="0" err="1"/>
              <a:t>Ilufoye</a:t>
            </a:r>
            <a:r>
              <a:rPr lang="en-US" sz="1000" dirty="0"/>
              <a:t>), HGL Dynamics (Sarah </a:t>
            </a:r>
            <a:r>
              <a:rPr lang="en-US" sz="1000" dirty="0" err="1"/>
              <a:t>Kopytko</a:t>
            </a:r>
            <a:r>
              <a:rPr lang="en-US" sz="1000" dirty="0"/>
              <a:t>), Lockheed Martin (Hannah Piper), JMT (Sarah </a:t>
            </a:r>
            <a:r>
              <a:rPr lang="en-US" sz="1000" dirty="0" err="1"/>
              <a:t>Seering</a:t>
            </a:r>
            <a:r>
              <a:rPr lang="en-US" sz="1000" dirty="0"/>
              <a:t>), Army Evaluation Center (Christopher Wooten), Henry Adams LLC (David </a:t>
            </a:r>
            <a:r>
              <a:rPr lang="en-US" sz="1000" dirty="0" err="1"/>
              <a:t>Moskowitz</a:t>
            </a:r>
            <a:r>
              <a:rPr lang="en-US" sz="1000" dirty="0"/>
              <a:t>) and Siemens (James Yee).</a:t>
            </a:r>
          </a:p>
          <a:p>
            <a:endParaRPr lang="en-US" sz="1000" dirty="0"/>
          </a:p>
          <a:p>
            <a:r>
              <a:rPr lang="en-US" sz="1000" dirty="0"/>
              <a:t>2011 – 2012 – Congratulations to our S-STEM scholars who Graduated from our program and working in industry or pursuing graduate career: Jason </a:t>
            </a:r>
            <a:r>
              <a:rPr lang="en-US" sz="1000" dirty="0" err="1"/>
              <a:t>Dunthorn</a:t>
            </a:r>
            <a:r>
              <a:rPr lang="en-US" sz="1000" dirty="0"/>
              <a:t> (UMBC Graduate School), Andrew Horton (US Patent Office), Chao </a:t>
            </a:r>
            <a:r>
              <a:rPr lang="en-US" sz="1000" dirty="0" err="1"/>
              <a:t>Hou</a:t>
            </a:r>
            <a:r>
              <a:rPr lang="en-US" sz="1000" dirty="0"/>
              <a:t> (UMBC Graduate School), </a:t>
            </a:r>
            <a:r>
              <a:rPr lang="en-US" sz="1000" dirty="0" err="1"/>
              <a:t>Vikesh</a:t>
            </a:r>
            <a:r>
              <a:rPr lang="en-US" sz="1000" dirty="0"/>
              <a:t> Patel (GE Aviation), Chelsea Stinson (John Deere), Luke Roberts (UMCP Graduate School), and Phillip </a:t>
            </a:r>
            <a:r>
              <a:rPr lang="en-US" sz="1000" dirty="0" err="1"/>
              <a:t>Sinex</a:t>
            </a:r>
            <a:r>
              <a:rPr lang="en-US" sz="1000" dirty="0"/>
              <a:t> (Gannon University Graduate School).</a:t>
            </a:r>
          </a:p>
          <a:p>
            <a:endParaRPr lang="en-US" sz="1000" dirty="0"/>
          </a:p>
          <a:p>
            <a:r>
              <a:rPr lang="en-US" sz="1000" dirty="0"/>
              <a:t>2010 – 2011 – Congratulations to our S-STEM scholars who graduated from the Mechanical Engineering Program: Mr. Mariano </a:t>
            </a:r>
            <a:r>
              <a:rPr lang="en-US" sz="1000" dirty="0" err="1"/>
              <a:t>Mumpower</a:t>
            </a:r>
            <a:r>
              <a:rPr lang="en-US" sz="1000" dirty="0"/>
              <a:t> (Key Technologies), and Mr. </a:t>
            </a:r>
            <a:r>
              <a:rPr lang="en-US" sz="1000" dirty="0" err="1"/>
              <a:t>Binh</a:t>
            </a:r>
            <a:r>
              <a:rPr lang="en-US" sz="1000" dirty="0"/>
              <a:t> Tran (</a:t>
            </a:r>
            <a:r>
              <a:rPr lang="en-US" sz="1000" dirty="0" err="1"/>
              <a:t>Simens</a:t>
            </a:r>
            <a:r>
              <a:rPr lang="en-US" sz="1000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485"/>
            <a:ext cx="8763000" cy="672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2743200" y="381000"/>
            <a:ext cx="3057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609600" y="1295400"/>
            <a:ext cx="8229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Update your email contact information and check your emails regularly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Respond </a:t>
            </a:r>
            <a:r>
              <a:rPr lang="en-US" altLang="en-US" sz="2400" dirty="0" smtClean="0"/>
              <a:t>right away to </a:t>
            </a:r>
            <a:r>
              <a:rPr lang="en-US" altLang="en-US" sz="2400" dirty="0"/>
              <a:t>email requests from the program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Schedule </a:t>
            </a:r>
            <a:r>
              <a:rPr lang="en-US" altLang="en-US" sz="2400" dirty="0" smtClean="0"/>
              <a:t>at least one meeting </a:t>
            </a:r>
            <a:r>
              <a:rPr lang="en-US" altLang="en-US" sz="2400" dirty="0"/>
              <a:t>with your </a:t>
            </a:r>
            <a:r>
              <a:rPr lang="en-US" altLang="en-US" sz="2400" dirty="0" smtClean="0"/>
              <a:t>mentor each semester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Attend all required </a:t>
            </a:r>
            <a:r>
              <a:rPr lang="en-US" altLang="en-US" sz="2400" dirty="0" smtClean="0"/>
              <a:t>activities (research seminars, retreat, lunch with faculty/workshop, lab visit, </a:t>
            </a:r>
            <a:r>
              <a:rPr lang="en-US" altLang="en-US" sz="2400" dirty="0" err="1" smtClean="0"/>
              <a:t>etc</a:t>
            </a:r>
            <a:r>
              <a:rPr lang="en-US" altLang="en-US" sz="2400" dirty="0" smtClean="0"/>
              <a:t>)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Finish online surveys requested by the evaluator and management team.</a:t>
            </a: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44" y="508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Checklist</a:t>
            </a:r>
            <a:r>
              <a:rPr lang="en-US" b="1" u="sng" dirty="0" smtClean="0"/>
              <a:t> </a:t>
            </a:r>
            <a:r>
              <a:rPr lang="en-US" b="1" u="sng" dirty="0" smtClean="0"/>
              <a:t>for Scholars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Don’t forget the sign up </a:t>
            </a:r>
            <a:r>
              <a:rPr lang="en-US" sz="2400" dirty="0" smtClean="0"/>
              <a:t>sheet and our group photo.</a:t>
            </a:r>
            <a:endParaRPr lang="en-US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Email Dr. Zhu </a:t>
            </a:r>
            <a:r>
              <a:rPr lang="en-US" sz="2400" dirty="0" smtClean="0">
                <a:solidFill>
                  <a:srgbClr val="FFFF00"/>
                </a:solidFill>
              </a:rPr>
              <a:t>today</a:t>
            </a:r>
            <a:r>
              <a:rPr lang="en-US" sz="2400" dirty="0" smtClean="0"/>
              <a:t> which faculty in our team you want to be your mentor.</a:t>
            </a:r>
            <a:endParaRPr lang="en-US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Submit the </a:t>
            </a:r>
            <a:r>
              <a:rPr lang="en-US" sz="2400" dirty="0" smtClean="0"/>
              <a:t>survey </a:t>
            </a:r>
            <a:r>
              <a:rPr lang="en-US" sz="2400" u="sng" dirty="0" smtClean="0">
                <a:solidFill>
                  <a:srgbClr val="FFFF00"/>
                </a:solidFill>
              </a:rPr>
              <a:t>when you receive an email from our external </a:t>
            </a:r>
            <a:r>
              <a:rPr lang="en-US" sz="2400" u="sng" dirty="0" smtClean="0">
                <a:solidFill>
                  <a:srgbClr val="FFFF00"/>
                </a:solidFill>
              </a:rPr>
              <a:t>evaluator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Have you applied for the peer-mentoring program?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Have you enrolled in TRS201 or ENES101Y (only for new UMBC students)?</a:t>
            </a:r>
            <a:endParaRPr lang="en-US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Check your emails </a:t>
            </a:r>
            <a:r>
              <a:rPr lang="en-US" sz="2400" dirty="0" smtClean="0"/>
              <a:t>regularly.</a:t>
            </a:r>
            <a:endParaRPr lang="en-US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Enjoy </a:t>
            </a:r>
            <a:r>
              <a:rPr lang="en-US" sz="2400" dirty="0" smtClean="0"/>
              <a:t>the scholarship and buy yourself something fun.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534400" cy="838200"/>
          </a:xfrm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Outline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7848600" cy="44196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sz="2400" b="1" dirty="0" smtClean="0"/>
              <a:t>ME S-STEM Program at UMBC</a:t>
            </a:r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sz="2400" b="1" dirty="0" smtClean="0"/>
              <a:t>Welcome</a:t>
            </a:r>
            <a:r>
              <a:rPr lang="en-US" sz="2400" b="1" dirty="0" smtClean="0"/>
              <a:t> </a:t>
            </a:r>
            <a:r>
              <a:rPr lang="en-US" sz="2400" b="1" dirty="0" smtClean="0"/>
              <a:t>New </a:t>
            </a:r>
            <a:r>
              <a:rPr lang="en-US" sz="2400" b="1" dirty="0" smtClean="0"/>
              <a:t>Scholars and Their Mentors</a:t>
            </a:r>
            <a:endParaRPr lang="en-US" sz="2400" b="1" dirty="0" smtClean="0"/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sz="2400" b="1" dirty="0" smtClean="0"/>
              <a:t>Activities Sponsored by our Program</a:t>
            </a:r>
            <a:endParaRPr lang="en-US" sz="2400" b="1" dirty="0" smtClean="0"/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sz="2400" b="1" dirty="0" smtClean="0"/>
              <a:t>Expectations</a:t>
            </a:r>
          </a:p>
          <a:p>
            <a:pPr eaLnBrk="1" hangingPunct="1">
              <a:buClr>
                <a:srgbClr val="FFFFFF"/>
              </a:buClr>
              <a:buFont typeface="Symbol" pitchFamily="18" charset="2"/>
              <a:buChar char=""/>
              <a:defRPr/>
            </a:pPr>
            <a:r>
              <a:rPr lang="en-US" sz="2400" b="1" dirty="0" smtClean="0"/>
              <a:t>Action Items</a:t>
            </a:r>
            <a:r>
              <a:rPr lang="en-US" sz="2400" b="1" dirty="0" smtClean="0"/>
              <a:t> </a:t>
            </a: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7FD2B-B958-4BBC-B5BA-3ED5B891F46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677355" cy="924475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Mechanical Engineering S-STEM Scholarship Program at UMBC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058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ME S-STEM Scholarship Program” is an NSF funded </a:t>
            </a:r>
            <a:r>
              <a:rPr lang="en-US" sz="2000" dirty="0" smtClean="0"/>
              <a:t>multiple year </a:t>
            </a:r>
            <a:r>
              <a:rPr lang="en-US" sz="2000" dirty="0" smtClean="0"/>
              <a:t>scholarship </a:t>
            </a:r>
            <a:r>
              <a:rPr lang="en-US" sz="2000" dirty="0" smtClean="0"/>
              <a:t>program starting in 2010.  We </a:t>
            </a:r>
            <a:r>
              <a:rPr lang="en-US" sz="2000" dirty="0" smtClean="0"/>
              <a:t>have gotten two renewals </a:t>
            </a:r>
            <a:r>
              <a:rPr lang="en-US" sz="2000" dirty="0" smtClean="0"/>
              <a:t>from NSF to continue the program for the next </a:t>
            </a:r>
            <a:r>
              <a:rPr lang="en-US" sz="2000" dirty="0" smtClean="0"/>
              <a:t>five </a:t>
            </a:r>
            <a:r>
              <a:rPr lang="en-US" sz="2000" dirty="0" smtClean="0"/>
              <a:t>years.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</a:t>
            </a:r>
            <a:r>
              <a:rPr lang="en-US" sz="2000" dirty="0" smtClean="0"/>
              <a:t>S-STEM program will provide scholarships and educational opportunities </a:t>
            </a:r>
            <a:r>
              <a:rPr lang="en-US" sz="2000" dirty="0" smtClean="0"/>
              <a:t>to </a:t>
            </a:r>
            <a:r>
              <a:rPr lang="en-US" sz="2000" dirty="0" smtClean="0"/>
              <a:t>economically disadvantaged and academically talented undergraduate students in the ME program at UMBC.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Scholarship </a:t>
            </a:r>
            <a:r>
              <a:rPr lang="en-US" sz="2000" dirty="0" smtClean="0"/>
              <a:t>amount is based on financial need (indicated in the FASFA form) and academic </a:t>
            </a:r>
            <a:r>
              <a:rPr lang="en-US" sz="2000" dirty="0" smtClean="0"/>
              <a:t>performance.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Eligible expenses include tuition, fees, books, supplies, housing, and equipment.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The </a:t>
            </a:r>
            <a:r>
              <a:rPr lang="en-US" sz="2000" dirty="0"/>
              <a:t>scholarship goal is to improve student retention and increase their career prospects, with special emphasis on diversity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617538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Eligibility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610600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/>
              <a:t>The scholarship is aimed at graduating high school seniors, community college transfer students, and current UMBC students in Mechanical Engineering.</a:t>
            </a:r>
          </a:p>
          <a:p>
            <a:pPr eaLnBrk="1" hangingPunct="1">
              <a:defRPr/>
            </a:pPr>
            <a:r>
              <a:rPr lang="en-US" sz="2000" dirty="0" smtClean="0"/>
              <a:t>The applicants must be a US citizen and permanent resident.</a:t>
            </a:r>
          </a:p>
          <a:p>
            <a:pPr eaLnBrk="1" hangingPunct="1">
              <a:defRPr/>
            </a:pPr>
            <a:r>
              <a:rPr lang="en-US" sz="2000" dirty="0" smtClean="0"/>
              <a:t>The student should intend to enroll in the Mechanical Engineering major at UMBC and maintains a </a:t>
            </a:r>
            <a:r>
              <a:rPr lang="en-US" sz="2000" u="sng" dirty="0" smtClean="0"/>
              <a:t>full time </a:t>
            </a:r>
            <a:r>
              <a:rPr lang="en-US" sz="2000" dirty="0" smtClean="0"/>
              <a:t>student status.</a:t>
            </a:r>
          </a:p>
          <a:p>
            <a:pPr eaLnBrk="1" hangingPunct="1">
              <a:defRPr/>
            </a:pPr>
            <a:r>
              <a:rPr lang="en-US" sz="2000" dirty="0" smtClean="0"/>
              <a:t>A minimum GPA of 2.75 is required.</a:t>
            </a:r>
          </a:p>
          <a:p>
            <a:pPr eaLnBrk="1" hangingPunct="1">
              <a:defRPr/>
            </a:pPr>
            <a:r>
              <a:rPr lang="en-US" sz="2000" dirty="0" smtClean="0"/>
              <a:t>The applicants should demonstrate financial need based on the FASFA form.</a:t>
            </a:r>
          </a:p>
          <a:p>
            <a:pPr eaLnBrk="1" hangingPunct="1">
              <a:defRPr/>
            </a:pPr>
            <a:r>
              <a:rPr lang="en-US" sz="2000" dirty="0" smtClean="0"/>
              <a:t>Scholarship renewals are based on academic performance and participations </a:t>
            </a:r>
            <a:r>
              <a:rPr lang="en-US" sz="2000" dirty="0" smtClean="0"/>
              <a:t>in </a:t>
            </a:r>
            <a:r>
              <a:rPr lang="en-US" sz="2000" u="sng" dirty="0" smtClean="0"/>
              <a:t>all</a:t>
            </a:r>
            <a:r>
              <a:rPr lang="en-US" sz="2000" dirty="0" smtClean="0"/>
              <a:t> required S-STEM </a:t>
            </a:r>
            <a:r>
              <a:rPr lang="en-US" sz="2000" dirty="0" smtClean="0"/>
              <a:t>program activities.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636588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Our scholars in the past</a:t>
            </a:r>
          </a:p>
        </p:txBody>
      </p:sp>
      <p:pic>
        <p:nvPicPr>
          <p:cNvPr id="13315" name="Picture 4" descr="DSCN04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4278"/>
            <a:ext cx="4013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48267"/>
            <a:ext cx="4008500" cy="299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3346450"/>
            <a:ext cx="4648200" cy="34861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4751" y="279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Management Team</a:t>
            </a:r>
          </a:p>
        </p:txBody>
      </p:sp>
      <p:pic>
        <p:nvPicPr>
          <p:cNvPr id="14339" name="Picture 4" descr="Zhu_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7481" y="1015603"/>
            <a:ext cx="10795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6" descr="http://www.umbc.edu/engineering/me/images/faculty%20images/eggleton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01" y="1021080"/>
            <a:ext cx="1130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1301729" y="2438400"/>
            <a:ext cx="6377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latin typeface="Times New Roman" pitchFamily="18" charset="0"/>
              </a:rPr>
              <a:t> Dr</a:t>
            </a:r>
            <a:r>
              <a:rPr lang="en-US" altLang="en-US" sz="1600" dirty="0">
                <a:latin typeface="Times New Roman" pitchFamily="18" charset="0"/>
              </a:rPr>
              <a:t>. L. Zhu    </a:t>
            </a:r>
            <a:r>
              <a:rPr lang="en-US" altLang="en-US" sz="1600" dirty="0" smtClean="0">
                <a:latin typeface="Times New Roman" pitchFamily="18" charset="0"/>
              </a:rPr>
              <a:t>Dr</a:t>
            </a:r>
            <a:r>
              <a:rPr lang="en-US" altLang="en-US" sz="1600" dirty="0">
                <a:latin typeface="Times New Roman" pitchFamily="18" charset="0"/>
              </a:rPr>
              <a:t>. </a:t>
            </a:r>
            <a:r>
              <a:rPr lang="en-US" altLang="en-US" sz="1600" dirty="0" smtClean="0">
                <a:latin typeface="Times New Roman" pitchFamily="18" charset="0"/>
              </a:rPr>
              <a:t>T. </a:t>
            </a:r>
            <a:r>
              <a:rPr lang="en-US" altLang="en-US" sz="1600" dirty="0" err="1" smtClean="0">
                <a:latin typeface="Times New Roman" pitchFamily="18" charset="0"/>
              </a:rPr>
              <a:t>Topoleski</a:t>
            </a:r>
            <a:r>
              <a:rPr lang="en-US" altLang="en-US" sz="1600" dirty="0" smtClean="0">
                <a:latin typeface="Times New Roman" pitchFamily="18" charset="0"/>
              </a:rPr>
              <a:t>   </a:t>
            </a:r>
            <a:r>
              <a:rPr lang="en-US" altLang="en-US" sz="1600" dirty="0">
                <a:latin typeface="Times New Roman" pitchFamily="18" charset="0"/>
              </a:rPr>
              <a:t>Dr. C. </a:t>
            </a:r>
            <a:r>
              <a:rPr lang="en-US" altLang="en-US" sz="1600" dirty="0" err="1">
                <a:latin typeface="Times New Roman" pitchFamily="18" charset="0"/>
              </a:rPr>
              <a:t>Eggleton</a:t>
            </a:r>
            <a:r>
              <a:rPr lang="en-US" altLang="en-US" sz="1600" dirty="0">
                <a:latin typeface="Times New Roman" pitchFamily="18" charset="0"/>
              </a:rPr>
              <a:t>    Dr. </a:t>
            </a:r>
            <a:r>
              <a:rPr lang="en-US" altLang="en-US" sz="1600" dirty="0" smtClean="0">
                <a:latin typeface="Times New Roman" pitchFamily="18" charset="0"/>
              </a:rPr>
              <a:t>D. </a:t>
            </a:r>
            <a:r>
              <a:rPr lang="en-US" altLang="en-US" sz="1600" dirty="0" err="1" smtClean="0">
                <a:latin typeface="Times New Roman" pitchFamily="18" charset="0"/>
              </a:rPr>
              <a:t>Madan</a:t>
            </a:r>
            <a:r>
              <a:rPr lang="en-US" altLang="en-US" sz="1600" dirty="0" smtClean="0">
                <a:latin typeface="Times New Roman" pitchFamily="18" charset="0"/>
              </a:rPr>
              <a:t>  </a:t>
            </a:r>
            <a:r>
              <a:rPr lang="en-US" altLang="en-US" sz="1600" dirty="0" smtClean="0">
                <a:latin typeface="Times New Roman" pitchFamily="18" charset="0"/>
              </a:rPr>
              <a:t>Dr. </a:t>
            </a:r>
            <a:r>
              <a:rPr lang="en-US" altLang="en-US" sz="1600" dirty="0" smtClean="0">
                <a:latin typeface="Times New Roman" pitchFamily="18" charset="0"/>
              </a:rPr>
              <a:t>R. Ma</a:t>
            </a:r>
            <a:endParaRPr lang="en-US" altLang="en-US" sz="1600" dirty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 b="32605"/>
          <a:stretch/>
        </p:blipFill>
        <p:spPr bwMode="auto">
          <a:xfrm>
            <a:off x="5408883" y="1021080"/>
            <a:ext cx="106956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021080"/>
            <a:ext cx="833419" cy="127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16" y="3362408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86618" y="464051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Karen Peterman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288847" y="295812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Evaluator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09" y="1037577"/>
            <a:ext cx="1097531" cy="127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51" y="3344931"/>
            <a:ext cx="1254154" cy="125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805328" y="295812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Peer mentoring program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231495" y="4648200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Jamie </a:t>
            </a:r>
            <a:r>
              <a:rPr lang="en-US" sz="1600" dirty="0" err="1" smtClean="0"/>
              <a:t>Gurganus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391400" cy="924475"/>
          </a:xfrm>
        </p:spPr>
        <p:txBody>
          <a:bodyPr/>
          <a:lstStyle/>
          <a:p>
            <a:pPr>
              <a:defRPr/>
            </a:pPr>
            <a:r>
              <a:rPr lang="en-US" b="1" u="sng" dirty="0" smtClean="0"/>
              <a:t>Activities Sponsored by the ME S-STEM Program</a:t>
            </a:r>
            <a:endParaRPr lang="en-US" b="1" u="sng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Annual retreat*</a:t>
            </a:r>
          </a:p>
          <a:p>
            <a:pPr eaLnBrk="1" hangingPunct="1">
              <a:defRPr/>
            </a:pPr>
            <a:r>
              <a:rPr lang="en-US" dirty="0" smtClean="0"/>
              <a:t>Three research seminars per year*</a:t>
            </a:r>
          </a:p>
          <a:p>
            <a:pPr eaLnBrk="1" hangingPunct="1">
              <a:defRPr/>
            </a:pPr>
            <a:r>
              <a:rPr lang="en-US" dirty="0" smtClean="0"/>
              <a:t>Mid-semester lunch with faculty/professional development workshop*</a:t>
            </a:r>
          </a:p>
          <a:p>
            <a:pPr eaLnBrk="1" hangingPunct="1">
              <a:defRPr/>
            </a:pPr>
            <a:r>
              <a:rPr lang="en-US" dirty="0" smtClean="0"/>
              <a:t>One-to-one faculty mentoring* </a:t>
            </a:r>
          </a:p>
          <a:p>
            <a:pPr eaLnBrk="1" hangingPunct="1">
              <a:defRPr/>
            </a:pPr>
            <a:r>
              <a:rPr lang="en-US" dirty="0" smtClean="0"/>
              <a:t>Peer mentoring program* (with the ME department)</a:t>
            </a:r>
          </a:p>
          <a:p>
            <a:pPr eaLnBrk="1" hangingPunct="1">
              <a:defRPr/>
            </a:pPr>
            <a:r>
              <a:rPr lang="en-US" dirty="0" smtClean="0"/>
              <a:t>ME Lab visits*</a:t>
            </a:r>
          </a:p>
          <a:p>
            <a:pPr eaLnBrk="1" hangingPunct="1">
              <a:defRPr/>
            </a:pPr>
            <a:r>
              <a:rPr lang="en-US" dirty="0" smtClean="0"/>
              <a:t>Provide financial support to cover lab expenses</a:t>
            </a:r>
          </a:p>
          <a:p>
            <a:pPr eaLnBrk="1" hangingPunct="1">
              <a:defRPr/>
            </a:pPr>
            <a:r>
              <a:rPr lang="en-US" dirty="0" smtClean="0"/>
              <a:t>Support ME S-STEM scholars attending conferences</a:t>
            </a:r>
          </a:p>
          <a:p>
            <a:pPr eaLnBrk="1" hangingPunct="1">
              <a:defRPr/>
            </a:pPr>
            <a:r>
              <a:rPr lang="en-US" dirty="0" smtClean="0"/>
              <a:t>Tutoring service* (to be announced)</a:t>
            </a:r>
          </a:p>
          <a:p>
            <a:pPr eaLnBrk="1" hangingPunct="1">
              <a:defRPr/>
            </a:pPr>
            <a:r>
              <a:rPr lang="en-US" dirty="0" smtClean="0"/>
              <a:t>Holiday celebration (with the ME department)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38200" y="61595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* Mandatory participation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Industry Experience or Internship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Internship opportunities are available to most juniors and seniors in the department.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UMBC Career Center coordinates internship and provides other career development programs on campus.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20% of the Mechanical Engineering students had internships in local industry and were often hired by the company after their graduation.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41% of the </a:t>
            </a:r>
            <a:r>
              <a:rPr lang="en-US" sz="2000" b="1" dirty="0" smtClean="0">
                <a:solidFill>
                  <a:srgbClr val="FFFF00"/>
                </a:solidFill>
              </a:rPr>
              <a:t>ME S-STEM scholars </a:t>
            </a:r>
            <a:r>
              <a:rPr lang="en-US" sz="2000" b="1" dirty="0">
                <a:solidFill>
                  <a:srgbClr val="FFFF00"/>
                </a:solidFill>
              </a:rPr>
              <a:t>had </a:t>
            </a:r>
            <a:r>
              <a:rPr lang="en-US" sz="2000" b="1" dirty="0" smtClean="0">
                <a:solidFill>
                  <a:srgbClr val="FFFF00"/>
                </a:solidFill>
              </a:rPr>
              <a:t>at least one</a:t>
            </a:r>
            <a:r>
              <a:rPr lang="en-US" sz="2000" b="1" dirty="0" smtClean="0">
                <a:solidFill>
                  <a:srgbClr val="FFFF00"/>
                </a:solidFill>
              </a:rPr>
              <a:t> internship </a:t>
            </a:r>
            <a:r>
              <a:rPr lang="en-US" sz="2000" b="1" dirty="0">
                <a:solidFill>
                  <a:srgbClr val="FFFF00"/>
                </a:solidFill>
              </a:rPr>
              <a:t>over their S-STEM </a:t>
            </a:r>
            <a:r>
              <a:rPr lang="en-US" sz="2000" b="1" dirty="0" smtClean="0">
                <a:solidFill>
                  <a:srgbClr val="FFFF00"/>
                </a:solidFill>
              </a:rPr>
              <a:t>experience.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Integration of Research and Education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1009442" y="1807361"/>
            <a:ext cx="7448757" cy="451723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sz="2800" dirty="0" smtClean="0"/>
              <a:t>Bioengineering seminar series</a:t>
            </a:r>
          </a:p>
          <a:p>
            <a:pPr eaLnBrk="1" hangingPunct="1">
              <a:defRPr/>
            </a:pPr>
            <a:r>
              <a:rPr lang="en-US" sz="2800" dirty="0" smtClean="0"/>
              <a:t>One-semester or one summer research experience for the S-STEM scholars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58</a:t>
            </a:r>
            <a:r>
              <a:rPr lang="en-US" sz="2800" b="1" dirty="0" smtClean="0">
                <a:solidFill>
                  <a:srgbClr val="FFFF00"/>
                </a:solidFill>
              </a:rPr>
              <a:t>% </a:t>
            </a:r>
            <a:r>
              <a:rPr lang="en-US" sz="2800" b="1" dirty="0" smtClean="0">
                <a:solidFill>
                  <a:srgbClr val="FFFF00"/>
                </a:solidFill>
              </a:rPr>
              <a:t>of the ME S-STEM scholars had </a:t>
            </a:r>
            <a:r>
              <a:rPr lang="en-US" sz="2800" b="1" dirty="0">
                <a:solidFill>
                  <a:srgbClr val="FFFF00"/>
                </a:solidFill>
              </a:rPr>
              <a:t>at least one </a:t>
            </a:r>
            <a:r>
              <a:rPr lang="en-US" sz="2800" b="1" dirty="0" smtClean="0">
                <a:solidFill>
                  <a:srgbClr val="FFFF00"/>
                </a:solidFill>
              </a:rPr>
              <a:t>semester/summer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research </a:t>
            </a:r>
            <a:r>
              <a:rPr lang="en-US" sz="2800" b="1" dirty="0" smtClean="0">
                <a:solidFill>
                  <a:srgbClr val="FFFF00"/>
                </a:solidFill>
              </a:rPr>
              <a:t>experience in labs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800" dirty="0" smtClean="0"/>
              <a:t>UMBC MARC U*STAR Program</a:t>
            </a:r>
          </a:p>
          <a:p>
            <a:pPr eaLnBrk="1" hangingPunct="1">
              <a:defRPr/>
            </a:pPr>
            <a:r>
              <a:rPr lang="en-US" sz="2800" dirty="0" smtClean="0"/>
              <a:t>UMBC undergraduate research awards</a:t>
            </a:r>
          </a:p>
          <a:p>
            <a:pPr eaLnBrk="1" hangingPunct="1">
              <a:defRPr/>
            </a:pPr>
            <a:r>
              <a:rPr lang="en-US" sz="2800" dirty="0" smtClean="0"/>
              <a:t>REU summer programs </a:t>
            </a:r>
            <a:r>
              <a:rPr lang="en-US" sz="2800" dirty="0" smtClean="0"/>
              <a:t>at UMBC or other universities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McNair Scholars Program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71A-D5AD-4709-ACA6-8F596FFBE6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9379</TotalTime>
  <Words>1348</Words>
  <Application>Microsoft Office PowerPoint</Application>
  <PresentationFormat>On-screen Show (4:3)</PresentationFormat>
  <Paragraphs>118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Autumn</vt:lpstr>
      <vt:lpstr>Mechanical Engineering S-STEM Scholarship Program at UMBC</vt:lpstr>
      <vt:lpstr>Outline</vt:lpstr>
      <vt:lpstr>Mechanical Engineering S-STEM Scholarship Program at UMBC</vt:lpstr>
      <vt:lpstr>Eligibility</vt:lpstr>
      <vt:lpstr>Our scholars in the past</vt:lpstr>
      <vt:lpstr>Management Team</vt:lpstr>
      <vt:lpstr>Activities Sponsored by the ME S-STEM Program</vt:lpstr>
      <vt:lpstr>Industry Experience or Internship</vt:lpstr>
      <vt:lpstr>Integration of Research and Education</vt:lpstr>
      <vt:lpstr>PowerPoint Presentation</vt:lpstr>
      <vt:lpstr>Career Counseling and Job Placement</vt:lpstr>
      <vt:lpstr>PowerPoint Presentation</vt:lpstr>
      <vt:lpstr>PowerPoint Presentation</vt:lpstr>
      <vt:lpstr>PowerPoint Presentation</vt:lpstr>
      <vt:lpstr>Checklist for Scholars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UMBC’s Mechanical Engineering Curriculum</dc:title>
  <dc:creator>eggleton</dc:creator>
  <cp:lastModifiedBy>Windows User</cp:lastModifiedBy>
  <cp:revision>52</cp:revision>
  <dcterms:created xsi:type="dcterms:W3CDTF">2007-12-07T00:42:33Z</dcterms:created>
  <dcterms:modified xsi:type="dcterms:W3CDTF">2018-08-30T15:16:02Z</dcterms:modified>
</cp:coreProperties>
</file>