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1" d="100"/>
          <a:sy n="81" d="100"/>
        </p:scale>
        <p:origin x="216" y="90"/>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40442-588C-4496-B00B-E65283B0F4A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97566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40442-588C-4496-B00B-E65283B0F4A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178186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40442-588C-4496-B00B-E65283B0F4A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91930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40442-588C-4496-B00B-E65283B0F4A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168345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440442-588C-4496-B00B-E65283B0F4A6}"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251903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40442-588C-4496-B00B-E65283B0F4A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259933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40442-588C-4496-B00B-E65283B0F4A6}"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364349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40442-588C-4496-B00B-E65283B0F4A6}"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219201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40442-588C-4496-B00B-E65283B0F4A6}"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319136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440442-588C-4496-B00B-E65283B0F4A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69142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440442-588C-4496-B00B-E65283B0F4A6}"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47CD4-085E-4520-AC9C-D973CEC6E17C}" type="slidenum">
              <a:rPr lang="en-US" smtClean="0"/>
              <a:t>‹#›</a:t>
            </a:fld>
            <a:endParaRPr lang="en-US"/>
          </a:p>
        </p:txBody>
      </p:sp>
    </p:spTree>
    <p:extLst>
      <p:ext uri="{BB962C8B-B14F-4D97-AF65-F5344CB8AC3E}">
        <p14:creationId xmlns:p14="http://schemas.microsoft.com/office/powerpoint/2010/main" val="349442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40442-588C-4496-B00B-E65283B0F4A6}" type="datetimeFigureOut">
              <a:rPr lang="en-US" smtClean="0"/>
              <a:t>3/2/2023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47CD4-085E-4520-AC9C-D973CEC6E17C}" type="slidenum">
              <a:rPr lang="en-US" smtClean="0"/>
              <a:t>‹#›</a:t>
            </a:fld>
            <a:endParaRPr lang="en-US"/>
          </a:p>
        </p:txBody>
      </p:sp>
    </p:spTree>
    <p:extLst>
      <p:ext uri="{BB962C8B-B14F-4D97-AF65-F5344CB8AC3E}">
        <p14:creationId xmlns:p14="http://schemas.microsoft.com/office/powerpoint/2010/main" val="111724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242" y="154379"/>
            <a:ext cx="9144000" cy="701304"/>
          </a:xfrm>
        </p:spPr>
        <p:txBody>
          <a:bodyPr>
            <a:normAutofit/>
          </a:bodyPr>
          <a:lstStyle/>
          <a:p>
            <a:r>
              <a:rPr lang="en-US" sz="4000" b="1" dirty="0" smtClean="0">
                <a:latin typeface="Times New Roman" panose="02020603050405020304" pitchFamily="18" charset="0"/>
                <a:cs typeface="Times New Roman" panose="02020603050405020304" pitchFamily="18" charset="0"/>
              </a:rPr>
              <a:t>Nigerian Graduate Student Association</a:t>
            </a:r>
            <a:endParaRPr lang="en-US"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10242" y="1164600"/>
            <a:ext cx="11495315" cy="5236200"/>
          </a:xfrm>
        </p:spPr>
        <p:txBody>
          <a:bodyPr>
            <a:normAutofit/>
          </a:bodyPr>
          <a:lstStyle/>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NGSA is </a:t>
            </a:r>
            <a:r>
              <a:rPr lang="en-US" sz="2000" dirty="0">
                <a:latin typeface="Times New Roman" panose="02020603050405020304" pitchFamily="18" charset="0"/>
                <a:cs typeface="Times New Roman" panose="02020603050405020304" pitchFamily="18" charset="0"/>
              </a:rPr>
              <a:t>committed to the intellectual success of all Nigerian graduate students at </a:t>
            </a:r>
            <a:r>
              <a:rPr lang="en-US" sz="2000" dirty="0" smtClean="0">
                <a:latin typeface="Times New Roman" panose="02020603050405020304" pitchFamily="18" charset="0"/>
                <a:cs typeface="Times New Roman" panose="02020603050405020304" pitchFamily="18" charset="0"/>
              </a:rPr>
              <a:t>UMBC. </a:t>
            </a:r>
            <a:r>
              <a:rPr lang="en-US" sz="2000" dirty="0">
                <a:latin typeface="Times New Roman" panose="02020603050405020304" pitchFamily="18" charset="0"/>
                <a:cs typeface="Times New Roman" panose="02020603050405020304" pitchFamily="18" charset="0"/>
              </a:rPr>
              <a:t>It </a:t>
            </a:r>
            <a:r>
              <a:rPr lang="en-US" sz="2000" dirty="0" smtClean="0">
                <a:latin typeface="Times New Roman" panose="02020603050405020304" pitchFamily="18" charset="0"/>
                <a:cs typeface="Times New Roman" panose="02020603050405020304" pitchFamily="18" charset="0"/>
              </a:rPr>
              <a:t>is devoted </a:t>
            </a:r>
            <a:r>
              <a:rPr lang="en-US" sz="2000" dirty="0">
                <a:latin typeface="Times New Roman" panose="02020603050405020304" pitchFamily="18" charset="0"/>
                <a:cs typeface="Times New Roman" panose="02020603050405020304" pitchFamily="18" charset="0"/>
              </a:rPr>
              <a:t>to providing </a:t>
            </a:r>
            <a:r>
              <a:rPr lang="en-US" sz="2000" dirty="0" smtClean="0">
                <a:latin typeface="Times New Roman" panose="02020603050405020304" pitchFamily="18" charset="0"/>
                <a:cs typeface="Times New Roman" panose="02020603050405020304" pitchFamily="18" charset="0"/>
              </a:rPr>
              <a:t>professional, social </a:t>
            </a:r>
            <a:r>
              <a:rPr lang="en-US" sz="2000" dirty="0">
                <a:latin typeface="Times New Roman" panose="02020603050405020304" pitchFamily="18" charset="0"/>
                <a:cs typeface="Times New Roman" panose="02020603050405020304" pitchFamily="18" charset="0"/>
              </a:rPr>
              <a:t>interactions and support among Nigerian graduate students.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Provide opportunity to interact with each other as well as build a strong support system for each other and share job opportunities and resources with each </a:t>
            </a:r>
            <a:r>
              <a:rPr lang="en-US" sz="2000" dirty="0" smtClean="0">
                <a:latin typeface="Times New Roman" panose="02020603050405020304" pitchFamily="18" charset="0"/>
                <a:cs typeface="Times New Roman" panose="02020603050405020304" pitchFamily="18" charset="0"/>
              </a:rPr>
              <a:t>other.</a:t>
            </a: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NGSA will provides support for newly admitted graduate students moving to the US from Nigeria and assist in making their transition as comfortable and enjoyable as possible. This would involve officials of the NGSA and its members attending orientations to speak to and welcome new Nigerian graduate </a:t>
            </a:r>
            <a:r>
              <a:rPr lang="en-US" sz="2000" dirty="0" smtClean="0">
                <a:latin typeface="Times New Roman" panose="02020603050405020304" pitchFamily="18" charset="0"/>
                <a:cs typeface="Times New Roman" panose="02020603050405020304" pitchFamily="18" charset="0"/>
              </a:rPr>
              <a:t>students</a:t>
            </a:r>
          </a:p>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Providing opportunities and support, as well as fostering a sense of community for Nigerian Graduate Students through events, collaborative projects within and outside the association</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NGSA will collaborate with the </a:t>
            </a:r>
            <a:r>
              <a:rPr lang="en-US" sz="2000" dirty="0" smtClean="0">
                <a:latin typeface="Times New Roman" panose="02020603050405020304" pitchFamily="18" charset="0"/>
                <a:cs typeface="Times New Roman" panose="02020603050405020304" pitchFamily="18" charset="0"/>
              </a:rPr>
              <a:t>GSA, BSO, the other African Students and any organization interested in inter-cultural exchange </a:t>
            </a:r>
            <a:r>
              <a:rPr lang="en-US" sz="2000" dirty="0">
                <a:latin typeface="Times New Roman" panose="02020603050405020304" pitchFamily="18" charset="0"/>
                <a:cs typeface="Times New Roman" panose="02020603050405020304" pitchFamily="18" charset="0"/>
              </a:rPr>
              <a:t>to effectively pursue and achieve its </a:t>
            </a:r>
            <a:r>
              <a:rPr lang="en-US" sz="2000" dirty="0" smtClean="0">
                <a:latin typeface="Times New Roman" panose="02020603050405020304" pitchFamily="18" charset="0"/>
                <a:cs typeface="Times New Roman" panose="02020603050405020304" pitchFamily="18" charset="0"/>
              </a:rPr>
              <a:t>goals.</a:t>
            </a:r>
          </a:p>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Collaborating </a:t>
            </a:r>
            <a:r>
              <a:rPr lang="en-US" sz="2000" dirty="0">
                <a:latin typeface="Times New Roman" panose="02020603050405020304" pitchFamily="18" charset="0"/>
                <a:cs typeface="Times New Roman" panose="02020603050405020304" pitchFamily="18" charset="0"/>
              </a:rPr>
              <a:t>with the </a:t>
            </a:r>
            <a:r>
              <a:rPr lang="en-US" sz="2000" dirty="0" smtClean="0">
                <a:latin typeface="Times New Roman" panose="02020603050405020304" pitchFamily="18" charset="0"/>
                <a:cs typeface="Times New Roman" panose="02020603050405020304" pitchFamily="18" charset="0"/>
              </a:rPr>
              <a:t>GSA, BSO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related student organization </a:t>
            </a:r>
            <a:r>
              <a:rPr lang="en-US" sz="2000" dirty="0">
                <a:latin typeface="Times New Roman" panose="02020603050405020304" pitchFamily="18" charset="0"/>
                <a:cs typeface="Times New Roman" panose="02020603050405020304" pitchFamily="18" charset="0"/>
              </a:rPr>
              <a:t>on </a:t>
            </a:r>
            <a:r>
              <a:rPr lang="en-US" sz="2000" dirty="0" smtClean="0">
                <a:latin typeface="Times New Roman" panose="02020603050405020304" pitchFamily="18" charset="0"/>
                <a:cs typeface="Times New Roman" panose="02020603050405020304" pitchFamily="18" charset="0"/>
              </a:rPr>
              <a:t>events </a:t>
            </a:r>
            <a:r>
              <a:rPr lang="en-US" sz="2000" dirty="0">
                <a:latin typeface="Times New Roman" panose="02020603050405020304" pitchFamily="18" charset="0"/>
                <a:cs typeface="Times New Roman" panose="02020603050405020304" pitchFamily="18" charset="0"/>
              </a:rPr>
              <a:t>that foster academic and social events in which Nigerian graduate students feel represented and </a:t>
            </a:r>
            <a:r>
              <a:rPr lang="en-US" sz="2000" dirty="0" smtClean="0">
                <a:latin typeface="Times New Roman" panose="02020603050405020304" pitchFamily="18" charset="0"/>
                <a:cs typeface="Times New Roman" panose="02020603050405020304" pitchFamily="18" charset="0"/>
              </a:rPr>
              <a:t>recognized.</a:t>
            </a:r>
          </a:p>
          <a:p>
            <a:pPr marL="342900" indent="-342900" algn="jus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Work closely with our faculty advisor </a:t>
            </a:r>
            <a:r>
              <a:rPr lang="en-US" sz="2000" b="1" dirty="0">
                <a:latin typeface="Times New Roman" panose="02020603050405020304" pitchFamily="18" charset="0"/>
                <a:cs typeface="Times New Roman" panose="02020603050405020304" pitchFamily="18" charset="0"/>
              </a:rPr>
              <a:t>Gloria </a:t>
            </a:r>
            <a:r>
              <a:rPr lang="en-US" sz="2000" b="1" dirty="0" err="1">
                <a:latin typeface="Times New Roman" panose="02020603050405020304" pitchFamily="18" charset="0"/>
                <a:cs typeface="Times New Roman" panose="02020603050405020304" pitchFamily="18" charset="0"/>
              </a:rPr>
              <a:t>Chuku</a:t>
            </a:r>
            <a:r>
              <a:rPr lang="en-US" sz="2000" dirty="0">
                <a:latin typeface="Times New Roman" panose="02020603050405020304" pitchFamily="18" charset="0"/>
                <a:cs typeface="Times New Roman" panose="02020603050405020304" pitchFamily="18" charset="0"/>
              </a:rPr>
              <a:t>, Professor and Chair of Africana Studies </a:t>
            </a:r>
            <a:r>
              <a:rPr lang="en-US" sz="2000" dirty="0" smtClean="0">
                <a:latin typeface="Times New Roman" panose="02020603050405020304" pitchFamily="18" charset="0"/>
                <a:cs typeface="Times New Roman" panose="02020603050405020304" pitchFamily="18" charset="0"/>
              </a:rPr>
              <a:t>to achieve these goals</a:t>
            </a: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566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7517" y="92822"/>
            <a:ext cx="10960925" cy="6509859"/>
          </a:xfrm>
          <a:prstGeom prst="rect">
            <a:avLst/>
          </a:prstGeom>
        </p:spPr>
      </p:pic>
    </p:spTree>
    <p:extLst>
      <p:ext uri="{BB962C8B-B14F-4D97-AF65-F5344CB8AC3E}">
        <p14:creationId xmlns:p14="http://schemas.microsoft.com/office/powerpoint/2010/main" val="4219317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457" y="219456"/>
            <a:ext cx="5596127" cy="6327648"/>
          </a:xfrm>
          <a:prstGeom prst="rect">
            <a:avLst/>
          </a:prstGeom>
        </p:spPr>
      </p:pic>
      <p:pic>
        <p:nvPicPr>
          <p:cNvPr id="3" name="Picture 2"/>
          <p:cNvPicPr>
            <a:picLocks noChangeAspect="1"/>
          </p:cNvPicPr>
          <p:nvPr/>
        </p:nvPicPr>
        <p:blipFill>
          <a:blip r:embed="rId3"/>
          <a:stretch>
            <a:fillRect/>
          </a:stretch>
        </p:blipFill>
        <p:spPr>
          <a:xfrm>
            <a:off x="5925786" y="130628"/>
            <a:ext cx="6113813" cy="6270171"/>
          </a:xfrm>
          <a:prstGeom prst="rect">
            <a:avLst/>
          </a:prstGeom>
        </p:spPr>
      </p:pic>
    </p:spTree>
    <p:extLst>
      <p:ext uri="{BB962C8B-B14F-4D97-AF65-F5344CB8AC3E}">
        <p14:creationId xmlns:p14="http://schemas.microsoft.com/office/powerpoint/2010/main" val="79147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p>
        </p:txBody>
      </p:sp>
      <p:pic>
        <p:nvPicPr>
          <p:cNvPr id="1028" name="Picture 4" descr="https://lh3.googleusercontent.com/kKkS_pyIOmfLO33hoOGa8-NTprHPyhs13yZJJFq0uYK4wcHO2owXz_nWxV3d_nqsM-vz37MpJVirFByxdTsj1pbccgx8jvDXDs3M_tHO733ZBseytDIMCjPFrdKneBtjROGkFaclJ91RV8w1buHVV88QtNO2MtH7APW5tXuuSamS0iKZqGusFfeLA8dvLGlYWhM5vYX9xnDkGIuRoKd7SE5zQMcRGeRyT5X-R_yCmfyxFNugeXm-y-zDGBgfnOiNQzQCpmTPJp9IykwSqX8meiVh9GcM6vegRIgxPsrB_-j1VnW0NJa6H5EEFV08bt3yAUXNTcHlH2H9GfkAqE2gsYr2xrsIJ2GuRIWw6RRsDf-71ooSdoDM3JCuY7mPz2WKXYD1hUXHmg-zxhfDj9a4TB5zc2jCAxslQbafRmWLB7l40CF0QS7Vwt2TMbXTqPOUlpP8mMrdzXXyELDvh4rg8jIyeY-pL-hlooNeyJesOlHvn8cQRp3jjlWWyg5_t1A4wM4qadirK8sZD0luRstc8sScGIZfqoa8kKigtR3E_YhWHpkpurdMZ8Q1j0jTbrjMvGRl-8wPiEcLb7q5ls6eFGjCfdJD7sfYve_l7HzAtydTPX0ziVnImiU1X7Ni12KwVZjPR9eYlP2DHOgh93FKY8tdOLBMNeawsPE3ycN5qnwg6zhrkLH19nxnYyxkKOpzx2p4wWJBVyvY73NC913T0hT5W-I7CaLIkv6f0Wc7zoawtrC8G50s28W7FdjigIp4Ew5Sep7bThpiIISykgYpgpPuoIdnwksJNUecl2QdY0sDm3QVPDclFXsMPMlaT1TRUgbeB6oSmER2xOtdbbcl6ezo8PzGyoDaHG_EBv_Ig3I4OxT7w2W9oh9TNnJNgpKGh9b2aCJUzV1pqS1Y7WX0v9Q9wfd9ZfKXGizpHw=w1067-h600-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382"/>
            <a:ext cx="6095999" cy="3230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EU17ibv0XRe4L9U7dN0R6guIMQkNg8bvMEoB2pO7MVdCrgxNb2QgwJcuYfaX5qeV1pXBHaPMChGOGLI2rUiKJuocZakaMQUi6Oi3-i0KHFrnUzxlm3WkOA5GGNKG1TdOfwJm3X5r6H6JCC7aJpMG6BqKtpJiEsU7wDDB_l3DxKXsO_R9yGHTGhcXGTpMKXAYy8lxriH8qq0MN10kyYDpoKJy__ePBj34w4fJQkon7y4eoOL_asmRYqMlFrg29ek7Dn2oNWstMBviITMD2NVmeZps0dGQWav4G9m1qdb-92-8JLjCPb0_qTbJBoaA6JLG3GZRl3oFbstcpIi8ifmLcyLzcFAGt08FsyKxWnguZ98OwPcd8xa0vXp8MniCxHa9DBimdQLRJ6Il36H_AqiobdvTDkB-Z3WU81Ll4gcMZdDqD1lGZGYx3UD_9o99a6R83eqpYjApQhB0w0Ui_Jg7clgK3auNMcEcuhZxu_div8_eJjKnJzo1eAub7MpYR0-rkKNuUP5SxxIPTjK8D43OcJORguMynnJEX1tPB78SS6vlJN5kR0fPaNCbSfV-aBtAjBW0-j8ISUZNokLMH6fTdoXNN7vaHazPeAZCyQOfs47Xk9ziRHq04LPjdX2SIe-4XjVyk12zbBekJbZiEwAY5jKFHMc4xaTOpktHY9vVNXEYU_cODsFKIWIF_8_8soyPmQUm7zo5wH_4hmFmJnXZ29rkTuuvKGFIpCgdsUgRJkLZHUEknCwCACUbgCa94pFcwCIXV7Ij4_BNLUAiVuJpNgitbTkGV5qBlwZgKeIJfmOWKLE0tRn0UBp6FoBUaI6UsyuYthTw4CNh8Z8ZsO3HEKc_mRakjCWuspCKOBjMlE3Rg0vRXfI6PhopCqHwj-cuPGw7QspbOCBfR_4zk3hyOiBWibrT3s4t49St5w=w800-h600-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383"/>
            <a:ext cx="5974080" cy="3230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mOPDYQ85MTFGPXTsLzmXuxeF8JSzahk08-dhH6SAawsQLomLROBp266vXf72AAuAMkWIAF5seykb9aOSUfzrsugwje12E61vZd60wDTJUB3RO80EOOtF5NNmeeoUo6IAOLM7wDvGRV1Botwl3vkvqZBXl3bb8cYnzrLCmx4rAYk3uOoaJ61Upgoc_Wr3PAhajGWo-FRY62Gr5KkNBWyBZ3WKp4ifxPFZlIjSmwQgNBB8bAV1sTW2YNsZ6YoF7SHs7t5Wo1Dxg1s7rPQykKzJhxMY2jtVKPeh196j5wd1pGVIQYTZoqHgDfIQUbu0Zt5FzRl51aHVxbp_Yb_VjTyDsruqJU5CFemaus-H5MNXzaLmt7GJQjG1Z3nFbrAOpvwJHinYBb86g5tMHoqFst6Jxbn1ol1ToKzVqZ0bnLvcJsJKiViI7cDyq-YR82uMGGQtMVDWR_Zi7fJIQggYuMMpU_FflhzqclWoudN_AfHsrk1c-vmE5rzVaqHGwqPzgIuHWqhDeARRQKzN8tmQ1wibJ2gK2jhSBV0vjzre5AODLjx_ftCa3IyI_qSDDdE6LvnACbhXHg9EdWOkzzu6T7wFmzgHJT8I6z12FWtebBNfuZkUuGhAq165EYCGkIgEiBtaaSvuYHzeaul7zN515BS2ZjeMiqKqxF-EhcA4k1_p2daAFZCGCEK-H6ligYrrjnk9RzMC3jNe3VUnr3VgIfFMNAozcpjIRtsnfarzVxhKSOlUjEQunZyOUEIuAVDZmWdgcxtAM4JsuaJm4dH2_NyjoGGcI1RC9-1xmMeDHh76q6ihxu7aoeE0-JWveMWy_BxeFvivaFSto0zY6Bew68gapx9ygTXdpmWVU1XUciSW9fhYaMeVzJxNiMuY_nuiI04hbCFyr1bFjPIXSeYCsa_Fw6lEKvekWLWN7hH7kA=w630-h472-no?authuse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36965"/>
            <a:ext cx="6096000" cy="33564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sDqhQEtT-2o5kYJiNHLu2hVbiZLWjV8EweJVnzSJ3rVsoC6k2rlwO2leKSRWaCPVUtL8wb1H4LaXpHVUB9KiTcLXpLKRg6oWXtpoSWSBy-dni_1J0AlLK-j0Wbs05CW2I03fwLprHfOC251GiMcZX6E4af_lVihSZnT-vaZUbg0YLeD5RLQ1rKf5CDYcz4eTE6JztkqED_1OVhYbiUbbUsBSiYiu_EuJeI4x8WyWHAcKpko4RRTc38iJ1a4OWKcPJ2qpEh5lDSvi3GIP0HC0GUj0OCP_MHw2I7tdSk-IVuhvEXCpw7cqf9LMvVfwimPoLYDOIxBrnI4r6T7kIwNz7sAY06Fz1xrnHM8KhcRw4C8wCmEU4-sX4Tv8OiTYisAZKz_5vy_eSAtZHUViG_GEgsvE2sZ9DzpTD09qY-K_FLjMyXMyo1dbWKmrI1BlcuR4nHur2CnYFBnn7WUkWJVbNd-virAFVUTC0SHwe05MQ99MmZiQR4wM0B1vqZ6GtkU0omYbUHy2SIyMnGOoYglhSPG6Tdyv0lfa9zJI5AkevIcQGJFcXvyXy6U1VRAjLHW8cj0XLn8CT0VeOvwyJaoi3PINtuqWpji_fMhAJkBCSlhThjX4SzBxmD-aBk6ep56XVkqpiWLwZVFZje9vc6NDobu4O3eXb_4P1Z8clC6DuSfPF3egT1VodWNcOjgt3Vm9w93CBQ2sM_G8MlvU7Xgx_rQi1lp9XLMgMQ9JWwluoJ_bwUTL-C8v7dEWzYBnXPbgMHVVMJ1IUkj5QIUaBZM8x87fxbMpH-BWqqTPJ3a568tsvIQA8ohqK1jpFrLc9H614OU3C2_vharO3I81MGjVs5nxxXk6f9T8pTz1-iGO354dWLmxbU9VVZABitTj4HMJGrSyvhs9V3oqRTME7nvjsViPHK_qrw_whySZ6Q=w800-h600-no?authuse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728" y="3336965"/>
            <a:ext cx="5864352" cy="335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044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213</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Wingdings</vt:lpstr>
      <vt:lpstr>Office Theme</vt:lpstr>
      <vt:lpstr>Nigerian Graduate Student Association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Graduate Student Association</dc:title>
  <dc:creator>Windows User</dc:creator>
  <cp:lastModifiedBy>Windows User</cp:lastModifiedBy>
  <cp:revision>23</cp:revision>
  <dcterms:created xsi:type="dcterms:W3CDTF">2023-02-17T23:16:55Z</dcterms:created>
  <dcterms:modified xsi:type="dcterms:W3CDTF">2023-03-02T17:46:01Z</dcterms:modified>
</cp:coreProperties>
</file>