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16"/>
  </p:notesMasterIdLst>
  <p:sldIdLst>
    <p:sldId id="256" r:id="rId5"/>
    <p:sldId id="257" r:id="rId6"/>
    <p:sldId id="266" r:id="rId7"/>
    <p:sldId id="258" r:id="rId8"/>
    <p:sldId id="260" r:id="rId9"/>
    <p:sldId id="261" r:id="rId10"/>
    <p:sldId id="262" r:id="rId11"/>
    <p:sldId id="263" r:id="rId12"/>
    <p:sldId id="259" r:id="rId13"/>
    <p:sldId id="264" r:id="rId14"/>
    <p:sldId id="265" r:id="rId15"/>
  </p:sldIdLst>
  <p:sldSz cx="9144000" cy="5143500" type="screen16x9"/>
  <p:notesSz cx="6954838" cy="923607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D465B6-F30A-4044-8AFB-D76D6B1DF032}" v="3" dt="2024-11-07T12:20:04.3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5" autoAdjust="0"/>
    <p:restoredTop sz="94694"/>
  </p:normalViewPr>
  <p:slideViewPr>
    <p:cSldViewPr snapToGrid="0">
      <p:cViewPr varScale="1">
        <p:scale>
          <a:sx n="138" d="100"/>
          <a:sy n="138" d="100"/>
        </p:scale>
        <p:origin x="756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y Steinly-Marks" userId="788906008_tp_box_2" providerId="OAuth2" clId="{CD384385-8C39-4878-B007-9D540854588C}"/>
    <pc:docChg chg="modSld">
      <pc:chgData name="Amy Steinly-Marks" userId="788906008_tp_box_2" providerId="OAuth2" clId="{CD384385-8C39-4878-B007-9D540854588C}" dt="2024-10-23T12:27:36.439" v="16" actId="20577"/>
      <pc:docMkLst>
        <pc:docMk/>
      </pc:docMkLst>
      <pc:sldChg chg="modSp mod">
        <pc:chgData name="Amy Steinly-Marks" userId="788906008_tp_box_2" providerId="OAuth2" clId="{CD384385-8C39-4878-B007-9D540854588C}" dt="2024-10-23T12:27:36.439" v="16" actId="20577"/>
        <pc:sldMkLst>
          <pc:docMk/>
          <pc:sldMk cId="1091301561" sldId="262"/>
        </pc:sldMkLst>
        <pc:spChg chg="mod">
          <ac:chgData name="Amy Steinly-Marks" userId="788906008_tp_box_2" providerId="OAuth2" clId="{CD384385-8C39-4878-B007-9D540854588C}" dt="2024-10-23T12:27:36.439" v="16" actId="20577"/>
          <ac:spMkLst>
            <pc:docMk/>
            <pc:sldMk cId="1091301561" sldId="262"/>
            <ac:spMk id="3" creationId="{14DC43C5-0BBB-3AE1-7A74-A93D2F8A071D}"/>
          </ac:spMkLst>
        </pc:spChg>
      </pc:sldChg>
      <pc:sldChg chg="modSp mod">
        <pc:chgData name="Amy Steinly-Marks" userId="788906008_tp_box_2" providerId="OAuth2" clId="{CD384385-8C39-4878-B007-9D540854588C}" dt="2024-10-23T12:26:51.090" v="1" actId="20577"/>
        <pc:sldMkLst>
          <pc:docMk/>
          <pc:sldMk cId="3083658065" sldId="263"/>
        </pc:sldMkLst>
        <pc:spChg chg="mod">
          <ac:chgData name="Amy Steinly-Marks" userId="788906008_tp_box_2" providerId="OAuth2" clId="{CD384385-8C39-4878-B007-9D540854588C}" dt="2024-10-23T12:26:51.090" v="1" actId="20577"/>
          <ac:spMkLst>
            <pc:docMk/>
            <pc:sldMk cId="3083658065" sldId="263"/>
            <ac:spMk id="3" creationId="{BFBC8839-1B57-4185-6784-C4724BAF97D0}"/>
          </ac:spMkLst>
        </pc:spChg>
      </pc:sldChg>
    </pc:docChg>
  </pc:docChgLst>
  <pc:docChgLst>
    <pc:chgData name="Amy Steinly-Marks" userId="788906008_tp_box_2" providerId="OAuth2" clId="{6D82B131-5A32-4FF3-9FF4-505F3A8BD5E8}"/>
    <pc:docChg chg="undo custSel modSld">
      <pc:chgData name="Amy Steinly-Marks" userId="788906008_tp_box_2" providerId="OAuth2" clId="{6D82B131-5A32-4FF3-9FF4-505F3A8BD5E8}" dt="2024-10-23T13:02:01.478" v="203" actId="14100"/>
      <pc:docMkLst>
        <pc:docMk/>
      </pc:docMkLst>
      <pc:sldChg chg="addSp delSp modSp mod">
        <pc:chgData name="Amy Steinly-Marks" userId="788906008_tp_box_2" providerId="OAuth2" clId="{6D82B131-5A32-4FF3-9FF4-505F3A8BD5E8}" dt="2024-10-23T13:02:01.478" v="203" actId="14100"/>
        <pc:sldMkLst>
          <pc:docMk/>
          <pc:sldMk cId="3100877742" sldId="258"/>
        </pc:sldMkLst>
        <pc:spChg chg="del mod">
          <ac:chgData name="Amy Steinly-Marks" userId="788906008_tp_box_2" providerId="OAuth2" clId="{6D82B131-5A32-4FF3-9FF4-505F3A8BD5E8}" dt="2024-10-23T12:53:26.200" v="11" actId="478"/>
          <ac:spMkLst>
            <pc:docMk/>
            <pc:sldMk cId="3100877742" sldId="258"/>
            <ac:spMk id="3" creationId="{E401EAFA-6E99-0F38-C549-A24E342AAB32}"/>
          </ac:spMkLst>
        </pc:spChg>
        <pc:spChg chg="add mod">
          <ac:chgData name="Amy Steinly-Marks" userId="788906008_tp_box_2" providerId="OAuth2" clId="{6D82B131-5A32-4FF3-9FF4-505F3A8BD5E8}" dt="2024-10-23T13:02:01.478" v="203" actId="14100"/>
          <ac:spMkLst>
            <pc:docMk/>
            <pc:sldMk cId="3100877742" sldId="258"/>
            <ac:spMk id="8" creationId="{E08D4C48-39FC-2E52-3947-10FB9F0A27BB}"/>
          </ac:spMkLst>
        </pc:spChg>
        <pc:picChg chg="add del mod">
          <ac:chgData name="Amy Steinly-Marks" userId="788906008_tp_box_2" providerId="OAuth2" clId="{6D82B131-5A32-4FF3-9FF4-505F3A8BD5E8}" dt="2024-10-23T12:53:48.537" v="12" actId="478"/>
          <ac:picMkLst>
            <pc:docMk/>
            <pc:sldMk cId="3100877742" sldId="258"/>
            <ac:picMk id="5" creationId="{CFF18FA4-A440-9F8A-0E3B-91039D9EEE7E}"/>
          </ac:picMkLst>
        </pc:picChg>
        <pc:picChg chg="add mod">
          <ac:chgData name="Amy Steinly-Marks" userId="788906008_tp_box_2" providerId="OAuth2" clId="{6D82B131-5A32-4FF3-9FF4-505F3A8BD5E8}" dt="2024-10-23T12:53:59.031" v="15" actId="1076"/>
          <ac:picMkLst>
            <pc:docMk/>
            <pc:sldMk cId="3100877742" sldId="258"/>
            <ac:picMk id="7" creationId="{C78A7C8D-50FA-F8F8-D209-FACD38C4089A}"/>
          </ac:picMkLst>
        </pc:picChg>
      </pc:sldChg>
      <pc:sldChg chg="modSp mod">
        <pc:chgData name="Amy Steinly-Marks" userId="788906008_tp_box_2" providerId="OAuth2" clId="{6D82B131-5A32-4FF3-9FF4-505F3A8BD5E8}" dt="2024-10-23T12:55:11.711" v="33" actId="20577"/>
        <pc:sldMkLst>
          <pc:docMk/>
          <pc:sldMk cId="1032294969" sldId="260"/>
        </pc:sldMkLst>
        <pc:spChg chg="mod">
          <ac:chgData name="Amy Steinly-Marks" userId="788906008_tp_box_2" providerId="OAuth2" clId="{6D82B131-5A32-4FF3-9FF4-505F3A8BD5E8}" dt="2024-10-23T12:55:11.711" v="33" actId="20577"/>
          <ac:spMkLst>
            <pc:docMk/>
            <pc:sldMk cId="1032294969" sldId="260"/>
            <ac:spMk id="3" creationId="{C37722C6-88FC-2A00-09CD-ECAF75F12AAF}"/>
          </ac:spMkLst>
        </pc:spChg>
      </pc:sldChg>
      <pc:sldChg chg="modSp mod">
        <pc:chgData name="Amy Steinly-Marks" userId="788906008_tp_box_2" providerId="OAuth2" clId="{6D82B131-5A32-4FF3-9FF4-505F3A8BD5E8}" dt="2024-10-23T12:58:25.085" v="134" actId="20577"/>
        <pc:sldMkLst>
          <pc:docMk/>
          <pc:sldMk cId="1415737841" sldId="261"/>
        </pc:sldMkLst>
        <pc:spChg chg="mod">
          <ac:chgData name="Amy Steinly-Marks" userId="788906008_tp_box_2" providerId="OAuth2" clId="{6D82B131-5A32-4FF3-9FF4-505F3A8BD5E8}" dt="2024-10-23T12:58:25.085" v="134" actId="20577"/>
          <ac:spMkLst>
            <pc:docMk/>
            <pc:sldMk cId="1415737841" sldId="261"/>
            <ac:spMk id="3" creationId="{E91ACC3C-1C55-4CAE-86C8-9D77F6B27028}"/>
          </ac:spMkLst>
        </pc:spChg>
      </pc:sldChg>
    </pc:docChg>
  </pc:docChgLst>
  <pc:docChgLst>
    <pc:chgData name="Amy Steinly-Marks" userId="788906008_tp_box_2" providerId="OAuth2" clId="{7AD465B6-F30A-4044-8AFB-D76D6B1DF032}"/>
    <pc:docChg chg="undo custSel modSld modNotesMaster">
      <pc:chgData name="Amy Steinly-Marks" userId="788906008_tp_box_2" providerId="OAuth2" clId="{7AD465B6-F30A-4044-8AFB-D76D6B1DF032}" dt="2024-11-07T12:36:59.453" v="102" actId="20577"/>
      <pc:docMkLst>
        <pc:docMk/>
      </pc:docMkLst>
      <pc:sldChg chg="modNotes">
        <pc:chgData name="Amy Steinly-Marks" userId="788906008_tp_box_2" providerId="OAuth2" clId="{7AD465B6-F30A-4044-8AFB-D76D6B1DF032}" dt="2024-11-07T12:20:04.308" v="2"/>
        <pc:sldMkLst>
          <pc:docMk/>
          <pc:sldMk cId="0" sldId="256"/>
        </pc:sldMkLst>
      </pc:sldChg>
      <pc:sldChg chg="modSp mod">
        <pc:chgData name="Amy Steinly-Marks" userId="788906008_tp_box_2" providerId="OAuth2" clId="{7AD465B6-F30A-4044-8AFB-D76D6B1DF032}" dt="2024-11-07T12:36:59.453" v="102" actId="20577"/>
        <pc:sldMkLst>
          <pc:docMk/>
          <pc:sldMk cId="1415737841" sldId="261"/>
        </pc:sldMkLst>
        <pc:spChg chg="mod">
          <ac:chgData name="Amy Steinly-Marks" userId="788906008_tp_box_2" providerId="OAuth2" clId="{7AD465B6-F30A-4044-8AFB-D76D6B1DF032}" dt="2024-11-07T12:36:59.453" v="102" actId="20577"/>
          <ac:spMkLst>
            <pc:docMk/>
            <pc:sldMk cId="1415737841" sldId="261"/>
            <ac:spMk id="3" creationId="{E91ACC3C-1C55-4CAE-86C8-9D77F6B2702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693738"/>
            <a:ext cx="6157912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95484" y="4387136"/>
            <a:ext cx="5563870" cy="4156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967" tIns="91967" rIns="91967" bIns="91967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693738"/>
            <a:ext cx="6157912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" name="Google Shape;55;p:notes"/>
          <p:cNvSpPr txBox="1">
            <a:spLocks noGrp="1"/>
          </p:cNvSpPr>
          <p:nvPr>
            <p:ph type="body" idx="1"/>
          </p:nvPr>
        </p:nvSpPr>
        <p:spPr>
          <a:xfrm>
            <a:off x="695484" y="4387136"/>
            <a:ext cx="5563870" cy="4156234"/>
          </a:xfrm>
          <a:prstGeom prst="rect">
            <a:avLst/>
          </a:prstGeom>
        </p:spPr>
        <p:txBody>
          <a:bodyPr spcFirstLastPara="1" wrap="square" lIns="91967" tIns="91967" rIns="91967" bIns="91967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6497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311700" y="122245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311700" y="6497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311700" y="6497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Google Shape;34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Google Shape;43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6" name="Google Shape;46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9" name="Google Shape;49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Google Shape;50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8159445" y="4144200"/>
            <a:ext cx="984551" cy="9993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311700" y="64975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311700" y="12224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" name="Google Shape;10;p1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0" y="0"/>
            <a:ext cx="9144000" cy="571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1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388600" y="65336"/>
            <a:ext cx="1913424" cy="44082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docusign.umbc.edu/secure/prd/FormToDocuSign/Form2DS.php?cfg=FS_ManualPayrollReques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cga.umbc.edu/cost-transfer-procedures-on-sponsored-projects-2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1EB1886-D6E6-11E7-F26C-A97737DDB3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700" y="703754"/>
            <a:ext cx="8520600" cy="2052600"/>
          </a:xfrm>
        </p:spPr>
        <p:txBody>
          <a:bodyPr/>
          <a:lstStyle/>
          <a:p>
            <a:r>
              <a:rPr lang="en-US" dirty="0"/>
              <a:t>Sponsored Projects   Manual Payroll Request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4021643-9A4E-DF43-6A06-8E7C3EE56B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New DocuSign Form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0891B-0D7B-F600-4E89-7AE56AB26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Authorization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136AC7-6694-30A6-F580-1EEDBB576A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The DocuSign form will route from </a:t>
            </a:r>
          </a:p>
          <a:p>
            <a:pPr marL="114300" indent="0">
              <a:buNone/>
            </a:pPr>
            <a:r>
              <a:rPr lang="en-US" dirty="0"/>
              <a:t>the Requestor to </a:t>
            </a:r>
          </a:p>
          <a:p>
            <a:pPr marL="114300" indent="0">
              <a:buNone/>
            </a:pPr>
            <a:r>
              <a:rPr lang="en-US" dirty="0"/>
              <a:t>the PI(s) listed to </a:t>
            </a:r>
          </a:p>
          <a:p>
            <a:pPr marL="114300" indent="0">
              <a:buNone/>
            </a:pPr>
            <a:r>
              <a:rPr lang="en-US" dirty="0"/>
              <a:t>the Assistant Director for Cost Accounting and Analysis (Amy Steinly-Marks).</a:t>
            </a:r>
          </a:p>
        </p:txBody>
      </p:sp>
    </p:spTree>
    <p:extLst>
      <p:ext uri="{BB962C8B-B14F-4D97-AF65-F5344CB8AC3E}">
        <p14:creationId xmlns:p14="http://schemas.microsoft.com/office/powerpoint/2010/main" val="22509039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0B7B0-30F9-9DF7-CD98-629B31CFB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Next Steps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78573A-43AA-CAFB-571A-45CD9CC907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Once the form is fully authorized, </a:t>
            </a:r>
          </a:p>
          <a:p>
            <a:pPr lvl="1"/>
            <a:r>
              <a:rPr lang="en-US" dirty="0"/>
              <a:t>Create the manual payroll journal entry</a:t>
            </a:r>
          </a:p>
          <a:p>
            <a:pPr lvl="1"/>
            <a:r>
              <a:rPr lang="en-US" dirty="0"/>
              <a:t>Attach the approved manual payroll request form to the journal entry</a:t>
            </a:r>
          </a:p>
          <a:p>
            <a:pPr lvl="1"/>
            <a:r>
              <a:rPr lang="en-US" dirty="0"/>
              <a:t>Submit the journal entry as normal with required attachments related to cost transfers</a:t>
            </a:r>
          </a:p>
        </p:txBody>
      </p:sp>
    </p:spTree>
    <p:extLst>
      <p:ext uri="{BB962C8B-B14F-4D97-AF65-F5344CB8AC3E}">
        <p14:creationId xmlns:p14="http://schemas.microsoft.com/office/powerpoint/2010/main" val="2527783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85F68-F7D4-8597-CB45-2104483C9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dirty="0"/>
              <a:t>Background</a:t>
            </a:r>
            <a:br>
              <a:rPr lang="en-US" sz="2800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B599C4-43EA-1E81-E5B9-63B24D0690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Payroll is entered into the PeopleSoft HR module</a:t>
            </a: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there is a need for a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payroll cost transfer, it is submitted through the retro process, which updates the PeopleSoft HR module</a:t>
            </a: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When a manual payroll adjustment is submitted, that is processed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through a journal entry, which updates the PeopleSoft Finance module, not the HR module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310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54E7F-99F6-A337-9C57-71C923CB8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Background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C42D00-2F8A-279E-2E52-07A9098316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PeopleSoft Effort Reporting is updated from the HR module only. 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Transactions from sources other than HR do not update the effort. 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Effort report certification is mandated by the federal gov’t regulations and all transactions must be reflected in order to provide after the fact distribution of effort on sponsored awards. </a:t>
            </a: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Manual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salary journal entries should be rare exception and documented within the Effort certification process.</a:t>
            </a:r>
          </a:p>
          <a:p>
            <a:pPr lvl="1"/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Discussion: What are reasons for submitting manual payroll journals?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473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F0953-4567-DE50-AC33-25CDCA5D1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hlinkClick r:id="rId2"/>
              </a:rPr>
              <a:t>Sponsored Projects Manual Payroll Request Form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8A7C8D-50FA-F8F8-D209-FACD38C408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8624" y="1307070"/>
            <a:ext cx="3263376" cy="3606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877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6D27B-B442-E318-CABC-DDE2D8272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Manual Payroll Request Form Instructions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7722C6-88FC-2A00-09CD-ECAF75F12A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Start the process by completing and submitting the Manual Payroll Request DocuSign form, including applicable attachments.</a:t>
            </a:r>
          </a:p>
          <a:p>
            <a:pPr marL="114300" indent="0"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Name and email of person completing the form</a:t>
            </a:r>
          </a:p>
          <a:p>
            <a:pPr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Payroll ID of the payroll(s) affected, ex: 2025006</a:t>
            </a:r>
          </a:p>
          <a:p>
            <a:pPr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Project numbers</a:t>
            </a:r>
          </a:p>
          <a:p>
            <a:pPr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Name of the PI </a:t>
            </a:r>
          </a:p>
          <a:p>
            <a:pPr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Approximate amount to adjust, this can be exact or rounded</a:t>
            </a:r>
          </a:p>
          <a:p>
            <a:pPr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294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BC988-777E-E90A-8298-6AE4D773E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Manual Payroll Request Form Instructions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1ACC3C-1C55-4CAE-86C8-9D77F6B270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AutoNum type="arabicPeriod" startAt="6"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Justification of manual adjustment.</a:t>
            </a:r>
          </a:p>
          <a:p>
            <a:pPr marL="596900" lvl="1" indent="0">
              <a:spcBef>
                <a:spcPts val="0"/>
              </a:spcBef>
              <a:buNone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Remember a payroll adjustment that affects sponsored funds is a cost transfer and must adhere to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Cost Transfer Policy requirements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96900" lvl="1" indent="0">
              <a:spcBef>
                <a:spcPts val="0"/>
              </a:spcBef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Ex: A manual payroll adjustment is needed because we received an extension with a new PO therefore</a:t>
            </a:r>
          </a:p>
          <a:p>
            <a:pPr marL="596900" lvl="1" indent="0">
              <a:spcBef>
                <a:spcPts val="0"/>
              </a:spcBef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an additional project was created and funds are moving from Project #1 to Project #2</a:t>
            </a:r>
          </a:p>
          <a:p>
            <a:pPr>
              <a:lnSpc>
                <a:spcPct val="100000"/>
              </a:lnSpc>
              <a:buAutoNum type="arabicPeriod" startAt="7"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Detailed justification explaining why the salary adjustment cannot be processed as a retro. </a:t>
            </a:r>
          </a:p>
          <a:p>
            <a:pPr marL="5715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Ex: A retro is not able to be processed due to system constraints per Justin Hopkins. 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14300" indent="0"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8.    Attach applicable Statement of Payroll Charges and/or History of EE Pay Report</a:t>
            </a:r>
          </a:p>
          <a:p>
            <a:pPr>
              <a:buAutoNum type="arabicPeriod" startAt="9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If over $15.00, attach a statement from the PI that they are aware of their</a:t>
            </a:r>
          </a:p>
          <a:p>
            <a:pPr marL="114300" indent="0"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responsibility to include manual payroll information in the Comment section of the</a:t>
            </a:r>
          </a:p>
          <a:p>
            <a:pPr marL="114300" indent="0"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applicable Effort Report.</a:t>
            </a:r>
          </a:p>
          <a:p>
            <a:pPr marL="5969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737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EC41B-F66E-A939-DD0A-103A8F7FA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dirty="0"/>
              <a:t>PI responsibility: </a:t>
            </a:r>
            <a:r>
              <a:rPr lang="en-US" sz="2000" dirty="0"/>
              <a:t>Comment section of the applicable Effort Report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DC43C5-0BBB-3AE1-7A74-A93D2F8A07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Click on ‘Comments’ in the Effort report </a:t>
            </a:r>
            <a:r>
              <a:rPr lang="en-US"/>
              <a:t>of each employee </a:t>
            </a:r>
            <a:r>
              <a:rPr lang="en-US" dirty="0"/>
              <a:t>affected, selecting the appropriate project. 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CAC7D8-F43E-9D1B-AE2E-6AAF685FCE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960" y="2023200"/>
            <a:ext cx="7340138" cy="2750400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375B4B30-D271-5579-68BC-1EE1D13AEF03}"/>
              </a:ext>
            </a:extLst>
          </p:cNvPr>
          <p:cNvSpPr/>
          <p:nvPr/>
        </p:nvSpPr>
        <p:spPr>
          <a:xfrm>
            <a:off x="6063382" y="4116633"/>
            <a:ext cx="581891" cy="32576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301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76069-EA25-5726-18E5-DEF1F823F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PI responsibility: </a:t>
            </a:r>
            <a:r>
              <a:rPr lang="en-US" sz="2000" dirty="0"/>
              <a:t>Comment section of the applicable Effort Report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BC8839-1B57-4185-6784-C4724BAF97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pop-up box will appear where the PI will type in the amount of the manual payroll entry. This will be viewable to auditors, as needed.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1B6EB2C-F22D-224D-BE6F-F176B6CCEB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6134" y="2117967"/>
            <a:ext cx="4711732" cy="2678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658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6F3A5-2592-FA2F-172F-DCCE208A5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When to use the form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1B6D4D-6FAE-CBB2-CDB7-5B00F7DB15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Salary adjustments should be processed through a retro (payroll cost transfer).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The use of the manual payroll journal for sponsored funds, in lieu of a retro, will only be approved on rare occasions. They may include:</a:t>
            </a:r>
          </a:p>
          <a:p>
            <a:pPr lvl="1"/>
            <a:r>
              <a:rPr lang="en-US" dirty="0"/>
              <a:t>PeopleSoft not allowing a retro to process due to system constraints</a:t>
            </a:r>
          </a:p>
          <a:p>
            <a:pPr lvl="1"/>
            <a:r>
              <a:rPr lang="en-US" dirty="0"/>
              <a:t>A salary only award which requires an adjustment under $15.00</a:t>
            </a:r>
          </a:p>
        </p:txBody>
      </p:sp>
    </p:spTree>
    <p:extLst>
      <p:ext uri="{BB962C8B-B14F-4D97-AF65-F5344CB8AC3E}">
        <p14:creationId xmlns:p14="http://schemas.microsoft.com/office/powerpoint/2010/main" val="2570830062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MBC presentation template" id="{AB65D83E-2400-6B44-80B6-570C4D1979AE}" vid="{575BF1C9-A2EC-6C4D-85BC-EA12E69D25D9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ED8954222B1C429A59F0EC15EF7AA8" ma:contentTypeVersion="3" ma:contentTypeDescription="Create a new document." ma:contentTypeScope="" ma:versionID="0d60aa1db23f65adc289745d523415cb">
  <xsd:schema xmlns:xsd="http://www.w3.org/2001/XMLSchema" xmlns:xs="http://www.w3.org/2001/XMLSchema" xmlns:p="http://schemas.microsoft.com/office/2006/metadata/properties" xmlns:ns2="3d49952c-a256-405f-b031-e3a3291e2b23" targetNamespace="http://schemas.microsoft.com/office/2006/metadata/properties" ma:root="true" ma:fieldsID="6950b06e8532f9ac7d38c40afa82ae3a" ns2:_="">
    <xsd:import namespace="3d49952c-a256-405f-b031-e3a3291e2b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49952c-a256-405f-b031-e3a3291e2b2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D1E8249-7A07-46C3-8690-7972F9AAD6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49952c-a256-405f-b031-e3a3291e2b2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2477F5-ACFC-4ED1-ACC1-C27FFFF643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57D5036-224F-4702-A7D6-45C6253E8B4D}">
  <ds:schemaRefs>
    <ds:schemaRef ds:uri="3d49952c-a256-405f-b031-e3a3291e2b23"/>
    <ds:schemaRef ds:uri="http://www.w3.org/XML/1998/namespace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UMBC presentation template</Template>
  <TotalTime>309</TotalTime>
  <Words>574</Words>
  <Application>Microsoft Office PowerPoint</Application>
  <PresentationFormat>On-screen Show (16:9)</PresentationFormat>
  <Paragraphs>51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Simple Light</vt:lpstr>
      <vt:lpstr>Sponsored Projects   Manual Payroll Request</vt:lpstr>
      <vt:lpstr>Background </vt:lpstr>
      <vt:lpstr>Background</vt:lpstr>
      <vt:lpstr>Sponsored Projects Manual Payroll Request Form</vt:lpstr>
      <vt:lpstr>Manual Payroll Request Form Instructions</vt:lpstr>
      <vt:lpstr>Manual Payroll Request Form Instructions</vt:lpstr>
      <vt:lpstr>PI responsibility: Comment section of the applicable Effort Report</vt:lpstr>
      <vt:lpstr>PI responsibility: Comment section of the applicable Effort Report</vt:lpstr>
      <vt:lpstr>When to use the form</vt:lpstr>
      <vt:lpstr>Authorization</vt:lpstr>
      <vt:lpstr>Next Steps</vt:lpstr>
    </vt:vector>
  </TitlesOfParts>
  <Company>Hilltop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Sponsored Projects   Manual Payroll Request</dc:title>
  <dc:creator>Amy Steinly-Marks</dc:creator>
  <cp:lastModifiedBy>Amy Steinly-Marks</cp:lastModifiedBy>
  <cp:revision>7</cp:revision>
  <cp:lastPrinted>2024-11-07T12:20:10Z</cp:lastPrinted>
  <dcterms:created xsi:type="dcterms:W3CDTF">2024-10-15T12:59:23Z</dcterms:created>
  <dcterms:modified xsi:type="dcterms:W3CDTF">2024-11-07T12:37:08Z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0x01010066ED8954222B1C429A59F0EC15EF7AA8</vt:lpwstr>
  </property>
</Properties>
</file>