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64adbac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64adbac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6bb3a697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6bb3a697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Courtney Clark , </a:t>
            </a:r>
            <a:r>
              <a:rPr lang="en"/>
              <a:t>resilience</a:t>
            </a:r>
            <a:r>
              <a:rPr lang="en"/>
              <a:t> author and speaker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Content based motivation using research and </a:t>
            </a:r>
            <a:r>
              <a:rPr lang="en"/>
              <a:t>inspiration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60000"/>
              </a:lnSpc>
              <a:spcBef>
                <a:spcPts val="0"/>
              </a:spcBef>
              <a:spcAft>
                <a:spcPts val="0"/>
              </a:spcAft>
              <a:buNone/>
            </a:pPr>
            <a:r>
              <a:rPr b="1" i="1" lang="en" sz="1650">
                <a:solidFill>
                  <a:srgbClr val="333332"/>
                </a:solidFill>
              </a:rPr>
              <a:t>At age 26, I beat cancer. But five years later, doctors told me that a routine scan of my brain showed an aneurysm that was about to rupture.</a:t>
            </a:r>
            <a:endParaRPr b="1" i="1" sz="1650">
              <a:solidFill>
                <a:srgbClr val="333332"/>
              </a:solidFill>
            </a:endParaRPr>
          </a:p>
          <a:p>
            <a:pPr indent="0" lvl="0" marL="0" rtl="0" algn="l">
              <a:lnSpc>
                <a:spcPct val="115000"/>
              </a:lnSpc>
              <a:spcBef>
                <a:spcPts val="400"/>
              </a:spcBef>
              <a:spcAft>
                <a:spcPts val="0"/>
              </a:spcAft>
              <a:buNone/>
            </a:pPr>
            <a:r>
              <a:rPr lang="en" sz="1050">
                <a:solidFill>
                  <a:srgbClr val="777777"/>
                </a:solidFill>
              </a:rPr>
              <a:t> </a:t>
            </a:r>
            <a:endParaRPr sz="1050">
              <a:solidFill>
                <a:srgbClr val="777777"/>
              </a:solidFill>
            </a:endParaRPr>
          </a:p>
          <a:p>
            <a:pPr indent="0" lvl="0" marL="0" rtl="0" algn="l">
              <a:lnSpc>
                <a:spcPct val="115000"/>
              </a:lnSpc>
              <a:spcBef>
                <a:spcPts val="400"/>
              </a:spcBef>
              <a:spcAft>
                <a:spcPts val="0"/>
              </a:spcAft>
              <a:buNone/>
            </a:pPr>
            <a:r>
              <a:rPr lang="en" sz="1350">
                <a:solidFill>
                  <a:srgbClr val="777777"/>
                </a:solidFill>
              </a:rPr>
              <a:t>I had a series of three brain surgeries in 2011 to remove the aneurysm. During those months I spent lying in bed, in pain so intense I wanted to die, I realized I had a choice for how I could move forward. Now I teach others how to make that same choice.</a:t>
            </a:r>
            <a:endParaRPr sz="1350">
              <a:solidFill>
                <a:srgbClr val="777777"/>
              </a:solidFill>
            </a:endParaRPr>
          </a:p>
          <a:p>
            <a:pPr indent="0" lvl="0" marL="0" rtl="0" algn="l">
              <a:spcBef>
                <a:spcPts val="4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6ef8b5502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ef8b5502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76bb3a697a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6bb3a697a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76bb3a697a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6bb3a697a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76bb3a697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6bb3a697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6bb3a69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6bb3a69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6bb3a697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6bb3a697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Can anyone think why I asked you to describe yourself and what your needs are?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know you best! My knowing yourself helps you to know what you so that you can be the best advocate for you.</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c333c7d3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c333c7d3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64adbac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64adbac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c333c7d37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c333c7d3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C343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lrc.umbc.edu/online_learn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1qdLHY6kLos"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1" cy="5199525"/>
          </a:xfrm>
          <a:prstGeom prst="rect">
            <a:avLst/>
          </a:prstGeom>
          <a:noFill/>
          <a:ln>
            <a:noFill/>
          </a:ln>
        </p:spPr>
      </p:pic>
      <p:sp>
        <p:nvSpPr>
          <p:cNvPr id="55" name="Google Shape;55;p13"/>
          <p:cNvSpPr txBox="1"/>
          <p:nvPr>
            <p:ph type="ctrTitle"/>
          </p:nvPr>
        </p:nvSpPr>
        <p:spPr>
          <a:xfrm>
            <a:off x="82950" y="504275"/>
            <a:ext cx="8978100" cy="187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800"/>
              <a:t>How to Advocate for Yourself </a:t>
            </a:r>
            <a:endParaRPr b="1" sz="4800"/>
          </a:p>
          <a:p>
            <a:pPr indent="0" lvl="0" marL="0" rtl="0" algn="ctr">
              <a:spcBef>
                <a:spcPts val="0"/>
              </a:spcBef>
              <a:spcAft>
                <a:spcPts val="0"/>
              </a:spcAft>
              <a:buNone/>
            </a:pPr>
            <a:r>
              <a:rPr b="1" lang="en" sz="4800"/>
              <a:t>Online Learning Edition</a:t>
            </a:r>
            <a:endParaRPr b="1" sz="4800"/>
          </a:p>
          <a:p>
            <a:pPr indent="0" lvl="0" marL="0" rtl="0" algn="ctr">
              <a:spcBef>
                <a:spcPts val="0"/>
              </a:spcBef>
              <a:spcAft>
                <a:spcPts val="0"/>
              </a:spcAft>
              <a:buNone/>
            </a:pPr>
            <a:r>
              <a:t/>
            </a:r>
            <a:endParaRPr b="1" sz="2000"/>
          </a:p>
          <a:p>
            <a:pPr indent="0" lvl="0" marL="0" rtl="0" algn="ctr">
              <a:spcBef>
                <a:spcPts val="0"/>
              </a:spcBef>
              <a:spcAft>
                <a:spcPts val="0"/>
              </a:spcAft>
              <a:buNone/>
            </a:pPr>
            <a:r>
              <a:rPr b="1" lang="en" sz="2000"/>
              <a:t>September 14th, 2020</a:t>
            </a:r>
            <a:endParaRPr b="1" sz="2000"/>
          </a:p>
        </p:txBody>
      </p:sp>
      <p:sp>
        <p:nvSpPr>
          <p:cNvPr id="56" name="Google Shape;56;p13"/>
          <p:cNvSpPr txBox="1"/>
          <p:nvPr/>
        </p:nvSpPr>
        <p:spPr>
          <a:xfrm>
            <a:off x="784375" y="2704325"/>
            <a:ext cx="3619500" cy="8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FFFFFF"/>
                </a:solidFill>
              </a:rPr>
              <a:t>This event will be recorded and posted on our myUMBC page. </a:t>
            </a:r>
            <a:endParaRPr i="1">
              <a:solidFill>
                <a:srgbClr val="FFFFFF"/>
              </a:solidFill>
            </a:endParaRPr>
          </a:p>
          <a:p>
            <a:pPr indent="0" lvl="0" marL="0" rtl="0" algn="ctr">
              <a:spcBef>
                <a:spcPts val="0"/>
              </a:spcBef>
              <a:spcAft>
                <a:spcPts val="0"/>
              </a:spcAft>
              <a:buNone/>
            </a:pPr>
            <a:r>
              <a:rPr i="1" lang="en">
                <a:solidFill>
                  <a:srgbClr val="FFFFFF"/>
                </a:solidFill>
              </a:rPr>
              <a:t>These slides will also be available to you on myUMBC.</a:t>
            </a:r>
            <a:endParaRPr i="1">
              <a:solidFill>
                <a:srgbClr val="FFFFFF"/>
              </a:solidFill>
            </a:endParaRPr>
          </a:p>
          <a:p>
            <a:pPr indent="0" lvl="0" marL="0" rtl="0" algn="ctr">
              <a:spcBef>
                <a:spcPts val="0"/>
              </a:spcBef>
              <a:spcAft>
                <a:spcPts val="0"/>
              </a:spcAft>
              <a:buNone/>
            </a:pPr>
            <a:r>
              <a:t/>
            </a:r>
            <a:endParaRPr i="1">
              <a:solidFill>
                <a:srgbClr val="FFFFFF"/>
              </a:solidFill>
            </a:endParaRPr>
          </a:p>
          <a:p>
            <a:pPr indent="0" lvl="0" marL="0" rtl="0" algn="ctr">
              <a:spcBef>
                <a:spcPts val="0"/>
              </a:spcBef>
              <a:spcAft>
                <a:spcPts val="0"/>
              </a:spcAft>
              <a:buNone/>
            </a:pPr>
            <a:r>
              <a:rPr i="1" lang="en">
                <a:solidFill>
                  <a:srgbClr val="FFFFFF"/>
                </a:solidFill>
              </a:rPr>
              <a:t>Please make sure your mic is turned off (muted) for the beginning of the presentation. </a:t>
            </a:r>
            <a:endParaRPr i="1">
              <a:solidFill>
                <a:srgbClr val="FFFFFF"/>
              </a:solidFill>
            </a:endParaRPr>
          </a:p>
          <a:p>
            <a:pPr indent="0" lvl="0" marL="0" rtl="0" algn="l">
              <a:spcBef>
                <a:spcPts val="0"/>
              </a:spcBef>
              <a:spcAft>
                <a:spcPts val="0"/>
              </a:spcAft>
              <a:buNone/>
            </a:pPr>
            <a:r>
              <a:t/>
            </a:r>
            <a:endParaRPr i="1">
              <a:solidFill>
                <a:srgbClr val="FFFFF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7" name="Google Shape;57;p13"/>
          <p:cNvPicPr preferRelativeResize="0"/>
          <p:nvPr/>
        </p:nvPicPr>
        <p:blipFill>
          <a:blip r:embed="rId4">
            <a:alphaModFix/>
          </a:blip>
          <a:stretch>
            <a:fillRect/>
          </a:stretch>
        </p:blipFill>
        <p:spPr>
          <a:xfrm>
            <a:off x="179300" y="3911376"/>
            <a:ext cx="2039479" cy="1134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3000"/>
              <a:t>The</a:t>
            </a:r>
            <a:r>
              <a:rPr lang="en" sz="3000"/>
              <a:t> Academic Success Center</a:t>
            </a:r>
            <a:endParaRPr sz="3000"/>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rPr>
              <a:t>The Academic Success Center provides centralized support services to all undergraduate students at UMBC. Through a coordinated approach and an unwavering commitment to student success, the Academic Success Center fosters a welcoming environment that provides a one-stop opportunity through </a:t>
            </a:r>
            <a:r>
              <a:rPr i="1" lang="en" sz="2000">
                <a:solidFill>
                  <a:srgbClr val="FFFFFF"/>
                </a:solidFill>
              </a:rPr>
              <a:t>Academic Policy, Academic Learning Resources,</a:t>
            </a:r>
            <a:r>
              <a:rPr lang="en" sz="2000">
                <a:solidFill>
                  <a:srgbClr val="FFFFFF"/>
                </a:solidFill>
              </a:rPr>
              <a:t> and </a:t>
            </a:r>
            <a:r>
              <a:rPr i="1" lang="en" sz="2000">
                <a:solidFill>
                  <a:srgbClr val="FFFFFF"/>
                </a:solidFill>
              </a:rPr>
              <a:t>Academic Advocacy</a:t>
            </a:r>
            <a:r>
              <a:rPr lang="en" sz="2000">
                <a:solidFill>
                  <a:srgbClr val="FFFFFF"/>
                </a:solidFill>
              </a:rPr>
              <a:t> for students to achieve their academic goals and claim their future with a UMBC degree.</a:t>
            </a:r>
            <a:endParaRPr sz="2000">
              <a:solidFill>
                <a:srgbClr val="FFFFFF"/>
              </a:solidFill>
            </a:endParaRPr>
          </a:p>
          <a:p>
            <a:pPr indent="0" lvl="0" marL="0" rtl="0" algn="l">
              <a:spcBef>
                <a:spcPts val="1600"/>
              </a:spcBef>
              <a:spcAft>
                <a:spcPts val="0"/>
              </a:spcAft>
              <a:buNone/>
            </a:pPr>
            <a:r>
              <a:rPr lang="en" sz="2000" u="sng">
                <a:solidFill>
                  <a:schemeClr val="hlink"/>
                </a:solidFill>
                <a:hlinkClick r:id="rId3"/>
              </a:rPr>
              <a:t>https://lrc.umbc.edu/online_learning/</a:t>
            </a:r>
            <a:endParaRPr sz="2000">
              <a:solidFill>
                <a:srgbClr val="FFFFFF"/>
              </a:solidFill>
            </a:endParaRPr>
          </a:p>
          <a:p>
            <a:pPr indent="0" lvl="0" marL="0" rtl="0" algn="l">
              <a:spcBef>
                <a:spcPts val="1600"/>
              </a:spcBef>
              <a:spcAft>
                <a:spcPts val="0"/>
              </a:spcAft>
              <a:buNone/>
            </a:pPr>
            <a:r>
              <a:t/>
            </a:r>
            <a:endParaRPr sz="2000">
              <a:solidFill>
                <a:srgbClr val="FFFFFF"/>
              </a:solidFill>
            </a:endParaRPr>
          </a:p>
          <a:p>
            <a:pPr indent="0" lvl="0" marL="0" rtl="0" algn="l">
              <a:spcBef>
                <a:spcPts val="1600"/>
              </a:spcBef>
              <a:spcAft>
                <a:spcPts val="1600"/>
              </a:spcAft>
              <a:buNone/>
            </a:pPr>
            <a:r>
              <a:t/>
            </a:r>
            <a:endParaRPr sz="20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226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What happens when we do not know what we need, want or deserve?</a:t>
            </a:r>
            <a:r>
              <a:rPr lang="en" sz="2900"/>
              <a:t> </a:t>
            </a:r>
            <a:endParaRPr sz="2900"/>
          </a:p>
        </p:txBody>
      </p:sp>
      <p:pic>
        <p:nvPicPr>
          <p:cNvPr descr="I got some great practice this week in advocating for myself, when I spent several days at the ER and in the hospital with a brown recluse spider bite.&#10;&#10;There are two types of self-advocacy, and one may SEEM easier than the other... but they're both tricky.&#10;&#10;Here's what you need to know about how to advocate for yourself in a way that's going to get you the outcome you deserve.&#10;&#10;About Courtney Clark &#10;&#10;With two successful businesses and three rounds of cancer (so far!) under her belt, Courtney Clark is the luckiest unlucky person in the world. Courtney works with teams who need to succeed during stress and change without burning out, lashing out, or giving up. She is an in-demand Keynote Speaker who presents internationally to organizations on how to adapt faster and achieve more by developing Accelerated Resilience ™. &#10;&#10;Organizations hire Courtney to speak at their conferences and events because of her unique blend of what she calls “content-based motivation.” Her presentations balance left brain strategies with right brain storytelling, so every single member of the audience walks away feeling primed for success, no matter their personality or learning style. Everyone in the room will be moved by the blend of humor, stories, research, and interaction Courtney brings to a keynote. &#10;&#10;Courtney’s resilience work has been featured in Forbes, Psychology Today, USA Today, and The Chicago Tribune. Her 2 books on resilience, The Giving Prescription and The Successful Struggle, have been called “practical,” “powerful,” and “empowering” by industry leaders.&#10;&#10;Courtney’s work on behalf of others has earned her several honors. She has been recognized with the Leadership Austin Ascendant Award, as well as her high school’s Distinguished Alumnae Award.  In 2013, Courtney was a candidate for the Leukemia &amp; Lymphoma Society’s Woman of the Year.  She has been recognized by Austin Monthly magazine as one of “20 in their 30s,” and by GivingCity magazine as one of 2012’s “New Philanthropists.” She has her Masters Degree in Philanthropy from Saint Mary’s University of Minnesota, where her graduate research focused on the role of philanthropy in helping people heal from traumatic life events. Her research, which became the basis of her first book, was honored with the University’s Outstanding Graduate Research award.  &#10;&#10;Courtney’s presentations help teams manage change, stress, and challenge head-on. She is sought-after for her unique take on action-oriented resilience strategies, which she has shared with millions. To learn more about how Courtney can increase the resilience of your team, please visit http://www.CourtneyClark.com or 512-494-4276." id="118" name="Google Shape;118;p23" title="How to Advocate for Yourself">
            <a:hlinkClick r:id="rId3"/>
          </p:cNvPr>
          <p:cNvPicPr preferRelativeResize="0"/>
          <p:nvPr/>
        </p:nvPicPr>
        <p:blipFill>
          <a:blip r:embed="rId4">
            <a:alphaModFix/>
          </a:blip>
          <a:stretch>
            <a:fillRect/>
          </a:stretch>
        </p:blipFill>
        <p:spPr>
          <a:xfrm>
            <a:off x="1856475" y="944625"/>
            <a:ext cx="5431050" cy="407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Things</a:t>
            </a:r>
            <a:r>
              <a:rPr lang="en" sz="3000"/>
              <a:t> to </a:t>
            </a:r>
            <a:r>
              <a:rPr lang="en" sz="3000"/>
              <a:t>remember</a:t>
            </a:r>
            <a:r>
              <a:rPr lang="en" sz="3000"/>
              <a:t> ….</a:t>
            </a:r>
            <a:endParaRPr sz="3000"/>
          </a:p>
        </p:txBody>
      </p:sp>
      <p:sp>
        <p:nvSpPr>
          <p:cNvPr id="124" name="Google Shape;124;p24"/>
          <p:cNvSpPr txBox="1"/>
          <p:nvPr>
            <p:ph idx="1" type="body"/>
          </p:nvPr>
        </p:nvSpPr>
        <p:spPr>
          <a:xfrm>
            <a:off x="372575" y="1314775"/>
            <a:ext cx="4582800" cy="34164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Clr>
                <a:srgbClr val="FFFFFF"/>
              </a:buClr>
              <a:buSzPts val="2200"/>
              <a:buChar char="●"/>
            </a:pPr>
            <a:r>
              <a:rPr lang="en" sz="2200">
                <a:solidFill>
                  <a:srgbClr val="FFFFFF"/>
                </a:solidFill>
              </a:rPr>
              <a:t>Know yourself</a:t>
            </a:r>
            <a:endParaRPr sz="2200">
              <a:solidFill>
                <a:srgbClr val="FFFFFF"/>
              </a:solidFill>
            </a:endParaRPr>
          </a:p>
          <a:p>
            <a:pPr indent="-368300" lvl="0" marL="457200" rtl="0" algn="l">
              <a:lnSpc>
                <a:spcPct val="150000"/>
              </a:lnSpc>
              <a:spcBef>
                <a:spcPts val="0"/>
              </a:spcBef>
              <a:spcAft>
                <a:spcPts val="0"/>
              </a:spcAft>
              <a:buClr>
                <a:srgbClr val="FFFFFF"/>
              </a:buClr>
              <a:buSzPts val="2200"/>
              <a:buChar char="●"/>
            </a:pPr>
            <a:r>
              <a:rPr lang="en" sz="2200">
                <a:solidFill>
                  <a:srgbClr val="FFFFFF"/>
                </a:solidFill>
              </a:rPr>
              <a:t>Believe in Yourself</a:t>
            </a:r>
            <a:endParaRPr sz="2200">
              <a:solidFill>
                <a:srgbClr val="FFFFFF"/>
              </a:solidFill>
            </a:endParaRPr>
          </a:p>
          <a:p>
            <a:pPr indent="-368300" lvl="0" marL="457200" rtl="0" algn="l">
              <a:lnSpc>
                <a:spcPct val="150000"/>
              </a:lnSpc>
              <a:spcBef>
                <a:spcPts val="0"/>
              </a:spcBef>
              <a:spcAft>
                <a:spcPts val="0"/>
              </a:spcAft>
              <a:buClr>
                <a:srgbClr val="FFFFFF"/>
              </a:buClr>
              <a:buSzPts val="2200"/>
              <a:buChar char="●"/>
            </a:pPr>
            <a:r>
              <a:rPr lang="en" sz="2200">
                <a:solidFill>
                  <a:srgbClr val="FFFFFF"/>
                </a:solidFill>
              </a:rPr>
              <a:t>Believe you </a:t>
            </a:r>
            <a:r>
              <a:rPr lang="en" sz="2200">
                <a:solidFill>
                  <a:srgbClr val="FFFFFF"/>
                </a:solidFill>
              </a:rPr>
              <a:t>deserve</a:t>
            </a:r>
            <a:r>
              <a:rPr lang="en" sz="2200">
                <a:solidFill>
                  <a:srgbClr val="FFFFFF"/>
                </a:solidFill>
              </a:rPr>
              <a:t> what you’re asking for</a:t>
            </a:r>
            <a:endParaRPr sz="2200">
              <a:solidFill>
                <a:srgbClr val="FFFFFF"/>
              </a:solidFill>
            </a:endParaRPr>
          </a:p>
          <a:p>
            <a:pPr indent="-368300" lvl="0" marL="457200" rtl="0" algn="l">
              <a:lnSpc>
                <a:spcPct val="150000"/>
              </a:lnSpc>
              <a:spcBef>
                <a:spcPts val="0"/>
              </a:spcBef>
              <a:spcAft>
                <a:spcPts val="0"/>
              </a:spcAft>
              <a:buClr>
                <a:srgbClr val="FFFFFF"/>
              </a:buClr>
              <a:buSzPts val="2200"/>
              <a:buChar char="●"/>
            </a:pPr>
            <a:r>
              <a:rPr lang="en" sz="2200">
                <a:solidFill>
                  <a:srgbClr val="FFFFFF"/>
                </a:solidFill>
              </a:rPr>
              <a:t>Know your rights</a:t>
            </a:r>
            <a:endParaRPr sz="2200">
              <a:solidFill>
                <a:srgbClr val="FFFFFF"/>
              </a:solidFill>
            </a:endParaRPr>
          </a:p>
          <a:p>
            <a:pPr indent="-368300" lvl="0" marL="457200" rtl="0" algn="l">
              <a:lnSpc>
                <a:spcPct val="150000"/>
              </a:lnSpc>
              <a:spcBef>
                <a:spcPts val="0"/>
              </a:spcBef>
              <a:spcAft>
                <a:spcPts val="0"/>
              </a:spcAft>
              <a:buClr>
                <a:srgbClr val="FFFFFF"/>
              </a:buClr>
              <a:buSzPts val="2200"/>
              <a:buChar char="●"/>
            </a:pPr>
            <a:r>
              <a:rPr lang="en" sz="2200">
                <a:solidFill>
                  <a:srgbClr val="FFFFFF"/>
                </a:solidFill>
              </a:rPr>
              <a:t>Decide what you want or need</a:t>
            </a:r>
            <a:endParaRPr sz="2200">
              <a:solidFill>
                <a:srgbClr val="FFFFFF"/>
              </a:solidFill>
            </a:endParaRPr>
          </a:p>
          <a:p>
            <a:pPr indent="0" lvl="0" marL="0" rtl="0" algn="l">
              <a:spcBef>
                <a:spcPts val="1600"/>
              </a:spcBef>
              <a:spcAft>
                <a:spcPts val="1600"/>
              </a:spcAft>
              <a:buNone/>
            </a:pPr>
            <a:r>
              <a:t/>
            </a:r>
            <a:endParaRPr/>
          </a:p>
        </p:txBody>
      </p:sp>
      <p:sp>
        <p:nvSpPr>
          <p:cNvPr id="125" name="Google Shape;125;p24"/>
          <p:cNvSpPr txBox="1"/>
          <p:nvPr/>
        </p:nvSpPr>
        <p:spPr>
          <a:xfrm>
            <a:off x="5031700" y="1328725"/>
            <a:ext cx="4030200" cy="3388500"/>
          </a:xfrm>
          <a:prstGeom prst="rect">
            <a:avLst/>
          </a:prstGeom>
          <a:noFill/>
          <a:ln>
            <a:noFill/>
          </a:ln>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Clr>
                <a:srgbClr val="FFFFFF"/>
              </a:buClr>
              <a:buSzPts val="2200"/>
              <a:buChar char="●"/>
            </a:pPr>
            <a:r>
              <a:rPr lang="en" sz="2200">
                <a:solidFill>
                  <a:srgbClr val="FFFFFF"/>
                </a:solidFill>
              </a:rPr>
              <a:t>Planning strategy</a:t>
            </a:r>
            <a:endParaRPr sz="2200">
              <a:solidFill>
                <a:srgbClr val="FFFFFF"/>
              </a:solidFill>
            </a:endParaRPr>
          </a:p>
          <a:p>
            <a:pPr indent="-368300" lvl="0" marL="457200" rtl="0" algn="l">
              <a:lnSpc>
                <a:spcPct val="150000"/>
              </a:lnSpc>
              <a:spcBef>
                <a:spcPts val="0"/>
              </a:spcBef>
              <a:spcAft>
                <a:spcPts val="0"/>
              </a:spcAft>
              <a:buClr>
                <a:srgbClr val="FFFFFF"/>
              </a:buClr>
              <a:buSzPts val="2200"/>
              <a:buChar char="●"/>
            </a:pPr>
            <a:r>
              <a:rPr lang="en" sz="2200">
                <a:solidFill>
                  <a:srgbClr val="FFFFFF"/>
                </a:solidFill>
              </a:rPr>
              <a:t>Gather support if needed</a:t>
            </a:r>
            <a:endParaRPr sz="2200">
              <a:solidFill>
                <a:srgbClr val="FFFFFF"/>
              </a:solidFill>
            </a:endParaRPr>
          </a:p>
          <a:p>
            <a:pPr indent="-368300" lvl="0" marL="457200" rtl="0" algn="l">
              <a:lnSpc>
                <a:spcPct val="150000"/>
              </a:lnSpc>
              <a:spcBef>
                <a:spcPts val="0"/>
              </a:spcBef>
              <a:spcAft>
                <a:spcPts val="0"/>
              </a:spcAft>
              <a:buClr>
                <a:srgbClr val="FFFFFF"/>
              </a:buClr>
              <a:buSzPts val="2200"/>
              <a:buChar char="●"/>
            </a:pPr>
            <a:r>
              <a:rPr lang="en" sz="2200">
                <a:solidFill>
                  <a:srgbClr val="FFFFFF"/>
                </a:solidFill>
              </a:rPr>
              <a:t>Express yourself clearly</a:t>
            </a:r>
            <a:endParaRPr sz="2200">
              <a:solidFill>
                <a:srgbClr val="FFFFFF"/>
              </a:solidFill>
            </a:endParaRPr>
          </a:p>
          <a:p>
            <a:pPr indent="-368300" lvl="0" marL="457200" rtl="0" algn="l">
              <a:lnSpc>
                <a:spcPct val="150000"/>
              </a:lnSpc>
              <a:spcBef>
                <a:spcPts val="0"/>
              </a:spcBef>
              <a:spcAft>
                <a:spcPts val="0"/>
              </a:spcAft>
              <a:buClr>
                <a:srgbClr val="FFFFFF"/>
              </a:buClr>
              <a:buSzPts val="2200"/>
              <a:buChar char="●"/>
            </a:pPr>
            <a:r>
              <a:rPr lang="en" sz="2200">
                <a:solidFill>
                  <a:srgbClr val="FFFFFF"/>
                </a:solidFill>
              </a:rPr>
              <a:t>Assert yourself calmly</a:t>
            </a:r>
            <a:endParaRPr sz="2200">
              <a:solidFill>
                <a:srgbClr val="FFFFFF"/>
              </a:solidFill>
            </a:endParaRPr>
          </a:p>
          <a:p>
            <a:pPr indent="-368300" lvl="0" marL="457200" rtl="0" algn="l">
              <a:lnSpc>
                <a:spcPct val="150000"/>
              </a:lnSpc>
              <a:spcBef>
                <a:spcPts val="0"/>
              </a:spcBef>
              <a:spcAft>
                <a:spcPts val="0"/>
              </a:spcAft>
              <a:buClr>
                <a:srgbClr val="FFFFFF"/>
              </a:buClr>
              <a:buSzPts val="2200"/>
              <a:buChar char="●"/>
            </a:pPr>
            <a:r>
              <a:rPr lang="en" sz="2200">
                <a:solidFill>
                  <a:srgbClr val="FFFFFF"/>
                </a:solidFill>
              </a:rPr>
              <a:t>Be firm and persistent </a:t>
            </a:r>
            <a:endParaRPr sz="2200">
              <a:solidFill>
                <a:srgbClr val="FFFFFF"/>
              </a:solidFill>
            </a:endParaRPr>
          </a:p>
          <a:p>
            <a:pPr indent="0" lvl="0" marL="0" rtl="0" algn="l">
              <a:spcBef>
                <a:spcPts val="1600"/>
              </a:spcBef>
              <a:spcAft>
                <a:spcPts val="0"/>
              </a:spcAft>
              <a:buNone/>
            </a:pPr>
            <a:r>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This is a Brave Space </a:t>
            </a:r>
            <a:endParaRPr sz="3000"/>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rPr>
              <a:t>What is a Brave space?</a:t>
            </a:r>
            <a:endParaRPr sz="1700">
              <a:solidFill>
                <a:srgbClr val="FFFFFF"/>
              </a:solidFill>
            </a:endParaRPr>
          </a:p>
          <a:p>
            <a:pPr indent="0" lvl="0" marL="0" rtl="0" algn="l">
              <a:spcBef>
                <a:spcPts val="900"/>
              </a:spcBef>
              <a:spcAft>
                <a:spcPts val="0"/>
              </a:spcAft>
              <a:buNone/>
            </a:pPr>
            <a:r>
              <a:rPr i="1" lang="en" sz="1700">
                <a:solidFill>
                  <a:srgbClr val="FFFFFF"/>
                </a:solidFill>
              </a:rPr>
              <a:t>Community members engage in critical dialogue through conscious questioning and active listening. While all are expected to make their best effort to be respectful, there is an understanding that someone may say something that results in unintentional offense and hurt feelings for those around. A primary assumption of brave space is that everyone speaks with the positive intent of seeking greater knowledge and understanding.</a:t>
            </a:r>
            <a:endParaRPr i="1" sz="1700">
              <a:solidFill>
                <a:srgbClr val="FFFFFF"/>
              </a:solidFill>
            </a:endParaRPr>
          </a:p>
          <a:p>
            <a:pPr indent="0" lvl="0" marL="0" rtl="0" algn="l">
              <a:spcBef>
                <a:spcPts val="900"/>
              </a:spcBef>
              <a:spcAft>
                <a:spcPts val="0"/>
              </a:spcAft>
              <a:buNone/>
            </a:pPr>
            <a:r>
              <a:rPr i="1" lang="en" sz="1700">
                <a:solidFill>
                  <a:srgbClr val="FFFFFF"/>
                </a:solidFill>
              </a:rPr>
              <a:t>- </a:t>
            </a:r>
            <a:r>
              <a:rPr lang="en" sz="1700">
                <a:solidFill>
                  <a:srgbClr val="FFFFFF"/>
                </a:solidFill>
              </a:rPr>
              <a:t>challenge yourself</a:t>
            </a:r>
            <a:endParaRPr sz="1700">
              <a:solidFill>
                <a:srgbClr val="FFFFFF"/>
              </a:solidFill>
            </a:endParaRPr>
          </a:p>
          <a:p>
            <a:pPr indent="0" lvl="0" marL="0" rtl="0" algn="l">
              <a:spcBef>
                <a:spcPts val="900"/>
              </a:spcBef>
              <a:spcAft>
                <a:spcPts val="0"/>
              </a:spcAft>
              <a:buNone/>
            </a:pPr>
            <a:r>
              <a:rPr lang="en" sz="1700">
                <a:solidFill>
                  <a:srgbClr val="FFFFFF"/>
                </a:solidFill>
              </a:rPr>
              <a:t>- respect others</a:t>
            </a:r>
            <a:endParaRPr sz="1700">
              <a:solidFill>
                <a:srgbClr val="FFFFFF"/>
              </a:solidFill>
            </a:endParaRPr>
          </a:p>
          <a:p>
            <a:pPr indent="0" lvl="0" marL="0" rtl="0" algn="l">
              <a:spcBef>
                <a:spcPts val="900"/>
              </a:spcBef>
              <a:spcAft>
                <a:spcPts val="0"/>
              </a:spcAft>
              <a:buNone/>
            </a:pPr>
            <a:r>
              <a:rPr lang="en" sz="1700">
                <a:solidFill>
                  <a:srgbClr val="FFFFFF"/>
                </a:solidFill>
              </a:rPr>
              <a:t>- cultivate community learning</a:t>
            </a:r>
            <a:r>
              <a:rPr i="1" lang="en" sz="1700">
                <a:solidFill>
                  <a:srgbClr val="FFFFFF"/>
                </a:solidFill>
              </a:rPr>
              <a:t> </a:t>
            </a:r>
            <a:endParaRPr i="1" sz="1700">
              <a:solidFill>
                <a:srgbClr val="FFFFFF"/>
              </a:solidFill>
            </a:endParaRPr>
          </a:p>
          <a:p>
            <a:pPr indent="0" lvl="0" marL="0" rtl="0" algn="l">
              <a:spcBef>
                <a:spcPts val="9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1999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Introductions</a:t>
            </a: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Self - Advocacy is about three things </a:t>
            </a:r>
            <a:endParaRPr sz="3000"/>
          </a:p>
        </p:txBody>
      </p:sp>
      <p:sp>
        <p:nvSpPr>
          <p:cNvPr id="74" name="Google Shape;74;p16"/>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355600" lvl="0" marL="457200" rtl="0" algn="l">
              <a:spcBef>
                <a:spcPts val="1000"/>
              </a:spcBef>
              <a:spcAft>
                <a:spcPts val="0"/>
              </a:spcAft>
              <a:buClr>
                <a:srgbClr val="FFFFFF"/>
              </a:buClr>
              <a:buSzPts val="2000"/>
              <a:buChar char="●"/>
            </a:pPr>
            <a:r>
              <a:rPr lang="en" sz="2000">
                <a:solidFill>
                  <a:srgbClr val="FFFFFF"/>
                </a:solidFill>
              </a:rPr>
              <a:t>a self-advocate has personal power – understanding our own rights and how to make decisions is key</a:t>
            </a:r>
            <a:endParaRPr sz="2000">
              <a:solidFill>
                <a:srgbClr val="FFFFFF"/>
              </a:solidFill>
            </a:endParaRPr>
          </a:p>
          <a:p>
            <a:pPr indent="-355600" lvl="0" marL="457200" rtl="0" algn="l">
              <a:spcBef>
                <a:spcPts val="1600"/>
              </a:spcBef>
              <a:spcAft>
                <a:spcPts val="0"/>
              </a:spcAft>
              <a:buClr>
                <a:srgbClr val="FFFFFF"/>
              </a:buClr>
              <a:buSzPts val="2000"/>
              <a:buChar char="●"/>
            </a:pPr>
            <a:r>
              <a:rPr lang="en" sz="2000">
                <a:solidFill>
                  <a:srgbClr val="FFFFFF"/>
                </a:solidFill>
              </a:rPr>
              <a:t>when self-advocates come together working as a group and supporting one another their voices are amplified</a:t>
            </a:r>
            <a:endParaRPr sz="2000">
              <a:solidFill>
                <a:srgbClr val="FFFFFF"/>
              </a:solidFill>
            </a:endParaRPr>
          </a:p>
          <a:p>
            <a:pPr indent="-355600" lvl="0" marL="457200" rtl="0" algn="l">
              <a:spcBef>
                <a:spcPts val="1000"/>
              </a:spcBef>
              <a:spcAft>
                <a:spcPts val="1600"/>
              </a:spcAft>
              <a:buClr>
                <a:srgbClr val="FFFFFF"/>
              </a:buClr>
              <a:buSzPts val="2000"/>
              <a:buChar char="●"/>
            </a:pPr>
            <a:r>
              <a:rPr lang="en" sz="2000">
                <a:solidFill>
                  <a:srgbClr val="FFFFFF"/>
                </a:solidFill>
              </a:rPr>
              <a:t>working together and with others to make change happens by advocating for inclusion</a:t>
            </a:r>
            <a:endParaRPr sz="20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29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Who are you?</a:t>
            </a:r>
            <a:endParaRPr sz="3000"/>
          </a:p>
        </p:txBody>
      </p:sp>
      <p:sp>
        <p:nvSpPr>
          <p:cNvPr id="80" name="Google Shape;80;p17"/>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FFFF"/>
                </a:solidFill>
              </a:rPr>
              <a:t>What words would you use to describe yourself ?</a:t>
            </a:r>
            <a:endParaRPr sz="2000">
              <a:solidFill>
                <a:srgbClr val="FFFFFF"/>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81" name="Google Shape;81;p17"/>
          <p:cNvPicPr preferRelativeResize="0"/>
          <p:nvPr/>
        </p:nvPicPr>
        <p:blipFill>
          <a:blip r:embed="rId3">
            <a:alphaModFix/>
          </a:blip>
          <a:stretch>
            <a:fillRect/>
          </a:stretch>
        </p:blipFill>
        <p:spPr>
          <a:xfrm>
            <a:off x="2392095" y="1468675"/>
            <a:ext cx="4234776" cy="2571750"/>
          </a:xfrm>
          <a:prstGeom prst="rect">
            <a:avLst/>
          </a:prstGeom>
          <a:noFill/>
          <a:ln>
            <a:noFill/>
          </a:ln>
        </p:spPr>
      </p:pic>
      <p:sp>
        <p:nvSpPr>
          <p:cNvPr id="82" name="Google Shape;82;p17"/>
          <p:cNvSpPr txBox="1"/>
          <p:nvPr/>
        </p:nvSpPr>
        <p:spPr>
          <a:xfrm>
            <a:off x="188738" y="4513200"/>
            <a:ext cx="8641500" cy="63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500">
                <a:solidFill>
                  <a:srgbClr val="FFFFFF"/>
                </a:solidFill>
              </a:rPr>
              <a:t>Student, Parent, first-generation college student, veteran, woman, learning </a:t>
            </a:r>
            <a:r>
              <a:rPr i="1" lang="en" sz="1500">
                <a:solidFill>
                  <a:srgbClr val="FFFFFF"/>
                </a:solidFill>
              </a:rPr>
              <a:t>impairment</a:t>
            </a:r>
            <a:r>
              <a:rPr i="1" lang="en" sz="1500">
                <a:solidFill>
                  <a:srgbClr val="FFFFFF"/>
                </a:solidFill>
              </a:rPr>
              <a:t>, survivor, etc.</a:t>
            </a:r>
            <a:r>
              <a:rPr lang="en" sz="1500">
                <a:solidFill>
                  <a:srgbClr val="FFFFFF"/>
                </a:solidFill>
              </a:rPr>
              <a:t> </a:t>
            </a:r>
            <a:endParaRPr sz="15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9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Who are you?</a:t>
            </a:r>
            <a:endParaRPr sz="3000"/>
          </a:p>
        </p:txBody>
      </p:sp>
      <p:sp>
        <p:nvSpPr>
          <p:cNvPr id="88" name="Google Shape;88;p18"/>
          <p:cNvSpPr txBox="1"/>
          <p:nvPr>
            <p:ph idx="1" type="body"/>
          </p:nvPr>
        </p:nvSpPr>
        <p:spPr>
          <a:xfrm>
            <a:off x="311700" y="863550"/>
            <a:ext cx="8520600" cy="381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rPr>
              <a:t>What words would you use to describe yourself ?</a:t>
            </a:r>
            <a:endParaRPr sz="1300">
              <a:solidFill>
                <a:srgbClr val="FFFFFF"/>
              </a:solidFill>
            </a:endParaRPr>
          </a:p>
          <a:p>
            <a:pPr indent="0" lvl="0" marL="0" rtl="0" algn="l">
              <a:spcBef>
                <a:spcPts val="1600"/>
              </a:spcBef>
              <a:spcAft>
                <a:spcPts val="0"/>
              </a:spcAft>
              <a:buNone/>
            </a:pPr>
            <a:r>
              <a:t/>
            </a:r>
            <a:endParaRPr sz="1400">
              <a:solidFill>
                <a:srgbClr val="000000"/>
              </a:solidFill>
            </a:endParaRPr>
          </a:p>
          <a:p>
            <a:pPr indent="0" lvl="0" marL="0" rtl="0" algn="ctr">
              <a:spcBef>
                <a:spcPts val="1600"/>
              </a:spcBef>
              <a:spcAft>
                <a:spcPts val="0"/>
              </a:spcAft>
              <a:buNone/>
            </a:pPr>
            <a:r>
              <a:rPr lang="en" sz="2000">
                <a:solidFill>
                  <a:schemeClr val="dk1"/>
                </a:solidFill>
              </a:rPr>
              <a:t>Now think about the things you need as the individual you are</a:t>
            </a:r>
            <a:endParaRPr sz="2000">
              <a:solidFill>
                <a:schemeClr val="dk1"/>
              </a:solidFill>
            </a:endParaRPr>
          </a:p>
          <a:p>
            <a:pPr indent="0" lvl="0" marL="0" rtl="0" algn="ctr">
              <a:spcBef>
                <a:spcPts val="1600"/>
              </a:spcBef>
              <a:spcAft>
                <a:spcPts val="0"/>
              </a:spcAft>
              <a:buNone/>
            </a:pPr>
            <a:r>
              <a:rPr lang="en" sz="2600">
                <a:solidFill>
                  <a:schemeClr val="dk1"/>
                </a:solidFill>
              </a:rPr>
              <a:t>What are some of your needs?</a:t>
            </a:r>
            <a:endParaRPr sz="2600">
              <a:solidFill>
                <a:schemeClr val="dk1"/>
              </a:solidFill>
            </a:endParaRPr>
          </a:p>
          <a:p>
            <a:pPr indent="0" lvl="0" marL="0" rtl="0" algn="ctr">
              <a:spcBef>
                <a:spcPts val="1600"/>
              </a:spcBef>
              <a:spcAft>
                <a:spcPts val="0"/>
              </a:spcAft>
              <a:buNone/>
            </a:pPr>
            <a:r>
              <a:rPr lang="en" sz="2400">
                <a:solidFill>
                  <a:schemeClr val="dk1"/>
                </a:solidFill>
                <a:highlight>
                  <a:srgbClr val="F1C232"/>
                </a:highlight>
              </a:rPr>
              <a:t>How have your needs changed during this time?</a:t>
            </a:r>
            <a:endParaRPr sz="2400">
              <a:solidFill>
                <a:schemeClr val="dk1"/>
              </a:solidFill>
              <a:highlight>
                <a:srgbClr val="F1C232"/>
              </a:highlight>
            </a:endParaRPr>
          </a:p>
          <a:p>
            <a:pPr indent="0" lvl="0" marL="0" rtl="0" algn="ctr">
              <a:spcBef>
                <a:spcPts val="1600"/>
              </a:spcBef>
              <a:spcAft>
                <a:spcPts val="0"/>
              </a:spcAft>
              <a:buClr>
                <a:schemeClr val="dk1"/>
              </a:buClr>
              <a:buSzPts val="1100"/>
              <a:buFont typeface="Arial"/>
              <a:buNone/>
            </a:pPr>
            <a:r>
              <a:rPr lang="en" sz="2500">
                <a:solidFill>
                  <a:schemeClr val="dk1"/>
                </a:solidFill>
              </a:rPr>
              <a:t>What makes you and your needs unique?</a:t>
            </a:r>
            <a:endParaRPr sz="2500">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Advocacy</a:t>
            </a:r>
            <a:r>
              <a:rPr lang="en" sz="3000"/>
              <a:t> and Technology</a:t>
            </a:r>
            <a:endParaRPr sz="3000"/>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dk1"/>
              </a:buClr>
              <a:buSzPts val="2800"/>
              <a:buChar char="-"/>
            </a:pPr>
            <a:r>
              <a:rPr lang="en" sz="2800">
                <a:solidFill>
                  <a:schemeClr val="dk1"/>
                </a:solidFill>
              </a:rPr>
              <a:t>Technology Literacy</a:t>
            </a:r>
            <a:endParaRPr sz="2800">
              <a:solidFill>
                <a:schemeClr val="dk1"/>
              </a:solidFill>
            </a:endParaRPr>
          </a:p>
          <a:p>
            <a:pPr indent="-406400" lvl="1" marL="914400" rtl="0" algn="l">
              <a:spcBef>
                <a:spcPts val="0"/>
              </a:spcBef>
              <a:spcAft>
                <a:spcPts val="0"/>
              </a:spcAft>
              <a:buClr>
                <a:schemeClr val="dk1"/>
              </a:buClr>
              <a:buSzPts val="2800"/>
              <a:buChar char="-"/>
            </a:pPr>
            <a:r>
              <a:rPr lang="en" sz="2800">
                <a:solidFill>
                  <a:schemeClr val="dk1"/>
                </a:solidFill>
              </a:rPr>
              <a:t>Dealing Multiple Platforms</a:t>
            </a:r>
            <a:endParaRPr sz="2800">
              <a:solidFill>
                <a:schemeClr val="dk1"/>
              </a:solidFill>
            </a:endParaRPr>
          </a:p>
          <a:p>
            <a:pPr indent="-406400" lvl="0" marL="457200" rtl="0" algn="l">
              <a:spcBef>
                <a:spcPts val="0"/>
              </a:spcBef>
              <a:spcAft>
                <a:spcPts val="0"/>
              </a:spcAft>
              <a:buClr>
                <a:schemeClr val="dk1"/>
              </a:buClr>
              <a:buSzPts val="2800"/>
              <a:buChar char="-"/>
            </a:pPr>
            <a:r>
              <a:rPr lang="en" sz="2800">
                <a:solidFill>
                  <a:schemeClr val="dk1"/>
                </a:solidFill>
              </a:rPr>
              <a:t>Communication or Lack </a:t>
            </a:r>
            <a:r>
              <a:rPr lang="en" sz="2800">
                <a:solidFill>
                  <a:schemeClr val="dk1"/>
                </a:solidFill>
              </a:rPr>
              <a:t>thereof</a:t>
            </a:r>
            <a:r>
              <a:rPr lang="en" sz="2800">
                <a:solidFill>
                  <a:schemeClr val="dk1"/>
                </a:solidFill>
              </a:rPr>
              <a:t> </a:t>
            </a:r>
            <a:endParaRPr sz="2800">
              <a:solidFill>
                <a:schemeClr val="dk1"/>
              </a:solidFill>
            </a:endParaRPr>
          </a:p>
          <a:p>
            <a:pPr indent="-406400" lvl="1" marL="914400" rtl="0" algn="l">
              <a:spcBef>
                <a:spcPts val="0"/>
              </a:spcBef>
              <a:spcAft>
                <a:spcPts val="0"/>
              </a:spcAft>
              <a:buClr>
                <a:schemeClr val="dk1"/>
              </a:buClr>
              <a:buSzPts val="2800"/>
              <a:buChar char="-"/>
            </a:pPr>
            <a:r>
              <a:rPr lang="en" sz="2800">
                <a:solidFill>
                  <a:schemeClr val="dk1"/>
                </a:solidFill>
              </a:rPr>
              <a:t>Being Proactive</a:t>
            </a:r>
            <a:endParaRPr sz="2800">
              <a:solidFill>
                <a:schemeClr val="dk1"/>
              </a:solidFill>
            </a:endParaRPr>
          </a:p>
          <a:p>
            <a:pPr indent="-406400" lvl="0" marL="457200" rtl="0" algn="l">
              <a:spcBef>
                <a:spcPts val="0"/>
              </a:spcBef>
              <a:spcAft>
                <a:spcPts val="0"/>
              </a:spcAft>
              <a:buClr>
                <a:schemeClr val="dk1"/>
              </a:buClr>
              <a:buSzPts val="2800"/>
              <a:buChar char="-"/>
            </a:pPr>
            <a:r>
              <a:rPr lang="en" sz="2800">
                <a:solidFill>
                  <a:schemeClr val="dk1"/>
                </a:solidFill>
              </a:rPr>
              <a:t>UMBC’s </a:t>
            </a:r>
            <a:r>
              <a:rPr lang="en" sz="2800">
                <a:solidFill>
                  <a:schemeClr val="dk1"/>
                </a:solidFill>
              </a:rPr>
              <a:t> </a:t>
            </a:r>
            <a:r>
              <a:rPr lang="en" sz="2800">
                <a:solidFill>
                  <a:schemeClr val="dk1"/>
                </a:solidFill>
              </a:rPr>
              <a:t>Academic</a:t>
            </a:r>
            <a:r>
              <a:rPr lang="en" sz="2800">
                <a:solidFill>
                  <a:schemeClr val="dk1"/>
                </a:solidFill>
              </a:rPr>
              <a:t> </a:t>
            </a:r>
            <a:r>
              <a:rPr lang="en" sz="2800">
                <a:solidFill>
                  <a:schemeClr val="dk1"/>
                </a:solidFill>
              </a:rPr>
              <a:t>Success</a:t>
            </a:r>
            <a:r>
              <a:rPr lang="en" sz="2800">
                <a:solidFill>
                  <a:schemeClr val="dk1"/>
                </a:solidFill>
              </a:rPr>
              <a:t> Center </a:t>
            </a:r>
            <a:endParaRPr sz="2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Technology Literacy </a:t>
            </a:r>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FFFFFF"/>
              </a:buClr>
              <a:buSzPts val="2300"/>
              <a:buChar char="-"/>
            </a:pPr>
            <a:r>
              <a:rPr lang="en" sz="2300">
                <a:solidFill>
                  <a:srgbClr val="FFFFFF"/>
                </a:solidFill>
              </a:rPr>
              <a:t>Identify the platforms or programs that you will be using </a:t>
            </a:r>
            <a:endParaRPr sz="2300">
              <a:solidFill>
                <a:srgbClr val="FFFFFF"/>
              </a:solidFill>
            </a:endParaRPr>
          </a:p>
          <a:p>
            <a:pPr indent="-374650" lvl="0" marL="457200" rtl="0" algn="l">
              <a:spcBef>
                <a:spcPts val="0"/>
              </a:spcBef>
              <a:spcAft>
                <a:spcPts val="0"/>
              </a:spcAft>
              <a:buClr>
                <a:srgbClr val="FFFFFF"/>
              </a:buClr>
              <a:buSzPts val="2300"/>
              <a:buChar char="-"/>
            </a:pPr>
            <a:r>
              <a:rPr lang="en" sz="2300">
                <a:solidFill>
                  <a:srgbClr val="FFFFFF"/>
                </a:solidFill>
              </a:rPr>
              <a:t>Take time to get to know and also become </a:t>
            </a:r>
            <a:r>
              <a:rPr lang="en" sz="2300">
                <a:solidFill>
                  <a:srgbClr val="FFFFFF"/>
                </a:solidFill>
              </a:rPr>
              <a:t>familiar</a:t>
            </a:r>
            <a:r>
              <a:rPr lang="en" sz="2300">
                <a:solidFill>
                  <a:srgbClr val="FFFFFF"/>
                </a:solidFill>
              </a:rPr>
              <a:t> with the platforms you are </a:t>
            </a:r>
            <a:r>
              <a:rPr lang="en" sz="2300">
                <a:solidFill>
                  <a:srgbClr val="FFFFFF"/>
                </a:solidFill>
              </a:rPr>
              <a:t>using. </a:t>
            </a:r>
            <a:r>
              <a:rPr lang="en" sz="2000">
                <a:solidFill>
                  <a:srgbClr val="FFFFFF"/>
                </a:solidFill>
              </a:rPr>
              <a:t>( ie. Check Camera and Mics are working before a video call)</a:t>
            </a:r>
            <a:endParaRPr sz="2000">
              <a:solidFill>
                <a:srgbClr val="FFFFFF"/>
              </a:solidFill>
            </a:endParaRPr>
          </a:p>
          <a:p>
            <a:pPr indent="-374650" lvl="0" marL="457200" rtl="0" algn="l">
              <a:spcBef>
                <a:spcPts val="0"/>
              </a:spcBef>
              <a:spcAft>
                <a:spcPts val="0"/>
              </a:spcAft>
              <a:buClr>
                <a:srgbClr val="FFFFFF"/>
              </a:buClr>
              <a:buSzPts val="2300"/>
              <a:buChar char="-"/>
            </a:pPr>
            <a:r>
              <a:rPr lang="en" sz="2300">
                <a:solidFill>
                  <a:srgbClr val="FFFFFF"/>
                </a:solidFill>
              </a:rPr>
              <a:t>Build and Share your knowledge with your classmates</a:t>
            </a:r>
            <a:endParaRPr sz="2300">
              <a:solidFill>
                <a:srgbClr val="FFFFFF"/>
              </a:solidFill>
            </a:endParaRPr>
          </a:p>
          <a:p>
            <a:pPr indent="-349250" lvl="1" marL="914400" rtl="0" algn="l">
              <a:spcBef>
                <a:spcPts val="0"/>
              </a:spcBef>
              <a:spcAft>
                <a:spcPts val="0"/>
              </a:spcAft>
              <a:buClr>
                <a:srgbClr val="FFFFFF"/>
              </a:buClr>
              <a:buSzPts val="1900"/>
              <a:buChar char="-"/>
            </a:pPr>
            <a:r>
              <a:rPr lang="en" sz="1900">
                <a:solidFill>
                  <a:srgbClr val="FFFFFF"/>
                </a:solidFill>
              </a:rPr>
              <a:t>Don’t be afraid to ask for help. Also, we often learn best when teaching others. </a:t>
            </a:r>
            <a:endParaRPr sz="1900">
              <a:solidFill>
                <a:srgbClr val="FFFFFF"/>
              </a:solidFill>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Communication</a:t>
            </a:r>
            <a:r>
              <a:rPr lang="en" sz="3000"/>
              <a:t> or Lack thereof </a:t>
            </a:r>
            <a:endParaRPr sz="3000"/>
          </a:p>
        </p:txBody>
      </p:sp>
      <p:sp>
        <p:nvSpPr>
          <p:cNvPr id="106" name="Google Shape;106;p21"/>
          <p:cNvSpPr txBox="1"/>
          <p:nvPr>
            <p:ph idx="1" type="body"/>
          </p:nvPr>
        </p:nvSpPr>
        <p:spPr>
          <a:xfrm>
            <a:off x="311700" y="1084175"/>
            <a:ext cx="8520600" cy="36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FFFF"/>
                </a:solidFill>
              </a:rPr>
              <a:t>Best Practices for reaching out to a Professors</a:t>
            </a:r>
            <a:endParaRPr sz="1900">
              <a:solidFill>
                <a:srgbClr val="FFFFFF"/>
              </a:solidFill>
            </a:endParaRPr>
          </a:p>
          <a:p>
            <a:pPr indent="-349250" lvl="0" marL="457200" rtl="0" algn="l">
              <a:spcBef>
                <a:spcPts val="1600"/>
              </a:spcBef>
              <a:spcAft>
                <a:spcPts val="0"/>
              </a:spcAft>
              <a:buClr>
                <a:srgbClr val="FFFFFF"/>
              </a:buClr>
              <a:buSzPts val="1900"/>
              <a:buChar char="-"/>
            </a:pPr>
            <a:r>
              <a:rPr lang="en" sz="1900">
                <a:solidFill>
                  <a:srgbClr val="FFFFFF"/>
                </a:solidFill>
              </a:rPr>
              <a:t>Email </a:t>
            </a:r>
            <a:r>
              <a:rPr lang="en" sz="1900">
                <a:solidFill>
                  <a:srgbClr val="FFFFFF"/>
                </a:solidFill>
              </a:rPr>
              <a:t>netiquette</a:t>
            </a:r>
            <a:endParaRPr sz="1900">
              <a:solidFill>
                <a:srgbClr val="FFFFFF"/>
              </a:solidFill>
            </a:endParaRPr>
          </a:p>
          <a:p>
            <a:pPr indent="-349250" lvl="0" marL="457200" rtl="0" algn="l">
              <a:spcBef>
                <a:spcPts val="0"/>
              </a:spcBef>
              <a:spcAft>
                <a:spcPts val="0"/>
              </a:spcAft>
              <a:buClr>
                <a:srgbClr val="FFFFFF"/>
              </a:buClr>
              <a:buSzPts val="1900"/>
              <a:buChar char="-"/>
            </a:pPr>
            <a:r>
              <a:rPr lang="en" sz="1900">
                <a:solidFill>
                  <a:srgbClr val="FFFFFF"/>
                </a:solidFill>
              </a:rPr>
              <a:t>Check your </a:t>
            </a:r>
            <a:r>
              <a:rPr lang="en" sz="1900">
                <a:solidFill>
                  <a:srgbClr val="FFFFFF"/>
                </a:solidFill>
              </a:rPr>
              <a:t>syllabus</a:t>
            </a:r>
            <a:endParaRPr sz="1900">
              <a:solidFill>
                <a:srgbClr val="FFFFFF"/>
              </a:solidFill>
            </a:endParaRPr>
          </a:p>
          <a:p>
            <a:pPr indent="-349250" lvl="0" marL="457200" rtl="0" algn="l">
              <a:spcBef>
                <a:spcPts val="0"/>
              </a:spcBef>
              <a:spcAft>
                <a:spcPts val="0"/>
              </a:spcAft>
              <a:buClr>
                <a:srgbClr val="FFFFFF"/>
              </a:buClr>
              <a:buSzPts val="1900"/>
              <a:buChar char="-"/>
            </a:pPr>
            <a:r>
              <a:rPr lang="en" sz="1900">
                <a:solidFill>
                  <a:srgbClr val="FFFFFF"/>
                </a:solidFill>
              </a:rPr>
              <a:t>Ask your professor the best way to get in contact with </a:t>
            </a:r>
            <a:endParaRPr sz="1900">
              <a:solidFill>
                <a:srgbClr val="FFFFFF"/>
              </a:solidFill>
            </a:endParaRPr>
          </a:p>
          <a:p>
            <a:pPr indent="-349250" lvl="0" marL="457200" rtl="0" algn="l">
              <a:spcBef>
                <a:spcPts val="0"/>
              </a:spcBef>
              <a:spcAft>
                <a:spcPts val="0"/>
              </a:spcAft>
              <a:buClr>
                <a:srgbClr val="FFFFFF"/>
              </a:buClr>
              <a:buSzPts val="1900"/>
              <a:buChar char="-"/>
            </a:pPr>
            <a:r>
              <a:rPr lang="en" sz="1900">
                <a:solidFill>
                  <a:srgbClr val="FFFFFF"/>
                </a:solidFill>
              </a:rPr>
              <a:t>T</a:t>
            </a:r>
            <a:r>
              <a:rPr lang="en" sz="1900">
                <a:solidFill>
                  <a:srgbClr val="FFFFFF"/>
                </a:solidFill>
              </a:rPr>
              <a:t>urnaround</a:t>
            </a:r>
            <a:r>
              <a:rPr lang="en" sz="1900">
                <a:solidFill>
                  <a:srgbClr val="FFFFFF"/>
                </a:solidFill>
              </a:rPr>
              <a:t> time policy </a:t>
            </a:r>
            <a:endParaRPr sz="1900">
              <a:solidFill>
                <a:srgbClr val="FFFFFF"/>
              </a:solidFill>
            </a:endParaRPr>
          </a:p>
          <a:p>
            <a:pPr indent="0" lvl="0" marL="0" rtl="0" algn="l">
              <a:spcBef>
                <a:spcPts val="1600"/>
              </a:spcBef>
              <a:spcAft>
                <a:spcPts val="0"/>
              </a:spcAft>
              <a:buNone/>
            </a:pPr>
            <a:r>
              <a:rPr lang="en" sz="1900">
                <a:solidFill>
                  <a:srgbClr val="FFFFFF"/>
                </a:solidFill>
              </a:rPr>
              <a:t>Best Practices for reaching out to other campus partners or other individuals</a:t>
            </a:r>
            <a:endParaRPr sz="1900">
              <a:solidFill>
                <a:srgbClr val="FFFFFF"/>
              </a:solidFill>
            </a:endParaRPr>
          </a:p>
          <a:p>
            <a:pPr indent="-349250" lvl="0" marL="457200" rtl="0" algn="l">
              <a:spcBef>
                <a:spcPts val="1600"/>
              </a:spcBef>
              <a:spcAft>
                <a:spcPts val="0"/>
              </a:spcAft>
              <a:buClr>
                <a:srgbClr val="FFFFFF"/>
              </a:buClr>
              <a:buSzPts val="1900"/>
              <a:buChar char="-"/>
            </a:pPr>
            <a:r>
              <a:rPr lang="en" sz="1900">
                <a:solidFill>
                  <a:srgbClr val="FFFFFF"/>
                </a:solidFill>
              </a:rPr>
              <a:t>Check their website</a:t>
            </a:r>
            <a:endParaRPr sz="1900">
              <a:solidFill>
                <a:srgbClr val="FFFFFF"/>
              </a:solidFill>
            </a:endParaRPr>
          </a:p>
          <a:p>
            <a:pPr indent="-349250" lvl="0" marL="457200" rtl="0" algn="l">
              <a:spcBef>
                <a:spcPts val="0"/>
              </a:spcBef>
              <a:spcAft>
                <a:spcPts val="0"/>
              </a:spcAft>
              <a:buClr>
                <a:srgbClr val="FFFFFF"/>
              </a:buClr>
              <a:buSzPts val="1900"/>
              <a:buChar char="-"/>
            </a:pPr>
            <a:r>
              <a:rPr lang="en" sz="1900">
                <a:solidFill>
                  <a:srgbClr val="FFFFFF"/>
                </a:solidFill>
              </a:rPr>
              <a:t>Phone calls or emails and ask them what’s the best way to get in contact </a:t>
            </a:r>
            <a:endParaRPr sz="1900">
              <a:solidFill>
                <a:srgbClr val="FFFFFF"/>
              </a:solidFill>
            </a:endParaRPr>
          </a:p>
          <a:p>
            <a:pPr indent="-349250" lvl="0" marL="457200" rtl="0" algn="l">
              <a:spcBef>
                <a:spcPts val="0"/>
              </a:spcBef>
              <a:spcAft>
                <a:spcPts val="0"/>
              </a:spcAft>
              <a:buClr>
                <a:srgbClr val="FFFFFF"/>
              </a:buClr>
              <a:buSzPts val="1900"/>
              <a:buChar char="-"/>
            </a:pPr>
            <a:r>
              <a:rPr lang="en" sz="1900">
                <a:solidFill>
                  <a:srgbClr val="FFFFFF"/>
                </a:solidFill>
              </a:rPr>
              <a:t>Groupme, Facebook, Google Chat </a:t>
            </a:r>
            <a:endParaRPr sz="19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