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7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linda Massey" initials="MM" lastIdx="1" clrIdx="0">
    <p:extLst>
      <p:ext uri="{19B8F6BF-5375-455C-9EA6-DF929625EA0E}">
        <p15:presenceInfo xmlns:p15="http://schemas.microsoft.com/office/powerpoint/2012/main" userId="Melinda Masse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680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8E64B8-468A-4BA2-AB69-EBE79A6E7721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4A3113-23D1-4F0A-BA30-44DBC2E5DD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754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4A3113-23D1-4F0A-BA30-44DBC2E5DD5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1396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D5272-2039-467B-AE6F-744C099AB9EB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969BF-CD17-43BE-BE9F-4BAC18F49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513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D5272-2039-467B-AE6F-744C099AB9EB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969BF-CD17-43BE-BE9F-4BAC18F49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485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D5272-2039-467B-AE6F-744C099AB9EB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969BF-CD17-43BE-BE9F-4BAC18F49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282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D5272-2039-467B-AE6F-744C099AB9EB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969BF-CD17-43BE-BE9F-4BAC18F49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7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D5272-2039-467B-AE6F-744C099AB9EB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969BF-CD17-43BE-BE9F-4BAC18F49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556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D5272-2039-467B-AE6F-744C099AB9EB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969BF-CD17-43BE-BE9F-4BAC18F49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308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D5272-2039-467B-AE6F-744C099AB9EB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969BF-CD17-43BE-BE9F-4BAC18F49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290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D5272-2039-467B-AE6F-744C099AB9EB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969BF-CD17-43BE-BE9F-4BAC18F49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628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D5272-2039-467B-AE6F-744C099AB9EB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969BF-CD17-43BE-BE9F-4BAC18F49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986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D5272-2039-467B-AE6F-744C099AB9EB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969BF-CD17-43BE-BE9F-4BAC18F49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57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D5272-2039-467B-AE6F-744C099AB9EB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969BF-CD17-43BE-BE9F-4BAC18F49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970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7D5272-2039-467B-AE6F-744C099AB9EB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E969BF-CD17-43BE-BE9F-4BAC18F49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646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michel@umbc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17056" y="611825"/>
            <a:ext cx="10697242" cy="794327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4000" b="1" u="sng" dirty="0"/>
              <a:t>Join UMBC’s Student Fee Advisory Committee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endParaRPr lang="en-US" sz="3200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6391795" y="1145512"/>
            <a:ext cx="5253182" cy="5612735"/>
          </a:xfrm>
        </p:spPr>
        <p:txBody>
          <a:bodyPr>
            <a:normAutofit fontScale="92500"/>
          </a:bodyPr>
          <a:lstStyle/>
          <a:p>
            <a:pPr marL="457200" lvl="1" indent="0">
              <a:buNone/>
            </a:pPr>
            <a:endParaRPr lang="en-US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/>
              <a:t>We are looking for students who are:</a:t>
            </a:r>
          </a:p>
          <a:p>
            <a:pPr lvl="2"/>
            <a:r>
              <a:rPr lang="en-US" dirty="0" smtClean="0"/>
              <a:t>Resident Students</a:t>
            </a:r>
          </a:p>
          <a:p>
            <a:pPr lvl="2"/>
            <a:r>
              <a:rPr lang="en-US" dirty="0" smtClean="0"/>
              <a:t>Commuter Students</a:t>
            </a:r>
          </a:p>
          <a:p>
            <a:pPr lvl="2"/>
            <a:r>
              <a:rPr lang="en-US" dirty="0" smtClean="0"/>
              <a:t>Undergraduate Students</a:t>
            </a:r>
          </a:p>
          <a:p>
            <a:pPr lvl="2"/>
            <a:r>
              <a:rPr lang="en-US" dirty="0" smtClean="0"/>
              <a:t>Graduate Students</a:t>
            </a:r>
          </a:p>
          <a:p>
            <a:pPr lvl="2"/>
            <a:r>
              <a:rPr lang="en-US" dirty="0" smtClean="0"/>
              <a:t>Student Athletes</a:t>
            </a:r>
          </a:p>
          <a:p>
            <a:pPr lvl="2"/>
            <a:r>
              <a:rPr lang="en-US" dirty="0" smtClean="0"/>
              <a:t>Out-of-state students</a:t>
            </a:r>
          </a:p>
          <a:p>
            <a:pPr marL="914400" lvl="2" indent="0">
              <a:buNone/>
            </a:pPr>
            <a:endParaRPr lang="en-US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400" dirty="0" smtClean="0"/>
              <a:t>Contact: </a:t>
            </a:r>
          </a:p>
          <a:p>
            <a:pPr lvl="2"/>
            <a:r>
              <a:rPr lang="en-US" dirty="0" smtClean="0"/>
              <a:t>Kristy Michel, </a:t>
            </a:r>
            <a:r>
              <a:rPr lang="en-US" dirty="0"/>
              <a:t>Assistant Vice </a:t>
            </a:r>
            <a:r>
              <a:rPr lang="en-US" dirty="0" smtClean="0"/>
              <a:t>President-Budget </a:t>
            </a:r>
            <a:r>
              <a:rPr lang="en-US" dirty="0"/>
              <a:t>and Resource Analysis</a:t>
            </a:r>
            <a:r>
              <a:rPr lang="en-US" dirty="0" smtClean="0"/>
              <a:t> </a:t>
            </a:r>
            <a:r>
              <a:rPr lang="en-US" u="sng" dirty="0">
                <a:hlinkClick r:id="rId3"/>
              </a:rPr>
              <a:t/>
            </a:r>
            <a:br>
              <a:rPr lang="en-US" u="sng" dirty="0">
                <a:hlinkClick r:id="rId3"/>
              </a:rPr>
            </a:br>
            <a:r>
              <a:rPr lang="en-US" u="sng" dirty="0" smtClean="0"/>
              <a:t>kmichel@umbc.edu</a:t>
            </a:r>
          </a:p>
          <a:p>
            <a:pPr marL="914400" lvl="2" indent="0">
              <a:buNone/>
            </a:pPr>
            <a:endParaRPr lang="en-US" dirty="0" smtClean="0"/>
          </a:p>
          <a:p>
            <a:pPr lvl="2"/>
            <a:r>
              <a:rPr lang="en-US" dirty="0" smtClean="0"/>
              <a:t>Melinda Massey, </a:t>
            </a:r>
            <a:r>
              <a:rPr lang="en-US" dirty="0"/>
              <a:t>Budget Analyst-Budget and Resource </a:t>
            </a:r>
            <a:r>
              <a:rPr lang="en-US" dirty="0" smtClean="0"/>
              <a:t>Analysis  </a:t>
            </a:r>
            <a:r>
              <a:rPr lang="en-US" u="sng" dirty="0" smtClean="0"/>
              <a:t>mmasse1@umbc.edu</a:t>
            </a:r>
            <a:endParaRPr lang="en-US" u="sng" dirty="0"/>
          </a:p>
          <a:p>
            <a:pPr lvl="1">
              <a:buFont typeface="Wingdings" panose="05000000000000000000" pitchFamily="2" charset="2"/>
              <a:buChar char="ü"/>
            </a:pPr>
            <a:endParaRPr lang="en-US" sz="2400" dirty="0" smtClean="0"/>
          </a:p>
          <a:p>
            <a:pPr marL="914400" lvl="2" indent="0">
              <a:buNone/>
            </a:pPr>
            <a:endParaRPr lang="en-US" dirty="0"/>
          </a:p>
          <a:p>
            <a:pPr lvl="1">
              <a:buFont typeface="Wingdings" panose="05000000000000000000" pitchFamily="2" charset="2"/>
              <a:buChar char="ü"/>
            </a:pPr>
            <a:endParaRPr lang="en-US" dirty="0" smtClean="0"/>
          </a:p>
          <a:p>
            <a:pPr lvl="2"/>
            <a:endParaRPr lang="en-US" dirty="0"/>
          </a:p>
        </p:txBody>
      </p:sp>
      <p:sp>
        <p:nvSpPr>
          <p:cNvPr id="9" name="Content Placeholder 7"/>
          <p:cNvSpPr>
            <a:spLocks noGrp="1"/>
          </p:cNvSpPr>
          <p:nvPr>
            <p:ph sz="half" idx="1"/>
          </p:nvPr>
        </p:nvSpPr>
        <p:spPr>
          <a:xfrm>
            <a:off x="281707" y="1514774"/>
            <a:ext cx="5304445" cy="4877713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R</a:t>
            </a:r>
            <a:r>
              <a:rPr lang="en-US" dirty="0" smtClean="0"/>
              <a:t>epresent </a:t>
            </a:r>
            <a:r>
              <a:rPr lang="en-US" dirty="0"/>
              <a:t>student interests in the </a:t>
            </a:r>
            <a:r>
              <a:rPr lang="en-US" dirty="0" smtClean="0"/>
              <a:t>annual fee </a:t>
            </a:r>
            <a:r>
              <a:rPr lang="en-US" dirty="0"/>
              <a:t>review </a:t>
            </a:r>
            <a:r>
              <a:rPr lang="en-US" dirty="0" smtClean="0"/>
              <a:t>process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en-US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/>
              <a:t>Committee members </a:t>
            </a:r>
            <a:r>
              <a:rPr lang="en-US" dirty="0"/>
              <a:t>will </a:t>
            </a:r>
            <a:r>
              <a:rPr lang="en-US" dirty="0" smtClean="0"/>
              <a:t>conduct </a:t>
            </a:r>
            <a:r>
              <a:rPr lang="en-US" dirty="0"/>
              <a:t>outreach to determine what recommendations students have with respect to </a:t>
            </a:r>
            <a:r>
              <a:rPr lang="en-US" dirty="0" smtClean="0"/>
              <a:t>mandatory fees</a:t>
            </a:r>
            <a:endParaRPr lang="en-US" dirty="0"/>
          </a:p>
          <a:p>
            <a:pPr lvl="1">
              <a:buFont typeface="Wingdings" panose="05000000000000000000" pitchFamily="2" charset="2"/>
              <a:buChar char="ü"/>
            </a:pPr>
            <a:endParaRPr lang="en-US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/>
              <a:t>Gain working experience with UMBC’s</a:t>
            </a:r>
            <a:r>
              <a:rPr lang="en-US" dirty="0"/>
              <a:t> </a:t>
            </a:r>
            <a:r>
              <a:rPr lang="en-US" dirty="0" smtClean="0"/>
              <a:t>leadership team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en-US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Have a say in what you </a:t>
            </a:r>
            <a:r>
              <a:rPr lang="en-US" dirty="0" smtClean="0"/>
              <a:t>pay!!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en-US" dirty="0"/>
          </a:p>
          <a:p>
            <a:pPr lvl="1">
              <a:buFont typeface="Wingdings" panose="05000000000000000000" pitchFamily="2" charset="2"/>
              <a:buChar char="ü"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lvl="1">
              <a:buFont typeface="Wingdings" panose="05000000000000000000" pitchFamily="2" charset="2"/>
              <a:buChar char="ü"/>
            </a:pPr>
            <a:endParaRPr lang="en-US" dirty="0" smtClean="0"/>
          </a:p>
          <a:p>
            <a:pPr lvl="2"/>
            <a:endParaRPr lang="en-US" dirty="0"/>
          </a:p>
        </p:txBody>
      </p:sp>
      <p:pic>
        <p:nvPicPr>
          <p:cNvPr id="10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4"/>
          <a:stretch>
            <a:fillRect/>
          </a:stretch>
        </p:blipFill>
        <p:spPr>
          <a:xfrm>
            <a:off x="120074" y="90709"/>
            <a:ext cx="2004290" cy="521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4567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9EA257FAC2A04187F76A9870623F0C" ma:contentTypeVersion="9" ma:contentTypeDescription="Create a new document." ma:contentTypeScope="" ma:versionID="342759ca82f028a98ba6071e23d7a387">
  <xsd:schema xmlns:xsd="http://www.w3.org/2001/XMLSchema" xmlns:xs="http://www.w3.org/2001/XMLSchema" xmlns:p="http://schemas.microsoft.com/office/2006/metadata/properties" xmlns:ns3="100011b2-ec4e-4831-943f-1fd54afc961c" targetNamespace="http://schemas.microsoft.com/office/2006/metadata/properties" ma:root="true" ma:fieldsID="744b65a1f78921bfc915b1af01b922be" ns3:_="">
    <xsd:import namespace="100011b2-ec4e-4831-943f-1fd54afc961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0011b2-ec4e-4831-943f-1fd54afc961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C7CD1A7-7DF8-4CEF-B88E-356CE4B3FA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00011b2-ec4e-4831-943f-1fd54afc96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DE11F89-BF1E-45C3-A669-9426F9F6818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9811989-A5F9-46CB-A1BC-15009F7B21CC}">
  <ds:schemaRefs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100011b2-ec4e-4831-943f-1fd54afc961c"/>
    <ds:schemaRef ds:uri="http://purl.org/dc/terms/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</TotalTime>
  <Words>95</Words>
  <Application>Microsoft Office PowerPoint</Application>
  <PresentationFormat>Widescreen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   Join UMBC’s Student Fee Advisory Committee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Melinda Massey</dc:creator>
  <cp:lastModifiedBy>Melinda Massey</cp:lastModifiedBy>
  <cp:revision>31</cp:revision>
  <dcterms:created xsi:type="dcterms:W3CDTF">2021-09-13T16:55:58Z</dcterms:created>
  <dcterms:modified xsi:type="dcterms:W3CDTF">2021-09-22T18:36:54Z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0x010100E29EA257FAC2A04187F76A9870623F0C</vt:lpwstr>
  </property>
</Properties>
</file>