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458" r:id="rId2"/>
    <p:sldId id="459" r:id="rId3"/>
    <p:sldId id="460" r:id="rId4"/>
    <p:sldId id="461" r:id="rId5"/>
    <p:sldId id="462" r:id="rId6"/>
    <p:sldId id="463" r:id="rId7"/>
    <p:sldId id="464" r:id="rId8"/>
    <p:sldId id="465" r:id="rId9"/>
    <p:sldId id="466" r:id="rId10"/>
    <p:sldId id="467" r:id="rId11"/>
    <p:sldId id="468" r:id="rId12"/>
    <p:sldId id="469" r:id="rId13"/>
    <p:sldId id="4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3" d="100"/>
          <a:sy n="43" d="100"/>
        </p:scale>
        <p:origin x="75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FB719F-9405-4E12-A42D-B4248C924644}" type="datetimeFigureOut">
              <a:rPr lang="en-US" smtClean="0"/>
              <a:t>4/17/2024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EBF4A-1D76-4811-A8D2-7ED91906BF31}" type="slidenum">
              <a:rPr lang="en-US" smtClean="0"/>
              <a:t>‹#›</a:t>
            </a:fld>
            <a:endParaRPr lang="en-US"/>
          </a:p>
        </p:txBody>
      </p:sp>
    </p:spTree>
    <p:extLst>
      <p:ext uri="{BB962C8B-B14F-4D97-AF65-F5344CB8AC3E}">
        <p14:creationId xmlns:p14="http://schemas.microsoft.com/office/powerpoint/2010/main" val="3535884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121702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159461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53247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2026819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40716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942984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3153157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142957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38299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87F0B4-518D-4F5E-8D67-DAD8B268F314}" type="datetimeFigureOut">
              <a:rPr lang="en-US" smtClean="0"/>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1718941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87F0B4-518D-4F5E-8D67-DAD8B268F314}" type="datetimeFigureOut">
              <a:rPr lang="en-US" smtClean="0"/>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854060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87F0B4-518D-4F5E-8D67-DAD8B268F314}" type="datetimeFigureOut">
              <a:rPr lang="en-US" smtClean="0"/>
              <a:t>4/17/2024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155679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87F0B4-518D-4F5E-8D67-DAD8B268F314}" type="datetimeFigureOut">
              <a:rPr lang="en-US" smtClean="0"/>
              <a:t>4/17/2024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46735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87F0B4-518D-4F5E-8D67-DAD8B268F314}" type="datetimeFigureOut">
              <a:rPr lang="en-US" smtClean="0"/>
              <a:t>4/17/2024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309784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987F0B4-518D-4F5E-8D67-DAD8B268F314}" type="datetimeFigureOut">
              <a:rPr lang="en-US" smtClean="0"/>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352713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87F0B4-518D-4F5E-8D67-DAD8B268F314}" type="datetimeFigureOut">
              <a:rPr lang="en-US" smtClean="0"/>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7A9B3-7F75-4FA3-9681-05FEBC6B498C}" type="slidenum">
              <a:rPr lang="en-US" smtClean="0"/>
              <a:t>‹#›</a:t>
            </a:fld>
            <a:endParaRPr lang="en-US"/>
          </a:p>
        </p:txBody>
      </p:sp>
    </p:spTree>
    <p:extLst>
      <p:ext uri="{BB962C8B-B14F-4D97-AF65-F5344CB8AC3E}">
        <p14:creationId xmlns:p14="http://schemas.microsoft.com/office/powerpoint/2010/main" val="3066352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987F0B4-518D-4F5E-8D67-DAD8B268F314}" type="datetimeFigureOut">
              <a:rPr lang="en-US" smtClean="0"/>
              <a:t>4/17/2024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17A9B3-7F75-4FA3-9681-05FEBC6B498C}" type="slidenum">
              <a:rPr lang="en-US" smtClean="0"/>
              <a:t>‹#›</a:t>
            </a:fld>
            <a:endParaRPr lang="en-US"/>
          </a:p>
        </p:txBody>
      </p:sp>
    </p:spTree>
    <p:extLst>
      <p:ext uri="{BB962C8B-B14F-4D97-AF65-F5344CB8AC3E}">
        <p14:creationId xmlns:p14="http://schemas.microsoft.com/office/powerpoint/2010/main" val="3191042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sf.gov/bfa/dias/policy/" TargetMode="External"/><Relationship Id="rId2" Type="http://schemas.openxmlformats.org/officeDocument/2006/relationships/hyperlink" Target="https://my3.my.umbc.edu/groups/osp" TargetMode="External"/><Relationship Id="rId1" Type="http://schemas.openxmlformats.org/officeDocument/2006/relationships/slideLayout" Target="../slideLayouts/slideLayout2.xml"/><Relationship Id="rId4" Type="http://schemas.openxmlformats.org/officeDocument/2006/relationships/hyperlink" Target="https://www.nsf.gov/bfa/dias/policy/papp/pappg24_1/FedReg/draftpappg_april2023.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9CA03BC-D8A1-4C15-BBCE-83DF9A917279}"/>
              </a:ext>
            </a:extLst>
          </p:cNvPr>
          <p:cNvSpPr>
            <a:spLocks noGrp="1"/>
          </p:cNvSpPr>
          <p:nvPr>
            <p:ph type="ctrTitle"/>
          </p:nvPr>
        </p:nvSpPr>
        <p:spPr/>
        <p:txBody>
          <a:bodyPr/>
          <a:lstStyle/>
          <a:p>
            <a:r>
              <a:rPr lang="en-US" dirty="0" smtClean="0"/>
              <a:t>NSF PAPPG update 2024</a:t>
            </a:r>
            <a:endParaRPr lang="en-US" dirty="0"/>
          </a:p>
        </p:txBody>
      </p:sp>
      <p:sp>
        <p:nvSpPr>
          <p:cNvPr id="6" name="Subtitle 5">
            <a:extLst>
              <a:ext uri="{FF2B5EF4-FFF2-40B4-BE49-F238E27FC236}">
                <a16:creationId xmlns:a16="http://schemas.microsoft.com/office/drawing/2014/main" id="{9367015B-D402-4BAC-81D8-2E5337D1FF57}"/>
              </a:ext>
            </a:extLst>
          </p:cNvPr>
          <p:cNvSpPr>
            <a:spLocks noGrp="1"/>
          </p:cNvSpPr>
          <p:nvPr>
            <p:ph type="subTitle" idx="1"/>
          </p:nvPr>
        </p:nvSpPr>
        <p:spPr/>
        <p:txBody>
          <a:bodyPr/>
          <a:lstStyle/>
          <a:p>
            <a:pPr algn="ctr"/>
            <a:r>
              <a:rPr lang="en-US" dirty="0" smtClean="0"/>
              <a:t>NSF 24-1 Effective May 20, 2024</a:t>
            </a:r>
            <a:endParaRPr lang="en-US" dirty="0"/>
          </a:p>
        </p:txBody>
      </p:sp>
    </p:spTree>
    <p:extLst>
      <p:ext uri="{BB962C8B-B14F-4D97-AF65-F5344CB8AC3E}">
        <p14:creationId xmlns:p14="http://schemas.microsoft.com/office/powerpoint/2010/main" val="75065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64875"/>
            <a:ext cx="8596668" cy="1320800"/>
          </a:xfrm>
        </p:spPr>
        <p:txBody>
          <a:bodyPr/>
          <a:lstStyle/>
          <a:p>
            <a:r>
              <a:rPr lang="en-US" dirty="0" smtClean="0"/>
              <a:t>NSF 24-1</a:t>
            </a:r>
            <a:br>
              <a:rPr lang="en-US" dirty="0" smtClean="0"/>
            </a:br>
            <a:r>
              <a:rPr lang="en-US" sz="2000" dirty="0" smtClean="0"/>
              <a:t>Scientific Integrity</a:t>
            </a:r>
            <a:endParaRPr lang="en-US" sz="2000" dirty="0"/>
          </a:p>
        </p:txBody>
      </p:sp>
      <p:sp>
        <p:nvSpPr>
          <p:cNvPr id="3" name="Content Placeholder 2"/>
          <p:cNvSpPr>
            <a:spLocks noGrp="1"/>
          </p:cNvSpPr>
          <p:nvPr>
            <p:ph idx="1"/>
          </p:nvPr>
        </p:nvSpPr>
        <p:spPr/>
        <p:txBody>
          <a:bodyPr/>
          <a:lstStyle/>
          <a:p>
            <a:r>
              <a:rPr lang="en-US" dirty="0" smtClean="0"/>
              <a:t>Scientific Integrity has an updated definition:</a:t>
            </a:r>
          </a:p>
          <a:p>
            <a:pPr lvl="1"/>
            <a:r>
              <a:rPr lang="en-US" dirty="0"/>
              <a:t>Scientific integrity is the adherence to professional practices, ethical behavior, and the principles of honesty and objectivity when conducting, managing, using the results of, and communicating about science and scientific activities. Inclusivity, transparency, and protection from inappropriate influence are hallmarks of scientific integrity</a:t>
            </a:r>
            <a:r>
              <a:rPr lang="en-US" dirty="0" smtClean="0"/>
              <a:t>.</a:t>
            </a:r>
          </a:p>
          <a:p>
            <a:r>
              <a:rPr lang="en-US" dirty="0" smtClean="0"/>
              <a:t>NSF has published an updated policy on Scientific Integrity:</a:t>
            </a:r>
          </a:p>
          <a:p>
            <a:pPr marL="0" indent="0">
              <a:buNone/>
            </a:pPr>
            <a:r>
              <a:rPr lang="en-US" dirty="0"/>
              <a:t>	</a:t>
            </a:r>
            <a:r>
              <a:rPr lang="en-US" dirty="0" smtClean="0"/>
              <a:t>	https</a:t>
            </a:r>
            <a:r>
              <a:rPr lang="en-US" dirty="0"/>
              <a:t>://new.nsf.gov/policies/scientific-integrity</a:t>
            </a:r>
          </a:p>
          <a:p>
            <a:endParaRPr lang="en-US" dirty="0"/>
          </a:p>
          <a:p>
            <a:pPr lvl="1"/>
            <a:endParaRPr lang="en-US" dirty="0" smtClean="0"/>
          </a:p>
        </p:txBody>
      </p:sp>
    </p:spTree>
    <p:extLst>
      <p:ext uri="{BB962C8B-B14F-4D97-AF65-F5344CB8AC3E}">
        <p14:creationId xmlns:p14="http://schemas.microsoft.com/office/powerpoint/2010/main" val="3000746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8611"/>
            <a:ext cx="8596668" cy="1320800"/>
          </a:xfrm>
        </p:spPr>
        <p:txBody>
          <a:bodyPr/>
          <a:lstStyle/>
          <a:p>
            <a:r>
              <a:rPr lang="en-US" dirty="0" smtClean="0"/>
              <a:t>NSF 24-1</a:t>
            </a:r>
            <a:br>
              <a:rPr lang="en-US" dirty="0" smtClean="0"/>
            </a:br>
            <a:r>
              <a:rPr lang="en-US" sz="2000" dirty="0" smtClean="0"/>
              <a:t>Use of Generative AI</a:t>
            </a:r>
            <a:endParaRPr lang="en-US" sz="2000" dirty="0"/>
          </a:p>
        </p:txBody>
      </p:sp>
      <p:sp>
        <p:nvSpPr>
          <p:cNvPr id="3" name="Content Placeholder 2"/>
          <p:cNvSpPr>
            <a:spLocks noGrp="1"/>
          </p:cNvSpPr>
          <p:nvPr>
            <p:ph idx="1"/>
          </p:nvPr>
        </p:nvSpPr>
        <p:spPr/>
        <p:txBody>
          <a:bodyPr/>
          <a:lstStyle/>
          <a:p>
            <a:r>
              <a:rPr lang="en-US" dirty="0" smtClean="0"/>
              <a:t>NSF issued a </a:t>
            </a:r>
            <a:r>
              <a:rPr lang="en-US" u="sng" dirty="0" smtClean="0"/>
              <a:t>Notice to the Research Community </a:t>
            </a:r>
            <a:r>
              <a:rPr lang="en-US" dirty="0" smtClean="0"/>
              <a:t>in December of 2023</a:t>
            </a:r>
          </a:p>
          <a:p>
            <a:endParaRPr lang="en-US" dirty="0"/>
          </a:p>
          <a:p>
            <a:r>
              <a:rPr lang="en-US" dirty="0" smtClean="0"/>
              <a:t>NSF reviewers are prohibited from uploading proposals to non-approved AI tools</a:t>
            </a:r>
          </a:p>
          <a:p>
            <a:r>
              <a:rPr lang="en-US" dirty="0" smtClean="0"/>
              <a:t>Proposers should indicate in the project description if generative AI was used in developing the proposal, and to what extent</a:t>
            </a:r>
            <a:endParaRPr lang="en-US" dirty="0"/>
          </a:p>
        </p:txBody>
      </p:sp>
    </p:spTree>
    <p:extLst>
      <p:ext uri="{BB962C8B-B14F-4D97-AF65-F5344CB8AC3E}">
        <p14:creationId xmlns:p14="http://schemas.microsoft.com/office/powerpoint/2010/main" val="3439872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07366"/>
            <a:ext cx="8596668" cy="1320800"/>
          </a:xfrm>
        </p:spPr>
        <p:txBody>
          <a:bodyPr/>
          <a:lstStyle/>
          <a:p>
            <a:r>
              <a:rPr lang="en-US" dirty="0" smtClean="0"/>
              <a:t>NSF 24-1</a:t>
            </a:r>
            <a:br>
              <a:rPr lang="en-US" dirty="0" smtClean="0"/>
            </a:br>
            <a:r>
              <a:rPr lang="en-US" sz="2000" dirty="0" smtClean="0"/>
              <a:t>Miscellaneous</a:t>
            </a:r>
            <a:endParaRPr lang="en-US" sz="2000" dirty="0"/>
          </a:p>
        </p:txBody>
      </p:sp>
      <p:sp>
        <p:nvSpPr>
          <p:cNvPr id="3" name="Content Placeholder 2"/>
          <p:cNvSpPr>
            <a:spLocks noGrp="1"/>
          </p:cNvSpPr>
          <p:nvPr>
            <p:ph idx="1"/>
          </p:nvPr>
        </p:nvSpPr>
        <p:spPr/>
        <p:txBody>
          <a:bodyPr/>
          <a:lstStyle/>
          <a:p>
            <a:r>
              <a:rPr lang="en-US" dirty="0" smtClean="0"/>
              <a:t>Proposals that impact the land or resources of American Indian or Alaska Native Tribal Nations will not be awarded without written approval from the relevant tribes</a:t>
            </a:r>
          </a:p>
          <a:p>
            <a:r>
              <a:rPr lang="en-US" dirty="0" smtClean="0"/>
              <a:t>New research supplements for Predominantly Undergraduate Institutions (PUI)</a:t>
            </a:r>
          </a:p>
          <a:p>
            <a:pPr lvl="1"/>
            <a:r>
              <a:rPr lang="en-US" dirty="0" smtClean="0"/>
              <a:t>Requires institution to have awarded 20 or fewer </a:t>
            </a:r>
            <a:r>
              <a:rPr lang="en-US" dirty="0" err="1" smtClean="0"/>
              <a:t>Ph.Ds</a:t>
            </a:r>
            <a:r>
              <a:rPr lang="en-US" dirty="0" smtClean="0"/>
              <a:t> in all NSF supported fields in the previous 2 years</a:t>
            </a:r>
            <a:endParaRPr lang="en-US" dirty="0"/>
          </a:p>
        </p:txBody>
      </p:sp>
    </p:spTree>
    <p:extLst>
      <p:ext uri="{BB962C8B-B14F-4D97-AF65-F5344CB8AC3E}">
        <p14:creationId xmlns:p14="http://schemas.microsoft.com/office/powerpoint/2010/main" val="3588778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95864"/>
            <a:ext cx="8596668" cy="1320800"/>
          </a:xfrm>
        </p:spPr>
        <p:txBody>
          <a:bodyPr/>
          <a:lstStyle/>
          <a:p>
            <a:r>
              <a:rPr lang="en-US" dirty="0" smtClean="0"/>
              <a:t>Resources</a:t>
            </a:r>
            <a:endParaRPr lang="en-US" dirty="0"/>
          </a:p>
        </p:txBody>
      </p:sp>
      <p:sp>
        <p:nvSpPr>
          <p:cNvPr id="3" name="Content Placeholder 2"/>
          <p:cNvSpPr>
            <a:spLocks noGrp="1"/>
          </p:cNvSpPr>
          <p:nvPr>
            <p:ph idx="1"/>
          </p:nvPr>
        </p:nvSpPr>
        <p:spPr>
          <a:xfrm>
            <a:off x="677334" y="2016664"/>
            <a:ext cx="8596668" cy="3880773"/>
          </a:xfrm>
        </p:spPr>
        <p:txBody>
          <a:bodyPr/>
          <a:lstStyle/>
          <a:p>
            <a:r>
              <a:rPr lang="en-US" dirty="0" smtClean="0"/>
              <a:t>OSP’s </a:t>
            </a:r>
            <a:r>
              <a:rPr lang="en-US" dirty="0" err="1" smtClean="0"/>
              <a:t>myUMBC</a:t>
            </a:r>
            <a:r>
              <a:rPr lang="en-US" dirty="0"/>
              <a:t> group: </a:t>
            </a:r>
            <a:r>
              <a:rPr lang="en-US" dirty="0">
                <a:hlinkClick r:id="rId2"/>
              </a:rPr>
              <a:t>https://</a:t>
            </a:r>
            <a:r>
              <a:rPr lang="en-US" dirty="0" smtClean="0">
                <a:hlinkClick r:id="rId2"/>
              </a:rPr>
              <a:t>my3.my.umbc.edu/groups/osp</a:t>
            </a:r>
            <a:endParaRPr lang="en-US" dirty="0" smtClean="0"/>
          </a:p>
          <a:p>
            <a:r>
              <a:rPr lang="en-US" smtClean="0"/>
              <a:t>NSF </a:t>
            </a:r>
            <a:r>
              <a:rPr lang="en-US" smtClean="0"/>
              <a:t>Policy </a:t>
            </a:r>
            <a:r>
              <a:rPr lang="en-US" dirty="0"/>
              <a:t>Website: </a:t>
            </a:r>
            <a:r>
              <a:rPr lang="en-US" dirty="0">
                <a:hlinkClick r:id="rId3"/>
              </a:rPr>
              <a:t>https://nsf.gov/bfa/dias/policy</a:t>
            </a:r>
            <a:r>
              <a:rPr lang="en-US" dirty="0" smtClean="0">
                <a:hlinkClick r:id="rId3"/>
              </a:rPr>
              <a:t>/</a:t>
            </a:r>
            <a:endParaRPr lang="en-US" dirty="0" smtClean="0"/>
          </a:p>
          <a:p>
            <a:r>
              <a:rPr lang="en-US" dirty="0"/>
              <a:t>PAPPG (NSF 24-1) </a:t>
            </a:r>
            <a:r>
              <a:rPr lang="en-US" dirty="0">
                <a:hlinkClick r:id="rId4"/>
              </a:rPr>
              <a:t>https://</a:t>
            </a:r>
            <a:r>
              <a:rPr lang="en-US" dirty="0" smtClean="0">
                <a:hlinkClick r:id="rId4"/>
              </a:rPr>
              <a:t>www.nsf.gov/bfa/dias/policy/papp/pappg24_1/FedReg/draftpappg_april2023.pdf</a:t>
            </a:r>
            <a:endParaRPr lang="en-US" dirty="0" smtClean="0"/>
          </a:p>
          <a:p>
            <a:endParaRPr lang="en-US" dirty="0"/>
          </a:p>
        </p:txBody>
      </p:sp>
    </p:spTree>
    <p:extLst>
      <p:ext uri="{BB962C8B-B14F-4D97-AF65-F5344CB8AC3E}">
        <p14:creationId xmlns:p14="http://schemas.microsoft.com/office/powerpoint/2010/main" val="892126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55608"/>
            <a:ext cx="8596668" cy="1035170"/>
          </a:xfrm>
        </p:spPr>
        <p:txBody>
          <a:bodyPr/>
          <a:lstStyle/>
          <a:p>
            <a:r>
              <a:rPr lang="en-US" dirty="0" smtClean="0"/>
              <a:t>NSF 24-1 Changes</a:t>
            </a:r>
            <a:endParaRPr lang="en-US" dirty="0"/>
          </a:p>
        </p:txBody>
      </p:sp>
      <p:sp>
        <p:nvSpPr>
          <p:cNvPr id="3" name="Content Placeholder 2"/>
          <p:cNvSpPr>
            <a:spLocks noGrp="1"/>
          </p:cNvSpPr>
          <p:nvPr>
            <p:ph idx="1"/>
          </p:nvPr>
        </p:nvSpPr>
        <p:spPr>
          <a:xfrm>
            <a:off x="677334" y="1959306"/>
            <a:ext cx="8596668" cy="3880773"/>
          </a:xfrm>
        </p:spPr>
        <p:txBody>
          <a:bodyPr/>
          <a:lstStyle/>
          <a:p>
            <a:r>
              <a:rPr lang="en-US" dirty="0" smtClean="0"/>
              <a:t>Clarification that 5:00PM submitting organizations local time</a:t>
            </a:r>
          </a:p>
          <a:p>
            <a:endParaRPr lang="en-US" dirty="0"/>
          </a:p>
          <a:p>
            <a:r>
              <a:rPr lang="en-US" dirty="0" smtClean="0"/>
              <a:t>Foreign organization justification:</a:t>
            </a:r>
          </a:p>
          <a:p>
            <a:pPr lvl="1"/>
            <a:r>
              <a:rPr lang="en-US" dirty="0" smtClean="0"/>
              <a:t>Include why foreign in-country resources cannot be used</a:t>
            </a:r>
          </a:p>
          <a:p>
            <a:pPr lvl="1"/>
            <a:r>
              <a:rPr lang="en-US" dirty="0" smtClean="0"/>
              <a:t>Why is the foreign organization more effective than domestic organizations</a:t>
            </a:r>
          </a:p>
          <a:p>
            <a:pPr lvl="1"/>
            <a:r>
              <a:rPr lang="en-US" dirty="0" smtClean="0"/>
              <a:t>Unique capabilities, expertise, or other resources they have available</a:t>
            </a:r>
          </a:p>
          <a:p>
            <a:pPr lvl="1"/>
            <a:r>
              <a:rPr lang="en-US" dirty="0" smtClean="0"/>
              <a:t>Significant education, training, or research opportunities the foreign </a:t>
            </a:r>
            <a:r>
              <a:rPr lang="en-US" dirty="0" err="1" smtClean="0"/>
              <a:t>orginzation</a:t>
            </a:r>
            <a:r>
              <a:rPr lang="en-US" dirty="0" smtClean="0"/>
              <a:t> offers to the U.S.</a:t>
            </a:r>
            <a:endParaRPr lang="en-US" dirty="0"/>
          </a:p>
        </p:txBody>
      </p:sp>
    </p:spTree>
    <p:extLst>
      <p:ext uri="{BB962C8B-B14F-4D97-AF65-F5344CB8AC3E}">
        <p14:creationId xmlns:p14="http://schemas.microsoft.com/office/powerpoint/2010/main" val="2147630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30370"/>
            <a:ext cx="8596668" cy="1320800"/>
          </a:xfrm>
        </p:spPr>
        <p:txBody>
          <a:bodyPr>
            <a:normAutofit/>
          </a:bodyPr>
          <a:lstStyle/>
          <a:p>
            <a:r>
              <a:rPr lang="en-US" dirty="0" smtClean="0"/>
              <a:t>NSF 24-1</a:t>
            </a:r>
            <a:br>
              <a:rPr lang="en-US" dirty="0" smtClean="0"/>
            </a:br>
            <a:r>
              <a:rPr lang="en-US" sz="2700" dirty="0" smtClean="0"/>
              <a:t>Malign Foreign Talent Recruitment Programs MFTRP</a:t>
            </a:r>
            <a:endParaRPr lang="en-US" sz="2700" dirty="0"/>
          </a:p>
        </p:txBody>
      </p:sp>
      <p:sp>
        <p:nvSpPr>
          <p:cNvPr id="3" name="Content Placeholder 2"/>
          <p:cNvSpPr>
            <a:spLocks noGrp="1"/>
          </p:cNvSpPr>
          <p:nvPr>
            <p:ph idx="1"/>
          </p:nvPr>
        </p:nvSpPr>
        <p:spPr/>
        <p:txBody>
          <a:bodyPr/>
          <a:lstStyle/>
          <a:p>
            <a:r>
              <a:rPr lang="en-US" dirty="0" smtClean="0"/>
              <a:t>Defined in PAPPG Introduction, Section D:</a:t>
            </a:r>
          </a:p>
          <a:p>
            <a:pPr marL="0" indent="0">
              <a:buNone/>
            </a:pPr>
            <a:r>
              <a:rPr lang="en-US" dirty="0"/>
              <a:t>	</a:t>
            </a:r>
            <a:r>
              <a:rPr lang="en-US" dirty="0" smtClean="0"/>
              <a:t>Any program, position or activity that includes compensation for:</a:t>
            </a:r>
          </a:p>
          <a:p>
            <a:pPr lvl="1"/>
            <a:r>
              <a:rPr lang="en-US" dirty="0" smtClean="0"/>
              <a:t>Engaging in unauthorized transfer of IP, Materials, Data or other information</a:t>
            </a:r>
          </a:p>
          <a:p>
            <a:pPr lvl="1"/>
            <a:r>
              <a:rPr lang="en-US" dirty="0" smtClean="0"/>
              <a:t>Recruiting trainees to enroll in such a program</a:t>
            </a:r>
          </a:p>
          <a:p>
            <a:pPr lvl="1"/>
            <a:r>
              <a:rPr lang="en-US" dirty="0" smtClean="0"/>
              <a:t>Establishing a lab, company, accepting employment in violation of standard terms of a Federal award</a:t>
            </a:r>
          </a:p>
          <a:p>
            <a:pPr lvl="1"/>
            <a:r>
              <a:rPr lang="en-US" dirty="0" smtClean="0"/>
              <a:t>Being unable to terminate the agreement except in extraordinary circumstances</a:t>
            </a:r>
          </a:p>
          <a:p>
            <a:pPr lvl="1"/>
            <a:r>
              <a:rPr lang="en-US" dirty="0" smtClean="0"/>
              <a:t>Has substantial overlap with a Federal award</a:t>
            </a:r>
          </a:p>
          <a:p>
            <a:pPr lvl="1"/>
            <a:r>
              <a:rPr lang="en-US" dirty="0" smtClean="0"/>
              <a:t>Required to not disclose involvement with the program to the U.S. government</a:t>
            </a:r>
          </a:p>
          <a:p>
            <a:pPr lvl="1"/>
            <a:r>
              <a:rPr lang="en-US" dirty="0" smtClean="0"/>
              <a:t>Sponsored by a foreign country of concern		</a:t>
            </a:r>
          </a:p>
        </p:txBody>
      </p:sp>
    </p:spTree>
    <p:extLst>
      <p:ext uri="{BB962C8B-B14F-4D97-AF65-F5344CB8AC3E}">
        <p14:creationId xmlns:p14="http://schemas.microsoft.com/office/powerpoint/2010/main" val="3158377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18868"/>
            <a:ext cx="8596668" cy="1320800"/>
          </a:xfrm>
        </p:spPr>
        <p:txBody>
          <a:bodyPr>
            <a:normAutofit/>
          </a:bodyPr>
          <a:lstStyle/>
          <a:p>
            <a:r>
              <a:rPr lang="en-US" dirty="0"/>
              <a:t>NSF 24-1</a:t>
            </a:r>
            <a:br>
              <a:rPr lang="en-US" dirty="0"/>
            </a:br>
            <a:r>
              <a:rPr lang="en-US" sz="2200" dirty="0"/>
              <a:t>Malign Foreign Talent Recruitment Programs </a:t>
            </a:r>
            <a:r>
              <a:rPr lang="en-US" sz="2200" dirty="0" smtClean="0"/>
              <a:t>MFTRP</a:t>
            </a:r>
            <a:endParaRPr lang="en-US" sz="2200" dirty="0"/>
          </a:p>
        </p:txBody>
      </p:sp>
      <p:sp>
        <p:nvSpPr>
          <p:cNvPr id="3" name="Content Placeholder 2"/>
          <p:cNvSpPr>
            <a:spLocks noGrp="1"/>
          </p:cNvSpPr>
          <p:nvPr>
            <p:ph idx="1"/>
          </p:nvPr>
        </p:nvSpPr>
        <p:spPr/>
        <p:txBody>
          <a:bodyPr/>
          <a:lstStyle/>
          <a:p>
            <a:r>
              <a:rPr lang="en-US" dirty="0" smtClean="0"/>
              <a:t>Anyone who is part of a MFTRP cannot serve as senior or key personnel on NSF proposals and awards</a:t>
            </a:r>
          </a:p>
          <a:p>
            <a:r>
              <a:rPr lang="en-US" dirty="0" smtClean="0"/>
              <a:t>Senior/key personnel must certify they are not part of a MFTRP on the Biographical Sketch</a:t>
            </a:r>
            <a:endParaRPr lang="en-US" dirty="0"/>
          </a:p>
          <a:p>
            <a:r>
              <a:rPr lang="en-US" dirty="0" smtClean="0"/>
              <a:t>PI and co-PI will certify annually on all award</a:t>
            </a:r>
          </a:p>
          <a:p>
            <a:r>
              <a:rPr lang="en-US" dirty="0" smtClean="0"/>
              <a:t>New terms will be applied to existing awards</a:t>
            </a:r>
          </a:p>
          <a:p>
            <a:r>
              <a:rPr lang="en-US" dirty="0" smtClean="0"/>
              <a:t>Proposing organizations must certify all senior personnel have been made aware of and comply with MFTRP requirements</a:t>
            </a:r>
            <a:endParaRPr lang="en-US" dirty="0"/>
          </a:p>
        </p:txBody>
      </p:sp>
    </p:spTree>
    <p:extLst>
      <p:ext uri="{BB962C8B-B14F-4D97-AF65-F5344CB8AC3E}">
        <p14:creationId xmlns:p14="http://schemas.microsoft.com/office/powerpoint/2010/main" val="873446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07366"/>
            <a:ext cx="8596668" cy="1320800"/>
          </a:xfrm>
        </p:spPr>
        <p:txBody>
          <a:bodyPr>
            <a:normAutofit/>
          </a:bodyPr>
          <a:lstStyle/>
          <a:p>
            <a:r>
              <a:rPr lang="en-US" dirty="0"/>
              <a:t>NSF 24-1</a:t>
            </a:r>
            <a:br>
              <a:rPr lang="en-US" dirty="0"/>
            </a:br>
            <a:r>
              <a:rPr lang="en-US" sz="2200" dirty="0" err="1" smtClean="0"/>
              <a:t>Postaward</a:t>
            </a:r>
            <a:r>
              <a:rPr lang="en-US" sz="2200" dirty="0" smtClean="0"/>
              <a:t> Foreign Financial Disclosure Report</a:t>
            </a:r>
            <a:endParaRPr lang="en-US" sz="2200" dirty="0"/>
          </a:p>
        </p:txBody>
      </p:sp>
      <p:sp>
        <p:nvSpPr>
          <p:cNvPr id="3" name="Content Placeholder 2"/>
          <p:cNvSpPr>
            <a:spLocks noGrp="1"/>
          </p:cNvSpPr>
          <p:nvPr>
            <p:ph idx="1"/>
          </p:nvPr>
        </p:nvSpPr>
        <p:spPr/>
        <p:txBody>
          <a:bodyPr/>
          <a:lstStyle/>
          <a:p>
            <a:r>
              <a:rPr lang="en-US" dirty="0" smtClean="0"/>
              <a:t>Institutes of Higher Education (IHE) must submit report annually</a:t>
            </a:r>
          </a:p>
          <a:p>
            <a:r>
              <a:rPr lang="en-US" dirty="0" smtClean="0"/>
              <a:t>Negative reports must be made even if no qualifying items</a:t>
            </a:r>
          </a:p>
          <a:p>
            <a:r>
              <a:rPr lang="en-US" dirty="0" smtClean="0"/>
              <a:t>Reports any gift or contract with a value of $50k from a country of concern</a:t>
            </a:r>
          </a:p>
          <a:p>
            <a:r>
              <a:rPr lang="en-US" dirty="0" smtClean="0"/>
              <a:t>Submitted on research.gov by July 31</a:t>
            </a:r>
          </a:p>
          <a:p>
            <a:r>
              <a:rPr lang="en-US" dirty="0" smtClean="0"/>
              <a:t>IHE must retain copies of relevant records</a:t>
            </a:r>
          </a:p>
          <a:p>
            <a:r>
              <a:rPr lang="en-US" dirty="0" smtClean="0"/>
              <a:t>NSF may request copies of any relevant agreement</a:t>
            </a:r>
            <a:endParaRPr lang="en-US" dirty="0"/>
          </a:p>
        </p:txBody>
      </p:sp>
    </p:spTree>
    <p:extLst>
      <p:ext uri="{BB962C8B-B14F-4D97-AF65-F5344CB8AC3E}">
        <p14:creationId xmlns:p14="http://schemas.microsoft.com/office/powerpoint/2010/main" val="3340838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30370"/>
            <a:ext cx="8596668" cy="1320800"/>
          </a:xfrm>
        </p:spPr>
        <p:txBody>
          <a:bodyPr>
            <a:normAutofit/>
          </a:bodyPr>
          <a:lstStyle/>
          <a:p>
            <a:r>
              <a:rPr lang="en-US" dirty="0"/>
              <a:t>NSF 24-1</a:t>
            </a:r>
            <a:br>
              <a:rPr lang="en-US" dirty="0"/>
            </a:br>
            <a:r>
              <a:rPr lang="en-US" sz="2000" dirty="0" smtClean="0"/>
              <a:t>Mentoring Plans</a:t>
            </a:r>
            <a:endParaRPr lang="en-US" sz="2000" dirty="0"/>
          </a:p>
        </p:txBody>
      </p:sp>
      <p:sp>
        <p:nvSpPr>
          <p:cNvPr id="3" name="Content Placeholder 2"/>
          <p:cNvSpPr>
            <a:spLocks noGrp="1"/>
          </p:cNvSpPr>
          <p:nvPr>
            <p:ph idx="1"/>
          </p:nvPr>
        </p:nvSpPr>
        <p:spPr/>
        <p:txBody>
          <a:bodyPr/>
          <a:lstStyle/>
          <a:p>
            <a:r>
              <a:rPr lang="en-US" dirty="0" smtClean="0"/>
              <a:t>NSF is expanding the requirement for mentoring plans to include graduate students</a:t>
            </a:r>
          </a:p>
          <a:p>
            <a:r>
              <a:rPr lang="en-US" dirty="0" smtClean="0"/>
              <a:t>All proposals with funding for graduate students and/or postdoctoral scholars require a one page mentoring plan</a:t>
            </a:r>
          </a:p>
          <a:p>
            <a:r>
              <a:rPr lang="en-US" dirty="0" smtClean="0"/>
              <a:t>A single plan is required for all proposals with graduate students or postdoctoral scholars regardless of whether they are at UMBC or at a </a:t>
            </a:r>
            <a:r>
              <a:rPr lang="en-US" dirty="0" err="1" smtClean="0"/>
              <a:t>subaward</a:t>
            </a:r>
            <a:r>
              <a:rPr lang="en-US" dirty="0" smtClean="0"/>
              <a:t> or collaborating organization</a:t>
            </a:r>
          </a:p>
          <a:p>
            <a:r>
              <a:rPr lang="en-US" dirty="0" smtClean="0"/>
              <a:t>If a postdoc or graduate student is added to an award that was not on the original proposal, a plan must be created and provided to NSF</a:t>
            </a:r>
            <a:endParaRPr lang="en-US" dirty="0"/>
          </a:p>
        </p:txBody>
      </p:sp>
    </p:spTree>
    <p:extLst>
      <p:ext uri="{BB962C8B-B14F-4D97-AF65-F5344CB8AC3E}">
        <p14:creationId xmlns:p14="http://schemas.microsoft.com/office/powerpoint/2010/main" val="140329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13117"/>
            <a:ext cx="8596668" cy="1320800"/>
          </a:xfrm>
        </p:spPr>
        <p:txBody>
          <a:bodyPr/>
          <a:lstStyle/>
          <a:p>
            <a:r>
              <a:rPr lang="en-US" dirty="0" smtClean="0"/>
              <a:t>NSF 24-1</a:t>
            </a:r>
            <a:br>
              <a:rPr lang="en-US" dirty="0" smtClean="0"/>
            </a:br>
            <a:r>
              <a:rPr lang="en-US" sz="2000" dirty="0" smtClean="0"/>
              <a:t>Mentoring Plans, Individual Development Plan</a:t>
            </a:r>
            <a:endParaRPr lang="en-US" sz="2000" dirty="0"/>
          </a:p>
        </p:txBody>
      </p:sp>
      <p:sp>
        <p:nvSpPr>
          <p:cNvPr id="3" name="Content Placeholder 2"/>
          <p:cNvSpPr>
            <a:spLocks noGrp="1"/>
          </p:cNvSpPr>
          <p:nvPr>
            <p:ph idx="1"/>
          </p:nvPr>
        </p:nvSpPr>
        <p:spPr/>
        <p:txBody>
          <a:bodyPr/>
          <a:lstStyle/>
          <a:p>
            <a:r>
              <a:rPr lang="en-US" dirty="0" smtClean="0"/>
              <a:t>Individual development plans are required for graduate students and post docs with substantial support, defined as one or more person months of support during a year</a:t>
            </a:r>
          </a:p>
          <a:p>
            <a:r>
              <a:rPr lang="en-US" dirty="0" smtClean="0"/>
              <a:t>Plan must map to educational goals, career exploration and professional development</a:t>
            </a:r>
          </a:p>
          <a:p>
            <a:r>
              <a:rPr lang="en-US" dirty="0" smtClean="0"/>
              <a:t>PI will certify that each plan is in place will be done by the PI during their annual reporting</a:t>
            </a:r>
            <a:endParaRPr lang="en-US" dirty="0"/>
          </a:p>
        </p:txBody>
      </p:sp>
    </p:spTree>
    <p:extLst>
      <p:ext uri="{BB962C8B-B14F-4D97-AF65-F5344CB8AC3E}">
        <p14:creationId xmlns:p14="http://schemas.microsoft.com/office/powerpoint/2010/main" val="1245385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36120"/>
            <a:ext cx="8596668" cy="1320800"/>
          </a:xfrm>
        </p:spPr>
        <p:txBody>
          <a:bodyPr>
            <a:normAutofit/>
          </a:bodyPr>
          <a:lstStyle/>
          <a:p>
            <a:r>
              <a:rPr lang="en-US" dirty="0" smtClean="0"/>
              <a:t>NSF 24-1</a:t>
            </a:r>
            <a:br>
              <a:rPr lang="en-US" dirty="0" smtClean="0"/>
            </a:br>
            <a:r>
              <a:rPr lang="en-US" sz="2200" dirty="0" smtClean="0"/>
              <a:t>Biographical sketch</a:t>
            </a:r>
            <a:endParaRPr lang="en-US" sz="2200" dirty="0"/>
          </a:p>
        </p:txBody>
      </p:sp>
      <p:sp>
        <p:nvSpPr>
          <p:cNvPr id="3" name="Content Placeholder 2"/>
          <p:cNvSpPr>
            <a:spLocks noGrp="1"/>
          </p:cNvSpPr>
          <p:nvPr>
            <p:ph idx="1"/>
          </p:nvPr>
        </p:nvSpPr>
        <p:spPr/>
        <p:txBody>
          <a:bodyPr/>
          <a:lstStyle/>
          <a:p>
            <a:r>
              <a:rPr lang="en-US" dirty="0" smtClean="0"/>
              <a:t>Biographical Sketch</a:t>
            </a:r>
          </a:p>
          <a:p>
            <a:pPr lvl="1"/>
            <a:r>
              <a:rPr lang="en-US" dirty="0" smtClean="0"/>
              <a:t>Required for any senior personnel</a:t>
            </a:r>
          </a:p>
          <a:p>
            <a:pPr lvl="1"/>
            <a:r>
              <a:rPr lang="en-US" dirty="0" smtClean="0"/>
              <a:t>PIs must disclose any agreements with programs sponsored by foreign government programs</a:t>
            </a:r>
          </a:p>
          <a:p>
            <a:pPr lvl="1"/>
            <a:r>
              <a:rPr lang="en-US" dirty="0" smtClean="0"/>
              <a:t>Adds a certification that they are not party to a MFTRP</a:t>
            </a:r>
          </a:p>
          <a:p>
            <a:pPr lvl="1"/>
            <a:r>
              <a:rPr lang="en-US" dirty="0" smtClean="0"/>
              <a:t>Must be created using </a:t>
            </a:r>
            <a:r>
              <a:rPr lang="en-US" dirty="0" err="1" smtClean="0"/>
              <a:t>SciENcv</a:t>
            </a:r>
            <a:endParaRPr lang="en-US" dirty="0" smtClean="0"/>
          </a:p>
          <a:p>
            <a:pPr lvl="1"/>
            <a:r>
              <a:rPr lang="en-US" dirty="0" smtClean="0"/>
              <a:t>Page limitation has been removed</a:t>
            </a:r>
          </a:p>
          <a:p>
            <a:pPr lvl="1"/>
            <a:r>
              <a:rPr lang="en-US" dirty="0" smtClean="0"/>
              <a:t>Synergistic Activities are no longer part of the </a:t>
            </a:r>
            <a:r>
              <a:rPr lang="en-US" dirty="0" err="1" smtClean="0"/>
              <a:t>Biosketch</a:t>
            </a:r>
            <a:endParaRPr lang="en-US" dirty="0" smtClean="0"/>
          </a:p>
          <a:p>
            <a:pPr lvl="2"/>
            <a:r>
              <a:rPr lang="en-US" dirty="0" smtClean="0"/>
              <a:t>Synergistic Activities must be uploaded as a new separate one page document.</a:t>
            </a:r>
            <a:endParaRPr lang="en-US" dirty="0"/>
          </a:p>
        </p:txBody>
      </p:sp>
    </p:spTree>
    <p:extLst>
      <p:ext uri="{BB962C8B-B14F-4D97-AF65-F5344CB8AC3E}">
        <p14:creationId xmlns:p14="http://schemas.microsoft.com/office/powerpoint/2010/main" val="4288095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07366"/>
            <a:ext cx="8596668" cy="1320800"/>
          </a:xfrm>
        </p:spPr>
        <p:txBody>
          <a:bodyPr/>
          <a:lstStyle/>
          <a:p>
            <a:r>
              <a:rPr lang="en-US" dirty="0" smtClean="0"/>
              <a:t>NSF 24-1</a:t>
            </a:r>
            <a:br>
              <a:rPr lang="en-US" dirty="0" smtClean="0"/>
            </a:br>
            <a:r>
              <a:rPr lang="en-US" sz="2000" dirty="0" smtClean="0"/>
              <a:t>Current and Pending Support</a:t>
            </a:r>
            <a:endParaRPr lang="en-US" sz="2000" dirty="0"/>
          </a:p>
        </p:txBody>
      </p:sp>
      <p:sp>
        <p:nvSpPr>
          <p:cNvPr id="3" name="Content Placeholder 2"/>
          <p:cNvSpPr>
            <a:spLocks noGrp="1"/>
          </p:cNvSpPr>
          <p:nvPr>
            <p:ph idx="1"/>
          </p:nvPr>
        </p:nvSpPr>
        <p:spPr/>
        <p:txBody>
          <a:bodyPr/>
          <a:lstStyle/>
          <a:p>
            <a:r>
              <a:rPr lang="en-US" dirty="0" smtClean="0"/>
              <a:t>Required for all senior personnel</a:t>
            </a:r>
          </a:p>
          <a:p>
            <a:r>
              <a:rPr lang="en-US" dirty="0" smtClean="0"/>
              <a:t>Adds certification they are not party to a MFTRP</a:t>
            </a:r>
          </a:p>
          <a:p>
            <a:r>
              <a:rPr lang="en-US" dirty="0" smtClean="0"/>
              <a:t>Must use </a:t>
            </a:r>
            <a:r>
              <a:rPr lang="en-US" dirty="0" err="1" smtClean="0"/>
              <a:t>SciENcv</a:t>
            </a:r>
            <a:r>
              <a:rPr lang="en-US" dirty="0" smtClean="0"/>
              <a:t> to create</a:t>
            </a:r>
            <a:endParaRPr lang="en-US" dirty="0"/>
          </a:p>
        </p:txBody>
      </p:sp>
    </p:spTree>
    <p:extLst>
      <p:ext uri="{BB962C8B-B14F-4D97-AF65-F5344CB8AC3E}">
        <p14:creationId xmlns:p14="http://schemas.microsoft.com/office/powerpoint/2010/main" val="37643809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TotalTime>
  <Words>781</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NSF PAPPG update 2024</vt:lpstr>
      <vt:lpstr>NSF 24-1 Changes</vt:lpstr>
      <vt:lpstr>NSF 24-1 Malign Foreign Talent Recruitment Programs MFTRP</vt:lpstr>
      <vt:lpstr>NSF 24-1 Malign Foreign Talent Recruitment Programs MFTRP</vt:lpstr>
      <vt:lpstr>NSF 24-1 Postaward Foreign Financial Disclosure Report</vt:lpstr>
      <vt:lpstr>NSF 24-1 Mentoring Plans</vt:lpstr>
      <vt:lpstr>NSF 24-1 Mentoring Plans, Individual Development Plan</vt:lpstr>
      <vt:lpstr>NSF 24-1 Biographical sketch</vt:lpstr>
      <vt:lpstr>NSF 24-1 Current and Pending Support</vt:lpstr>
      <vt:lpstr>NSF 24-1 Scientific Integrity</vt:lpstr>
      <vt:lpstr>NSF 24-1 Use of Generative AI</vt:lpstr>
      <vt:lpstr>NSF 24-1 Miscellaneous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Walsh</dc:creator>
  <cp:lastModifiedBy>Cameron Mcadams</cp:lastModifiedBy>
  <cp:revision>21</cp:revision>
  <dcterms:created xsi:type="dcterms:W3CDTF">2024-02-02T20:57:54Z</dcterms:created>
  <dcterms:modified xsi:type="dcterms:W3CDTF">2024-04-17T14:05:15Z</dcterms:modified>
</cp:coreProperties>
</file>