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06"/>
  </p:normalViewPr>
  <p:slideViewPr>
    <p:cSldViewPr snapToGrid="0" snapToObjects="1">
      <p:cViewPr varScale="1">
        <p:scale>
          <a:sx n="159" d="100"/>
          <a:sy n="159" d="100"/>
        </p:scale>
        <p:origin x="472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1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3387458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307351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99795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51426"/>
            <a:ext cx="4038600" cy="31733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51426"/>
            <a:ext cx="4038600" cy="31733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76781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397255"/>
            <a:ext cx="4040188" cy="4362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1989969"/>
            <a:ext cx="4040188" cy="26940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97255"/>
            <a:ext cx="4041775" cy="4362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9969"/>
            <a:ext cx="4041775" cy="26940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220580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253554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141080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9122"/>
            <a:ext cx="3008313" cy="7773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79122"/>
            <a:ext cx="5111750" cy="39155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9519"/>
            <a:ext cx="3008313" cy="29851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URL</a:t>
            </a:r>
          </a:p>
        </p:txBody>
      </p:sp>
    </p:spTree>
    <p:extLst>
      <p:ext uri="{BB962C8B-B14F-4D97-AF65-F5344CB8AC3E}">
        <p14:creationId xmlns:p14="http://schemas.microsoft.com/office/powerpoint/2010/main" val="237343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58517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764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83570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803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02644"/>
            <a:ext cx="8229600" cy="64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10179"/>
            <a:ext cx="8229600" cy="2984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3C41C-A487-0C45-A261-16903102544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URL</a:t>
            </a:r>
          </a:p>
        </p:txBody>
      </p:sp>
      <p:pic>
        <p:nvPicPr>
          <p:cNvPr id="7" name="Picture 6" descr="MD-flag-background-ppt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71500"/>
          </a:xfrm>
          <a:prstGeom prst="rect">
            <a:avLst/>
          </a:prstGeom>
        </p:spPr>
      </p:pic>
      <p:pic>
        <p:nvPicPr>
          <p:cNvPr id="8" name="Picture 7" descr="UMBC-primary-logo-CMYK-on-black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7" y="86177"/>
            <a:ext cx="1749252" cy="402989"/>
          </a:xfrm>
          <a:prstGeom prst="rect">
            <a:avLst/>
          </a:prstGeom>
        </p:spPr>
      </p:pic>
      <p:pic>
        <p:nvPicPr>
          <p:cNvPr id="10" name="Picture 9" descr="corner-element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18" y="3901058"/>
            <a:ext cx="1224081" cy="1242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90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luck@umbc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400" b="1">
                <a:solidFill>
                  <a:srgbClr val="1D1B1C"/>
                </a:solidFill>
                <a:latin typeface="Calibri"/>
              </a:rPr>
              <a:t>Software &amp; Cloud Services Procurement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000" dirty="0" err="1">
                <a:solidFill>
                  <a:srgbClr val="595959"/>
                </a:solidFill>
                <a:latin typeface="Calibri"/>
              </a:rPr>
              <a:t>DoIT's</a:t>
            </a:r>
            <a:r>
              <a:rPr sz="2000" dirty="0">
                <a:solidFill>
                  <a:srgbClr val="595959"/>
                </a:solidFill>
                <a:latin typeface="Calibri"/>
              </a:rPr>
              <a:t> role as the first step in the process</a:t>
            </a:r>
          </a:p>
          <a:p>
            <a:pPr>
              <a:spcBef>
                <a:spcPts val="1400"/>
              </a:spcBef>
            </a:pPr>
            <a:r>
              <a:rPr sz="1200" dirty="0">
                <a:solidFill>
                  <a:srgbClr val="595959"/>
                </a:solidFill>
                <a:latin typeface="Calibri"/>
              </a:rPr>
              <a:t>Jason Paluck  </a:t>
            </a:r>
            <a:r>
              <a:rPr lang="en-US" sz="1200" dirty="0">
                <a:solidFill>
                  <a:srgbClr val="595959"/>
                </a:solidFill>
                <a:latin typeface="Calibri"/>
              </a:rPr>
              <a:t>(</a:t>
            </a:r>
            <a:r>
              <a:rPr lang="en-US" sz="1200" dirty="0">
                <a:solidFill>
                  <a:srgbClr val="595959"/>
                </a:solidFill>
                <a:latin typeface="Calibri"/>
                <a:hlinkClick r:id="rId3"/>
              </a:rPr>
              <a:t>paluck@umbc.edu</a:t>
            </a:r>
            <a:r>
              <a:rPr lang="en-US" sz="1200" dirty="0">
                <a:solidFill>
                  <a:srgbClr val="595959"/>
                </a:solidFill>
                <a:latin typeface="Calibri"/>
              </a:rPr>
              <a:t>)</a:t>
            </a:r>
          </a:p>
          <a:p>
            <a:pPr>
              <a:spcBef>
                <a:spcPts val="1400"/>
              </a:spcBef>
            </a:pPr>
            <a:r>
              <a:rPr sz="1200" dirty="0">
                <a:solidFill>
                  <a:srgbClr val="595959"/>
                </a:solidFill>
                <a:latin typeface="Calibri"/>
              </a:rPr>
              <a:t>Associate Vice President for Information Technology  ·  </a:t>
            </a:r>
            <a:r>
              <a:rPr sz="1200" dirty="0" err="1">
                <a:solidFill>
                  <a:srgbClr val="595959"/>
                </a:solidFill>
                <a:latin typeface="Calibri"/>
              </a:rPr>
              <a:t>DoIT</a:t>
            </a:r>
            <a:endParaRPr sz="1200" dirty="0">
              <a:solidFill>
                <a:srgbClr val="59595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9409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Where DoIT fits in the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146304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594360" y="173736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167128"/>
            <a:ext cx="1243584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Requestor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487168"/>
            <a:ext cx="1243584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identifies a need, talks to a vendor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947672" y="2167128"/>
            <a:ext cx="173736" cy="256032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148840" y="1600200"/>
            <a:ext cx="1463040" cy="1417320"/>
          </a:xfrm>
          <a:prstGeom prst="rect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2286000" y="1737360"/>
            <a:ext cx="365760" cy="365760"/>
          </a:xfrm>
          <a:prstGeom prst="ellipse">
            <a:avLst/>
          </a:prstGeom>
          <a:solidFill>
            <a:srgbClr val="1D1B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DB414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8568" y="2167128"/>
            <a:ext cx="1243584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DoIT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58568" y="2487168"/>
            <a:ext cx="1243584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licensing, security, accessibility, data, privacy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639312" y="2167128"/>
            <a:ext cx="173736" cy="256032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840480" y="1600200"/>
            <a:ext cx="146304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3977640" y="173736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0208" y="2167128"/>
            <a:ext cx="1243584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Procurement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0208" y="2487168"/>
            <a:ext cx="1243584" cy="5401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 dirty="0">
                <a:solidFill>
                  <a:srgbClr val="2B2B2B"/>
                </a:solidFill>
                <a:latin typeface="Calibri"/>
              </a:rPr>
              <a:t>sourcing, purchase mechanics</a:t>
            </a:r>
            <a:r>
              <a:rPr lang="en-US" sz="1050" b="0" i="0" dirty="0">
                <a:solidFill>
                  <a:srgbClr val="2B2B2B"/>
                </a:solidFill>
                <a:latin typeface="Calibri"/>
              </a:rPr>
              <a:t>, contractual terms</a:t>
            </a:r>
            <a:endParaRPr sz="1050" b="0" i="0" dirty="0">
              <a:solidFill>
                <a:srgbClr val="2B2B2B"/>
              </a:solidFill>
              <a:latin typeface="Calibri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330952" y="2167128"/>
            <a:ext cx="173736" cy="256032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532120" y="1600200"/>
            <a:ext cx="146304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5669280" y="173736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41848" y="2167128"/>
            <a:ext cx="1243584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Legal/Contracts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1848" y="2487168"/>
            <a:ext cx="1243584" cy="5401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 dirty="0">
                <a:solidFill>
                  <a:srgbClr val="2B2B2B"/>
                </a:solidFill>
                <a:latin typeface="Calibri"/>
              </a:rPr>
              <a:t>terms negotiated</a:t>
            </a:r>
            <a:r>
              <a:rPr lang="en-US" sz="1050" b="0" i="0" dirty="0">
                <a:solidFill>
                  <a:srgbClr val="2B2B2B"/>
                </a:solidFill>
                <a:latin typeface="Calibri"/>
              </a:rPr>
              <a:t>, advising on risk acceptance</a:t>
            </a:r>
            <a:endParaRPr sz="1050" b="0" i="0" dirty="0">
              <a:solidFill>
                <a:srgbClr val="2B2B2B"/>
              </a:solidFill>
              <a:latin typeface="Calibri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7022592" y="2167128"/>
            <a:ext cx="173736" cy="256032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223760" y="1600200"/>
            <a:ext cx="146304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7360920" y="173736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3488" y="2167128"/>
            <a:ext cx="1243584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Purchase &amp; 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33488" y="2487168"/>
            <a:ext cx="1243584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onboarding, support, renewal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337560"/>
            <a:ext cx="7315200" cy="96012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0080" y="3469654"/>
            <a:ext cx="6949440" cy="73250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 dirty="0" err="1">
                <a:solidFill>
                  <a:srgbClr val="1D1B1C"/>
                </a:solidFill>
                <a:latin typeface="Calibri"/>
              </a:rPr>
              <a:t>DoIT</a:t>
            </a:r>
            <a:r>
              <a:rPr sz="1400" b="1" i="0" dirty="0">
                <a:solidFill>
                  <a:srgbClr val="1D1B1C"/>
                </a:solidFill>
                <a:latin typeface="Calibri"/>
              </a:rPr>
              <a:t> is not Procurement and not Legal</a:t>
            </a:r>
            <a:r>
              <a:rPr lang="en-US" sz="1400" b="1" i="0" dirty="0">
                <a:solidFill>
                  <a:srgbClr val="1D1B1C"/>
                </a:solidFill>
                <a:latin typeface="Calibri"/>
              </a:rPr>
              <a:t>, </a:t>
            </a:r>
            <a:r>
              <a:rPr sz="1400" b="1" i="0" dirty="0">
                <a:solidFill>
                  <a:srgbClr val="1D1B1C"/>
                </a:solidFill>
                <a:latin typeface="Calibri"/>
              </a:rPr>
              <a:t>and we do not speak for either.</a:t>
            </a:r>
          </a:p>
          <a:p>
            <a:pPr algn="l">
              <a:spcAft>
                <a:spcPts val="600"/>
              </a:spcAft>
            </a:pPr>
            <a:r>
              <a:rPr sz="1250" b="0" i="0" dirty="0">
                <a:solidFill>
                  <a:srgbClr val="2B2B2B"/>
                </a:solidFill>
                <a:latin typeface="Calibri"/>
              </a:rPr>
              <a:t>We are the first stop, and we stay involved with both offices for the life of the request. Engaging us early is what keeps the later steps short.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3400" b="1" dirty="0">
                <a:solidFill>
                  <a:srgbClr val="1D1B1C"/>
                </a:solidFill>
                <a:latin typeface="Calibri"/>
              </a:rPr>
              <a:t>What counts as </a:t>
            </a:r>
            <a:br>
              <a:rPr lang="en-US" sz="3400" b="1" dirty="0">
                <a:solidFill>
                  <a:srgbClr val="1D1B1C"/>
                </a:solidFill>
                <a:latin typeface="Calibri"/>
              </a:rPr>
            </a:br>
            <a:r>
              <a:rPr sz="3400" b="1" dirty="0">
                <a:solidFill>
                  <a:srgbClr val="1D1B1C"/>
                </a:solidFill>
                <a:latin typeface="Calibri"/>
              </a:rPr>
              <a:t>software</a:t>
            </a:r>
            <a:r>
              <a:rPr lang="en-US" sz="3400" b="1" dirty="0">
                <a:solidFill>
                  <a:srgbClr val="1D1B1C"/>
                </a:solidFill>
                <a:latin typeface="Calibri"/>
              </a:rPr>
              <a:t>/Cloud Service</a:t>
            </a:r>
            <a:r>
              <a:rPr sz="3400" b="1" dirty="0">
                <a:solidFill>
                  <a:srgbClr val="1D1B1C"/>
                </a:solidFill>
                <a:latin typeface="Calibri"/>
              </a:rPr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600" dirty="0">
                <a:solidFill>
                  <a:srgbClr val="595959"/>
                </a:solidFill>
                <a:latin typeface="Calibri"/>
              </a:rPr>
              <a:t>Part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 dirty="0">
                <a:solidFill>
                  <a:srgbClr val="1D1B1C"/>
                </a:solidFill>
                <a:latin typeface="Calibri"/>
              </a:rPr>
              <a:t>"It's only software if I install it</a:t>
            </a:r>
            <a:r>
              <a:rPr lang="en-US" sz="2800" b="1" dirty="0">
                <a:solidFill>
                  <a:srgbClr val="1D1B1C"/>
                </a:solidFill>
                <a:latin typeface="Calibri"/>
              </a:rPr>
              <a:t>.</a:t>
            </a:r>
            <a:r>
              <a:rPr sz="2800" b="1" dirty="0">
                <a:solidFill>
                  <a:srgbClr val="1D1B1C"/>
                </a:solidFill>
                <a:latin typeface="Calibri"/>
              </a:rPr>
              <a:t>" </a:t>
            </a:r>
            <a:r>
              <a:rPr lang="en-US" sz="2800" b="1" dirty="0">
                <a:solidFill>
                  <a:srgbClr val="1D1B1C"/>
                </a:solidFill>
                <a:latin typeface="Calibri"/>
              </a:rPr>
              <a:t>N</a:t>
            </a:r>
            <a:r>
              <a:rPr sz="2800" b="1" dirty="0">
                <a:solidFill>
                  <a:srgbClr val="1D1B1C"/>
                </a:solidFill>
                <a:latin typeface="Calibri"/>
              </a:rPr>
              <a:t>o</a:t>
            </a:r>
            <a:r>
              <a:rPr lang="en-US" sz="2800" b="1" dirty="0">
                <a:solidFill>
                  <a:srgbClr val="1D1B1C"/>
                </a:solidFill>
                <a:latin typeface="Calibri"/>
              </a:rPr>
              <a:t>!</a:t>
            </a:r>
            <a:endParaRPr sz="2800" b="1" dirty="0">
              <a:solidFill>
                <a:srgbClr val="1D1B1C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463040"/>
            <a:ext cx="3886200" cy="25146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35661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 dirty="0">
                <a:solidFill>
                  <a:srgbClr val="595959"/>
                </a:solidFill>
                <a:latin typeface="Calibri"/>
              </a:rPr>
              <a:t>What people think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3566160" cy="22860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 dirty="0">
                <a:solidFill>
                  <a:srgbClr val="2B2B2B"/>
                </a:solidFill>
                <a:latin typeface="Calibri"/>
              </a:rPr>
              <a:t>Something I download and install on a computer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 dirty="0">
                <a:solidFill>
                  <a:srgbClr val="2B2B2B"/>
                </a:solidFill>
                <a:latin typeface="Calibri"/>
              </a:rPr>
              <a:t>A license key or a box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 dirty="0">
                <a:solidFill>
                  <a:srgbClr val="2B2B2B"/>
                </a:solidFill>
                <a:latin typeface="Calibri"/>
              </a:rPr>
              <a:t>"It's just a subscription"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 dirty="0">
                <a:solidFill>
                  <a:srgbClr val="2B2B2B"/>
                </a:solidFill>
                <a:latin typeface="Calibri"/>
              </a:rPr>
              <a:t>"It's free, so it doesn't count"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 dirty="0">
                <a:solidFill>
                  <a:srgbClr val="2B2B2B"/>
                </a:solidFill>
                <a:latin typeface="Calibri"/>
              </a:rPr>
              <a:t>"It's just a website"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1463040"/>
            <a:ext cx="3886200" cy="25146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754880" y="1554480"/>
            <a:ext cx="35661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What it actually includes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20240"/>
            <a:ext cx="3566160" cy="22860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>
                <a:solidFill>
                  <a:srgbClr val="2B2B2B"/>
                </a:solidFill>
                <a:latin typeface="Calibri"/>
              </a:rPr>
              <a:t>SaaS and web-based subscriptions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>
                <a:solidFill>
                  <a:srgbClr val="2B2B2B"/>
                </a:solidFill>
                <a:latin typeface="Calibri"/>
              </a:rPr>
              <a:t>Mobile apps and browser extensions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>
                <a:solidFill>
                  <a:srgbClr val="2B2B2B"/>
                </a:solidFill>
                <a:latin typeface="Calibri"/>
              </a:rPr>
              <a:t>Hosted services: web hosting, cloud storage, databases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>
                <a:solidFill>
                  <a:srgbClr val="2B2B2B"/>
                </a:solidFill>
                <a:latin typeface="Calibri"/>
              </a:rPr>
              <a:t>APIs, plug-ins, and add-ons to tools we already own</a:t>
            </a:r>
          </a:p>
          <a:p>
            <a:pPr marL="182880" indent="-182880">
              <a:spcAft>
                <a:spcPts val="500"/>
              </a:spcAft>
              <a:buClr>
                <a:srgbClr val="FDB414"/>
              </a:buClr>
              <a:buChar char="▪"/>
            </a:pPr>
            <a:r>
              <a:rPr sz="1250">
                <a:solidFill>
                  <a:srgbClr val="2B2B2B"/>
                </a:solidFill>
                <a:latin typeface="Calibri"/>
              </a:rPr>
              <a:t>"Free" tiers and trials that touch university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114800"/>
            <a:ext cx="7498079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1D1B1C"/>
                </a:solidFill>
                <a:latin typeface="Calibri"/>
              </a:rPr>
              <a:t>Quick test: </a:t>
            </a:r>
            <a:r>
              <a:rPr sz="1300" b="0" i="0">
                <a:solidFill>
                  <a:srgbClr val="2B2B2B"/>
                </a:solidFill>
                <a:latin typeface="Calibri"/>
              </a:rPr>
              <a:t>if the vendor's servers went dark tomorrow, would you lose access or data? Then it's software, and it goes through review.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1D1B1C"/>
                </a:solidFill>
                <a:latin typeface="Calibri"/>
              </a:rPr>
              <a:t>What DoIT reviews, and why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600">
                <a:solidFill>
                  <a:srgbClr val="595959"/>
                </a:solidFill>
                <a:latin typeface="Calibri"/>
              </a:rPr>
              <a:t>Part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Six things we check on every request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621792" y="1581912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554480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Enterprise license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057400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Is there already a licensed or supported product that does this? Fiscal responsibility to the state and taxpayers.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246120" y="1417320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3410712" y="1581912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554480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Digital accessibility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0712" y="2057400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ADA and Section 508. We review the VPAT/ACR. A tool some students can't use is a tool we can't buy.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35040" y="1417320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6199631" y="1581912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1554480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Data protection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9631" y="2057400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Student data (FERPA), research data under sponsor or export-control terms, employee and health data.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044952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Oval 15"/>
          <p:cNvSpPr/>
          <p:nvPr/>
        </p:nvSpPr>
        <p:spPr>
          <a:xfrm>
            <a:off x="621792" y="3209544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182112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Privacy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3685032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What the vendor collects, retains, shares, and — increasingly — trains on.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46120" y="3044952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Oval 19"/>
          <p:cNvSpPr/>
          <p:nvPr/>
        </p:nvSpPr>
        <p:spPr>
          <a:xfrm>
            <a:off x="3410712" y="3209544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86200" y="3182112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Security &amp; integration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10712" y="3685032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Single sign-on, vendor security posture, how it connects to systems we already run.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3044952"/>
            <a:ext cx="2560320" cy="1463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6199631" y="3209544"/>
            <a:ext cx="384048" cy="384048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1D1B1C"/>
                </a:solidFill>
                <a:latin typeface="Calibri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3182112"/>
            <a:ext cx="1783079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Contract terms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99631" y="3685032"/>
            <a:ext cx="2231136" cy="7315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i="0">
                <a:solidFill>
                  <a:srgbClr val="2B2B2B"/>
                </a:solidFill>
                <a:latin typeface="Calibri"/>
              </a:rPr>
              <a:t>We flag what Procurement and Legal will need to negotiate before the request reaches them.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 dirty="0">
                <a:solidFill>
                  <a:srgbClr val="1D1B1C"/>
                </a:solidFill>
                <a:latin typeface="Calibri"/>
              </a:rPr>
              <a:t>The HECVAT: how we actually evaluate a vendor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25880"/>
            <a:ext cx="7772400" cy="58631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2B2B2B"/>
                </a:solidFill>
                <a:latin typeface="Calibri"/>
              </a:rPr>
              <a:t>Higher Education Community Vendor Assessment Toolkit</a:t>
            </a:r>
            <a:r>
              <a:rPr lang="en-US" sz="1150" b="0" i="0" dirty="0">
                <a:solidFill>
                  <a:srgbClr val="2B2B2B"/>
                </a:solidFill>
                <a:latin typeface="Calibri"/>
              </a:rPr>
              <a:t>: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 a standardized questionnaire vendors complete covering cybersecurity, privacy, IT accessibility, and compliance in one place. Built by higher ed for higher ed with EDUCAUSE, Internet2, and REN-ISAC. Current version: HECVAT 4 (4.1.6), which added privacy and AI questions.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03120"/>
            <a:ext cx="3749039" cy="21488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33832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Why it is our biggest delay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60320"/>
            <a:ext cx="3429000" cy="12198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We can't finish the security, privacy, or accessibility review without it</a:t>
            </a:r>
          </a:p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Chasing </a:t>
            </a:r>
            <a:r>
              <a:rPr lang="en-US" sz="1150" dirty="0">
                <a:solidFill>
                  <a:srgbClr val="2B2B2B"/>
                </a:solidFill>
                <a:latin typeface="Calibri"/>
              </a:rPr>
              <a:t>vendors: </a:t>
            </a:r>
            <a:r>
              <a:rPr sz="1150" dirty="0">
                <a:solidFill>
                  <a:srgbClr val="2B2B2B"/>
                </a:solidFill>
                <a:latin typeface="Calibri"/>
              </a:rPr>
              <a:t>finding the right contact, explaining what it is, waiting on their security team routinely adds weeks</a:t>
            </a:r>
          </a:p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You are already talking to the vendor. We are not.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4840" y="2103120"/>
            <a:ext cx="3794760" cy="214884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17720" y="2194560"/>
            <a:ext cx="34290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How you can expedite the review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560320"/>
            <a:ext cx="3474720" cy="1645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Ask the vendor for their completed HECVAT 4 (and VPAT) before your request</a:t>
            </a:r>
          </a:p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Any vendor that regularly sells to higher ed has one on file</a:t>
            </a:r>
          </a:p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If they have never heard of it, that tells us something too</a:t>
            </a:r>
          </a:p>
          <a:p>
            <a:pPr marL="182880" indent="-182880">
              <a:spcAft>
                <a:spcPts val="400"/>
              </a:spcAft>
              <a:buClr>
                <a:srgbClr val="FDB414"/>
              </a:buClr>
              <a:buChar char="▪"/>
            </a:pPr>
            <a:r>
              <a:rPr sz="1150" dirty="0">
                <a:solidFill>
                  <a:srgbClr val="2B2B2B"/>
                </a:solidFill>
                <a:latin typeface="Calibri"/>
              </a:rPr>
              <a:t>Send them the link: </a:t>
            </a:r>
            <a:r>
              <a:rPr sz="1150" dirty="0" err="1">
                <a:solidFill>
                  <a:srgbClr val="2B2B2B"/>
                </a:solidFill>
                <a:latin typeface="Calibri"/>
              </a:rPr>
              <a:t>educause.edu</a:t>
            </a:r>
            <a:r>
              <a:rPr sz="1150" dirty="0">
                <a:solidFill>
                  <a:srgbClr val="2B2B2B"/>
                </a:solidFill>
                <a:latin typeface="Calibri"/>
              </a:rPr>
              <a:t>/higher-education-community-vendor-assessment-toolkit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343400"/>
            <a:ext cx="7589520" cy="3657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1D1B1C"/>
                </a:solidFill>
                <a:latin typeface="Calibri"/>
              </a:rPr>
              <a:t>Say this: </a:t>
            </a:r>
            <a:r>
              <a:rPr sz="1200" b="0" i="1">
                <a:solidFill>
                  <a:srgbClr val="2B2B2B"/>
                </a:solidFill>
                <a:latin typeface="Calibri"/>
              </a:rPr>
              <a:t>"Our IT division requires a completed HECVAT 4 and a VPAT as part of procurement review. Can you send the most recent versions?"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219B9-6449-51CF-FEB4-DBF30AB26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2644"/>
            <a:ext cx="8229600" cy="64406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How to find the HECVAT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D255B-83A4-C66A-6A96-D4E6EDD6F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211" y="1720688"/>
            <a:ext cx="2290544" cy="2290544"/>
          </a:xfrm>
          <a:prstGeom prst="rect">
            <a:avLst/>
          </a:prstGeom>
          <a:noFill/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F7224E3-C9CC-E169-F8EB-8E0D3910D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053" y="4126980"/>
            <a:ext cx="8285747" cy="5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https://</a:t>
            </a:r>
            <a:r>
              <a:rPr lang="en-US" sz="1800" dirty="0" err="1"/>
              <a:t>www.educause.edu</a:t>
            </a:r>
            <a:r>
              <a:rPr lang="en-US" sz="1800" dirty="0"/>
              <a:t>/higher-education-community-vendor-assessment-toolkit</a:t>
            </a:r>
          </a:p>
        </p:txBody>
      </p:sp>
    </p:spTree>
    <p:extLst>
      <p:ext uri="{BB962C8B-B14F-4D97-AF65-F5344CB8AC3E}">
        <p14:creationId xmlns:p14="http://schemas.microsoft.com/office/powerpoint/2010/main" val="306084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1D1B1C"/>
                </a:solidFill>
                <a:latin typeface="Calibri"/>
              </a:rPr>
              <a:t>The "I want my own" problem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600">
                <a:solidFill>
                  <a:srgbClr val="595959"/>
                </a:solidFill>
                <a:latin typeface="Calibri"/>
              </a:rPr>
              <a:t>Part 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We already offer it. Buying your own adds risk.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71600"/>
            <a:ext cx="3657600" cy="28346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463040"/>
            <a:ext cx="329184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The pattern we see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3291840" cy="234064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50" b="1" i="0" dirty="0">
                <a:solidFill>
                  <a:srgbClr val="1D1B1C"/>
                </a:solidFill>
                <a:latin typeface="Calibri"/>
              </a:rPr>
              <a:t>Cloud storage</a:t>
            </a:r>
          </a:p>
          <a:p>
            <a:pPr algn="l">
              <a:spcAft>
                <a:spcPts val="1000"/>
              </a:spcAft>
            </a:pPr>
            <a:r>
              <a:rPr sz="1150" b="0" i="0" dirty="0">
                <a:solidFill>
                  <a:srgbClr val="2B2B2B"/>
                </a:solidFill>
                <a:latin typeface="Calibri"/>
              </a:rPr>
              <a:t>A department buys Dropbox or similar while UMBC already provides multiple supported cloud storage options.</a:t>
            </a:r>
          </a:p>
          <a:p>
            <a:pPr algn="l">
              <a:spcAft>
                <a:spcPts val="200"/>
              </a:spcAft>
            </a:pPr>
            <a:r>
              <a:rPr sz="1250" b="1" i="0" dirty="0">
                <a:solidFill>
                  <a:srgbClr val="1D1B1C"/>
                </a:solidFill>
                <a:latin typeface="Calibri"/>
              </a:rPr>
              <a:t>Web hosting</a:t>
            </a:r>
          </a:p>
          <a:p>
            <a:pPr algn="l">
              <a:spcAft>
                <a:spcPts val="1000"/>
              </a:spcAft>
            </a:pPr>
            <a:r>
              <a:rPr sz="1150" b="0" i="0" dirty="0">
                <a:solidFill>
                  <a:srgbClr val="2B2B2B"/>
                </a:solidFill>
                <a:latin typeface="Calibri"/>
              </a:rPr>
              <a:t>A unit buys WordPress hosting while </a:t>
            </a:r>
            <a:r>
              <a:rPr sz="1150" b="0" i="0" dirty="0" err="1">
                <a:solidFill>
                  <a:srgbClr val="2B2B2B"/>
                </a:solidFill>
                <a:latin typeface="Calibri"/>
              </a:rPr>
              <a:t>DoIT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 already runs a substantial WordPress footprint for all our web properties.</a:t>
            </a:r>
          </a:p>
          <a:p>
            <a:pPr algn="l">
              <a:spcAft>
                <a:spcPts val="600"/>
              </a:spcAft>
            </a:pPr>
            <a:r>
              <a:rPr sz="1150" b="0" i="1" dirty="0">
                <a:solidFill>
                  <a:srgbClr val="595959"/>
                </a:solidFill>
                <a:latin typeface="Calibri"/>
              </a:rPr>
              <a:t>The reason</a:t>
            </a:r>
            <a:r>
              <a:rPr lang="en-US" sz="1150" b="0" i="1" dirty="0">
                <a:solidFill>
                  <a:srgbClr val="595959"/>
                </a:solidFill>
                <a:latin typeface="Calibri"/>
              </a:rPr>
              <a:t>s</a:t>
            </a:r>
            <a:r>
              <a:rPr sz="1150" b="0" i="1" dirty="0">
                <a:solidFill>
                  <a:srgbClr val="595959"/>
                </a:solidFill>
                <a:latin typeface="Calibri"/>
              </a:rPr>
              <a:t> </a:t>
            </a:r>
            <a:r>
              <a:rPr lang="en-US" sz="1150" b="0" i="1" dirty="0">
                <a:solidFill>
                  <a:srgbClr val="595959"/>
                </a:solidFill>
                <a:latin typeface="Calibri"/>
              </a:rPr>
              <a:t>are</a:t>
            </a:r>
            <a:r>
              <a:rPr sz="1150" b="0" i="1" dirty="0">
                <a:solidFill>
                  <a:srgbClr val="595959"/>
                </a:solidFill>
                <a:latin typeface="Calibri"/>
              </a:rPr>
              <a:t> almost always the same: wanting complete control over the product</a:t>
            </a:r>
            <a:r>
              <a:rPr lang="en-US" sz="1150" b="0" i="1" dirty="0">
                <a:solidFill>
                  <a:srgbClr val="595959"/>
                </a:solidFill>
                <a:latin typeface="Calibri"/>
              </a:rPr>
              <a:t>, or simply liking their choice better</a:t>
            </a:r>
            <a:r>
              <a:rPr sz="1150" b="0" i="1" dirty="0">
                <a:solidFill>
                  <a:srgbClr val="595959"/>
                </a:solidFill>
                <a:latin typeface="Calibr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3400" y="1371600"/>
            <a:ext cx="1920240" cy="13716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53128" y="1463040"/>
            <a:ext cx="1737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Separate terms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3128" y="1783080"/>
            <a:ext cx="1737360" cy="8686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Small purchases get no leverage; the vendor's terms are usually non-negotiable.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0" y="1371600"/>
            <a:ext cx="1920240" cy="13716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0528" y="1463040"/>
            <a:ext cx="1737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No central governance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1783080"/>
            <a:ext cx="1737360" cy="8686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No security monitoring, backup, or access management behind it.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2834640"/>
            <a:ext cx="1920240" cy="13716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53128" y="2926080"/>
            <a:ext cx="1737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Another contract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3128" y="3246120"/>
            <a:ext cx="1737360" cy="8686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One more agreement to track, renew, and eventually offboard.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0" y="2834640"/>
            <a:ext cx="1920240" cy="13716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0528" y="2926080"/>
            <a:ext cx="17373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Orphaned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8" y="3246120"/>
            <a:ext cx="1737360" cy="8686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i="0">
                <a:solidFill>
                  <a:srgbClr val="2B2B2B"/>
                </a:solidFill>
                <a:latin typeface="Calibri"/>
              </a:rPr>
              <a:t>When the owner leaves, the data and the account leave with them.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 dirty="0">
                <a:solidFill>
                  <a:srgbClr val="1D1B1C"/>
                </a:solidFill>
                <a:latin typeface="Calibri"/>
              </a:rPr>
              <a:t>Before you write a requisition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7680960" cy="1417320"/>
          </a:xfrm>
          <a:prstGeom prst="rect">
            <a:avLst/>
          </a:prstGeom>
          <a:solidFill>
            <a:srgbClr val="1D1B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72237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2200" b="1" i="0">
                <a:solidFill>
                  <a:srgbClr val="FDB414"/>
                </a:solidFill>
                <a:latin typeface="Calibri"/>
              </a:rPr>
              <a:t>Check the UMBC Software Catalog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722376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softwarecatalog.umbc.edu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7223760" cy="24006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00" b="0" i="0" dirty="0">
                <a:solidFill>
                  <a:srgbClr val="F2F2F2"/>
                </a:solidFill>
                <a:latin typeface="Calibri"/>
              </a:rPr>
              <a:t>Licensed, supported, and already reviewed</a:t>
            </a:r>
            <a:r>
              <a:rPr lang="en-US" sz="1200" dirty="0">
                <a:solidFill>
                  <a:srgbClr val="F2F2F2"/>
                </a:solidFill>
                <a:latin typeface="Calibri"/>
              </a:rPr>
              <a:t>,</a:t>
            </a:r>
            <a:r>
              <a:rPr sz="1200" b="0" i="0" dirty="0">
                <a:solidFill>
                  <a:srgbClr val="F2F2F2"/>
                </a:solidFill>
                <a:latin typeface="Calibri"/>
              </a:rPr>
              <a:t> with the terms, security, and accessibility work done.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3108960"/>
            <a:ext cx="347472" cy="347472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72384"/>
            <a:ext cx="21031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300" b="1" i="0">
                <a:solidFill>
                  <a:srgbClr val="1D1B1C"/>
                </a:solidFill>
                <a:latin typeface="Calibri"/>
              </a:rPr>
              <a:t>If it's there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566160"/>
            <a:ext cx="2423160" cy="58631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2B2B2B"/>
                </a:solidFill>
                <a:latin typeface="Calibri"/>
              </a:rPr>
              <a:t>Use it</a:t>
            </a:r>
            <a:r>
              <a:rPr lang="en-US" sz="1150" dirty="0">
                <a:solidFill>
                  <a:srgbClr val="2B2B2B"/>
                </a:solidFill>
                <a:latin typeface="Calibri"/>
              </a:rPr>
              <a:t>! Context matters so a review is still required, but this will streamline your request.</a:t>
            </a:r>
            <a:endParaRPr sz="1150" b="0" i="0" dirty="0">
              <a:solidFill>
                <a:srgbClr val="2B2B2B"/>
              </a:solidFill>
              <a:latin typeface="Calibri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063240" y="3108960"/>
            <a:ext cx="347472" cy="347472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3072384"/>
            <a:ext cx="21031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300" b="1" i="0">
                <a:solidFill>
                  <a:srgbClr val="1D1B1C"/>
                </a:solidFill>
                <a:latin typeface="Calibri"/>
              </a:rPr>
              <a:t>If something similar is there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3566160"/>
            <a:ext cx="242316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2B2B2B"/>
                </a:solidFill>
                <a:latin typeface="Calibri"/>
              </a:rPr>
              <a:t>Talk to </a:t>
            </a:r>
            <a:r>
              <a:rPr sz="1150" b="0" i="0" dirty="0" err="1">
                <a:solidFill>
                  <a:srgbClr val="2B2B2B"/>
                </a:solidFill>
                <a:latin typeface="Calibri"/>
              </a:rPr>
              <a:t>DoIT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 before buying. Often the gap is a feature we can enable, not a new product.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0" y="3108960"/>
            <a:ext cx="347472" cy="347472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72384"/>
            <a:ext cx="21031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300" b="1" i="0">
                <a:solidFill>
                  <a:srgbClr val="1D1B1C"/>
                </a:solidFill>
                <a:latin typeface="Calibri"/>
              </a:rPr>
              <a:t>If it's genuinely not there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3566160"/>
            <a:ext cx="2423160" cy="58631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2B2B2B"/>
                </a:solidFill>
                <a:latin typeface="Calibri"/>
              </a:rPr>
              <a:t>Engage </a:t>
            </a:r>
            <a:r>
              <a:rPr sz="1150" b="0" i="0" dirty="0" err="1">
                <a:solidFill>
                  <a:srgbClr val="2B2B2B"/>
                </a:solidFill>
                <a:latin typeface="Calibri"/>
              </a:rPr>
              <a:t>DoIT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 early</a:t>
            </a:r>
            <a:r>
              <a:rPr lang="en-US" sz="1150" b="0" i="0" dirty="0">
                <a:solidFill>
                  <a:srgbClr val="2B2B2B"/>
                </a:solidFill>
                <a:latin typeface="Calibri"/>
              </a:rPr>
              <a:t> </a:t>
            </a:r>
            <a:r>
              <a:rPr lang="en-US" sz="1150" dirty="0">
                <a:solidFill>
                  <a:srgbClr val="2B2B2B"/>
                </a:solidFill>
                <a:latin typeface="Calibri"/>
              </a:rPr>
              <a:t>(b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efore a quote</a:t>
            </a:r>
            <a:r>
              <a:rPr lang="en-US" sz="1150" b="0" i="0" dirty="0">
                <a:solidFill>
                  <a:srgbClr val="2B2B2B"/>
                </a:solidFill>
                <a:latin typeface="Calibri"/>
              </a:rPr>
              <a:t>),</a:t>
            </a:r>
            <a:r>
              <a:rPr sz="1150" b="0" i="0" dirty="0">
                <a:solidFill>
                  <a:srgbClr val="2B2B2B"/>
                </a:solidFill>
                <a:latin typeface="Calibri"/>
              </a:rPr>
              <a:t> and ask the vendor for the HECVAT while you're at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400" b="1">
                <a:solidFill>
                  <a:srgbClr val="1D1B1C"/>
                </a:solidFill>
                <a:latin typeface="Calibri"/>
              </a:rPr>
              <a:t>AI purchases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600">
                <a:solidFill>
                  <a:srgbClr val="595959"/>
                </a:solidFill>
                <a:latin typeface="Calibri"/>
              </a:rPr>
              <a:t>Part 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No negotiated terms means public information only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25880"/>
            <a:ext cx="7772400" cy="4401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0" i="0" dirty="0">
                <a:solidFill>
                  <a:srgbClr val="2B2B2B"/>
                </a:solidFill>
                <a:latin typeface="Calibri"/>
              </a:rPr>
              <a:t>UMBC has no negotiated terms and conditions with Anthropic or OpenAI today. Without them, there are no data or privacy protections we can rely on</a:t>
            </a:r>
            <a:r>
              <a:rPr lang="en-US" sz="1250" b="0" i="0" dirty="0">
                <a:solidFill>
                  <a:srgbClr val="2B2B2B"/>
                </a:solidFill>
                <a:latin typeface="Calibri"/>
              </a:rPr>
              <a:t>. </a:t>
            </a:r>
            <a:r>
              <a:rPr lang="en-US" sz="1250" dirty="0">
                <a:solidFill>
                  <a:srgbClr val="2B2B2B"/>
                </a:solidFill>
                <a:latin typeface="Calibri"/>
              </a:rPr>
              <a:t>T</a:t>
            </a:r>
            <a:r>
              <a:rPr sz="1250" b="0" i="0" dirty="0">
                <a:solidFill>
                  <a:srgbClr val="2B2B2B"/>
                </a:solidFill>
                <a:latin typeface="Calibri"/>
              </a:rPr>
              <a:t>hese tools may only be used with public information.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7772400" cy="548640"/>
          </a:xfrm>
          <a:prstGeom prst="rect">
            <a:avLst/>
          </a:prstGeom>
          <a:solidFill>
            <a:srgbClr val="1D1B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740664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350" b="1" i="0">
                <a:solidFill>
                  <a:srgbClr val="FDB414"/>
                </a:solidFill>
                <a:latin typeface="Calibri"/>
              </a:rPr>
              <a:t>Public information = anything you'd be comfortable posting on a public web page with no login.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651760"/>
            <a:ext cx="3749039" cy="16459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724912"/>
            <a:ext cx="33832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300" b="1" i="0">
                <a:solidFill>
                  <a:srgbClr val="2E7D32"/>
                </a:solidFill>
                <a:latin typeface="Calibri"/>
              </a:rPr>
              <a:t>Fine to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63240"/>
            <a:ext cx="3429000" cy="12344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Published course catalog text, public web content</a:t>
            </a:r>
          </a:p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Drafting general-purpose writing, brainstorming</a:t>
            </a:r>
          </a:p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Code and documents with nothing confidential in them</a:t>
            </a:r>
          </a:p>
        </p:txBody>
      </p:sp>
      <p:sp>
        <p:nvSpPr>
          <p:cNvPr id="9" name="Rectangle 8"/>
          <p:cNvSpPr/>
          <p:nvPr/>
        </p:nvSpPr>
        <p:spPr>
          <a:xfrm>
            <a:off x="4434840" y="2651760"/>
            <a:ext cx="3794760" cy="164592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2724912"/>
            <a:ext cx="34290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300" b="1" i="0">
                <a:solidFill>
                  <a:srgbClr val="B02A2A"/>
                </a:solidFill>
                <a:latin typeface="Calibri"/>
              </a:rPr>
              <a:t>Not fine — even if it feels harmless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063240"/>
            <a:ext cx="3474720" cy="12344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Student records or anything covered by FERPA</a:t>
            </a:r>
          </a:p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Research data under a sponsor or export-control agreement</a:t>
            </a:r>
          </a:p>
          <a:p>
            <a:pPr marL="182880" indent="-182880">
              <a:spcAft>
                <a:spcPts val="300"/>
              </a:spcAft>
              <a:buClr>
                <a:srgbClr val="FDB414"/>
              </a:buClr>
              <a:buChar char="▪"/>
            </a:pPr>
            <a:r>
              <a:rPr sz="1150">
                <a:solidFill>
                  <a:srgbClr val="2B2B2B"/>
                </a:solidFill>
                <a:latin typeface="Calibri"/>
              </a:rPr>
              <a:t>Employee records, health data, anything internal-only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The AI Attestation form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82880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594360" y="155448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93392"/>
            <a:ext cx="164592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Request submitted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286000"/>
            <a:ext cx="16459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i="0">
                <a:solidFill>
                  <a:srgbClr val="2B2B2B"/>
                </a:solidFill>
                <a:latin typeface="Calibri"/>
              </a:rPr>
              <a:t>Any purchase that is primarily generative AI triggers the attestation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286000" y="2029968"/>
            <a:ext cx="137160" cy="201168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423160" y="1417320"/>
            <a:ext cx="182880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2560320" y="155448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1993392"/>
            <a:ext cx="164592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DocuSign routed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2888" y="2286000"/>
            <a:ext cx="16459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i="0">
                <a:solidFill>
                  <a:srgbClr val="2B2B2B"/>
                </a:solidFill>
                <a:latin typeface="Calibri"/>
              </a:rPr>
              <a:t>DoIT sends the attestation as part of the procurement workflow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251960" y="2029968"/>
            <a:ext cx="137160" cy="201168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120" y="1417320"/>
            <a:ext cx="1828800" cy="1417320"/>
          </a:xfrm>
          <a:prstGeom prst="rect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26280" y="1554480"/>
            <a:ext cx="365760" cy="365760"/>
          </a:xfrm>
          <a:prstGeom prst="ellipse">
            <a:avLst/>
          </a:prstGeom>
          <a:solidFill>
            <a:srgbClr val="1D1B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FDB414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1993392"/>
            <a:ext cx="164592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End user attests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2286000"/>
            <a:ext cx="1645920" cy="51706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i="0" dirty="0">
                <a:solidFill>
                  <a:srgbClr val="2B2B2B"/>
                </a:solidFill>
                <a:latin typeface="Calibri"/>
              </a:rPr>
              <a:t>The person who will actually use the tool signs </a:t>
            </a:r>
            <a:r>
              <a:rPr lang="en-US" sz="1000" dirty="0">
                <a:solidFill>
                  <a:srgbClr val="2B2B2B"/>
                </a:solidFill>
                <a:latin typeface="Calibri"/>
              </a:rPr>
              <a:t>attesting </a:t>
            </a:r>
            <a:r>
              <a:rPr sz="1000" b="0" i="0" dirty="0">
                <a:solidFill>
                  <a:srgbClr val="2B2B2B"/>
                </a:solidFill>
                <a:latin typeface="Calibri"/>
              </a:rPr>
              <a:t>public information only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217920" y="2029968"/>
            <a:ext cx="137160" cy="201168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55079" y="1417320"/>
            <a:ext cx="1828800" cy="14173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6492240" y="1554480"/>
            <a:ext cx="365760" cy="36576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1D1B1C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7" y="1993392"/>
            <a:ext cx="164592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250" b="1" i="0">
                <a:solidFill>
                  <a:srgbClr val="1D1B1C"/>
                </a:solidFill>
                <a:latin typeface="Calibri"/>
              </a:rPr>
              <a:t>Review continues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7" y="2286000"/>
            <a:ext cx="16459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i="0" dirty="0">
                <a:solidFill>
                  <a:srgbClr val="2B2B2B"/>
                </a:solidFill>
                <a:latin typeface="Calibri"/>
              </a:rPr>
              <a:t>Procurement and Legal proceed with the attestation on file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063240"/>
            <a:ext cx="7315200" cy="123444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3127248"/>
            <a:ext cx="6949440" cy="11430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1D1B1C"/>
                </a:solidFill>
                <a:latin typeface="Calibri"/>
              </a:rPr>
              <a:t>The attestation must be signed by the actual user of the product.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2B2B2B"/>
                </a:solidFill>
                <a:latin typeface="Calibri"/>
              </a:rPr>
              <a:t>Not the business manager or administrative staff who submitted the request on their behalf. It is a personal commitment about how the tool will be used, and it only means something if the person using the tool is the one making it.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"Not yet" is not "no"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71600"/>
            <a:ext cx="3749039" cy="26974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463040"/>
            <a:ext cx="33832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Internet2 NET+ enterprise contract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3383280" cy="23774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i="0">
                <a:solidFill>
                  <a:srgbClr val="2B2B2B"/>
                </a:solidFill>
                <a:latin typeface="Calibri"/>
              </a:rPr>
              <a:t>I sit on the NET+ legal and contracting committee. We have been negotiating an enterprise agreement with Anthropic for over a year.</a:t>
            </a:r>
          </a:p>
          <a:p>
            <a:pPr algn="l">
              <a:spcAft>
                <a:spcPts val="800"/>
              </a:spcAft>
            </a:pPr>
            <a:r>
              <a:rPr sz="1150" b="0" i="0">
                <a:solidFill>
                  <a:srgbClr val="2B2B2B"/>
                </a:solidFill>
                <a:latin typeface="Calibri"/>
              </a:rPr>
              <a:t>When it lands: Claude purchases get real data and privacy protections, and the public-information restriction can be lifted for that product.</a:t>
            </a:r>
          </a:p>
          <a:p>
            <a:pPr algn="l">
              <a:spcAft>
                <a:spcPts val="600"/>
              </a:spcAft>
            </a:pPr>
            <a:r>
              <a:rPr sz="1150" b="0" i="0">
                <a:solidFill>
                  <a:srgbClr val="595959"/>
                </a:solidFill>
                <a:latin typeface="Calibri"/>
              </a:rPr>
              <a:t>Why it is slow: Anthropic's growth and IPO preparation. Higher ed is negotiating with a company that is changing shape month to month.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34840" y="1371600"/>
            <a:ext cx="3794760" cy="269748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17720" y="1463040"/>
            <a:ext cx="34290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400" b="1" i="0">
                <a:solidFill>
                  <a:srgbClr val="1D1B1C"/>
                </a:solidFill>
                <a:latin typeface="Calibri"/>
              </a:rPr>
              <a:t>University System of Maryland AI policy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720" y="1828800"/>
            <a:ext cx="3429000" cy="23774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150" b="0" i="0">
                <a:solidFill>
                  <a:srgbClr val="2B2B2B"/>
                </a:solidFill>
                <a:latin typeface="Calibri"/>
              </a:rPr>
              <a:t>Still in draft. It will extensively shape how AI can be used across the system.</a:t>
            </a:r>
          </a:p>
          <a:p>
            <a:pPr algn="l">
              <a:spcAft>
                <a:spcPts val="800"/>
              </a:spcAft>
            </a:pPr>
            <a:r>
              <a:rPr sz="1150" b="0" i="0">
                <a:solidFill>
                  <a:srgbClr val="2B2B2B"/>
                </a:solidFill>
                <a:latin typeface="Calibri"/>
              </a:rPr>
              <a:t>Every USM institution is holding off on wholesale AI adoption until it is final. Nobody wants to roll out broadly and then walk it back.</a:t>
            </a:r>
          </a:p>
          <a:p>
            <a:pPr algn="l">
              <a:spcAft>
                <a:spcPts val="600"/>
              </a:spcAft>
            </a:pPr>
            <a:r>
              <a:rPr sz="1150" b="0" i="0">
                <a:solidFill>
                  <a:srgbClr val="595959"/>
                </a:solidFill>
                <a:latin typeface="Calibri"/>
              </a:rPr>
              <a:t>What that means for you: expect the current constraints to hold for now, and expect them to change when the policy does.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2800" b="1">
                <a:solidFill>
                  <a:srgbClr val="1D1B1C"/>
                </a:solidFill>
                <a:latin typeface="Calibri"/>
              </a:rPr>
              <a:t>Four asks</a:t>
            </a:r>
          </a:p>
        </p:txBody>
      </p:sp>
      <p:sp>
        <p:nvSpPr>
          <p:cNvPr id="3" name="Oval 2"/>
          <p:cNvSpPr/>
          <p:nvPr/>
        </p:nvSpPr>
        <p:spPr>
          <a:xfrm>
            <a:off x="548640" y="1399032"/>
            <a:ext cx="457200" cy="45720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1D1B1C"/>
                </a:solidFill>
                <a:latin typeface="Calibr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371600"/>
            <a:ext cx="658368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500" b="1" i="0">
                <a:solidFill>
                  <a:srgbClr val="1D1B1C"/>
                </a:solidFill>
                <a:latin typeface="Calibri"/>
              </a:rPr>
              <a:t>Check the Software Catalog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664208"/>
            <a:ext cx="65836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 err="1">
                <a:solidFill>
                  <a:srgbClr val="595959"/>
                </a:solidFill>
                <a:latin typeface="Calibri"/>
              </a:rPr>
              <a:t>softwarecatalog.umbc.edu</a:t>
            </a:r>
            <a:r>
              <a:rPr sz="1150" b="0" i="0" dirty="0">
                <a:solidFill>
                  <a:srgbClr val="595959"/>
                </a:solidFill>
                <a:latin typeface="Calibri"/>
              </a:rPr>
              <a:t> </a:t>
            </a:r>
            <a:r>
              <a:rPr lang="en-US" sz="1150" b="0" i="0" dirty="0">
                <a:solidFill>
                  <a:srgbClr val="595959"/>
                </a:solidFill>
                <a:latin typeface="Calibri"/>
              </a:rPr>
              <a:t>—</a:t>
            </a:r>
            <a:r>
              <a:rPr sz="1150" b="0" i="0" dirty="0">
                <a:solidFill>
                  <a:srgbClr val="595959"/>
                </a:solidFill>
                <a:latin typeface="Calibri"/>
              </a:rPr>
              <a:t> before a quote, before a requisition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084831"/>
            <a:ext cx="457200" cy="45720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1D1B1C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057400"/>
            <a:ext cx="658368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500" b="1" i="0">
                <a:solidFill>
                  <a:srgbClr val="1D1B1C"/>
                </a:solidFill>
                <a:latin typeface="Calibri"/>
              </a:rPr>
              <a:t>Engage DoIT early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350008"/>
            <a:ext cx="65836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595959"/>
                </a:solidFill>
                <a:latin typeface="Calibri"/>
              </a:rPr>
              <a:t>Before a quote, not after. Early questions are short; late ones are expensive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2770632"/>
            <a:ext cx="457200" cy="45720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1D1B1C"/>
                </a:solidFill>
                <a:latin typeface="Calibri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743200"/>
            <a:ext cx="658368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500" b="1" i="0">
                <a:solidFill>
                  <a:srgbClr val="1D1B1C"/>
                </a:solidFill>
                <a:latin typeface="Calibri"/>
              </a:rPr>
              <a:t>Ask your vendor for the HECVAT up front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035808"/>
            <a:ext cx="6583680" cy="232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lang="en-US" sz="1150" dirty="0">
                <a:solidFill>
                  <a:srgbClr val="595959"/>
                </a:solidFill>
                <a:latin typeface="Calibri"/>
              </a:rPr>
              <a:t>Include</a:t>
            </a:r>
            <a:r>
              <a:rPr sz="1150" b="0" i="0" dirty="0">
                <a:solidFill>
                  <a:srgbClr val="595959"/>
                </a:solidFill>
                <a:latin typeface="Calibri"/>
              </a:rPr>
              <a:t> the VPAT</a:t>
            </a:r>
            <a:r>
              <a:rPr lang="en-US" sz="1150" b="0" i="0" dirty="0">
                <a:solidFill>
                  <a:srgbClr val="595959"/>
                </a:solidFill>
                <a:latin typeface="Calibri"/>
              </a:rPr>
              <a:t>.</a:t>
            </a:r>
            <a:r>
              <a:rPr sz="1150" b="0" i="0" dirty="0">
                <a:solidFill>
                  <a:srgbClr val="595959"/>
                </a:solidFill>
                <a:latin typeface="Calibri"/>
              </a:rPr>
              <a:t> It is the fastest way to shorten our review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3456432"/>
            <a:ext cx="457200" cy="457200"/>
          </a:xfrm>
          <a:prstGeom prst="ellipse">
            <a:avLst/>
          </a:prstGeom>
          <a:solidFill>
            <a:srgbClr val="FDB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1D1B1C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429000"/>
            <a:ext cx="658368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500" b="1" i="0" dirty="0">
                <a:solidFill>
                  <a:srgbClr val="1D1B1C"/>
                </a:solidFill>
                <a:latin typeface="Calibri"/>
              </a:rPr>
              <a:t>Expect the AI attestation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721608"/>
            <a:ext cx="658368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50" b="0" i="0" dirty="0">
                <a:solidFill>
                  <a:srgbClr val="595959"/>
                </a:solidFill>
                <a:latin typeface="Calibri"/>
              </a:rPr>
              <a:t>Public information only, signed by the actual user, not the requester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265240"/>
            <a:ext cx="7132320" cy="2477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250" b="0" i="1" dirty="0">
                <a:solidFill>
                  <a:srgbClr val="2B2B2B"/>
                </a:solidFill>
                <a:latin typeface="Calibri"/>
              </a:rPr>
              <a:t>Questions before you buy? Reach out to </a:t>
            </a:r>
            <a:r>
              <a:rPr sz="1250" b="0" i="1" dirty="0" err="1">
                <a:solidFill>
                  <a:srgbClr val="2B2B2B"/>
                </a:solidFill>
                <a:latin typeface="Calibri"/>
              </a:rPr>
              <a:t>DoIT</a:t>
            </a:r>
            <a:r>
              <a:rPr lang="en-US" sz="1250" i="1" dirty="0">
                <a:solidFill>
                  <a:srgbClr val="2B2B2B"/>
                </a:solidFill>
                <a:latin typeface="Calibri"/>
              </a:rPr>
              <a:t>!</a:t>
            </a:r>
            <a:r>
              <a:rPr sz="1250" b="0" i="1" dirty="0">
                <a:solidFill>
                  <a:srgbClr val="2B2B2B"/>
                </a:solidFill>
                <a:latin typeface="Calibri"/>
              </a:rPr>
              <a:t> </a:t>
            </a:r>
            <a:r>
              <a:rPr lang="en-US" sz="1250" i="1" dirty="0">
                <a:solidFill>
                  <a:srgbClr val="2B2B2B"/>
                </a:solidFill>
                <a:latin typeface="Calibri"/>
              </a:rPr>
              <a:t>T</a:t>
            </a:r>
            <a:r>
              <a:rPr sz="1250" b="0" i="1" dirty="0">
                <a:solidFill>
                  <a:srgbClr val="2B2B2B"/>
                </a:solidFill>
                <a:latin typeface="Calibri"/>
              </a:rPr>
              <a:t>hat conversation is always shorter than the one after.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1394</Words>
  <Application>Microsoft Macintosh PowerPoint</Application>
  <PresentationFormat>On-screen Show (16:9)</PresentationFormat>
  <Paragraphs>154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Software &amp; Cloud Services Procurement</vt:lpstr>
      <vt:lpstr>Where DoIT fits in the process</vt:lpstr>
      <vt:lpstr>What counts as  software/Cloud Service?</vt:lpstr>
      <vt:lpstr>"It's only software if I install it." No!</vt:lpstr>
      <vt:lpstr>What DoIT reviews, and why</vt:lpstr>
      <vt:lpstr>Six things we check on every request</vt:lpstr>
      <vt:lpstr>The HECVAT: how we actually evaluate a vendor</vt:lpstr>
      <vt:lpstr>How to find the HECVAT</vt:lpstr>
      <vt:lpstr>The "I want my own" problem</vt:lpstr>
      <vt:lpstr>We already offer it. Buying your own adds risk.</vt:lpstr>
      <vt:lpstr>Before you write a requisition</vt:lpstr>
      <vt:lpstr>AI purchases</vt:lpstr>
      <vt:lpstr>No negotiated terms means public information only</vt:lpstr>
      <vt:lpstr>The AI Attestation form</vt:lpstr>
      <vt:lpstr>"Not yet" is not "no"</vt:lpstr>
      <vt:lpstr>Four asks</vt:lpstr>
    </vt:vector>
  </TitlesOfParts>
  <Company>UMBC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Lord</dc:creator>
  <cp:lastModifiedBy>Jason Paluck</cp:lastModifiedBy>
  <cp:revision>12</cp:revision>
  <dcterms:created xsi:type="dcterms:W3CDTF">2019-02-27T15:38:32Z</dcterms:created>
  <dcterms:modified xsi:type="dcterms:W3CDTF">2026-09-01T18:06:23Z</dcterms:modified>
</cp:coreProperties>
</file>