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3" r:id="rId29"/>
    <p:sldId id="284" r:id="rId30"/>
    <p:sldId id="286" r:id="rId31"/>
  </p:sldIdLst>
  <p:sldSz cx="12192000" cy="6858000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Inter" panose="020B0604020202020204" charset="0"/>
      <p:regular r:id="rId37"/>
      <p:bold r:id="rId38"/>
      <p:italic r:id="rId39"/>
      <p:boldItalic r:id="rId40"/>
    </p:embeddedFont>
    <p:embeddedFont>
      <p:font typeface="Inter ExtraBold" panose="020B0604020202020204" charset="0"/>
      <p:bold r:id="rId41"/>
      <p:boldItalic r:id="rId42"/>
    </p:embeddedFont>
    <p:embeddedFont>
      <p:font typeface="Inter Medium" panose="020B0604020202020204" charset="0"/>
      <p:regular r:id="rId43"/>
      <p:bold r:id="rId44"/>
      <p:italic r:id="rId45"/>
      <p:boldItalic r:id="rId46"/>
    </p:embeddedFont>
    <p:embeddedFont>
      <p:font typeface="Inter SemiBold" panose="020B060402020202020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hfxpYw2F32CeIhESaSNZqf9Jvu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customschemas.google.com/relationships/presentationmetadata" Target="metadata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8.xml"/><Relationship Id="rId41" Type="http://schemas.openxmlformats.org/officeDocument/2006/relationships/font" Target="fonts/font9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Good morning everyone, I am Jalen Perkins from UMBC Accounts Payable. Before we get started if you have a question that can’t be answered today, please put in an RT ticket from the link below.</a:t>
            </a:r>
            <a:endParaRPr/>
          </a:p>
        </p:txBody>
      </p:sp>
      <p:sp>
        <p:nvSpPr>
          <p:cNvPr id="136" name="Google Shape;13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Today we will cover 3 important sections, the first will be creating invoices, the second will be creating receipts, the third and final will be creating credit memos	</a:t>
            </a:r>
            <a:endParaRPr/>
          </a:p>
        </p:txBody>
      </p:sp>
      <p:sp>
        <p:nvSpPr>
          <p:cNvPr id="149" name="Google Shape;14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8da2ababf_0_3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3f8da2ababf_0_36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Since we talked about Invoices, Receipts, now we are going to cover credit memos</a:t>
            </a:r>
            <a:endParaRPr/>
          </a:p>
        </p:txBody>
      </p:sp>
      <p:sp>
        <p:nvSpPr>
          <p:cNvPr id="167" name="Google Shape;167;g3f8da2ababf_0_36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The first pre-check is determine whether you have a contract or Purchase order </a:t>
            </a:r>
            <a:br>
              <a:rPr lang="en-US"/>
            </a:br>
            <a:br>
              <a:rPr lang="en-US"/>
            </a:br>
            <a:r>
              <a:rPr lang="en-US"/>
              <a:t>You can’t submit a invoice without a contract or PO</a:t>
            </a:r>
            <a:br>
              <a:rPr lang="en-US"/>
            </a:br>
            <a:br>
              <a:rPr lang="en-US"/>
            </a:br>
            <a:r>
              <a:rPr lang="en-US"/>
              <a:t>Another Precheck is determine if you have the final invoice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We do not pay for Quotes or Pro Forma Invoices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If the invoice amount is greater than PO amount, you must submit a written approval from your department head and Procurement or you must get an amend invoice?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Next we will cover necessary information required on the invoices to be approved</a:t>
            </a:r>
            <a:endParaRPr/>
          </a:p>
        </p:txBody>
      </p:sp>
      <p:sp>
        <p:nvSpPr>
          <p:cNvPr id="173" name="Google Shape;17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8da2ababf_0_1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g3f8da2ababf_0_12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will cover the prechecks required for Invoices to be approved</a:t>
            </a:r>
            <a:br>
              <a:rPr lang="en-US"/>
            </a:br>
            <a:r>
              <a:rPr lang="en-US"/>
              <a:t>The following is an example invoice that shows the requirements need for an invoice to be approved </a:t>
            </a:r>
            <a:endParaRPr/>
          </a:p>
        </p:txBody>
      </p:sp>
      <p:sp>
        <p:nvSpPr>
          <p:cNvPr id="198" name="Google Shape;198;g3f8da2ababf_0_12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Here we cover the types supplier categories 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Punchout Suppliers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NonPunchout Suppliers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Punchout Suppliers are all the suppliers that you would find on the initial screen of PAW. (For example Amazon, Apple, Grainger, and BH)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Vendors that do not fall into the Punchout category are classified as Non-Punchout Suppliers  </a:t>
            </a:r>
            <a:endParaRPr/>
          </a:p>
        </p:txBody>
      </p:sp>
      <p:sp>
        <p:nvSpPr>
          <p:cNvPr id="214" name="Google Shape;21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When you purchase an item from a Punchout Supplier, they will automatically upload an invoice.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These automatic invoice will look like the image on the bottom left and be called an invoice image.</a:t>
            </a:r>
            <a:endParaRPr/>
          </a:p>
          <a:p>
            <a:pPr marL="628650" lvl="1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Invoice images are only allowed for Punchout Suppliers  </a:t>
            </a:r>
            <a:endParaRPr/>
          </a:p>
          <a:p>
            <a:pPr marL="62865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/>
              <a:t>Next we will cover Non-Punchout Invoices</a:t>
            </a:r>
            <a:br>
              <a:rPr lang="en-US" sz="1200"/>
            </a:br>
            <a:endParaRPr sz="1200"/>
          </a:p>
        </p:txBody>
      </p:sp>
      <p:sp>
        <p:nvSpPr>
          <p:cNvPr id="228" name="Google Shape;22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 Non punchout invoices it requires a multiple steps.</a:t>
            </a:r>
            <a:br>
              <a:rPr lang="en-US"/>
            </a:br>
            <a:r>
              <a:rPr lang="en-US"/>
              <a:t>He we will cover the initial steps, which is opening up the create invoice section whether in the PO itself</a:t>
            </a:r>
            <a:endParaRPr/>
          </a:p>
        </p:txBody>
      </p:sp>
      <p:sp>
        <p:nvSpPr>
          <p:cNvPr id="243" name="Google Shape;24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8da2ababf_0_2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g3f8da2ababf_0_2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From there you will </a:t>
            </a:r>
            <a:r>
              <a:rPr lang="en-US" sz="1200"/>
              <a:t>Enter the Invoice Date and Supplier Invoice # and Upload a PDF of the invoice by clicking on the Attachment Tab and Add Internal Attachment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/>
          </a:p>
        </p:txBody>
      </p:sp>
      <p:sp>
        <p:nvSpPr>
          <p:cNvPr id="267" name="Google Shape;267;g3f8da2ababf_0_21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If there are multiple line items in the PO, you will be prompted to click for all lines, or to choose individual PO lines.</a:t>
            </a:r>
            <a:br>
              <a:rPr lang="en-US" sz="1200"/>
            </a:br>
            <a:br>
              <a:rPr lang="en-US" sz="1200"/>
            </a:br>
            <a:r>
              <a:rPr lang="en-US" sz="1200"/>
              <a:t>If the invoice does not include all line items, be sure and delete those lines not included! </a:t>
            </a:r>
            <a:r>
              <a:rPr lang="en-US" sz="1400"/>
              <a:t>	</a:t>
            </a: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f8da2ababf_0_3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g3f8da2ababf_0_37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Finally you will fill in the unit price box by entering the unit price from the invoice. </a:t>
            </a:r>
            <a:endParaRPr/>
          </a:p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0000"/>
                </a:solidFill>
              </a:rPr>
              <a:t>Important!!  </a:t>
            </a:r>
            <a:r>
              <a:rPr lang="en-US" sz="1600"/>
              <a:t>If the invoiced amount is less than the quoted amount on the PO adjust the UNIT Price for the item that is lower in PAW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3f8da2ababf_0_37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8da2ababf_0_3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g3f8da2ababf_0_36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Since we talked about Invoices, Receipts, now we are going to cover credit memos</a:t>
            </a:r>
            <a:endParaRPr/>
          </a:p>
        </p:txBody>
      </p:sp>
      <p:sp>
        <p:nvSpPr>
          <p:cNvPr id="325" name="Google Shape;325;g3f8da2ababf_0_36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8da2ababf_224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g3f8da2ababf_224_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Receipts.</a:t>
            </a:r>
            <a:br>
              <a:rPr lang="en-US"/>
            </a:br>
            <a:br>
              <a:rPr lang="en-US"/>
            </a:br>
            <a:r>
              <a:rPr lang="en-US"/>
              <a:t>Receipts are used to track the process of the items</a:t>
            </a:r>
            <a:br>
              <a:rPr lang="en-US"/>
            </a:br>
            <a:br>
              <a:rPr lang="en-US"/>
            </a:br>
            <a:r>
              <a:rPr lang="en-US"/>
              <a:t>They can be classified in two types, Cost and Quantity Receipts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They can be further broken down into 2-3 statuses, Cancelled, return and received</a:t>
            </a:r>
            <a:endParaRPr/>
          </a:p>
        </p:txBody>
      </p:sp>
      <p:sp>
        <p:nvSpPr>
          <p:cNvPr id="331" name="Google Shape;331;g3f8da2ababf_224_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f8da2ababf_224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3f8da2ababf_224_3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PLEASE Enter a received receipt upon receiving the item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br>
              <a:rPr lang="en-US"/>
            </a:br>
            <a:br>
              <a:rPr lang="en-US"/>
            </a:b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This is to avoid credit-holds and issues with the State of Maryland.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lang="en-US" b="1">
                <a:solidFill>
                  <a:srgbClr val="FF0000"/>
                </a:solidFill>
              </a:rPr>
              <a:t>WE STILL OWE THE INVOICE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Char char="•"/>
            </a:pPr>
            <a:r>
              <a:rPr lang="en-US" b="1">
                <a:solidFill>
                  <a:srgbClr val="FF0000"/>
                </a:solidFill>
              </a:rPr>
              <a:t>Especially with STUDENTS!!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360" name="Google Shape;360;g3f8da2ababf_224_3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4" name="Google Shape;38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Speaking of Receipts Lets get into the different types of Receipts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Quantity and Cost Receipt</a:t>
            </a:r>
            <a:endParaRPr/>
          </a:p>
        </p:txBody>
      </p:sp>
      <p:sp>
        <p:nvSpPr>
          <p:cNvPr id="385" name="Google Shape;38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When do we determine to use a quantity receipt?</a:t>
            </a:r>
            <a:br>
              <a:rPr lang="en-US"/>
            </a:br>
            <a:br>
              <a:rPr lang="en-US"/>
            </a:br>
            <a:r>
              <a:rPr lang="en-US"/>
              <a:t>Can the item that you ordered be physically returned?</a:t>
            </a:r>
            <a:br>
              <a:rPr lang="en-US"/>
            </a:br>
            <a:r>
              <a:rPr lang="en-US"/>
              <a:t>Is there multiple of the same items being ordered?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br>
              <a:rPr lang="en-US"/>
            </a:br>
            <a:r>
              <a:rPr lang="en-US"/>
              <a:t>Then you should use a quantity receipt.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Now onto a cost receipt?</a:t>
            </a:r>
            <a:br>
              <a:rPr lang="en-US"/>
            </a:br>
            <a:br>
              <a:rPr lang="en-US"/>
            </a:br>
            <a:r>
              <a:rPr lang="en-US"/>
              <a:t>Is this a subscription item?</a:t>
            </a:r>
            <a:br>
              <a:rPr lang="en-US"/>
            </a:br>
            <a:br>
              <a:rPr lang="en-US"/>
            </a:br>
            <a:r>
              <a:rPr lang="en-US"/>
              <a:t>Is this an technology item or a no physical item like a hotel room</a:t>
            </a:r>
            <a:br>
              <a:rPr lang="en-US"/>
            </a:br>
            <a:br>
              <a:rPr lang="en-US"/>
            </a:br>
            <a:r>
              <a:rPr lang="en-US"/>
              <a:t>Then you should use a cost receipt.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f8da2ababf_257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g3f8da2ababf_257_3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With covering the different types of receipts now we will talk about the different status those types can fall under</a:t>
            </a:r>
            <a:br>
              <a:rPr lang="en-US" sz="2000"/>
            </a:br>
            <a:br>
              <a:rPr lang="en-US" sz="2000"/>
            </a:br>
            <a:r>
              <a:rPr lang="en-US" sz="2000"/>
              <a:t>There are three status types for Receipts</a:t>
            </a:r>
            <a:br>
              <a:rPr lang="en-US" sz="2000"/>
            </a:br>
            <a:r>
              <a:rPr lang="en-US" sz="2000"/>
              <a:t>Received, Return, Cancelled</a:t>
            </a:r>
            <a:endParaRPr/>
          </a:p>
          <a:p>
            <a:pPr marL="91440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914400" lvl="2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The received status: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Applies to Quantity and Cost Receipt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Indicates that the department has obtained the item</a:t>
            </a:r>
            <a:endParaRPr/>
          </a:p>
          <a:p>
            <a:pPr marL="1257300" lvl="2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The Return status: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Applies </a:t>
            </a:r>
            <a:r>
              <a:rPr lang="en-US" sz="2000" b="1">
                <a:solidFill>
                  <a:srgbClr val="FF0000"/>
                </a:solidFill>
              </a:rPr>
              <a:t>ONLY</a:t>
            </a:r>
            <a:r>
              <a:rPr lang="en-US" sz="2000" b="1"/>
              <a:t> </a:t>
            </a:r>
            <a:r>
              <a:rPr lang="en-US" sz="2000"/>
              <a:t>to Quantity Receipts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Department has sent the item back to the vendor</a:t>
            </a:r>
            <a:endParaRPr/>
          </a:p>
          <a:p>
            <a:pPr marL="1257300" lvl="2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The Cancelled status: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Applies to Quantity and Cost Receipts</a:t>
            </a:r>
            <a:endParaRPr/>
          </a:p>
          <a:p>
            <a:pPr marL="1257300" lvl="2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Indicates the Department has never obtained the item</a:t>
            </a:r>
            <a:endParaRPr sz="2000" b="1">
              <a:solidFill>
                <a:srgbClr val="FF0000"/>
              </a:solidFill>
            </a:endParaRPr>
          </a:p>
          <a:p>
            <a:pPr marL="1257300" lvl="2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1257300" lvl="2" indent="-215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g3f8da2ababf_257_3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you select your relevant receipt to your item.</a:t>
            </a:r>
            <a:br>
              <a:rPr lang="en-US"/>
            </a:br>
            <a:br>
              <a:rPr lang="en-US"/>
            </a:br>
            <a:r>
              <a:rPr lang="en-US"/>
              <a:t>PAW will default to a quantity amount of Zero and the status of Received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sure you change the quantity amount to 1, or in this scenario 4 since we received 4 items on delivery. And change the status to the approiate status, in this case it will be received because we have obtained the item.  </a:t>
            </a:r>
            <a:br>
              <a:rPr lang="en-US"/>
            </a:br>
            <a:br>
              <a:rPr lang="en-US"/>
            </a:br>
            <a:r>
              <a:rPr lang="en-US"/>
              <a:t>If we were returning an item then we would change it to the return status, if we never received the item from the vendor then we would put in the cancelled status.</a:t>
            </a:r>
            <a:endParaRPr/>
          </a:p>
        </p:txBody>
      </p:sp>
      <p:sp>
        <p:nvSpPr>
          <p:cNvPr id="456" name="Google Shape;456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Since we talked about Invoices, Receipts, now we are going to cover credit memos</a:t>
            </a:r>
            <a:endParaRPr/>
          </a:p>
        </p:txBody>
      </p:sp>
      <p:sp>
        <p:nvSpPr>
          <p:cNvPr id="475" name="Google Shape;475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8da2ababf_0_3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0" name="Google Shape;480;g3f8da2ababf_0_32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What is a Credit Memo?</a:t>
            </a:r>
            <a:br>
              <a:rPr lang="en-US"/>
            </a:br>
            <a:br>
              <a:rPr lang="en-US"/>
            </a:br>
            <a:r>
              <a:rPr lang="en-US"/>
              <a:t>Credit memos are issued by the supplier when you return an item, or if you never received the item and you contact them for the credit.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br>
              <a:rPr lang="en-US"/>
            </a:br>
            <a:r>
              <a:rPr lang="en-US"/>
              <a:t>Credit memos from most Punchout suppliers (i.e., Amazon, Dell, Apple, etc.) are entered into the PAW system by the supplier.  You do not upload it yourself.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r>
              <a:rPr lang="en-US"/>
              <a:t>If you get a credit memo from a non-punchout supplier, you need to “create” the  CM in PAW. </a:t>
            </a:r>
            <a:endParaRPr/>
          </a:p>
        </p:txBody>
      </p:sp>
      <p:sp>
        <p:nvSpPr>
          <p:cNvPr id="481" name="Google Shape;481;g3f8da2ababf_0_32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3" name="Google Shape;49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Credit memos from most Punchout suppliers (i.e., Amazon, Dell, Apple, etc.) are typically atomically entered into the PAW system by the supplier and you do not upload it yourself. </a:t>
            </a:r>
            <a:br>
              <a:rPr lang="en-US" sz="1200"/>
            </a:br>
            <a:br>
              <a:rPr lang="en-US" sz="1200"/>
            </a:br>
            <a:r>
              <a:rPr lang="en-US" sz="1200"/>
              <a:t>In order to process them:</a:t>
            </a:r>
            <a:br>
              <a:rPr lang="en-US" sz="1200"/>
            </a:br>
            <a:br>
              <a:rPr lang="en-US" sz="1200"/>
            </a:br>
            <a:r>
              <a:rPr lang="en-US" sz="1200"/>
              <a:t>AP needs to see a received receipt and returned receipt, if the item was received and then returned.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/>
              <a:t>If the item was never received, we need to see a cancelled receipt.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8" name="Google Shape;508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Lets look at this example</a:t>
            </a:r>
            <a:br>
              <a:rPr lang="en-US"/>
            </a:br>
            <a:br>
              <a:rPr lang="en-US"/>
            </a:br>
            <a:r>
              <a:rPr lang="en-US"/>
              <a:t>We can tell that a credit memo was issued because the department entered a received receipt, indicating that they have obtained the item.</a:t>
            </a:r>
            <a:br>
              <a:rPr lang="en-US"/>
            </a:br>
            <a:br>
              <a:rPr lang="en-US"/>
            </a:br>
            <a:r>
              <a:rPr lang="en-US"/>
              <a:t>Then a returned receipted showing that the item was returned back to Amazon.</a:t>
            </a:r>
            <a:br>
              <a:rPr lang="en-US"/>
            </a:br>
            <a:br>
              <a:rPr lang="en-US"/>
            </a:br>
            <a:r>
              <a:rPr lang="en-US"/>
              <a:t>If the Department never received an item then they would have entered a quantity receipt with status of cancelled</a:t>
            </a:r>
            <a:br>
              <a:rPr lang="en-US"/>
            </a:br>
            <a:br>
              <a:rPr lang="en-US"/>
            </a:br>
            <a:br>
              <a:rPr lang="en-US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 we if we have an Non Punchout Supplier with a credit memo?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f8da2ababf_257_7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6" name="Google Shape;536;g3f8da2ababf_257_7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Because the nonpunchout suppliers do not automatically upload directly to the system, you will have to manually upload it to the PO.</a:t>
            </a:r>
            <a:br>
              <a:rPr lang="en-US"/>
            </a:br>
            <a:br>
              <a:rPr lang="en-US"/>
            </a:br>
            <a:r>
              <a:rPr lang="en-US"/>
              <a:t>This can be done by first going to the PO and clicking the 3 dots in the top right corner and selecting the create credit memo option</a:t>
            </a:r>
            <a:endParaRPr/>
          </a:p>
        </p:txBody>
      </p:sp>
      <p:sp>
        <p:nvSpPr>
          <p:cNvPr id="537" name="Google Shape;537;g3f8da2ababf_257_7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From there you fill in the documentation like a normal invoice and attached the credit memo in PAW.</a:t>
            </a:r>
            <a:endParaRPr/>
          </a:p>
        </p:txBody>
      </p:sp>
      <p:sp>
        <p:nvSpPr>
          <p:cNvPr id="556" name="Google Shape;556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filling out the Line items, make sure that the Unit Price is Negative, and that the Quantity amount is NOT ZERO.</a:t>
            </a:r>
            <a:br>
              <a:rPr lang="en-US"/>
            </a:br>
            <a:br>
              <a:rPr lang="en-US"/>
            </a:br>
            <a:r>
              <a:rPr lang="en-US"/>
              <a:t>The credit memo will not process if either of theses are incorrect</a:t>
            </a:r>
            <a:endParaRPr/>
          </a:p>
        </p:txBody>
      </p:sp>
      <p:sp>
        <p:nvSpPr>
          <p:cNvPr id="572" name="Google Shape;572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AP cannot process an invoice or credit memo if the PO is closed.  Do not request that Procurement close a PO if there is an outstanding invoice or CM. Also, you cannot create a CM or enter receipts if the PO is closed.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you for your time, I am unsure if we have additional time for questions, but if you have any very specific questions please put an RT ticket</a:t>
            </a:r>
            <a:endParaRPr/>
          </a:p>
        </p:txBody>
      </p:sp>
      <p:sp>
        <p:nvSpPr>
          <p:cNvPr id="611" name="Google Shape;611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3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body" idx="1"/>
          </p:nvPr>
        </p:nvSpPr>
        <p:spPr>
          <a:xfrm>
            <a:off x="609600" y="2146905"/>
            <a:ext cx="10972800" cy="397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3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7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37"/>
          <p:cNvSpPr txBox="1">
            <a:spLocks noGrp="1"/>
          </p:cNvSpPr>
          <p:nvPr>
            <p:ph type="body" idx="1"/>
          </p:nvPr>
        </p:nvSpPr>
        <p:spPr>
          <a:xfrm>
            <a:off x="609600" y="1935237"/>
            <a:ext cx="5384800" cy="423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37"/>
          <p:cNvSpPr txBox="1">
            <a:spLocks noGrp="1"/>
          </p:cNvSpPr>
          <p:nvPr>
            <p:ph type="body" idx="2"/>
          </p:nvPr>
        </p:nvSpPr>
        <p:spPr>
          <a:xfrm>
            <a:off x="6197600" y="1935237"/>
            <a:ext cx="5384800" cy="4231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3" name="Google Shape;43;p3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8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609599" y="1863007"/>
            <a:ext cx="5386917" cy="58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609599" y="2653292"/>
            <a:ext cx="5386917" cy="3592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38"/>
          <p:cNvSpPr txBox="1">
            <a:spLocks noGrp="1"/>
          </p:cNvSpPr>
          <p:nvPr>
            <p:ph type="body" idx="3"/>
          </p:nvPr>
        </p:nvSpPr>
        <p:spPr>
          <a:xfrm>
            <a:off x="6193368" y="1863007"/>
            <a:ext cx="5389033" cy="58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8"/>
          <p:cNvSpPr txBox="1">
            <a:spLocks noGrp="1"/>
          </p:cNvSpPr>
          <p:nvPr>
            <p:ph type="body" idx="4"/>
          </p:nvPr>
        </p:nvSpPr>
        <p:spPr>
          <a:xfrm>
            <a:off x="6193368" y="2653292"/>
            <a:ext cx="5389033" cy="3592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3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9"/>
          <p:cNvSpPr txBox="1">
            <a:spLocks noGrp="1"/>
          </p:cNvSpPr>
          <p:nvPr>
            <p:ph type="title"/>
          </p:nvPr>
        </p:nvSpPr>
        <p:spPr>
          <a:xfrm>
            <a:off x="609601" y="905496"/>
            <a:ext cx="4011084" cy="103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9"/>
          <p:cNvSpPr txBox="1">
            <a:spLocks noGrp="1"/>
          </p:cNvSpPr>
          <p:nvPr>
            <p:ph type="body" idx="1"/>
          </p:nvPr>
        </p:nvSpPr>
        <p:spPr>
          <a:xfrm>
            <a:off x="4766733" y="905497"/>
            <a:ext cx="6815668" cy="522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6" name="Google Shape;56;p39"/>
          <p:cNvSpPr txBox="1">
            <a:spLocks noGrp="1"/>
          </p:cNvSpPr>
          <p:nvPr>
            <p:ph type="body" idx="2"/>
          </p:nvPr>
        </p:nvSpPr>
        <p:spPr>
          <a:xfrm>
            <a:off x="609603" y="2146025"/>
            <a:ext cx="4011084" cy="3980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7" name="Google Shape;57;p3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0"/>
          <p:cNvSpPr txBox="1">
            <a:spLocks noGrp="1"/>
          </p:cNvSpPr>
          <p:nvPr>
            <p:ph type="title"/>
          </p:nvPr>
        </p:nvSpPr>
        <p:spPr>
          <a:xfrm>
            <a:off x="2389717" y="5144689"/>
            <a:ext cx="73152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0"/>
          <p:cNvSpPr>
            <a:spLocks noGrp="1"/>
          </p:cNvSpPr>
          <p:nvPr>
            <p:ph type="pic" idx="2"/>
          </p:nvPr>
        </p:nvSpPr>
        <p:spPr>
          <a:xfrm>
            <a:off x="2389717" y="956864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40"/>
          <p:cNvSpPr txBox="1">
            <a:spLocks noGrp="1"/>
          </p:cNvSpPr>
          <p:nvPr>
            <p:ph type="body" idx="1"/>
          </p:nvPr>
        </p:nvSpPr>
        <p:spPr>
          <a:xfrm>
            <a:off x="2389717" y="5711429"/>
            <a:ext cx="73152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1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41"/>
          <p:cNvGrpSpPr/>
          <p:nvPr/>
        </p:nvGrpSpPr>
        <p:grpSpPr>
          <a:xfrm>
            <a:off x="1107191" y="1588342"/>
            <a:ext cx="994350" cy="61101"/>
            <a:chOff x="4580561" y="2589004"/>
            <a:chExt cx="1064464" cy="25200"/>
          </a:xfrm>
        </p:grpSpPr>
        <p:sp>
          <p:nvSpPr>
            <p:cNvPr id="66" name="Google Shape;66;p4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68;p41"/>
          <p:cNvSpPr txBox="1">
            <a:spLocks noGrp="1"/>
          </p:cNvSpPr>
          <p:nvPr>
            <p:ph type="title"/>
          </p:nvPr>
        </p:nvSpPr>
        <p:spPr>
          <a:xfrm>
            <a:off x="972602" y="1758200"/>
            <a:ext cx="10251600" cy="7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9" name="Google Shape;69;p41"/>
          <p:cNvSpPr txBox="1">
            <a:spLocks noGrp="1"/>
          </p:cNvSpPr>
          <p:nvPr>
            <p:ph type="body" idx="1"/>
          </p:nvPr>
        </p:nvSpPr>
        <p:spPr>
          <a:xfrm>
            <a:off x="972602" y="2771833"/>
            <a:ext cx="10251600" cy="30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/>
            </a:lvl1pPr>
            <a:lvl2pPr marL="914400" lvl="1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marL="1371600" lvl="2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1828800" lvl="3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2286000" lvl="4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2743200" lvl="5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3200400" lvl="6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3657600" lvl="7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4114800" lvl="8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41"/>
          <p:cNvSpPr txBox="1">
            <a:spLocks noGrp="1"/>
          </p:cNvSpPr>
          <p:nvPr>
            <p:ph type="sldNum" idx="12"/>
          </p:nvPr>
        </p:nvSpPr>
        <p:spPr>
          <a:xfrm>
            <a:off x="11381738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da2ababf_257_789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3f8da2ababf_257_78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g3f8da2ababf_257_78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8da2ababf_257_793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3f8da2ababf_257_793"/>
          <p:cNvSpPr txBox="1">
            <a:spLocks noGrp="1"/>
          </p:cNvSpPr>
          <p:nvPr>
            <p:ph type="body" idx="1"/>
          </p:nvPr>
        </p:nvSpPr>
        <p:spPr>
          <a:xfrm>
            <a:off x="609600" y="2146905"/>
            <a:ext cx="10972800" cy="39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g3f8da2ababf_257_79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g3f8da2ababf_257_79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8da2ababf_257_798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3f8da2ababf_257_798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g3f8da2ababf_257_79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3f8da2ababf_257_79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8da2ababf_257_803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3f8da2ababf_257_80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8da2ababf_257_80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3f8da2ababf_257_80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g3f8da2ababf_257_80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3f8da2ababf_257_80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8da2ababf_257_811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3f8da2ababf_257_811"/>
          <p:cNvSpPr txBox="1">
            <a:spLocks noGrp="1"/>
          </p:cNvSpPr>
          <p:nvPr>
            <p:ph type="body" idx="1"/>
          </p:nvPr>
        </p:nvSpPr>
        <p:spPr>
          <a:xfrm>
            <a:off x="609600" y="1935237"/>
            <a:ext cx="5384700" cy="4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4" name="Google Shape;104;g3f8da2ababf_257_811"/>
          <p:cNvSpPr txBox="1">
            <a:spLocks noGrp="1"/>
          </p:cNvSpPr>
          <p:nvPr>
            <p:ph type="body" idx="2"/>
          </p:nvPr>
        </p:nvSpPr>
        <p:spPr>
          <a:xfrm>
            <a:off x="6197600" y="1935237"/>
            <a:ext cx="5384700" cy="4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05" name="Google Shape;105;g3f8da2ababf_257_81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3f8da2ababf_257_81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da2ababf_257_817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3f8da2ababf_257_817"/>
          <p:cNvSpPr txBox="1">
            <a:spLocks noGrp="1"/>
          </p:cNvSpPr>
          <p:nvPr>
            <p:ph type="body" idx="1"/>
          </p:nvPr>
        </p:nvSpPr>
        <p:spPr>
          <a:xfrm>
            <a:off x="609599" y="1863007"/>
            <a:ext cx="53868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0" name="Google Shape;110;g3f8da2ababf_257_817"/>
          <p:cNvSpPr txBox="1">
            <a:spLocks noGrp="1"/>
          </p:cNvSpPr>
          <p:nvPr>
            <p:ph type="body" idx="2"/>
          </p:nvPr>
        </p:nvSpPr>
        <p:spPr>
          <a:xfrm>
            <a:off x="609599" y="2653292"/>
            <a:ext cx="5386800" cy="3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1" name="Google Shape;111;g3f8da2ababf_257_817"/>
          <p:cNvSpPr txBox="1">
            <a:spLocks noGrp="1"/>
          </p:cNvSpPr>
          <p:nvPr>
            <p:ph type="body" idx="3"/>
          </p:nvPr>
        </p:nvSpPr>
        <p:spPr>
          <a:xfrm>
            <a:off x="6193368" y="1863007"/>
            <a:ext cx="53889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g3f8da2ababf_257_817"/>
          <p:cNvSpPr txBox="1">
            <a:spLocks noGrp="1"/>
          </p:cNvSpPr>
          <p:nvPr>
            <p:ph type="body" idx="4"/>
          </p:nvPr>
        </p:nvSpPr>
        <p:spPr>
          <a:xfrm>
            <a:off x="6193368" y="2653292"/>
            <a:ext cx="5388900" cy="35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3" name="Google Shape;113;g3f8da2ababf_257_81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3f8da2ababf_257_81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8da2ababf_257_825"/>
          <p:cNvSpPr txBox="1">
            <a:spLocks noGrp="1"/>
          </p:cNvSpPr>
          <p:nvPr>
            <p:ph type="title"/>
          </p:nvPr>
        </p:nvSpPr>
        <p:spPr>
          <a:xfrm>
            <a:off x="609601" y="905496"/>
            <a:ext cx="4011000" cy="10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g3f8da2ababf_257_825"/>
          <p:cNvSpPr txBox="1">
            <a:spLocks noGrp="1"/>
          </p:cNvSpPr>
          <p:nvPr>
            <p:ph type="body" idx="1"/>
          </p:nvPr>
        </p:nvSpPr>
        <p:spPr>
          <a:xfrm>
            <a:off x="4766733" y="905497"/>
            <a:ext cx="6815700" cy="522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8" name="Google Shape;118;g3f8da2ababf_257_825"/>
          <p:cNvSpPr txBox="1">
            <a:spLocks noGrp="1"/>
          </p:cNvSpPr>
          <p:nvPr>
            <p:ph type="body" idx="2"/>
          </p:nvPr>
        </p:nvSpPr>
        <p:spPr>
          <a:xfrm>
            <a:off x="609603" y="2146025"/>
            <a:ext cx="4011000" cy="39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g3f8da2ababf_257_82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g3f8da2ababf_257_82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8da2ababf_257_831"/>
          <p:cNvSpPr txBox="1">
            <a:spLocks noGrp="1"/>
          </p:cNvSpPr>
          <p:nvPr>
            <p:ph type="title"/>
          </p:nvPr>
        </p:nvSpPr>
        <p:spPr>
          <a:xfrm>
            <a:off x="2389717" y="5144689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3f8da2ababf_257_831"/>
          <p:cNvSpPr>
            <a:spLocks noGrp="1"/>
          </p:cNvSpPr>
          <p:nvPr>
            <p:ph type="pic" idx="2"/>
          </p:nvPr>
        </p:nvSpPr>
        <p:spPr>
          <a:xfrm>
            <a:off x="2389717" y="956864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g3f8da2ababf_257_831"/>
          <p:cNvSpPr txBox="1">
            <a:spLocks noGrp="1"/>
          </p:cNvSpPr>
          <p:nvPr>
            <p:ph type="body" idx="1"/>
          </p:nvPr>
        </p:nvSpPr>
        <p:spPr>
          <a:xfrm>
            <a:off x="2389717" y="5711429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8da2ababf_257_835"/>
          <p:cNvSpPr/>
          <p:nvPr/>
        </p:nvSpPr>
        <p:spPr>
          <a:xfrm>
            <a:off x="0" y="0"/>
            <a:ext cx="12192000" cy="650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g3f8da2ababf_257_835"/>
          <p:cNvGrpSpPr/>
          <p:nvPr/>
        </p:nvGrpSpPr>
        <p:grpSpPr>
          <a:xfrm>
            <a:off x="1107044" y="1588231"/>
            <a:ext cx="994316" cy="61100"/>
            <a:chOff x="4580561" y="2589004"/>
            <a:chExt cx="1064464" cy="25200"/>
          </a:xfrm>
        </p:grpSpPr>
        <p:sp>
          <p:nvSpPr>
            <p:cNvPr id="128" name="Google Shape;128;g3f8da2ababf_257_83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DB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g3f8da2ababf_257_8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g3f8da2ababf_257_835"/>
          <p:cNvSpPr txBox="1">
            <a:spLocks noGrp="1"/>
          </p:cNvSpPr>
          <p:nvPr>
            <p:ph type="title"/>
          </p:nvPr>
        </p:nvSpPr>
        <p:spPr>
          <a:xfrm>
            <a:off x="972602" y="1758200"/>
            <a:ext cx="10251600" cy="7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131" name="Google Shape;131;g3f8da2ababf_257_835"/>
          <p:cNvSpPr txBox="1">
            <a:spLocks noGrp="1"/>
          </p:cNvSpPr>
          <p:nvPr>
            <p:ph type="body" idx="1"/>
          </p:nvPr>
        </p:nvSpPr>
        <p:spPr>
          <a:xfrm>
            <a:off x="972602" y="2771833"/>
            <a:ext cx="10251600" cy="30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  <a:defRPr/>
            </a:lvl1pPr>
            <a:lvl2pPr marL="914400" lvl="1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marL="1371600" lvl="2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1828800" lvl="3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2286000" lvl="4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2743200" lvl="5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3200400" lvl="6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3657600" lvl="7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4114800" lvl="8" indent="-2984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g3f8da2ababf_257_835"/>
          <p:cNvSpPr txBox="1">
            <a:spLocks noGrp="1"/>
          </p:cNvSpPr>
          <p:nvPr>
            <p:ph type="sldNum" idx="12"/>
          </p:nvPr>
        </p:nvSpPr>
        <p:spPr>
          <a:xfrm>
            <a:off x="11381738" y="6333135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Calibri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609600" y="2146905"/>
            <a:ext cx="10972800" cy="397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4" name="Google Shape;14;p31" descr="MD-flag-background-ppt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" y="0"/>
            <a:ext cx="12191998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1" descr="UMBC-primary-logo-CMYK-on-black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2383" y="114905"/>
            <a:ext cx="2332336" cy="53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1" descr="corner-element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0559893" y="5201411"/>
            <a:ext cx="1632108" cy="165658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8da2ababf_257_781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3" name="Google Shape;73;g3f8da2ababf_257_781"/>
          <p:cNvSpPr txBox="1">
            <a:spLocks noGrp="1"/>
          </p:cNvSpPr>
          <p:nvPr>
            <p:ph type="body" idx="1"/>
          </p:nvPr>
        </p:nvSpPr>
        <p:spPr>
          <a:xfrm>
            <a:off x="609600" y="2146905"/>
            <a:ext cx="10972800" cy="39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g3f8da2ababf_257_78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g3f8da2ababf_257_78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6" name="Google Shape;76;g3f8da2ababf_257_781" descr="MD-flag-background-ppt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" y="0"/>
            <a:ext cx="121920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g3f8da2ababf_257_781" descr="UMBC-primary-logo-CMYK-on-black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92383" y="114905"/>
            <a:ext cx="2332337" cy="537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g3f8da2ababf_257_781" descr="corner-element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559893" y="5201411"/>
            <a:ext cx="1632108" cy="165659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"/>
          <p:cNvSpPr/>
          <p:nvPr/>
        </p:nvSpPr>
        <p:spPr>
          <a:xfrm>
            <a:off x="952500" y="1714500"/>
            <a:ext cx="76200" cy="1809600"/>
          </a:xfrm>
          <a:prstGeom prst="roundRect">
            <a:avLst>
              <a:gd name="adj" fmla="val 50000"/>
            </a:avLst>
          </a:prstGeom>
          <a:solidFill>
            <a:srgbClr val="EAAA0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"/>
          <p:cNvSpPr txBox="1">
            <a:spLocks noGrp="1"/>
          </p:cNvSpPr>
          <p:nvPr>
            <p:ph type="title"/>
          </p:nvPr>
        </p:nvSpPr>
        <p:spPr>
          <a:xfrm>
            <a:off x="1219200" y="1619250"/>
            <a:ext cx="9715500" cy="2000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EAAA00"/>
                </a:solidFill>
                <a:highlight>
                  <a:srgbClr val="111111"/>
                </a:highlight>
                <a:latin typeface="Calibri"/>
                <a:ea typeface="Calibri"/>
                <a:cs typeface="Calibri"/>
                <a:sym typeface="Calibri"/>
              </a:rPr>
              <a:t>UMBC BUSINESS SERVICES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4800" b="0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Accounts Payable PAW TRAINING</a:t>
            </a:r>
            <a:endParaRPr sz="4800" b="0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p1"/>
          <p:cNvGrpSpPr/>
          <p:nvPr/>
        </p:nvGrpSpPr>
        <p:grpSpPr>
          <a:xfrm>
            <a:off x="952500" y="4048125"/>
            <a:ext cx="4762500" cy="1285800"/>
            <a:chOff x="0" y="0"/>
            <a:chExt cx="4762500" cy="1285800"/>
          </a:xfrm>
        </p:grpSpPr>
        <p:sp>
          <p:nvSpPr>
            <p:cNvPr id="141" name="Google Shape;141;p1"/>
            <p:cNvSpPr/>
            <p:nvPr/>
          </p:nvSpPr>
          <p:spPr>
            <a:xfrm>
              <a:off x="0" y="0"/>
              <a:ext cx="4762500" cy="1285800"/>
            </a:xfrm>
            <a:prstGeom prst="roundRect">
              <a:avLst>
                <a:gd name="adj" fmla="val 8888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0" y="0"/>
              <a:ext cx="76200" cy="12858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3" name="Google Shape;143;p1"/>
          <p:cNvSpPr txBox="1"/>
          <p:nvPr/>
        </p:nvSpPr>
        <p:spPr>
          <a:xfrm>
            <a:off x="1257300" y="4191000"/>
            <a:ext cx="4286400" cy="796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EAAA00"/>
                </a:solidFill>
                <a:latin typeface="Calibri"/>
                <a:ea typeface="Calibri"/>
                <a:cs typeface="Calibri"/>
                <a:sym typeface="Calibri"/>
              </a:rPr>
              <a:t>Presenter</a:t>
            </a:r>
            <a:endParaRPr sz="1100" b="1">
              <a:solidFill>
                <a:srgbClr val="EAAA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Jalen Perkins,</a:t>
            </a: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5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1D5DB"/>
                </a:solidFill>
                <a:latin typeface="Calibri"/>
                <a:ea typeface="Calibri"/>
                <a:cs typeface="Calibri"/>
                <a:sym typeface="Calibri"/>
              </a:rPr>
              <a:t>Business Services</a:t>
            </a:r>
            <a:endParaRPr sz="1500">
              <a:solidFill>
                <a:srgbClr val="D1D5D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"/>
          <p:cNvSpPr/>
          <p:nvPr/>
        </p:nvSpPr>
        <p:spPr>
          <a:xfrm>
            <a:off x="5943600" y="4048125"/>
            <a:ext cx="5295900" cy="1285800"/>
          </a:xfrm>
          <a:prstGeom prst="roundRect">
            <a:avLst>
              <a:gd name="adj" fmla="val 8888"/>
            </a:avLst>
          </a:prstGeom>
          <a:solidFill>
            <a:srgbClr val="F8FAFC"/>
          </a:solidFill>
          <a:ln w="1905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"/>
          <p:cNvSpPr/>
          <p:nvPr/>
        </p:nvSpPr>
        <p:spPr>
          <a:xfrm>
            <a:off x="6210300" y="4191000"/>
            <a:ext cx="4762500" cy="10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Help &amp; Documentation</a:t>
            </a:r>
            <a:endParaRPr sz="1100" b="1">
              <a:solidFill>
                <a:srgbClr val="64748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0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rPr>
              <a:t>https://businessservices.umbc.edu/employee-help/</a:t>
            </a:r>
            <a:endParaRPr sz="1500" b="0">
              <a:solidFill>
                <a:srgbClr val="0F17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"/>
          <p:cNvSpPr txBox="1">
            <a:spLocks noGrp="1"/>
          </p:cNvSpPr>
          <p:nvPr>
            <p:ph type="title"/>
          </p:nvPr>
        </p:nvSpPr>
        <p:spPr>
          <a:xfrm>
            <a:off x="857250" y="762000"/>
            <a:ext cx="104775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111111"/>
                </a:solidFill>
                <a:latin typeface="Calibri"/>
                <a:ea typeface="Calibri"/>
                <a:cs typeface="Calibri"/>
                <a:sym typeface="Calibri"/>
              </a:rPr>
              <a:t>Sections</a:t>
            </a:r>
            <a:endParaRPr sz="4000" b="1">
              <a:solidFill>
                <a:srgbClr val="11111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2"/>
          <p:cNvGrpSpPr/>
          <p:nvPr/>
        </p:nvGrpSpPr>
        <p:grpSpPr>
          <a:xfrm>
            <a:off x="857250" y="1809750"/>
            <a:ext cx="3238500" cy="4095900"/>
            <a:chOff x="0" y="0"/>
            <a:chExt cx="3238500" cy="4095900"/>
          </a:xfrm>
        </p:grpSpPr>
        <p:sp>
          <p:nvSpPr>
            <p:cNvPr id="153" name="Google Shape;153;p2"/>
            <p:cNvSpPr/>
            <p:nvPr/>
          </p:nvSpPr>
          <p:spPr>
            <a:xfrm>
              <a:off x="0" y="0"/>
              <a:ext cx="3238500" cy="40959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285750" y="381000"/>
              <a:ext cx="2667000" cy="33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rPr>
                <a:t>SECTION 01</a:t>
              </a:r>
              <a:endParaRPr sz="1300" b="1" dirty="0">
                <a:solidFill>
                  <a:srgbClr val="EAAA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Creating Invoices</a:t>
              </a:r>
              <a:endParaRPr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2"/>
          <p:cNvGrpSpPr/>
          <p:nvPr/>
        </p:nvGrpSpPr>
        <p:grpSpPr>
          <a:xfrm>
            <a:off x="4476750" y="1809750"/>
            <a:ext cx="3238500" cy="4095900"/>
            <a:chOff x="0" y="0"/>
            <a:chExt cx="3238500" cy="4095900"/>
          </a:xfrm>
        </p:grpSpPr>
        <p:sp>
          <p:nvSpPr>
            <p:cNvPr id="157" name="Google Shape;157;p2"/>
            <p:cNvSpPr/>
            <p:nvPr/>
          </p:nvSpPr>
          <p:spPr>
            <a:xfrm>
              <a:off x="0" y="0"/>
              <a:ext cx="3238500" cy="40959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 txBox="1"/>
            <p:nvPr/>
          </p:nvSpPr>
          <p:spPr>
            <a:xfrm>
              <a:off x="285750" y="381000"/>
              <a:ext cx="2667000" cy="33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rPr>
                <a:t>SECTION 02</a:t>
              </a:r>
              <a:endParaRPr sz="1300" b="1" dirty="0">
                <a:solidFill>
                  <a:srgbClr val="EAAA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Creating Receipts</a:t>
              </a:r>
              <a:endParaRPr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0" name="Google Shape;160;p2"/>
          <p:cNvGrpSpPr/>
          <p:nvPr/>
        </p:nvGrpSpPr>
        <p:grpSpPr>
          <a:xfrm>
            <a:off x="8096250" y="1809750"/>
            <a:ext cx="3238500" cy="4095900"/>
            <a:chOff x="0" y="0"/>
            <a:chExt cx="3238500" cy="4095900"/>
          </a:xfrm>
        </p:grpSpPr>
        <p:sp>
          <p:nvSpPr>
            <p:cNvPr id="161" name="Google Shape;161;p2"/>
            <p:cNvSpPr/>
            <p:nvPr/>
          </p:nvSpPr>
          <p:spPr>
            <a:xfrm>
              <a:off x="0" y="0"/>
              <a:ext cx="3238500" cy="40959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285750" y="381000"/>
              <a:ext cx="2667000" cy="333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rPr>
                <a:t>SECTION 03</a:t>
              </a:r>
              <a:endParaRPr sz="1300" b="1" dirty="0">
                <a:solidFill>
                  <a:srgbClr val="EAAA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Creating Credit Memos</a:t>
              </a:r>
              <a:endParaRPr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solidFill>
                  <a:srgbClr val="9CA3A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8da2ababf_0_3632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E293B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Creating Invoices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Pre Checks Before Creating An Invoice</a:t>
            </a:r>
            <a:endParaRPr/>
          </a:p>
        </p:txBody>
      </p:sp>
      <p:sp>
        <p:nvSpPr>
          <p:cNvPr id="176" name="Google Shape;176;p4"/>
          <p:cNvSpPr/>
          <p:nvPr/>
        </p:nvSpPr>
        <p:spPr>
          <a:xfrm>
            <a:off x="8505423" y="46425"/>
            <a:ext cx="29658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Invoice Precheck</a:t>
            </a:r>
            <a:endParaRPr/>
          </a:p>
        </p:txBody>
      </p:sp>
      <p:grpSp>
        <p:nvGrpSpPr>
          <p:cNvPr id="177" name="Google Shape;177;p4"/>
          <p:cNvGrpSpPr/>
          <p:nvPr/>
        </p:nvGrpSpPr>
        <p:grpSpPr>
          <a:xfrm>
            <a:off x="857250" y="1905000"/>
            <a:ext cx="3238500" cy="3619500"/>
            <a:chOff x="0" y="0"/>
            <a:chExt cx="3238500" cy="3619500"/>
          </a:xfrm>
        </p:grpSpPr>
        <p:sp>
          <p:nvSpPr>
            <p:cNvPr id="178" name="Google Shape;178;p4"/>
            <p:cNvSpPr/>
            <p:nvPr/>
          </p:nvSpPr>
          <p:spPr>
            <a:xfrm>
              <a:off x="0" y="0"/>
              <a:ext cx="3238500" cy="36195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0" name="Google Shape;180;p4"/>
            <p:cNvGrpSpPr/>
            <p:nvPr/>
          </p:nvGrpSpPr>
          <p:grpSpPr>
            <a:xfrm>
              <a:off x="285750" y="381000"/>
              <a:ext cx="2667000" cy="2857500"/>
              <a:chOff x="0" y="0"/>
              <a:chExt cx="2667000" cy="2857500"/>
            </a:xfrm>
          </p:grpSpPr>
          <p:sp>
            <p:nvSpPr>
              <p:cNvPr id="181" name="Google Shape;181;p4"/>
              <p:cNvSpPr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4"/>
              <p:cNvSpPr txBox="1"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 dirty="0">
                    <a:solidFill>
                      <a:srgbClr val="EAAA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CHECK 01</a:t>
                </a:r>
                <a:endParaRPr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endParaRPr dirty="0"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Do you have a Contract or Purchase Order (PO)?</a:t>
                </a:r>
                <a:endParaRPr sz="22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3" name="Google Shape;183;p4"/>
          <p:cNvGrpSpPr/>
          <p:nvPr/>
        </p:nvGrpSpPr>
        <p:grpSpPr>
          <a:xfrm>
            <a:off x="4476750" y="1905000"/>
            <a:ext cx="3238500" cy="3619500"/>
            <a:chOff x="0" y="0"/>
            <a:chExt cx="3238500" cy="3619500"/>
          </a:xfrm>
        </p:grpSpPr>
        <p:sp>
          <p:nvSpPr>
            <p:cNvPr id="184" name="Google Shape;184;p4"/>
            <p:cNvSpPr/>
            <p:nvPr/>
          </p:nvSpPr>
          <p:spPr>
            <a:xfrm>
              <a:off x="0" y="0"/>
              <a:ext cx="3238500" cy="36195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6" name="Google Shape;186;p4"/>
            <p:cNvGrpSpPr/>
            <p:nvPr/>
          </p:nvGrpSpPr>
          <p:grpSpPr>
            <a:xfrm>
              <a:off x="285750" y="381000"/>
              <a:ext cx="2667000" cy="2857500"/>
              <a:chOff x="0" y="0"/>
              <a:chExt cx="2667000" cy="2857500"/>
            </a:xfrm>
          </p:grpSpPr>
          <p:sp>
            <p:nvSpPr>
              <p:cNvPr id="187" name="Google Shape;187;p4"/>
              <p:cNvSpPr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4"/>
              <p:cNvSpPr txBox="1"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 dirty="0">
                    <a:solidFill>
                      <a:srgbClr val="EAAA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CHECK 02</a:t>
                </a:r>
                <a:endParaRPr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endParaRPr dirty="0"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Is it the final Invoice?</a:t>
                </a:r>
                <a:endParaRPr sz="22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89" name="Google Shape;189;p4"/>
          <p:cNvGrpSpPr/>
          <p:nvPr/>
        </p:nvGrpSpPr>
        <p:grpSpPr>
          <a:xfrm>
            <a:off x="8096250" y="1905000"/>
            <a:ext cx="3238500" cy="3619500"/>
            <a:chOff x="0" y="0"/>
            <a:chExt cx="3238500" cy="3619500"/>
          </a:xfrm>
        </p:grpSpPr>
        <p:sp>
          <p:nvSpPr>
            <p:cNvPr id="190" name="Google Shape;190;p4"/>
            <p:cNvSpPr/>
            <p:nvPr/>
          </p:nvSpPr>
          <p:spPr>
            <a:xfrm>
              <a:off x="0" y="0"/>
              <a:ext cx="3238500" cy="3619500"/>
            </a:xfrm>
            <a:prstGeom prst="roundRect">
              <a:avLst>
                <a:gd name="adj" fmla="val 4705"/>
              </a:avLst>
            </a:prstGeom>
            <a:solidFill>
              <a:srgbClr val="11111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0" y="0"/>
              <a:ext cx="3238500" cy="76200"/>
            </a:xfrm>
            <a:prstGeom prst="roundRect">
              <a:avLst>
                <a:gd name="adj" fmla="val 50000"/>
              </a:avLst>
            </a:prstGeom>
            <a:solidFill>
              <a:srgbClr val="EAAA0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2" name="Google Shape;192;p4"/>
            <p:cNvGrpSpPr/>
            <p:nvPr/>
          </p:nvGrpSpPr>
          <p:grpSpPr>
            <a:xfrm>
              <a:off x="285750" y="381000"/>
              <a:ext cx="2667000" cy="2857500"/>
              <a:chOff x="0" y="0"/>
              <a:chExt cx="2667000" cy="2857500"/>
            </a:xfrm>
          </p:grpSpPr>
          <p:sp>
            <p:nvSpPr>
              <p:cNvPr id="193" name="Google Shape;193;p4"/>
              <p:cNvSpPr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4"/>
              <p:cNvSpPr txBox="1"/>
              <p:nvPr/>
            </p:nvSpPr>
            <p:spPr>
              <a:xfrm>
                <a:off x="0" y="0"/>
                <a:ext cx="2667000" cy="285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300" b="1" dirty="0">
                    <a:solidFill>
                      <a:srgbClr val="EAAA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CHECK 03</a:t>
                </a:r>
                <a:endParaRPr sz="1300" b="1" dirty="0">
                  <a:solidFill>
                    <a:srgbClr val="EAAA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l" rtl="0">
                  <a:spcBef>
                    <a:spcPts val="1500"/>
                  </a:spcBef>
                  <a:spcAft>
                    <a:spcPts val="0"/>
                  </a:spcAft>
                  <a:buNone/>
                </a:pPr>
                <a:r>
                  <a:rPr lang="en-US" sz="2200" b="1" dirty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Is the invoice final amount greater than the PO?</a:t>
                </a:r>
                <a:endParaRPr sz="22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8da2ababf_0_1244"/>
          <p:cNvSpPr txBox="1">
            <a:spLocks noGrp="1"/>
          </p:cNvSpPr>
          <p:nvPr>
            <p:ph type="ctrTitle"/>
          </p:nvPr>
        </p:nvSpPr>
        <p:spPr>
          <a:xfrm>
            <a:off x="2209800" y="1684112"/>
            <a:ext cx="7772400" cy="4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US"/>
            </a:br>
            <a:br>
              <a:rPr lang="en-US"/>
            </a:br>
            <a:endParaRPr sz="3100"/>
          </a:p>
        </p:txBody>
      </p:sp>
      <p:sp>
        <p:nvSpPr>
          <p:cNvPr id="201" name="Google Shape;201;g3f8da2ababf_0_1244"/>
          <p:cNvSpPr txBox="1"/>
          <p:nvPr/>
        </p:nvSpPr>
        <p:spPr>
          <a:xfrm>
            <a:off x="476250" y="1095375"/>
            <a:ext cx="5524500" cy="50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95250" rIns="95250" bIns="95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dirty="0">
                <a:solidFill>
                  <a:srgbClr val="11111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Pre-Invoice Checklist</a:t>
            </a:r>
            <a:endParaRPr sz="2400" b="0" dirty="0">
              <a:solidFill>
                <a:srgbClr val="111111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50" b="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Please ensure all invoices meet the following requirements to avoid processing delays:</a:t>
            </a:r>
            <a:endParaRPr sz="1250" b="0" dirty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875"/>
              </a:spcBef>
              <a:spcAft>
                <a:spcPts val="0"/>
              </a:spcAft>
              <a:buNone/>
            </a:pPr>
            <a:r>
              <a:rPr lang="en-US" sz="1350" b="1" dirty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PO or Contract Number</a:t>
            </a:r>
            <a:endParaRPr sz="1350" b="1" dirty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47650" marR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Make sure the Purchase Order (PO) Number or Contract Number is clearly visible on the invoice.</a:t>
            </a:r>
            <a:endParaRPr sz="1100" dirty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50" b="1" dirty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Supplier Name &amp; Remit Address</a:t>
            </a:r>
            <a:endParaRPr sz="1350" b="1" dirty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47650" marR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Invoices must include the supplier's name and remit address. </a:t>
            </a:r>
            <a:r>
              <a:rPr lang="en-US" sz="1100" b="1" dirty="0">
                <a:solidFill>
                  <a:srgbClr val="D13F3B"/>
                </a:solidFill>
                <a:latin typeface="Inter"/>
                <a:ea typeface="Inter"/>
                <a:cs typeface="Inter"/>
                <a:sym typeface="Inter"/>
              </a:rPr>
              <a:t>Note:</a:t>
            </a:r>
            <a:r>
              <a:rPr lang="en-US" sz="110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 These must match the PO and PAW details exactly.</a:t>
            </a:r>
            <a:endParaRPr sz="1100" dirty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50" b="1" dirty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Billed to UMBC</a:t>
            </a:r>
            <a:endParaRPr sz="1350" b="1" dirty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47650" marR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Invoices must be billed to UMBC or affiliated UMBC organizations and include our complete official address.</a:t>
            </a:r>
            <a:endParaRPr sz="1100" dirty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350" b="1" dirty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Required Invoice Details</a:t>
            </a:r>
            <a:endParaRPr sz="1350" b="1" dirty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247650" marR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The invoice number, invoice date, and a detailed, itemized description of the goods or services must be present.</a:t>
            </a:r>
            <a:endParaRPr sz="1100" dirty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02" name="Google Shape;202;g3f8da2ababf_0_12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60171" y="1038224"/>
            <a:ext cx="5463859" cy="5211376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f8da2ababf_0_1244"/>
          <p:cNvSpPr/>
          <p:nvPr/>
        </p:nvSpPr>
        <p:spPr>
          <a:xfrm rot="5400000">
            <a:off x="8046790" y="2242734"/>
            <a:ext cx="378600" cy="10422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f8da2ababf_0_1244"/>
          <p:cNvSpPr/>
          <p:nvPr/>
        </p:nvSpPr>
        <p:spPr>
          <a:xfrm rot="5400000">
            <a:off x="8251773" y="829042"/>
            <a:ext cx="446400" cy="12219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A0C94A"/>
              </a:gs>
              <a:gs pos="100000">
                <a:srgbClr val="DBFF9C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f8da2ababf_0_1244"/>
          <p:cNvSpPr/>
          <p:nvPr/>
        </p:nvSpPr>
        <p:spPr>
          <a:xfrm rot="-5400000">
            <a:off x="10162343" y="1533327"/>
            <a:ext cx="268200" cy="7320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932B"/>
              </a:gs>
              <a:gs pos="100000">
                <a:srgbClr val="FFB674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f8da2ababf_0_1244"/>
          <p:cNvSpPr/>
          <p:nvPr/>
        </p:nvSpPr>
        <p:spPr>
          <a:xfrm rot="-5400000">
            <a:off x="10323970" y="1075367"/>
            <a:ext cx="268200" cy="7320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932B"/>
              </a:gs>
              <a:gs pos="100000">
                <a:srgbClr val="FFB674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f8da2ababf_0_1244"/>
          <p:cNvSpPr/>
          <p:nvPr/>
        </p:nvSpPr>
        <p:spPr>
          <a:xfrm rot="10800000">
            <a:off x="7353448" y="4257439"/>
            <a:ext cx="732000" cy="9957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932B"/>
              </a:gs>
              <a:gs pos="100000">
                <a:srgbClr val="FFB674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3f8da2ababf_0_1244"/>
          <p:cNvSpPr/>
          <p:nvPr/>
        </p:nvSpPr>
        <p:spPr>
          <a:xfrm rot="10800000">
            <a:off x="8823147" y="4443899"/>
            <a:ext cx="732000" cy="9957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FF932B"/>
              </a:gs>
              <a:gs pos="100000">
                <a:srgbClr val="FFB674"/>
              </a:gs>
            </a:gsLst>
            <a:lin ang="16200000" scaled="0"/>
          </a:gradFill>
          <a:ln w="9525" cap="flat" cmpd="sng">
            <a:solidFill>
              <a:srgbClr val="F5913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f8da2ababf_0_1244"/>
          <p:cNvSpPr/>
          <p:nvPr/>
        </p:nvSpPr>
        <p:spPr>
          <a:xfrm>
            <a:off x="8920928" y="2436478"/>
            <a:ext cx="341400" cy="10335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7F5AAB"/>
              </a:gs>
              <a:gs pos="100000">
                <a:srgbClr val="C7AEED"/>
              </a:gs>
            </a:gsLst>
            <a:lin ang="16200000" scaled="0"/>
          </a:gradFill>
          <a:ln w="9525" cap="flat" cmpd="sng">
            <a:solidFill>
              <a:srgbClr val="7C5F9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f8da2ababf_0_1244"/>
          <p:cNvSpPr/>
          <p:nvPr/>
        </p:nvSpPr>
        <p:spPr>
          <a:xfrm>
            <a:off x="8505423" y="46425"/>
            <a:ext cx="29658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Invoice Precheck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1216" y="2777628"/>
            <a:ext cx="2658966" cy="3501981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6"/>
          <p:cNvSpPr/>
          <p:nvPr/>
        </p:nvSpPr>
        <p:spPr>
          <a:xfrm>
            <a:off x="6110731" y="3505200"/>
            <a:ext cx="654134" cy="23995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 rot="5400000">
            <a:off x="7086322" y="3265242"/>
            <a:ext cx="654134" cy="23995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 rot="5400000">
            <a:off x="8373687" y="3743953"/>
            <a:ext cx="654134" cy="239958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426" y="2976552"/>
            <a:ext cx="5500615" cy="270717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"/>
          <p:cNvSpPr/>
          <p:nvPr/>
        </p:nvSpPr>
        <p:spPr>
          <a:xfrm>
            <a:off x="1258509" y="4049668"/>
            <a:ext cx="1638300" cy="560939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D13F3B"/>
              </a:gs>
              <a:gs pos="100000">
                <a:srgbClr val="FF9995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 txBox="1">
            <a:spLocks noGrp="1"/>
          </p:cNvSpPr>
          <p:nvPr>
            <p:ph type="body" idx="1"/>
          </p:nvPr>
        </p:nvSpPr>
        <p:spPr>
          <a:xfrm>
            <a:off x="308425" y="1704175"/>
            <a:ext cx="4953000" cy="1047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Punch Out Invoices</a:t>
            </a:r>
            <a:endParaRPr sz="1800" b="1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5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Punch out suppliers upload their own invoices directly into the system, requiring no manual entry.</a:t>
            </a:r>
            <a:endParaRPr sz="1250" b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6"/>
          <p:cNvSpPr txBox="1"/>
          <p:nvPr/>
        </p:nvSpPr>
        <p:spPr>
          <a:xfrm>
            <a:off x="6442975" y="1795625"/>
            <a:ext cx="4953000" cy="1047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Non-Punch Out Invoices</a:t>
            </a:r>
            <a:endParaRPr sz="1800" b="1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25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rPr>
              <a:t>Non-Punchout Suppliers will require a manual upload of invoices within the PAW portal.</a:t>
            </a:r>
            <a:endParaRPr sz="1250" b="0">
              <a:solidFill>
                <a:srgbClr val="55555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6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</a:t>
            </a:r>
            <a:endParaRPr sz="3800" b="1" i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Google Shape;230;p7"/>
          <p:cNvGrpSpPr/>
          <p:nvPr/>
        </p:nvGrpSpPr>
        <p:grpSpPr>
          <a:xfrm>
            <a:off x="6098007" y="2692333"/>
            <a:ext cx="5484831" cy="2343704"/>
            <a:chOff x="6130599" y="3931509"/>
            <a:chExt cx="5233617" cy="1858313"/>
          </a:xfrm>
        </p:grpSpPr>
        <p:pic>
          <p:nvPicPr>
            <p:cNvPr id="231" name="Google Shape;231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130599" y="3931509"/>
              <a:ext cx="5233617" cy="18583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" name="Google Shape;232;p7"/>
            <p:cNvSpPr/>
            <p:nvPr/>
          </p:nvSpPr>
          <p:spPr>
            <a:xfrm rot="10800000">
              <a:off x="8747407" y="5060825"/>
              <a:ext cx="2376260" cy="374139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13F3B"/>
                </a:gs>
                <a:gs pos="100000">
                  <a:srgbClr val="FF9995"/>
                </a:gs>
              </a:gsLst>
              <a:lin ang="16200000" scaled="0"/>
            </a:gradFill>
            <a:ln w="9525" cap="flat" cmpd="sng">
              <a:solidFill>
                <a:srgbClr val="BD4B4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7"/>
          <p:cNvSpPr/>
          <p:nvPr/>
        </p:nvSpPr>
        <p:spPr>
          <a:xfrm>
            <a:off x="8245160" y="46425"/>
            <a:ext cx="322620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Punch Out Invoices</a:t>
            </a:r>
            <a:endParaRPr/>
          </a:p>
        </p:txBody>
      </p:sp>
      <p:grpSp>
        <p:nvGrpSpPr>
          <p:cNvPr id="234" name="Google Shape;234;p7"/>
          <p:cNvGrpSpPr/>
          <p:nvPr/>
        </p:nvGrpSpPr>
        <p:grpSpPr>
          <a:xfrm>
            <a:off x="501275" y="2086300"/>
            <a:ext cx="4953000" cy="4419600"/>
            <a:chOff x="0" y="0"/>
            <a:chExt cx="4953000" cy="4419600"/>
          </a:xfrm>
        </p:grpSpPr>
        <p:sp>
          <p:nvSpPr>
            <p:cNvPr id="235" name="Google Shape;235;p7"/>
            <p:cNvSpPr txBox="1"/>
            <p:nvPr/>
          </p:nvSpPr>
          <p:spPr>
            <a:xfrm>
              <a:off x="0" y="0"/>
              <a:ext cx="4953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 Supplier-Generated Invoice</a:t>
              </a:r>
              <a:endParaRPr sz="18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25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Punch Out vendors will </a:t>
              </a:r>
              <a:r>
                <a:rPr lang="en-US" sz="125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generate </a:t>
              </a:r>
              <a:r>
                <a:rPr lang="en-US" sz="125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an invoice into PAW when an item is bought</a:t>
              </a:r>
              <a:r>
                <a:rPr lang="en-US" sz="125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sz="125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grpSp>
          <p:nvGrpSpPr>
            <p:cNvPr id="236" name="Google Shape;236;p7"/>
            <p:cNvGrpSpPr/>
            <p:nvPr/>
          </p:nvGrpSpPr>
          <p:grpSpPr>
            <a:xfrm>
              <a:off x="0" y="952500"/>
              <a:ext cx="4953000" cy="3467100"/>
              <a:chOff x="0" y="0"/>
              <a:chExt cx="4953000" cy="3467100"/>
            </a:xfrm>
          </p:grpSpPr>
          <p:pic>
            <p:nvPicPr>
              <p:cNvPr id="237" name="Google Shape;237;p7"/>
              <p:cNvPicPr preferRelativeResize="0"/>
              <p:nvPr/>
            </p:nvPicPr>
            <p:blipFill rotWithShape="1">
              <a:blip r:embed="rId4">
                <a:alphaModFix/>
              </a:blip>
              <a:srcRect t="20" b="20"/>
              <a:stretch/>
            </p:blipFill>
            <p:spPr>
              <a:xfrm>
                <a:off x="0" y="0"/>
                <a:ext cx="4953000" cy="3467100"/>
              </a:xfrm>
              <a:prstGeom prst="roundRect">
                <a:avLst>
                  <a:gd name="adj" fmla="val 2197"/>
                </a:avLst>
              </a:prstGeom>
              <a:noFill/>
              <a:ln>
                <a:noFill/>
              </a:ln>
            </p:spPr>
          </p:pic>
          <p:sp>
            <p:nvSpPr>
              <p:cNvPr id="238" name="Google Shape;238;p7"/>
              <p:cNvSpPr/>
              <p:nvPr/>
            </p:nvSpPr>
            <p:spPr>
              <a:xfrm>
                <a:off x="0" y="0"/>
                <a:ext cx="4953000" cy="3467100"/>
              </a:xfrm>
              <a:prstGeom prst="roundRect">
                <a:avLst>
                  <a:gd name="adj" fmla="val 2197"/>
                </a:avLst>
              </a:prstGeom>
              <a:solidFill>
                <a:srgbClr val="000000">
                  <a:alpha val="0"/>
                </a:srgbClr>
              </a:solidFill>
              <a:ln w="1905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PAW, Cont.</a:t>
            </a:r>
            <a:endParaRPr sz="3800" b="1" i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PAW, Cont.</a:t>
            </a:r>
            <a:endParaRPr sz="3800" b="1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46" name="Google Shape;246;p8"/>
          <p:cNvGrpSpPr/>
          <p:nvPr/>
        </p:nvGrpSpPr>
        <p:grpSpPr>
          <a:xfrm>
            <a:off x="762000" y="2000250"/>
            <a:ext cx="5372100" cy="952500"/>
            <a:chOff x="0" y="0"/>
            <a:chExt cx="5372100" cy="952500"/>
          </a:xfrm>
        </p:grpSpPr>
        <p:sp>
          <p:nvSpPr>
            <p:cNvPr id="247" name="Google Shape;247;p8"/>
            <p:cNvSpPr/>
            <p:nvPr/>
          </p:nvSpPr>
          <p:spPr>
            <a:xfrm>
              <a:off x="0" y="0"/>
              <a:ext cx="457200" cy="4572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 txBox="1"/>
            <p:nvPr/>
          </p:nvSpPr>
          <p:spPr>
            <a:xfrm>
              <a:off x="0" y="0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>
                  <a:solidFill>
                    <a:srgbClr val="000000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1</a:t>
              </a:r>
              <a:endParaRPr sz="1600" b="0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  <p:sp>
          <p:nvSpPr>
            <p:cNvPr id="249" name="Google Shape;249;p8"/>
            <p:cNvSpPr txBox="1"/>
            <p:nvPr/>
          </p:nvSpPr>
          <p:spPr>
            <a:xfrm>
              <a:off x="609600" y="0"/>
              <a:ext cx="4762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Go to your PO</a:t>
              </a:r>
              <a:endParaRPr sz="16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Navigate to the specific Purchase Order (PO) related to your invoice within the PAW portal.</a:t>
              </a:r>
              <a:endParaRPr sz="120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50" name="Google Shape;250;p8"/>
          <p:cNvSpPr/>
          <p:nvPr/>
        </p:nvSpPr>
        <p:spPr>
          <a:xfrm>
            <a:off x="7422820" y="46425"/>
            <a:ext cx="4048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Non-Punchout Invoices</a:t>
            </a:r>
            <a:endParaRPr/>
          </a:p>
        </p:txBody>
      </p:sp>
      <p:grpSp>
        <p:nvGrpSpPr>
          <p:cNvPr id="251" name="Google Shape;251;p8"/>
          <p:cNvGrpSpPr/>
          <p:nvPr/>
        </p:nvGrpSpPr>
        <p:grpSpPr>
          <a:xfrm>
            <a:off x="762000" y="3238500"/>
            <a:ext cx="5372100" cy="952500"/>
            <a:chOff x="0" y="0"/>
            <a:chExt cx="5372100" cy="952500"/>
          </a:xfrm>
        </p:grpSpPr>
        <p:sp>
          <p:nvSpPr>
            <p:cNvPr id="252" name="Google Shape;252;p8"/>
            <p:cNvSpPr/>
            <p:nvPr/>
          </p:nvSpPr>
          <p:spPr>
            <a:xfrm>
              <a:off x="0" y="0"/>
              <a:ext cx="457200" cy="4572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 txBox="1"/>
            <p:nvPr/>
          </p:nvSpPr>
          <p:spPr>
            <a:xfrm>
              <a:off x="0" y="0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>
                  <a:solidFill>
                    <a:srgbClr val="000000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2</a:t>
              </a:r>
              <a:endParaRPr sz="1600" b="0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  <p:sp>
          <p:nvSpPr>
            <p:cNvPr id="254" name="Google Shape;254;p8"/>
            <p:cNvSpPr txBox="1"/>
            <p:nvPr/>
          </p:nvSpPr>
          <p:spPr>
            <a:xfrm>
              <a:off x="609600" y="0"/>
              <a:ext cx="4762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Open Action Menu</a:t>
              </a:r>
              <a:endParaRPr sz="16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Click the three vertical dots (ellipsis icon) located in the upper right-hand corner of the page.</a:t>
              </a:r>
              <a:endParaRPr sz="120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55" name="Google Shape;255;p8"/>
          <p:cNvGrpSpPr/>
          <p:nvPr/>
        </p:nvGrpSpPr>
        <p:grpSpPr>
          <a:xfrm>
            <a:off x="762000" y="4476750"/>
            <a:ext cx="5372100" cy="952500"/>
            <a:chOff x="0" y="0"/>
            <a:chExt cx="5372100" cy="952500"/>
          </a:xfrm>
        </p:grpSpPr>
        <p:sp>
          <p:nvSpPr>
            <p:cNvPr id="256" name="Google Shape;256;p8"/>
            <p:cNvSpPr/>
            <p:nvPr/>
          </p:nvSpPr>
          <p:spPr>
            <a:xfrm>
              <a:off x="0" y="0"/>
              <a:ext cx="457200" cy="4572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 txBox="1"/>
            <p:nvPr/>
          </p:nvSpPr>
          <p:spPr>
            <a:xfrm>
              <a:off x="0" y="0"/>
              <a:ext cx="4572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>
                  <a:solidFill>
                    <a:srgbClr val="000000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3</a:t>
              </a:r>
              <a:endParaRPr sz="1600" b="0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  <p:sp>
          <p:nvSpPr>
            <p:cNvPr id="258" name="Google Shape;258;p8"/>
            <p:cNvSpPr txBox="1"/>
            <p:nvPr/>
          </p:nvSpPr>
          <p:spPr>
            <a:xfrm>
              <a:off x="609600" y="0"/>
              <a:ext cx="47625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Create Invoice</a:t>
              </a:r>
              <a:endParaRPr sz="16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Select </a:t>
              </a:r>
              <a:r>
                <a:rPr lang="en-US" sz="1200" b="1">
                  <a:solidFill>
                    <a:srgbClr val="D13F3B"/>
                  </a:solidFill>
                  <a:latin typeface="Inter"/>
                  <a:ea typeface="Inter"/>
                  <a:cs typeface="Inter"/>
                  <a:sym typeface="Inter"/>
                </a:rPr>
                <a:t>"Create Invoice"</a:t>
              </a:r>
              <a:r>
                <a:rPr lang="en-US" sz="120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 from the drop-down menu options to begin.</a:t>
              </a:r>
              <a:endParaRPr sz="120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59" name="Google Shape;259;p8"/>
          <p:cNvGrpSpPr/>
          <p:nvPr/>
        </p:nvGrpSpPr>
        <p:grpSpPr>
          <a:xfrm>
            <a:off x="6905625" y="1857375"/>
            <a:ext cx="3095700" cy="3476700"/>
            <a:chOff x="-142875" y="-142875"/>
            <a:chExt cx="3095700" cy="3476700"/>
          </a:xfrm>
        </p:grpSpPr>
        <p:sp>
          <p:nvSpPr>
            <p:cNvPr id="260" name="Google Shape;260;p8"/>
            <p:cNvSpPr/>
            <p:nvPr/>
          </p:nvSpPr>
          <p:spPr>
            <a:xfrm>
              <a:off x="-142875" y="-142875"/>
              <a:ext cx="3095700" cy="3476700"/>
            </a:xfrm>
            <a:prstGeom prst="roundRect">
              <a:avLst>
                <a:gd name="adj" fmla="val 3692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61" name="Google Shape;261;p8"/>
            <p:cNvPicPr preferRelativeResize="0"/>
            <p:nvPr/>
          </p:nvPicPr>
          <p:blipFill rotWithShape="1">
            <a:blip r:embed="rId3">
              <a:alphaModFix/>
            </a:blip>
            <a:srcRect l="8417" r="8416"/>
            <a:stretch/>
          </p:blipFill>
          <p:spPr>
            <a:xfrm>
              <a:off x="0" y="0"/>
              <a:ext cx="2809800" cy="319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" name="Google Shape;262;p8"/>
            <p:cNvSpPr/>
            <p:nvPr/>
          </p:nvSpPr>
          <p:spPr>
            <a:xfrm>
              <a:off x="2367050" y="262050"/>
              <a:ext cx="533400" cy="285900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28575" cap="flat" cmpd="sng">
              <a:solidFill>
                <a:srgbClr val="D13F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657000" y="2318500"/>
              <a:ext cx="2152800" cy="285900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28575" cap="flat" cmpd="sng">
              <a:solidFill>
                <a:srgbClr val="D13F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8da2ababf_0_2131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PAW, Cont.</a:t>
            </a:r>
            <a:endParaRPr sz="3800" b="1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270" name="Google Shape;270;g3f8da2ababf_0_2131"/>
          <p:cNvGrpSpPr/>
          <p:nvPr/>
        </p:nvGrpSpPr>
        <p:grpSpPr>
          <a:xfrm>
            <a:off x="6286500" y="2000250"/>
            <a:ext cx="5143500" cy="952500"/>
            <a:chOff x="0" y="0"/>
            <a:chExt cx="5143500" cy="952500"/>
          </a:xfrm>
        </p:grpSpPr>
        <p:sp>
          <p:nvSpPr>
            <p:cNvPr id="271" name="Google Shape;271;g3f8da2ababf_0_2131"/>
            <p:cNvSpPr/>
            <p:nvPr/>
          </p:nvSpPr>
          <p:spPr>
            <a:xfrm>
              <a:off x="0" y="0"/>
              <a:ext cx="457200" cy="457200"/>
            </a:xfrm>
            <a:prstGeom prst="ellipse">
              <a:avLst/>
            </a:prstGeom>
            <a:solidFill>
              <a:srgbClr val="FFC20E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g3f8da2ababf_0_2131"/>
            <p:cNvSpPr txBox="1"/>
            <p:nvPr/>
          </p:nvSpPr>
          <p:spPr>
            <a:xfrm>
              <a:off x="0" y="0"/>
              <a:ext cx="457200" cy="457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latin typeface="Inter ExtraBold"/>
                  <a:ea typeface="Inter ExtraBold"/>
                  <a:cs typeface="Inter ExtraBold"/>
                  <a:sym typeface="Inter ExtraBold"/>
                </a:rPr>
                <a:t>5</a:t>
              </a:r>
              <a:endParaRPr sz="1600" b="0">
                <a:solidFill>
                  <a:srgbClr val="000000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</p:txBody>
        </p:sp>
        <p:sp>
          <p:nvSpPr>
            <p:cNvPr id="273" name="Google Shape;273;g3f8da2ababf_0_2131"/>
            <p:cNvSpPr txBox="1"/>
            <p:nvPr/>
          </p:nvSpPr>
          <p:spPr>
            <a:xfrm>
              <a:off x="609600" y="0"/>
              <a:ext cx="4533900" cy="952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111111"/>
                  </a:solidFill>
                  <a:latin typeface="Inter"/>
                  <a:ea typeface="Inter"/>
                  <a:cs typeface="Inter"/>
                  <a:sym typeface="Inter"/>
                </a:rPr>
                <a:t>Upload Attachments</a:t>
              </a:r>
              <a:endParaRPr sz="1600" b="1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555555"/>
                  </a:solidFill>
                  <a:latin typeface="Inter"/>
                  <a:ea typeface="Inter"/>
                  <a:cs typeface="Inter"/>
                  <a:sym typeface="Inter"/>
                </a:rPr>
                <a:t>Click on the "Attachments" tab to upload the required supplier invoices and backup documentation.</a:t>
              </a:r>
              <a:endParaRPr sz="1200" b="0">
                <a:solidFill>
                  <a:srgbClr val="555555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74" name="Google Shape;274;g3f8da2ababf_0_2131"/>
          <p:cNvGrpSpPr/>
          <p:nvPr/>
        </p:nvGrpSpPr>
        <p:grpSpPr>
          <a:xfrm>
            <a:off x="762000" y="2000250"/>
            <a:ext cx="4953000" cy="3905400"/>
            <a:chOff x="0" y="0"/>
            <a:chExt cx="4953000" cy="3905400"/>
          </a:xfrm>
        </p:grpSpPr>
        <p:sp>
          <p:nvSpPr>
            <p:cNvPr id="275" name="Google Shape;275;g3f8da2ababf_0_2131"/>
            <p:cNvSpPr/>
            <p:nvPr/>
          </p:nvSpPr>
          <p:spPr>
            <a:xfrm>
              <a:off x="0" y="0"/>
              <a:ext cx="4953000" cy="3905400"/>
            </a:xfrm>
            <a:prstGeom prst="roundRect">
              <a:avLst>
                <a:gd name="adj" fmla="val 2926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76" name="Google Shape;276;g3f8da2ababf_0_2131"/>
            <p:cNvPicPr preferRelativeResize="0"/>
            <p:nvPr/>
          </p:nvPicPr>
          <p:blipFill rotWithShape="1">
            <a:blip r:embed="rId3">
              <a:alphaModFix/>
            </a:blip>
            <a:srcRect t="12270" b="12270"/>
            <a:stretch/>
          </p:blipFill>
          <p:spPr>
            <a:xfrm>
              <a:off x="142875" y="142875"/>
              <a:ext cx="4667400" cy="2905200"/>
            </a:xfrm>
            <a:prstGeom prst="roundRect">
              <a:avLst>
                <a:gd name="adj" fmla="val 2622"/>
              </a:avLst>
            </a:prstGeom>
            <a:noFill/>
            <a:ln>
              <a:noFill/>
            </a:ln>
          </p:spPr>
        </p:pic>
        <p:sp>
          <p:nvSpPr>
            <p:cNvPr id="277" name="Google Shape;277;g3f8da2ababf_0_2131"/>
            <p:cNvSpPr txBox="1"/>
            <p:nvPr/>
          </p:nvSpPr>
          <p:spPr>
            <a:xfrm>
              <a:off x="190500" y="3286125"/>
              <a:ext cx="4572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0">
                  <a:solidFill>
                    <a:srgbClr val="555555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Invoice Entry Form Overview</a:t>
              </a:r>
              <a:endParaRPr sz="1400" b="0">
                <a:solidFill>
                  <a:srgbClr val="555555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sp>
        <p:nvSpPr>
          <p:cNvPr id="278" name="Google Shape;278;g3f8da2ababf_0_2131"/>
          <p:cNvSpPr/>
          <p:nvPr/>
        </p:nvSpPr>
        <p:spPr>
          <a:xfrm>
            <a:off x="7422820" y="46425"/>
            <a:ext cx="4048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Non-Punchout Invoices</a:t>
            </a:r>
            <a:endParaRPr/>
          </a:p>
        </p:txBody>
      </p:sp>
      <p:grpSp>
        <p:nvGrpSpPr>
          <p:cNvPr id="279" name="Google Shape;279;g3f8da2ababf_0_2131"/>
          <p:cNvGrpSpPr/>
          <p:nvPr/>
        </p:nvGrpSpPr>
        <p:grpSpPr>
          <a:xfrm>
            <a:off x="6286500" y="3190950"/>
            <a:ext cx="5143500" cy="2714700"/>
            <a:chOff x="0" y="0"/>
            <a:chExt cx="5143500" cy="2714700"/>
          </a:xfrm>
        </p:grpSpPr>
        <p:sp>
          <p:nvSpPr>
            <p:cNvPr id="280" name="Google Shape;280;g3f8da2ababf_0_2131"/>
            <p:cNvSpPr/>
            <p:nvPr/>
          </p:nvSpPr>
          <p:spPr>
            <a:xfrm>
              <a:off x="0" y="0"/>
              <a:ext cx="5143500" cy="2714700"/>
            </a:xfrm>
            <a:prstGeom prst="roundRect">
              <a:avLst>
                <a:gd name="adj" fmla="val 4210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81" name="Google Shape;281;g3f8da2ababf_0_2131"/>
            <p:cNvPicPr preferRelativeResize="0"/>
            <p:nvPr/>
          </p:nvPicPr>
          <p:blipFill rotWithShape="1">
            <a:blip r:embed="rId4">
              <a:alphaModFix/>
            </a:blip>
            <a:srcRect l="22176" r="22176"/>
            <a:stretch/>
          </p:blipFill>
          <p:spPr>
            <a:xfrm>
              <a:off x="142875" y="571500"/>
              <a:ext cx="4857900" cy="952500"/>
            </a:xfrm>
            <a:prstGeom prst="roundRect">
              <a:avLst>
                <a:gd name="adj" fmla="val 6000"/>
              </a:avLst>
            </a:prstGeom>
            <a:noFill/>
            <a:ln>
              <a:noFill/>
            </a:ln>
          </p:spPr>
        </p:pic>
        <p:sp>
          <p:nvSpPr>
            <p:cNvPr id="282" name="Google Shape;282;g3f8da2ababf_0_2131"/>
            <p:cNvSpPr/>
            <p:nvPr/>
          </p:nvSpPr>
          <p:spPr>
            <a:xfrm>
              <a:off x="3924300" y="876300"/>
              <a:ext cx="800100" cy="342900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238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g3f8da2ababf_0_2131"/>
            <p:cNvSpPr txBox="1"/>
            <p:nvPr/>
          </p:nvSpPr>
          <p:spPr>
            <a:xfrm>
              <a:off x="190500" y="1809750"/>
              <a:ext cx="4762500" cy="762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D13F3B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Make sure you verify that the correct files have been attached before finalized submission.</a:t>
              </a:r>
              <a:endParaRPr sz="1200" b="0">
                <a:solidFill>
                  <a:srgbClr val="D13F3B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284" name="Google Shape;284;g3f8da2ababf_0_2131"/>
          <p:cNvGrpSpPr/>
          <p:nvPr/>
        </p:nvGrpSpPr>
        <p:grpSpPr>
          <a:xfrm>
            <a:off x="6497418" y="3686084"/>
            <a:ext cx="4817823" cy="1290201"/>
            <a:chOff x="949723" y="5694329"/>
            <a:chExt cx="7944959" cy="866896"/>
          </a:xfrm>
        </p:grpSpPr>
        <p:pic>
          <p:nvPicPr>
            <p:cNvPr id="285" name="Google Shape;285;g3f8da2ababf_0_213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49723" y="5694329"/>
              <a:ext cx="7944959" cy="866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" name="Google Shape;286;g3f8da2ababf_0_2131"/>
            <p:cNvSpPr/>
            <p:nvPr/>
          </p:nvSpPr>
          <p:spPr>
            <a:xfrm>
              <a:off x="6611550" y="6121526"/>
              <a:ext cx="1388100" cy="435600"/>
            </a:xfrm>
            <a:prstGeom prst="ellipse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" name="Google Shape;292;p10"/>
          <p:cNvGrpSpPr/>
          <p:nvPr/>
        </p:nvGrpSpPr>
        <p:grpSpPr>
          <a:xfrm>
            <a:off x="7422820" y="3896240"/>
            <a:ext cx="4535838" cy="2052265"/>
            <a:chOff x="7433424" y="4361014"/>
            <a:chExt cx="4420217" cy="1587491"/>
          </a:xfrm>
        </p:grpSpPr>
        <p:sp>
          <p:nvSpPr>
            <p:cNvPr id="293" name="Google Shape;293;p10"/>
            <p:cNvSpPr txBox="1"/>
            <p:nvPr/>
          </p:nvSpPr>
          <p:spPr>
            <a:xfrm>
              <a:off x="8089898" y="4361014"/>
              <a:ext cx="310726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PAW will warn you if the items have been invoiced already</a:t>
              </a:r>
              <a:endParaRPr/>
            </a:p>
          </p:txBody>
        </p:sp>
        <p:grpSp>
          <p:nvGrpSpPr>
            <p:cNvPr id="294" name="Google Shape;294;p10"/>
            <p:cNvGrpSpPr/>
            <p:nvPr/>
          </p:nvGrpSpPr>
          <p:grpSpPr>
            <a:xfrm>
              <a:off x="7433424" y="4981264"/>
              <a:ext cx="4420217" cy="967241"/>
              <a:chOff x="7433424" y="4981264"/>
              <a:chExt cx="4420217" cy="967241"/>
            </a:xfrm>
          </p:grpSpPr>
          <p:pic>
            <p:nvPicPr>
              <p:cNvPr id="295" name="Google Shape;295;p10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7433424" y="4981264"/>
                <a:ext cx="4420217" cy="8859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6" name="Google Shape;296;p10"/>
              <p:cNvSpPr/>
              <p:nvPr/>
            </p:nvSpPr>
            <p:spPr>
              <a:xfrm>
                <a:off x="8499122" y="5593613"/>
                <a:ext cx="1456266" cy="354892"/>
              </a:xfrm>
              <a:prstGeom prst="ellipse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40000" dist="23000" dir="5400000" rotWithShape="0">
                  <a:srgbClr val="000000">
                    <a:alpha val="34902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97" name="Google Shape;297;p10"/>
          <p:cNvGrpSpPr/>
          <p:nvPr/>
        </p:nvGrpSpPr>
        <p:grpSpPr>
          <a:xfrm>
            <a:off x="707564" y="3896240"/>
            <a:ext cx="5714294" cy="2170048"/>
            <a:chOff x="1168400" y="4253200"/>
            <a:chExt cx="5714294" cy="2170048"/>
          </a:xfrm>
        </p:grpSpPr>
        <p:pic>
          <p:nvPicPr>
            <p:cNvPr id="298" name="Google Shape;298;p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68400" y="4253200"/>
              <a:ext cx="4927600" cy="217004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99" name="Google Shape;299;p10"/>
            <p:cNvCxnSpPr/>
            <p:nvPr/>
          </p:nvCxnSpPr>
          <p:spPr>
            <a:xfrm flipH="1">
              <a:off x="6052961" y="4515471"/>
              <a:ext cx="829733" cy="177800"/>
            </a:xfrm>
            <a:prstGeom prst="straightConnector1">
              <a:avLst/>
            </a:prstGeom>
            <a:noFill/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  <p:pic>
          <p:nvPicPr>
            <p:cNvPr id="300" name="Google Shape;300;p10" descr="A black and white drawing of a trash can&#10;&#10;AI-generated content may be incorrect.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81216" y="5068243"/>
              <a:ext cx="583495" cy="53996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1" name="Google Shape;301;p10"/>
          <p:cNvGrpSpPr/>
          <p:nvPr/>
        </p:nvGrpSpPr>
        <p:grpSpPr>
          <a:xfrm>
            <a:off x="3339123" y="1781439"/>
            <a:ext cx="5513754" cy="1485212"/>
            <a:chOff x="5974645" y="2628421"/>
            <a:chExt cx="5048955" cy="733527"/>
          </a:xfrm>
        </p:grpSpPr>
        <p:pic>
          <p:nvPicPr>
            <p:cNvPr id="302" name="Google Shape;302;p1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974645" y="2628421"/>
              <a:ext cx="5048955" cy="7335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10"/>
            <p:cNvSpPr/>
            <p:nvPr/>
          </p:nvSpPr>
          <p:spPr>
            <a:xfrm>
              <a:off x="6181216" y="2777706"/>
              <a:ext cx="3997954" cy="155275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10"/>
          <p:cNvSpPr/>
          <p:nvPr/>
        </p:nvSpPr>
        <p:spPr>
          <a:xfrm>
            <a:off x="7422820" y="46425"/>
            <a:ext cx="40485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Non-Punchout Invoices</a:t>
            </a:r>
            <a:endParaRPr/>
          </a:p>
        </p:txBody>
      </p:sp>
      <p:sp>
        <p:nvSpPr>
          <p:cNvPr id="305" name="Google Shape;305;p10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PAW, Cont.</a:t>
            </a:r>
            <a:endParaRPr sz="3800" b="1" i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f8da2ababf_0_3714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666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1" i="0">
                <a:solidFill>
                  <a:srgbClr val="111111"/>
                </a:solidFill>
                <a:latin typeface="Inter"/>
                <a:ea typeface="Inter"/>
                <a:cs typeface="Inter"/>
                <a:sym typeface="Inter"/>
              </a:rPr>
              <a:t>Creating Invoices in PAW, Cont.</a:t>
            </a:r>
            <a:endParaRPr sz="3800" b="1" i="0">
              <a:solidFill>
                <a:srgbClr val="11111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312" name="Google Shape;312;g3f8da2ababf_0_3714"/>
          <p:cNvGrpSpPr/>
          <p:nvPr/>
        </p:nvGrpSpPr>
        <p:grpSpPr>
          <a:xfrm>
            <a:off x="762000" y="4095750"/>
            <a:ext cx="10668000" cy="1524000"/>
            <a:chOff x="0" y="0"/>
            <a:chExt cx="10668000" cy="1524000"/>
          </a:xfrm>
        </p:grpSpPr>
        <p:sp>
          <p:nvSpPr>
            <p:cNvPr id="313" name="Google Shape;313;g3f8da2ababf_0_3714"/>
            <p:cNvSpPr/>
            <p:nvPr/>
          </p:nvSpPr>
          <p:spPr>
            <a:xfrm>
              <a:off x="0" y="0"/>
              <a:ext cx="10668000" cy="1524000"/>
            </a:xfrm>
            <a:prstGeom prst="roundRect">
              <a:avLst>
                <a:gd name="adj" fmla="val 7500"/>
              </a:avLst>
            </a:prstGeom>
            <a:solidFill>
              <a:srgbClr val="FEF2F2"/>
            </a:solidFill>
            <a:ln w="14300" cap="flat" cmpd="sng">
              <a:solidFill>
                <a:srgbClr val="FCA5A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g3f8da2ababf_0_3714"/>
            <p:cNvSpPr/>
            <p:nvPr/>
          </p:nvSpPr>
          <p:spPr>
            <a:xfrm>
              <a:off x="0" y="0"/>
              <a:ext cx="57300" cy="1524000"/>
            </a:xfrm>
            <a:prstGeom prst="roundRect">
              <a:avLst>
                <a:gd name="adj" fmla="val 50000"/>
              </a:avLst>
            </a:prstGeom>
            <a:solidFill>
              <a:srgbClr val="EF4444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5" name="Google Shape;315;g3f8da2ababf_0_3714"/>
            <p:cNvGrpSpPr/>
            <p:nvPr/>
          </p:nvGrpSpPr>
          <p:grpSpPr>
            <a:xfrm>
              <a:off x="190500" y="270062"/>
              <a:ext cx="10191750" cy="916753"/>
              <a:chOff x="-95250" y="-110938"/>
              <a:chExt cx="10191750" cy="916753"/>
            </a:xfrm>
          </p:grpSpPr>
          <p:sp>
            <p:nvSpPr>
              <p:cNvPr id="316" name="Google Shape;316;g3f8da2ababf_0_3714"/>
              <p:cNvSpPr txBox="1"/>
              <p:nvPr/>
            </p:nvSpPr>
            <p:spPr>
              <a:xfrm>
                <a:off x="-95250" y="-110938"/>
                <a:ext cx="666750" cy="9167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solidFill>
                      <a:srgbClr val="EF4444"/>
                    </a:solidFill>
                    <a:latin typeface="Material Icons"/>
                    <a:ea typeface="Material Icons"/>
                    <a:cs typeface="Material Icons"/>
                    <a:sym typeface="Material Icons"/>
                  </a:rPr>
                  <a:t>warning</a:t>
                </a:r>
                <a:endParaRPr dirty="0">
                  <a:solidFill>
                    <a:srgbClr val="EF4444"/>
                  </a:solidFill>
                  <a:latin typeface="Material Icons"/>
                  <a:ea typeface="Material Icons"/>
                  <a:cs typeface="Material Icons"/>
                  <a:sym typeface="Material Icons"/>
                </a:endParaRPr>
              </a:p>
            </p:txBody>
          </p:sp>
          <p:sp>
            <p:nvSpPr>
              <p:cNvPr id="317" name="Google Shape;317;g3f8da2ababf_0_3714"/>
              <p:cNvSpPr txBox="1"/>
              <p:nvPr/>
            </p:nvSpPr>
            <p:spPr>
              <a:xfrm>
                <a:off x="762000" y="0"/>
                <a:ext cx="93345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="1">
                    <a:solidFill>
                      <a:srgbClr val="991B1B"/>
                    </a:solidFill>
                    <a:latin typeface="Inter"/>
                    <a:ea typeface="Inter"/>
                    <a:cs typeface="Inter"/>
                    <a:sym typeface="Inter"/>
                  </a:rPr>
                  <a:t>Important Adjustment Rule</a:t>
                </a:r>
                <a:endParaRPr sz="1800" b="1">
                  <a:solidFill>
                    <a:srgbClr val="991B1B"/>
                  </a:solidFill>
                  <a:latin typeface="Inter"/>
                  <a:ea typeface="Inter"/>
                  <a:cs typeface="Inter"/>
                  <a:sym typeface="Inter"/>
                </a:endParaRPr>
              </a:p>
              <a:p>
                <a:pPr marL="0" lvl="0" indent="0" algn="l" rtl="0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lang="en-US" sz="1400" b="0">
                    <a:solidFill>
                      <a:srgbClr val="7F1D1D"/>
                    </a:solidFill>
                    <a:latin typeface="Inter"/>
                    <a:ea typeface="Inter"/>
                    <a:cs typeface="Inter"/>
                    <a:sym typeface="Inter"/>
                  </a:rPr>
                  <a:t>If the invoiced amount is less than the quoted amount on the PO, adjust the </a:t>
                </a:r>
                <a:r>
                  <a:rPr lang="en-US" sz="1400" b="1">
                    <a:solidFill>
                      <a:srgbClr val="EF4444"/>
                    </a:solidFill>
                    <a:latin typeface="Inter"/>
                    <a:ea typeface="Inter"/>
                    <a:cs typeface="Inter"/>
                    <a:sym typeface="Inter"/>
                  </a:rPr>
                  <a:t>UNIT Price</a:t>
                </a:r>
                <a:r>
                  <a:rPr lang="en-US" sz="1400" b="0">
                    <a:solidFill>
                      <a:srgbClr val="7F1D1D"/>
                    </a:solidFill>
                    <a:latin typeface="Inter"/>
                    <a:ea typeface="Inter"/>
                    <a:cs typeface="Inter"/>
                    <a:sym typeface="Inter"/>
                  </a:rPr>
                  <a:t> for the item that is lower in PAW.</a:t>
                </a:r>
                <a:endParaRPr sz="1400" b="0">
                  <a:solidFill>
                    <a:srgbClr val="7F1D1D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</p:grpSp>
      <p:sp>
        <p:nvSpPr>
          <p:cNvPr id="318" name="Google Shape;318;g3f8da2ababf_0_3714"/>
          <p:cNvSpPr/>
          <p:nvPr/>
        </p:nvSpPr>
        <p:spPr>
          <a:xfrm>
            <a:off x="7422820" y="46425"/>
            <a:ext cx="40485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Non-Punchout Invoices</a:t>
            </a:r>
            <a:endParaRPr/>
          </a:p>
        </p:txBody>
      </p:sp>
      <p:sp>
        <p:nvSpPr>
          <p:cNvPr id="319" name="Google Shape;319;g3f8da2ababf_0_3714"/>
          <p:cNvSpPr/>
          <p:nvPr/>
        </p:nvSpPr>
        <p:spPr>
          <a:xfrm>
            <a:off x="762000" y="1905000"/>
            <a:ext cx="10668000" cy="1809600"/>
          </a:xfrm>
          <a:prstGeom prst="roundRect">
            <a:avLst>
              <a:gd name="adj" fmla="val 6315"/>
            </a:avLst>
          </a:prstGeom>
          <a:solidFill>
            <a:srgbClr val="F8FAFC"/>
          </a:solidFill>
          <a:ln w="1905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0" name="Google Shape;320;g3f8da2ababf_0_3714"/>
          <p:cNvPicPr preferRelativeResize="0"/>
          <p:nvPr/>
        </p:nvPicPr>
        <p:blipFill rotWithShape="1">
          <a:blip r:embed="rId3">
            <a:alphaModFix/>
          </a:blip>
          <a:srcRect l="7805" r="7814"/>
          <a:stretch/>
        </p:blipFill>
        <p:spPr>
          <a:xfrm>
            <a:off x="952500" y="2114550"/>
            <a:ext cx="10287000" cy="13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3f8da2ababf_0_3714"/>
          <p:cNvSpPr/>
          <p:nvPr/>
        </p:nvSpPr>
        <p:spPr>
          <a:xfrm>
            <a:off x="8230006" y="1619409"/>
            <a:ext cx="422100" cy="942900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38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8da2ababf_0_3627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E293B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Creating Receipts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g3f8da2ababf_224_87"/>
          <p:cNvGrpSpPr/>
          <p:nvPr/>
        </p:nvGrpSpPr>
        <p:grpSpPr>
          <a:xfrm>
            <a:off x="762000" y="762000"/>
            <a:ext cx="10668000" cy="571500"/>
            <a:chOff x="0" y="0"/>
            <a:chExt cx="10668000" cy="571500"/>
          </a:xfrm>
        </p:grpSpPr>
        <p:sp>
          <p:nvSpPr>
            <p:cNvPr id="334" name="Google Shape;334;g3f8da2ababf_224_87"/>
            <p:cNvSpPr/>
            <p:nvPr/>
          </p:nvSpPr>
          <p:spPr>
            <a:xfrm>
              <a:off x="0" y="0"/>
              <a:ext cx="10668000" cy="571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g3f8da2ababf_224_87"/>
            <p:cNvSpPr txBox="1"/>
            <p:nvPr/>
          </p:nvSpPr>
          <p:spPr>
            <a:xfrm>
              <a:off x="0" y="0"/>
              <a:ext cx="10668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rgbClr val="1E293B"/>
                  </a:solidFill>
                  <a:latin typeface="Inter"/>
                  <a:ea typeface="Inter"/>
                  <a:cs typeface="Inter"/>
                  <a:sym typeface="Inter"/>
                </a:rPr>
                <a:t>What are Receipts?</a:t>
              </a:r>
              <a:endParaRPr sz="3200" b="1">
                <a:solidFill>
                  <a:srgbClr val="1E293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36" name="Google Shape;336;g3f8da2ababf_224_87"/>
          <p:cNvGrpSpPr/>
          <p:nvPr/>
        </p:nvGrpSpPr>
        <p:grpSpPr>
          <a:xfrm>
            <a:off x="9877425" y="47625"/>
            <a:ext cx="1581300" cy="581100"/>
            <a:chOff x="0" y="0"/>
            <a:chExt cx="1581300" cy="581100"/>
          </a:xfrm>
        </p:grpSpPr>
        <p:sp>
          <p:nvSpPr>
            <p:cNvPr id="337" name="Google Shape;337;g3f8da2ababf_224_87"/>
            <p:cNvSpPr/>
            <p:nvPr/>
          </p:nvSpPr>
          <p:spPr>
            <a:xfrm>
              <a:off x="0" y="0"/>
              <a:ext cx="1581300" cy="581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g3f8da2ababf_224_87"/>
            <p:cNvSpPr txBox="1"/>
            <p:nvPr/>
          </p:nvSpPr>
          <p:spPr>
            <a:xfrm>
              <a:off x="0" y="0"/>
              <a:ext cx="1581300" cy="58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rgbClr val="FFFFFF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Receipts</a:t>
              </a:r>
              <a:endParaRPr sz="2400" b="0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sp>
        <p:nvSpPr>
          <p:cNvPr id="339" name="Google Shape;339;g3f8da2ababf_224_87"/>
          <p:cNvSpPr/>
          <p:nvPr/>
        </p:nvSpPr>
        <p:spPr>
          <a:xfrm>
            <a:off x="762000" y="1524000"/>
            <a:ext cx="5143500" cy="4667400"/>
          </a:xfrm>
          <a:prstGeom prst="roundRect">
            <a:avLst>
              <a:gd name="adj" fmla="val 2448"/>
            </a:avLst>
          </a:prstGeom>
          <a:solidFill>
            <a:srgbClr val="F8FAFC"/>
          </a:solidFill>
          <a:ln w="1905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g3f8da2ababf_224_87"/>
          <p:cNvSpPr/>
          <p:nvPr/>
        </p:nvSpPr>
        <p:spPr>
          <a:xfrm>
            <a:off x="6286500" y="1524000"/>
            <a:ext cx="5143500" cy="4667400"/>
          </a:xfrm>
          <a:prstGeom prst="roundRect">
            <a:avLst>
              <a:gd name="adj" fmla="val 2448"/>
            </a:avLst>
          </a:prstGeom>
          <a:solidFill>
            <a:srgbClr val="F8FAFC"/>
          </a:solidFill>
          <a:ln w="1905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1" name="Google Shape;341;g3f8da2ababf_224_87"/>
          <p:cNvGrpSpPr/>
          <p:nvPr/>
        </p:nvGrpSpPr>
        <p:grpSpPr>
          <a:xfrm>
            <a:off x="1047750" y="1809750"/>
            <a:ext cx="4572000" cy="857400"/>
            <a:chOff x="0" y="0"/>
            <a:chExt cx="4572000" cy="857400"/>
          </a:xfrm>
        </p:grpSpPr>
        <p:sp>
          <p:nvSpPr>
            <p:cNvPr id="342" name="Google Shape;342;g3f8da2ababf_224_87"/>
            <p:cNvSpPr/>
            <p:nvPr/>
          </p:nvSpPr>
          <p:spPr>
            <a:xfrm>
              <a:off x="0" y="0"/>
              <a:ext cx="4572000" cy="857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g3f8da2ababf_224_87"/>
            <p:cNvSpPr txBox="1"/>
            <p:nvPr/>
          </p:nvSpPr>
          <p:spPr>
            <a:xfrm>
              <a:off x="0" y="0"/>
              <a:ext cx="45720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Receipt Types</a:t>
              </a:r>
              <a:endParaRPr sz="20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Receipts can be classified into two primary types depending on purchase requirements: </a:t>
              </a:r>
              <a:r>
                <a:rPr lang="en-US" sz="1300" b="1">
                  <a:solidFill>
                    <a:srgbClr val="2563EB"/>
                  </a:solidFill>
                  <a:latin typeface="Inter"/>
                  <a:ea typeface="Inter"/>
                  <a:cs typeface="Inter"/>
                  <a:sym typeface="Inter"/>
                </a:rPr>
                <a:t>Cost</a:t>
              </a: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 and </a:t>
              </a:r>
              <a:r>
                <a:rPr lang="en-US" sz="1300" b="1">
                  <a:solidFill>
                    <a:srgbClr val="2563EB"/>
                  </a:solidFill>
                  <a:latin typeface="Inter"/>
                  <a:ea typeface="Inter"/>
                  <a:cs typeface="Inter"/>
                  <a:sym typeface="Inter"/>
                </a:rPr>
                <a:t>Quantity</a:t>
              </a: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sz="13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44" name="Google Shape;344;g3f8da2ababf_224_87"/>
          <p:cNvGrpSpPr/>
          <p:nvPr/>
        </p:nvGrpSpPr>
        <p:grpSpPr>
          <a:xfrm>
            <a:off x="6572250" y="1809750"/>
            <a:ext cx="4572000" cy="857400"/>
            <a:chOff x="0" y="0"/>
            <a:chExt cx="4572000" cy="857400"/>
          </a:xfrm>
        </p:grpSpPr>
        <p:sp>
          <p:nvSpPr>
            <p:cNvPr id="345" name="Google Shape;345;g3f8da2ababf_224_87"/>
            <p:cNvSpPr/>
            <p:nvPr/>
          </p:nvSpPr>
          <p:spPr>
            <a:xfrm>
              <a:off x="0" y="0"/>
              <a:ext cx="4572000" cy="857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g3f8da2ababf_224_87"/>
            <p:cNvSpPr txBox="1"/>
            <p:nvPr/>
          </p:nvSpPr>
          <p:spPr>
            <a:xfrm>
              <a:off x="0" y="0"/>
              <a:ext cx="45720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Receipt Statuses</a:t>
              </a:r>
              <a:endParaRPr sz="20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Track processing stages with standard statuses: </a:t>
              </a:r>
              <a:r>
                <a:rPr lang="en-US" sz="1300" b="1">
                  <a:solidFill>
                    <a:srgbClr val="EA580C"/>
                  </a:solidFill>
                  <a:latin typeface="Inter"/>
                  <a:ea typeface="Inter"/>
                  <a:cs typeface="Inter"/>
                  <a:sym typeface="Inter"/>
                </a:rPr>
                <a:t>Received</a:t>
              </a: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, </a:t>
              </a:r>
              <a:r>
                <a:rPr lang="en-US" sz="1300" b="1">
                  <a:solidFill>
                    <a:srgbClr val="EA580C"/>
                  </a:solidFill>
                  <a:latin typeface="Inter"/>
                  <a:ea typeface="Inter"/>
                  <a:cs typeface="Inter"/>
                  <a:sym typeface="Inter"/>
                </a:rPr>
                <a:t>Returned</a:t>
              </a: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, and </a:t>
              </a:r>
              <a:r>
                <a:rPr lang="en-US" sz="1300" b="1">
                  <a:solidFill>
                    <a:srgbClr val="EA580C"/>
                  </a:solidFill>
                  <a:latin typeface="Inter"/>
                  <a:ea typeface="Inter"/>
                  <a:cs typeface="Inter"/>
                  <a:sym typeface="Inter"/>
                </a:rPr>
                <a:t>Cancelled</a:t>
              </a:r>
              <a:r>
                <a:rPr lang="en-US" sz="13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sz="13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347" name="Google Shape;347;g3f8da2ababf_224_87"/>
          <p:cNvPicPr preferRelativeResize="0"/>
          <p:nvPr/>
        </p:nvPicPr>
        <p:blipFill rotWithShape="1">
          <a:blip r:embed="rId3">
            <a:alphaModFix/>
          </a:blip>
          <a:srcRect l="30" r="30"/>
          <a:stretch/>
        </p:blipFill>
        <p:spPr>
          <a:xfrm>
            <a:off x="6572250" y="2952750"/>
            <a:ext cx="4572000" cy="1838400"/>
          </a:xfrm>
          <a:prstGeom prst="roundRect">
            <a:avLst>
              <a:gd name="adj" fmla="val 4145"/>
            </a:avLst>
          </a:prstGeom>
          <a:noFill/>
          <a:ln>
            <a:noFill/>
          </a:ln>
        </p:spPr>
      </p:pic>
      <p:sp>
        <p:nvSpPr>
          <p:cNvPr id="348" name="Google Shape;348;g3f8da2ababf_224_87"/>
          <p:cNvSpPr/>
          <p:nvPr/>
        </p:nvSpPr>
        <p:spPr>
          <a:xfrm>
            <a:off x="3983355" y="4572000"/>
            <a:ext cx="121800" cy="30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  <a:moveTo>
                  <a:pt x="0" y="96000"/>
                </a:moveTo>
                <a:lnTo>
                  <a:pt x="60000" y="120000"/>
                </a:lnTo>
                <a:lnTo>
                  <a:pt x="120000" y="96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EF44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3f8da2ababf_224_87"/>
          <p:cNvSpPr/>
          <p:nvPr/>
        </p:nvSpPr>
        <p:spPr>
          <a:xfrm>
            <a:off x="10715625" y="3935730"/>
            <a:ext cx="304800" cy="60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20000"/>
                </a:moveTo>
                <a:lnTo>
                  <a:pt x="0" y="120000"/>
                </a:lnTo>
                <a:moveTo>
                  <a:pt x="24000" y="0"/>
                </a:moveTo>
                <a:lnTo>
                  <a:pt x="0" y="120000"/>
                </a:lnTo>
                <a:lnTo>
                  <a:pt x="24000" y="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973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g3f8da2ababf_224_87"/>
          <p:cNvSpPr/>
          <p:nvPr/>
        </p:nvSpPr>
        <p:spPr>
          <a:xfrm>
            <a:off x="4602480" y="4572000"/>
            <a:ext cx="121800" cy="30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  <a:moveTo>
                  <a:pt x="0" y="96000"/>
                </a:moveTo>
                <a:lnTo>
                  <a:pt x="60000" y="120000"/>
                </a:lnTo>
                <a:lnTo>
                  <a:pt x="120000" y="9600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EF44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g3f8da2ababf_224_87"/>
          <p:cNvSpPr/>
          <p:nvPr/>
        </p:nvSpPr>
        <p:spPr>
          <a:xfrm>
            <a:off x="10715625" y="4221480"/>
            <a:ext cx="304800" cy="60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20000"/>
                </a:moveTo>
                <a:lnTo>
                  <a:pt x="0" y="120000"/>
                </a:lnTo>
                <a:moveTo>
                  <a:pt x="24000" y="0"/>
                </a:moveTo>
                <a:lnTo>
                  <a:pt x="0" y="120000"/>
                </a:lnTo>
                <a:lnTo>
                  <a:pt x="24000" y="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973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g3f8da2ababf_224_87"/>
          <p:cNvSpPr/>
          <p:nvPr/>
        </p:nvSpPr>
        <p:spPr>
          <a:xfrm>
            <a:off x="10715625" y="4507230"/>
            <a:ext cx="304800" cy="60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20000"/>
                </a:moveTo>
                <a:lnTo>
                  <a:pt x="0" y="120000"/>
                </a:lnTo>
                <a:moveTo>
                  <a:pt x="24000" y="0"/>
                </a:moveTo>
                <a:lnTo>
                  <a:pt x="0" y="120000"/>
                </a:lnTo>
                <a:lnTo>
                  <a:pt x="24000" y="0"/>
                </a:lnTo>
              </a:path>
            </a:pathLst>
          </a:custGeom>
          <a:solidFill>
            <a:srgbClr val="000000">
              <a:alpha val="0"/>
            </a:srgbClr>
          </a:solidFill>
          <a:ln w="38100" cap="rnd" cmpd="sng">
            <a:solidFill>
              <a:srgbClr val="F9731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3" name="Google Shape;353;g3f8da2ababf_224_87"/>
          <p:cNvGrpSpPr/>
          <p:nvPr/>
        </p:nvGrpSpPr>
        <p:grpSpPr>
          <a:xfrm>
            <a:off x="1111852" y="2952750"/>
            <a:ext cx="4443794" cy="2697175"/>
            <a:chOff x="3070105" y="3428989"/>
            <a:chExt cx="2380434" cy="2697175"/>
          </a:xfrm>
        </p:grpSpPr>
        <p:pic>
          <p:nvPicPr>
            <p:cNvPr id="354" name="Google Shape;354;g3f8da2ababf_224_87"/>
            <p:cNvPicPr preferRelativeResize="0"/>
            <p:nvPr/>
          </p:nvPicPr>
          <p:blipFill rotWithShape="1">
            <a:blip r:embed="rId4">
              <a:alphaModFix/>
            </a:blip>
            <a:srcRect l="50829"/>
            <a:stretch/>
          </p:blipFill>
          <p:spPr>
            <a:xfrm>
              <a:off x="3070105" y="3428989"/>
              <a:ext cx="2380434" cy="2697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5" name="Google Shape;355;g3f8da2ababf_224_87"/>
            <p:cNvSpPr/>
            <p:nvPr/>
          </p:nvSpPr>
          <p:spPr>
            <a:xfrm>
              <a:off x="3774141" y="5047129"/>
              <a:ext cx="367500" cy="609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13F3B"/>
                </a:gs>
                <a:gs pos="100000">
                  <a:srgbClr val="FF9995"/>
                </a:gs>
              </a:gsLst>
              <a:lin ang="16200038" scaled="0"/>
            </a:gradFill>
            <a:ln w="9525" cap="flat" cmpd="sng">
              <a:solidFill>
                <a:srgbClr val="BD4B4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g3f8da2ababf_224_87"/>
            <p:cNvSpPr/>
            <p:nvPr/>
          </p:nvSpPr>
          <p:spPr>
            <a:xfrm>
              <a:off x="4509247" y="5047129"/>
              <a:ext cx="367500" cy="609600"/>
            </a:xfrm>
            <a:prstGeom prst="down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D13F3B"/>
                </a:gs>
                <a:gs pos="100000">
                  <a:srgbClr val="FF9995"/>
                </a:gs>
              </a:gsLst>
              <a:lin ang="16200038" scaled="0"/>
            </a:gradFill>
            <a:ln w="9525" cap="flat" cmpd="sng">
              <a:solidFill>
                <a:srgbClr val="BD4B48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8da2ababf_224_330"/>
          <p:cNvSpPr txBox="1"/>
          <p:nvPr/>
        </p:nvSpPr>
        <p:spPr>
          <a:xfrm>
            <a:off x="762000" y="762000"/>
            <a:ext cx="10668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Must Do’s When Entering Receipts</a:t>
            </a:r>
            <a:endParaRPr sz="32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363" name="Google Shape;363;g3f8da2ababf_224_330"/>
          <p:cNvGrpSpPr/>
          <p:nvPr/>
        </p:nvGrpSpPr>
        <p:grpSpPr>
          <a:xfrm>
            <a:off x="762000" y="1524000"/>
            <a:ext cx="10668000" cy="857400"/>
            <a:chOff x="0" y="0"/>
            <a:chExt cx="10668000" cy="857400"/>
          </a:xfrm>
        </p:grpSpPr>
        <p:sp>
          <p:nvSpPr>
            <p:cNvPr id="364" name="Google Shape;364;g3f8da2ababf_224_330"/>
            <p:cNvSpPr/>
            <p:nvPr/>
          </p:nvSpPr>
          <p:spPr>
            <a:xfrm>
              <a:off x="0" y="0"/>
              <a:ext cx="10668000" cy="857400"/>
            </a:xfrm>
            <a:prstGeom prst="roundRect">
              <a:avLst>
                <a:gd name="adj" fmla="val 8888"/>
              </a:avLst>
            </a:prstGeom>
            <a:solidFill>
              <a:srgbClr val="FFFBEB"/>
            </a:solidFill>
            <a:ln w="14300" cap="flat" cmpd="sng">
              <a:solidFill>
                <a:srgbClr val="FDE6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g3f8da2ababf_224_330"/>
            <p:cNvSpPr txBox="1"/>
            <p:nvPr/>
          </p:nvSpPr>
          <p:spPr>
            <a:xfrm>
              <a:off x="228600" y="142875"/>
              <a:ext cx="102108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95" b="1">
                  <a:solidFill>
                    <a:srgbClr val="92400E"/>
                  </a:solidFill>
                  <a:latin typeface="Inter"/>
                  <a:ea typeface="Inter"/>
                  <a:cs typeface="Inter"/>
                  <a:sym typeface="Inter"/>
                </a:rPr>
                <a:t>CRITICAL INSTRUCTION:</a:t>
              </a:r>
              <a:endParaRPr sz="1295" b="1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295" b="0">
                  <a:solidFill>
                    <a:srgbClr val="92400E"/>
                  </a:solidFill>
                  <a:latin typeface="Inter"/>
                  <a:ea typeface="Inter"/>
                  <a:cs typeface="Inter"/>
                  <a:sym typeface="Inter"/>
                </a:rPr>
                <a:t>Enter a received receipt </a:t>
              </a:r>
              <a:r>
                <a:rPr lang="en-US" sz="1295" b="1">
                  <a:solidFill>
                    <a:srgbClr val="B45309"/>
                  </a:solidFill>
                  <a:latin typeface="Inter"/>
                  <a:ea typeface="Inter"/>
                  <a:cs typeface="Inter"/>
                  <a:sym typeface="Inter"/>
                </a:rPr>
                <a:t>IMMEDIATELY</a:t>
              </a:r>
              <a:r>
                <a:rPr lang="en-US" sz="1295" b="0">
                  <a:solidFill>
                    <a:srgbClr val="92400E"/>
                  </a:solidFill>
                  <a:latin typeface="Inter"/>
                  <a:ea typeface="Inter"/>
                  <a:cs typeface="Inter"/>
                  <a:sym typeface="Inter"/>
                </a:rPr>
                <a:t> upon receiving a shipment related to a purchase order (PO) so that we can pay the invoice.</a:t>
              </a:r>
              <a:endParaRPr sz="1295" b="0">
                <a:solidFill>
                  <a:srgbClr val="92400E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66" name="Google Shape;366;g3f8da2ababf_224_330"/>
          <p:cNvSpPr/>
          <p:nvPr/>
        </p:nvSpPr>
        <p:spPr>
          <a:xfrm>
            <a:off x="9883493" y="46425"/>
            <a:ext cx="15879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Receipts</a:t>
            </a:r>
            <a:endParaRPr/>
          </a:p>
        </p:txBody>
      </p:sp>
      <p:grpSp>
        <p:nvGrpSpPr>
          <p:cNvPr id="367" name="Google Shape;367;g3f8da2ababf_224_330"/>
          <p:cNvGrpSpPr/>
          <p:nvPr/>
        </p:nvGrpSpPr>
        <p:grpSpPr>
          <a:xfrm>
            <a:off x="762000" y="2667000"/>
            <a:ext cx="3333900" cy="3238500"/>
            <a:chOff x="0" y="0"/>
            <a:chExt cx="3333900" cy="3238500"/>
          </a:xfrm>
        </p:grpSpPr>
        <p:sp>
          <p:nvSpPr>
            <p:cNvPr id="368" name="Google Shape;368;g3f8da2ababf_224_330"/>
            <p:cNvSpPr/>
            <p:nvPr/>
          </p:nvSpPr>
          <p:spPr>
            <a:xfrm>
              <a:off x="0" y="0"/>
              <a:ext cx="3333900" cy="3238500"/>
            </a:xfrm>
            <a:prstGeom prst="roundRect">
              <a:avLst>
                <a:gd name="adj" fmla="val 3529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g3f8da2ababf_224_330"/>
            <p:cNvSpPr/>
            <p:nvPr/>
          </p:nvSpPr>
          <p:spPr>
            <a:xfrm>
              <a:off x="228600" y="228600"/>
              <a:ext cx="762000" cy="285900"/>
            </a:xfrm>
            <a:prstGeom prst="roundRect">
              <a:avLst>
                <a:gd name="adj" fmla="val 20000"/>
              </a:avLst>
            </a:prstGeom>
            <a:solidFill>
              <a:srgbClr val="FEE2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g3f8da2ababf_224_330"/>
            <p:cNvSpPr txBox="1"/>
            <p:nvPr/>
          </p:nvSpPr>
          <p:spPr>
            <a:xfrm>
              <a:off x="228600" y="228600"/>
              <a:ext cx="762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EF4444"/>
                  </a:solidFill>
                  <a:latin typeface="Inter"/>
                  <a:ea typeface="Inter"/>
                  <a:cs typeface="Inter"/>
                  <a:sym typeface="Inter"/>
                </a:rPr>
                <a:t>MUST</a:t>
              </a:r>
              <a:endParaRPr sz="1100" b="1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71" name="Google Shape;371;g3f8da2ababf_224_330"/>
            <p:cNvSpPr txBox="1"/>
            <p:nvPr/>
          </p:nvSpPr>
          <p:spPr>
            <a:xfrm>
              <a:off x="228600" y="704850"/>
              <a:ext cx="2876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We </a:t>
              </a:r>
              <a:r>
                <a:rPr lang="en-US" sz="2500" b="1">
                  <a:solidFill>
                    <a:srgbClr val="FF0000"/>
                  </a:solidFill>
                  <a:latin typeface="Inter"/>
                  <a:ea typeface="Inter"/>
                  <a:cs typeface="Inter"/>
                  <a:sym typeface="Inter"/>
                </a:rPr>
                <a:t>MUST</a:t>
              </a: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 pay all invoices ASAP</a:t>
              </a:r>
              <a:endParaRPr sz="2500" b="1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2" name="Google Shape;372;g3f8da2ababf_224_330"/>
          <p:cNvGrpSpPr/>
          <p:nvPr/>
        </p:nvGrpSpPr>
        <p:grpSpPr>
          <a:xfrm>
            <a:off x="4429125" y="2667000"/>
            <a:ext cx="3333900" cy="3238500"/>
            <a:chOff x="0" y="0"/>
            <a:chExt cx="3333900" cy="3238500"/>
          </a:xfrm>
        </p:grpSpPr>
        <p:sp>
          <p:nvSpPr>
            <p:cNvPr id="373" name="Google Shape;373;g3f8da2ababf_224_330"/>
            <p:cNvSpPr/>
            <p:nvPr/>
          </p:nvSpPr>
          <p:spPr>
            <a:xfrm>
              <a:off x="0" y="0"/>
              <a:ext cx="3333900" cy="3238500"/>
            </a:xfrm>
            <a:prstGeom prst="roundRect">
              <a:avLst>
                <a:gd name="adj" fmla="val 3529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g3f8da2ababf_224_330"/>
            <p:cNvSpPr/>
            <p:nvPr/>
          </p:nvSpPr>
          <p:spPr>
            <a:xfrm>
              <a:off x="228600" y="228600"/>
              <a:ext cx="762000" cy="285900"/>
            </a:xfrm>
            <a:prstGeom prst="roundRect">
              <a:avLst>
                <a:gd name="adj" fmla="val 20000"/>
              </a:avLst>
            </a:prstGeom>
            <a:solidFill>
              <a:srgbClr val="FEE2E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g3f8da2ababf_224_330"/>
            <p:cNvSpPr txBox="1"/>
            <p:nvPr/>
          </p:nvSpPr>
          <p:spPr>
            <a:xfrm>
              <a:off x="228600" y="228600"/>
              <a:ext cx="7620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EF4444"/>
                  </a:solidFill>
                  <a:latin typeface="Inter"/>
                  <a:ea typeface="Inter"/>
                  <a:cs typeface="Inter"/>
                  <a:sym typeface="Inter"/>
                </a:rPr>
                <a:t>DO NOT</a:t>
              </a:r>
              <a:endParaRPr sz="1100" b="1">
                <a:solidFill>
                  <a:srgbClr val="EF4444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76" name="Google Shape;376;g3f8da2ababf_224_330"/>
            <p:cNvSpPr txBox="1"/>
            <p:nvPr/>
          </p:nvSpPr>
          <p:spPr>
            <a:xfrm>
              <a:off x="228600" y="704850"/>
              <a:ext cx="2876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Do </a:t>
              </a:r>
              <a:r>
                <a:rPr lang="en-US" sz="2500" b="1">
                  <a:solidFill>
                    <a:srgbClr val="FF0000"/>
                  </a:solidFill>
                  <a:latin typeface="Inter"/>
                  <a:ea typeface="Inter"/>
                  <a:cs typeface="Inter"/>
                  <a:sym typeface="Inter"/>
                </a:rPr>
                <a:t>NOT</a:t>
              </a: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 request that Procurement close a PO that has outstanding invoices or credit memos.</a:t>
              </a:r>
              <a:r>
                <a:rPr lang="en-US" sz="250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sz="1100"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77" name="Google Shape;377;g3f8da2ababf_224_330"/>
          <p:cNvGrpSpPr/>
          <p:nvPr/>
        </p:nvGrpSpPr>
        <p:grpSpPr>
          <a:xfrm>
            <a:off x="8096250" y="2667000"/>
            <a:ext cx="3333900" cy="3238500"/>
            <a:chOff x="0" y="0"/>
            <a:chExt cx="3333900" cy="3238500"/>
          </a:xfrm>
        </p:grpSpPr>
        <p:sp>
          <p:nvSpPr>
            <p:cNvPr id="378" name="Google Shape;378;g3f8da2ababf_224_330"/>
            <p:cNvSpPr/>
            <p:nvPr/>
          </p:nvSpPr>
          <p:spPr>
            <a:xfrm>
              <a:off x="0" y="0"/>
              <a:ext cx="3333900" cy="3238500"/>
            </a:xfrm>
            <a:prstGeom prst="roundRect">
              <a:avLst>
                <a:gd name="adj" fmla="val 3529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g3f8da2ababf_224_330"/>
            <p:cNvSpPr/>
            <p:nvPr/>
          </p:nvSpPr>
          <p:spPr>
            <a:xfrm>
              <a:off x="228600" y="228600"/>
              <a:ext cx="1047900" cy="285900"/>
            </a:xfrm>
            <a:prstGeom prst="roundRect">
              <a:avLst>
                <a:gd name="adj" fmla="val 20000"/>
              </a:avLst>
            </a:prstGeom>
            <a:solidFill>
              <a:srgbClr val="FEF3C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g3f8da2ababf_224_330"/>
            <p:cNvSpPr txBox="1"/>
            <p:nvPr/>
          </p:nvSpPr>
          <p:spPr>
            <a:xfrm>
              <a:off x="228600" y="228600"/>
              <a:ext cx="1047900" cy="28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D97706"/>
                  </a:solidFill>
                  <a:latin typeface="Inter"/>
                  <a:ea typeface="Inter"/>
                  <a:cs typeface="Inter"/>
                  <a:sym typeface="Inter"/>
                </a:rPr>
                <a:t>REASSIGN</a:t>
              </a:r>
              <a:endParaRPr sz="1100" b="1">
                <a:solidFill>
                  <a:srgbClr val="D9770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381" name="Google Shape;381;g3f8da2ababf_224_330"/>
            <p:cNvSpPr txBox="1"/>
            <p:nvPr/>
          </p:nvSpPr>
          <p:spPr>
            <a:xfrm>
              <a:off x="228600" y="704850"/>
              <a:ext cx="28767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560"/>
                </a:spcBef>
                <a:spcAft>
                  <a:spcPts val="0"/>
                </a:spcAft>
                <a:buNone/>
              </a:pP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When a PO owner leaves UMBC or the position, </a:t>
              </a:r>
              <a:r>
                <a:rPr lang="en-US" sz="2500" b="1">
                  <a:solidFill>
                    <a:srgbClr val="FF0000"/>
                  </a:solidFill>
                  <a:latin typeface="Inter"/>
                  <a:ea typeface="Inter"/>
                  <a:cs typeface="Inter"/>
                  <a:sym typeface="Inter"/>
                </a:rPr>
                <a:t>REASSIGN</a:t>
              </a:r>
              <a:r>
                <a:rPr lang="en-US" sz="2500" b="1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 the duty to monitor the PO. </a:t>
              </a:r>
              <a:endParaRPr sz="1100" b="1"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5"/>
          <p:cNvSpPr txBox="1">
            <a:spLocks noGrp="1"/>
          </p:cNvSpPr>
          <p:nvPr>
            <p:ph type="body" idx="1"/>
          </p:nvPr>
        </p:nvSpPr>
        <p:spPr>
          <a:xfrm>
            <a:off x="609600" y="2146905"/>
            <a:ext cx="10972800" cy="3979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 sz="2900">
                <a:latin typeface="Inter Medium"/>
                <a:ea typeface="Inter Medium"/>
                <a:cs typeface="Inter Medium"/>
                <a:sym typeface="Inter Medium"/>
              </a:rPr>
              <a:t>What kind of received receipt do I enter?  Quantity or Cost?</a:t>
            </a:r>
            <a:endParaRPr sz="2900">
              <a:latin typeface="Inter Medium"/>
              <a:ea typeface="Inter Medium"/>
              <a:cs typeface="Inter Medium"/>
              <a:sym typeface="Inter Medium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388" name="Google Shape;38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2793997"/>
            <a:ext cx="10393225" cy="292458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5"/>
          <p:cNvSpPr txBox="1"/>
          <p:nvPr/>
        </p:nvSpPr>
        <p:spPr>
          <a:xfrm>
            <a:off x="7645400" y="5594940"/>
            <a:ext cx="3217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390" name="Google Shape;390;p15"/>
          <p:cNvSpPr txBox="1"/>
          <p:nvPr/>
        </p:nvSpPr>
        <p:spPr>
          <a:xfrm>
            <a:off x="9175945" y="5594940"/>
            <a:ext cx="5842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/>
          </a:p>
        </p:txBody>
      </p:sp>
      <p:sp>
        <p:nvSpPr>
          <p:cNvPr id="391" name="Google Shape;391;p15"/>
          <p:cNvSpPr txBox="1">
            <a:spLocks noGrp="1"/>
          </p:cNvSpPr>
          <p:nvPr>
            <p:ph type="title"/>
          </p:nvPr>
        </p:nvSpPr>
        <p:spPr>
          <a:xfrm>
            <a:off x="609600" y="1142075"/>
            <a:ext cx="10668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Quantity vs. Cost Receipt</a:t>
            </a:r>
            <a:endParaRPr sz="32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2584" y="3963872"/>
            <a:ext cx="8328213" cy="2513583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6"/>
          <p:cNvSpPr txBox="1">
            <a:spLocks noGrp="1"/>
          </p:cNvSpPr>
          <p:nvPr>
            <p:ph type="title"/>
          </p:nvPr>
        </p:nvSpPr>
        <p:spPr>
          <a:xfrm>
            <a:off x="609600" y="1142075"/>
            <a:ext cx="10668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Quantity vs. Cost Receipt</a:t>
            </a:r>
            <a:endParaRPr sz="32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399" name="Google Shape;399;p16"/>
          <p:cNvGrpSpPr/>
          <p:nvPr/>
        </p:nvGrpSpPr>
        <p:grpSpPr>
          <a:xfrm>
            <a:off x="609600" y="1713575"/>
            <a:ext cx="3411017" cy="2064704"/>
            <a:chOff x="0" y="0"/>
            <a:chExt cx="3619500" cy="2190900"/>
          </a:xfrm>
        </p:grpSpPr>
        <p:sp>
          <p:nvSpPr>
            <p:cNvPr id="400" name="Google Shape;400;p16"/>
            <p:cNvSpPr/>
            <p:nvPr/>
          </p:nvSpPr>
          <p:spPr>
            <a:xfrm>
              <a:off x="0" y="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AFC"/>
            </a:solidFill>
            <a:ln w="179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6"/>
            <p:cNvSpPr txBox="1"/>
            <p:nvPr/>
          </p:nvSpPr>
          <p:spPr>
            <a:xfrm>
              <a:off x="228600" y="228600"/>
              <a:ext cx="762000" cy="285900"/>
            </a:xfrm>
            <a:prstGeom prst="rect">
              <a:avLst/>
            </a:prstGeom>
            <a:solidFill>
              <a:srgbClr val="EFF6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37" b="1">
                  <a:solidFill>
                    <a:srgbClr val="3B82F6"/>
                  </a:solidFill>
                  <a:latin typeface="Inter"/>
                  <a:ea typeface="Inter"/>
                  <a:cs typeface="Inter"/>
                  <a:sym typeface="Inter"/>
                </a:rPr>
                <a:t>PHYSICAL</a:t>
              </a:r>
              <a:endParaRPr sz="1037" b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02" name="Google Shape;402;p16"/>
            <p:cNvSpPr txBox="1"/>
            <p:nvPr/>
          </p:nvSpPr>
          <p:spPr>
            <a:xfrm>
              <a:off x="228600" y="704850"/>
              <a:ext cx="3162300" cy="1238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85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Can the item be physically returned?</a:t>
              </a:r>
              <a:endParaRPr sz="1885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565"/>
                </a:spcBef>
                <a:spcAft>
                  <a:spcPts val="0"/>
                </a:spcAft>
                <a:buNone/>
              </a:pPr>
              <a:endParaRPr sz="1131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03" name="Google Shape;403;p16"/>
          <p:cNvGrpSpPr/>
          <p:nvPr/>
        </p:nvGrpSpPr>
        <p:grpSpPr>
          <a:xfrm>
            <a:off x="4286250" y="1650475"/>
            <a:ext cx="3619500" cy="2190900"/>
            <a:chOff x="0" y="-92800"/>
            <a:chExt cx="3619500" cy="2190900"/>
          </a:xfrm>
        </p:grpSpPr>
        <p:sp>
          <p:nvSpPr>
            <p:cNvPr id="404" name="Google Shape;404;p16"/>
            <p:cNvSpPr/>
            <p:nvPr/>
          </p:nvSpPr>
          <p:spPr>
            <a:xfrm>
              <a:off x="0" y="-92800"/>
              <a:ext cx="3619500" cy="2190900"/>
            </a:xfrm>
            <a:prstGeom prst="roundRect">
              <a:avLst>
                <a:gd name="adj" fmla="val 5217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6"/>
            <p:cNvSpPr txBox="1"/>
            <p:nvPr/>
          </p:nvSpPr>
          <p:spPr>
            <a:xfrm>
              <a:off x="228600" y="228600"/>
              <a:ext cx="762000" cy="285900"/>
            </a:xfrm>
            <a:prstGeom prst="rect">
              <a:avLst/>
            </a:prstGeom>
            <a:solidFill>
              <a:srgbClr val="EFF6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B82F6"/>
                  </a:solidFill>
                  <a:latin typeface="Inter"/>
                  <a:ea typeface="Inter"/>
                  <a:cs typeface="Inter"/>
                  <a:sym typeface="Inter"/>
                </a:rPr>
                <a:t>MULTIPLE</a:t>
              </a:r>
              <a:endParaRPr sz="1100" b="1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406" name="Google Shape;406;p16"/>
            <p:cNvSpPr txBox="1"/>
            <p:nvPr/>
          </p:nvSpPr>
          <p:spPr>
            <a:xfrm>
              <a:off x="228600" y="704850"/>
              <a:ext cx="3162300" cy="1238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Is it multiple items?</a:t>
              </a:r>
              <a:endParaRPr sz="20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Multiple line items may require individual line-by-line verification before entering receipts.</a:t>
              </a:r>
              <a:endParaRPr sz="1200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07" name="Google Shape;407;p16"/>
          <p:cNvGrpSpPr/>
          <p:nvPr/>
        </p:nvGrpSpPr>
        <p:grpSpPr>
          <a:xfrm>
            <a:off x="8171375" y="1650475"/>
            <a:ext cx="3352800" cy="2190900"/>
            <a:chOff x="0" y="0"/>
            <a:chExt cx="3352800" cy="2190900"/>
          </a:xfrm>
        </p:grpSpPr>
        <p:sp>
          <p:nvSpPr>
            <p:cNvPr id="408" name="Google Shape;408;p16"/>
            <p:cNvSpPr/>
            <p:nvPr/>
          </p:nvSpPr>
          <p:spPr>
            <a:xfrm>
              <a:off x="0" y="0"/>
              <a:ext cx="3352800" cy="2190900"/>
            </a:xfrm>
            <a:prstGeom prst="roundRect">
              <a:avLst>
                <a:gd name="adj" fmla="val 5217"/>
              </a:avLst>
            </a:prstGeom>
            <a:solidFill>
              <a:srgbClr val="FFFBEB"/>
            </a:solidFill>
            <a:ln w="19050" cap="flat" cmpd="sng">
              <a:solidFill>
                <a:srgbClr val="FDE6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9" name="Google Shape;409;p16"/>
            <p:cNvPicPr preferRelativeResize="0"/>
            <p:nvPr/>
          </p:nvPicPr>
          <p:blipFill rotWithShape="1">
            <a:blip r:embed="rId4">
              <a:alphaModFix/>
            </a:blip>
            <a:srcRect t="8942" b="8942"/>
            <a:stretch/>
          </p:blipFill>
          <p:spPr>
            <a:xfrm>
              <a:off x="228600" y="228600"/>
              <a:ext cx="2895600" cy="1733700"/>
            </a:xfrm>
            <a:prstGeom prst="roundRect">
              <a:avLst>
                <a:gd name="adj" fmla="val 4395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17"/>
          <p:cNvGrpSpPr/>
          <p:nvPr/>
        </p:nvGrpSpPr>
        <p:grpSpPr>
          <a:xfrm>
            <a:off x="0" y="3928519"/>
            <a:ext cx="12192000" cy="2900872"/>
            <a:chOff x="0" y="3369394"/>
            <a:chExt cx="12192000" cy="2900872"/>
          </a:xfrm>
        </p:grpSpPr>
        <p:grpSp>
          <p:nvGrpSpPr>
            <p:cNvPr id="416" name="Google Shape;416;p17"/>
            <p:cNvGrpSpPr/>
            <p:nvPr/>
          </p:nvGrpSpPr>
          <p:grpSpPr>
            <a:xfrm>
              <a:off x="0" y="3369394"/>
              <a:ext cx="12192000" cy="2900872"/>
              <a:chOff x="0" y="3369394"/>
              <a:chExt cx="12192000" cy="2900872"/>
            </a:xfrm>
          </p:grpSpPr>
          <p:pic>
            <p:nvPicPr>
              <p:cNvPr id="417" name="Google Shape;417;p17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0" y="3369394"/>
                <a:ext cx="12192000" cy="77961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8" name="Google Shape;418;p1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609600" y="4444855"/>
                <a:ext cx="3169802" cy="18254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19" name="Google Shape;419;p17"/>
            <p:cNvSpPr/>
            <p:nvPr/>
          </p:nvSpPr>
          <p:spPr>
            <a:xfrm>
              <a:off x="2565400" y="3733800"/>
              <a:ext cx="1032933" cy="1270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0" name="Google Shape;420;p17"/>
          <p:cNvGrpSpPr/>
          <p:nvPr/>
        </p:nvGrpSpPr>
        <p:grpSpPr>
          <a:xfrm>
            <a:off x="588075" y="1519800"/>
            <a:ext cx="3476700" cy="2000100"/>
            <a:chOff x="0" y="0"/>
            <a:chExt cx="3476700" cy="2000100"/>
          </a:xfrm>
        </p:grpSpPr>
        <p:sp>
          <p:nvSpPr>
            <p:cNvPr id="421" name="Google Shape;421;p17"/>
            <p:cNvSpPr/>
            <p:nvPr/>
          </p:nvSpPr>
          <p:spPr>
            <a:xfrm>
              <a:off x="0" y="0"/>
              <a:ext cx="3476700" cy="20001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2" name="Google Shape;422;p17"/>
            <p:cNvGrpSpPr/>
            <p:nvPr/>
          </p:nvGrpSpPr>
          <p:grpSpPr>
            <a:xfrm>
              <a:off x="228600" y="228600"/>
              <a:ext cx="1047900" cy="285900"/>
              <a:chOff x="0" y="0"/>
              <a:chExt cx="1047900" cy="285900"/>
            </a:xfrm>
          </p:grpSpPr>
          <p:sp>
            <p:nvSpPr>
              <p:cNvPr id="423" name="Google Shape;423;p17"/>
              <p:cNvSpPr/>
              <p:nvPr/>
            </p:nvSpPr>
            <p:spPr>
              <a:xfrm>
                <a:off x="0" y="0"/>
                <a:ext cx="1047900" cy="285900"/>
              </a:xfrm>
              <a:prstGeom prst="rect">
                <a:avLst/>
              </a:prstGeom>
              <a:solidFill>
                <a:srgbClr val="EFF6FF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7"/>
              <p:cNvSpPr txBox="1"/>
              <p:nvPr/>
            </p:nvSpPr>
            <p:spPr>
              <a:xfrm>
                <a:off x="0" y="0"/>
                <a:ext cx="10479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3B82F6"/>
                    </a:solidFill>
                    <a:latin typeface="Inter"/>
                    <a:ea typeface="Inter"/>
                    <a:cs typeface="Inter"/>
                    <a:sym typeface="Inter"/>
                  </a:rPr>
                  <a:t>SUBSCRIPTION</a:t>
                </a:r>
                <a:endParaRPr sz="1000" b="1">
                  <a:solidFill>
                    <a:srgbClr val="3B82F6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425" name="Google Shape;425;p17"/>
            <p:cNvSpPr txBox="1"/>
            <p:nvPr/>
          </p:nvSpPr>
          <p:spPr>
            <a:xfrm>
              <a:off x="228600" y="704850"/>
              <a:ext cx="30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Is it a subscription?</a:t>
              </a:r>
              <a:endParaRPr sz="20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450"/>
                </a:spcBef>
                <a:spcAft>
                  <a:spcPts val="0"/>
                </a:spcAft>
                <a:buNone/>
              </a:pPr>
              <a:endParaRPr sz="1200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26" name="Google Shape;426;p17"/>
          <p:cNvSpPr txBox="1">
            <a:spLocks noGrp="1"/>
          </p:cNvSpPr>
          <p:nvPr>
            <p:ph type="title"/>
          </p:nvPr>
        </p:nvSpPr>
        <p:spPr>
          <a:xfrm>
            <a:off x="674175" y="948301"/>
            <a:ext cx="10668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Quantity vs. Cost Receipt (Cont.)</a:t>
            </a:r>
            <a:endParaRPr sz="32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427" name="Google Shape;427;p17"/>
          <p:cNvGrpSpPr/>
          <p:nvPr/>
        </p:nvGrpSpPr>
        <p:grpSpPr>
          <a:xfrm>
            <a:off x="4582625" y="1519800"/>
            <a:ext cx="3476700" cy="2000100"/>
            <a:chOff x="0" y="0"/>
            <a:chExt cx="3476700" cy="2000100"/>
          </a:xfrm>
        </p:grpSpPr>
        <p:sp>
          <p:nvSpPr>
            <p:cNvPr id="428" name="Google Shape;428;p17"/>
            <p:cNvSpPr/>
            <p:nvPr/>
          </p:nvSpPr>
          <p:spPr>
            <a:xfrm>
              <a:off x="0" y="0"/>
              <a:ext cx="3476700" cy="2000100"/>
            </a:xfrm>
            <a:prstGeom prst="roundRect">
              <a:avLst>
                <a:gd name="adj" fmla="val 5714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29" name="Google Shape;429;p17"/>
            <p:cNvGrpSpPr/>
            <p:nvPr/>
          </p:nvGrpSpPr>
          <p:grpSpPr>
            <a:xfrm>
              <a:off x="228600" y="228600"/>
              <a:ext cx="1047900" cy="285900"/>
              <a:chOff x="0" y="0"/>
              <a:chExt cx="1047900" cy="285900"/>
            </a:xfrm>
          </p:grpSpPr>
          <p:sp>
            <p:nvSpPr>
              <p:cNvPr id="430" name="Google Shape;430;p17"/>
              <p:cNvSpPr/>
              <p:nvPr/>
            </p:nvSpPr>
            <p:spPr>
              <a:xfrm>
                <a:off x="0" y="0"/>
                <a:ext cx="1047900" cy="285900"/>
              </a:xfrm>
              <a:prstGeom prst="rect">
                <a:avLst/>
              </a:prstGeom>
              <a:solidFill>
                <a:srgbClr val="EFF6FF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17"/>
              <p:cNvSpPr txBox="1"/>
              <p:nvPr/>
            </p:nvSpPr>
            <p:spPr>
              <a:xfrm>
                <a:off x="0" y="0"/>
                <a:ext cx="1047900" cy="28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3B82F6"/>
                    </a:solidFill>
                    <a:latin typeface="Inter"/>
                    <a:ea typeface="Inter"/>
                    <a:cs typeface="Inter"/>
                    <a:sym typeface="Inter"/>
                  </a:rPr>
                  <a:t>TECHNOLOGY</a:t>
                </a:r>
                <a:endParaRPr sz="1000" b="1">
                  <a:solidFill>
                    <a:srgbClr val="3B82F6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</p:grpSp>
        <p:sp>
          <p:nvSpPr>
            <p:cNvPr id="432" name="Google Shape;432;p17"/>
            <p:cNvSpPr txBox="1"/>
            <p:nvPr/>
          </p:nvSpPr>
          <p:spPr>
            <a:xfrm>
              <a:off x="228600" y="704850"/>
              <a:ext cx="30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45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Is it technology or non-physical?</a:t>
              </a:r>
              <a:r>
                <a:rPr lang="en-US" sz="1200" b="0">
                  <a:solidFill>
                    <a:srgbClr val="64748B"/>
                  </a:solidFill>
                  <a:latin typeface="Inter"/>
                  <a:ea typeface="Inter"/>
                  <a:cs typeface="Inter"/>
                  <a:sym typeface="Inter"/>
                </a:rPr>
                <a:t>.</a:t>
              </a:r>
              <a:endParaRPr sz="1200" b="0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f8da2ababf_257_335"/>
          <p:cNvSpPr txBox="1">
            <a:spLocks noGrp="1"/>
          </p:cNvSpPr>
          <p:nvPr>
            <p:ph type="title"/>
          </p:nvPr>
        </p:nvSpPr>
        <p:spPr>
          <a:xfrm>
            <a:off x="609600" y="762000"/>
            <a:ext cx="10972800" cy="857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Status Types</a:t>
            </a:r>
            <a:endParaRPr sz="36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sp>
        <p:nvSpPr>
          <p:cNvPr id="439" name="Google Shape;439;g3f8da2ababf_257_335"/>
          <p:cNvSpPr txBox="1"/>
          <p:nvPr/>
        </p:nvSpPr>
        <p:spPr>
          <a:xfrm>
            <a:off x="609600" y="17145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475569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Three key status types used for receipts:</a:t>
            </a:r>
            <a:endParaRPr sz="1600" b="0">
              <a:solidFill>
                <a:srgbClr val="475569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440" name="Google Shape;440;g3f8da2ababf_257_335"/>
          <p:cNvSpPr/>
          <p:nvPr/>
        </p:nvSpPr>
        <p:spPr>
          <a:xfrm>
            <a:off x="9883493" y="46425"/>
            <a:ext cx="15879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Receipts</a:t>
            </a:r>
            <a:endParaRPr/>
          </a:p>
        </p:txBody>
      </p:sp>
      <p:grpSp>
        <p:nvGrpSpPr>
          <p:cNvPr id="441" name="Google Shape;441;g3f8da2ababf_257_335"/>
          <p:cNvGrpSpPr/>
          <p:nvPr/>
        </p:nvGrpSpPr>
        <p:grpSpPr>
          <a:xfrm>
            <a:off x="609600" y="2286000"/>
            <a:ext cx="4572000" cy="857400"/>
            <a:chOff x="0" y="0"/>
            <a:chExt cx="4572000" cy="857400"/>
          </a:xfrm>
        </p:grpSpPr>
        <p:sp>
          <p:nvSpPr>
            <p:cNvPr id="442" name="Google Shape;442;g3f8da2ababf_257_335"/>
            <p:cNvSpPr/>
            <p:nvPr/>
          </p:nvSpPr>
          <p:spPr>
            <a:xfrm>
              <a:off x="0" y="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rgbClr val="F0FDF4"/>
            </a:solidFill>
            <a:ln w="19050" cap="flat" cmpd="sng">
              <a:solidFill>
                <a:srgbClr val="DCFCE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g3f8da2ababf_257_335"/>
            <p:cNvSpPr txBox="1"/>
            <p:nvPr/>
          </p:nvSpPr>
          <p:spPr>
            <a:xfrm>
              <a:off x="228600" y="0"/>
              <a:ext cx="41148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166534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STATUS 01</a:t>
              </a:r>
              <a:endParaRPr sz="1100" b="0">
                <a:solidFill>
                  <a:srgbClr val="166534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14532D"/>
                  </a:solidFill>
                  <a:latin typeface="Inter"/>
                  <a:ea typeface="Inter"/>
                  <a:cs typeface="Inter"/>
                  <a:sym typeface="Inter"/>
                </a:rPr>
                <a:t>Received</a:t>
              </a:r>
              <a:endParaRPr sz="2000" b="1">
                <a:solidFill>
                  <a:srgbClr val="14532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44" name="Google Shape;444;g3f8da2ababf_257_335"/>
          <p:cNvGrpSpPr/>
          <p:nvPr/>
        </p:nvGrpSpPr>
        <p:grpSpPr>
          <a:xfrm>
            <a:off x="609600" y="3333750"/>
            <a:ext cx="4572000" cy="857400"/>
            <a:chOff x="0" y="0"/>
            <a:chExt cx="4572000" cy="857400"/>
          </a:xfrm>
        </p:grpSpPr>
        <p:sp>
          <p:nvSpPr>
            <p:cNvPr id="445" name="Google Shape;445;g3f8da2ababf_257_335"/>
            <p:cNvSpPr/>
            <p:nvPr/>
          </p:nvSpPr>
          <p:spPr>
            <a:xfrm>
              <a:off x="0" y="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rgbClr val="FFF7ED"/>
            </a:solidFill>
            <a:ln w="19050" cap="flat" cmpd="sng">
              <a:solidFill>
                <a:srgbClr val="FFED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g3f8da2ababf_257_335"/>
            <p:cNvSpPr txBox="1"/>
            <p:nvPr/>
          </p:nvSpPr>
          <p:spPr>
            <a:xfrm>
              <a:off x="228600" y="0"/>
              <a:ext cx="41148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9A3412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STATUS 02</a:t>
              </a:r>
              <a:endParaRPr sz="1100" b="0">
                <a:solidFill>
                  <a:srgbClr val="9A3412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7C2D12"/>
                  </a:solidFill>
                  <a:latin typeface="Inter"/>
                  <a:ea typeface="Inter"/>
                  <a:cs typeface="Inter"/>
                  <a:sym typeface="Inter"/>
                </a:rPr>
                <a:t>Return</a:t>
              </a:r>
              <a:endParaRPr sz="2000" b="1">
                <a:solidFill>
                  <a:srgbClr val="7C2D12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47" name="Google Shape;447;g3f8da2ababf_257_335"/>
          <p:cNvGrpSpPr/>
          <p:nvPr/>
        </p:nvGrpSpPr>
        <p:grpSpPr>
          <a:xfrm>
            <a:off x="609600" y="4381500"/>
            <a:ext cx="4572000" cy="857400"/>
            <a:chOff x="0" y="0"/>
            <a:chExt cx="4572000" cy="857400"/>
          </a:xfrm>
        </p:grpSpPr>
        <p:sp>
          <p:nvSpPr>
            <p:cNvPr id="448" name="Google Shape;448;g3f8da2ababf_257_335"/>
            <p:cNvSpPr/>
            <p:nvPr/>
          </p:nvSpPr>
          <p:spPr>
            <a:xfrm>
              <a:off x="0" y="0"/>
              <a:ext cx="4572000" cy="857400"/>
            </a:xfrm>
            <a:prstGeom prst="roundRect">
              <a:avLst>
                <a:gd name="adj" fmla="val 13333"/>
              </a:avLst>
            </a:prstGeom>
            <a:solidFill>
              <a:srgbClr val="FEF2F2"/>
            </a:solidFill>
            <a:ln w="19050" cap="flat" cmpd="sng">
              <a:solidFill>
                <a:srgbClr val="FEE2E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g3f8da2ababf_257_335"/>
            <p:cNvSpPr txBox="1"/>
            <p:nvPr/>
          </p:nvSpPr>
          <p:spPr>
            <a:xfrm>
              <a:off x="228600" y="0"/>
              <a:ext cx="41148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991B1B"/>
                  </a:solidFill>
                  <a:latin typeface="Inter ExtraBold"/>
                  <a:ea typeface="Inter ExtraBold"/>
                  <a:cs typeface="Inter ExtraBold"/>
                  <a:sym typeface="Inter ExtraBold"/>
                </a:rPr>
                <a:t>STATUS 03</a:t>
              </a:r>
              <a:endParaRPr sz="1100" b="0">
                <a:solidFill>
                  <a:srgbClr val="991B1B"/>
                </a:solidFill>
                <a:latin typeface="Inter ExtraBold"/>
                <a:ea typeface="Inter ExtraBold"/>
                <a:cs typeface="Inter ExtraBold"/>
                <a:sym typeface="Inter ExtraBold"/>
              </a:endParaRPr>
            </a:p>
            <a:p>
              <a:pPr marL="0" lvl="0" indent="0" algn="l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7F1D1D"/>
                  </a:solidFill>
                  <a:latin typeface="Inter"/>
                  <a:ea typeface="Inter"/>
                  <a:cs typeface="Inter"/>
                  <a:sym typeface="Inter"/>
                </a:rPr>
                <a:t>Cancelled</a:t>
              </a:r>
              <a:endParaRPr sz="2000" b="1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50" name="Google Shape;450;g3f8da2ababf_257_335"/>
          <p:cNvGrpSpPr/>
          <p:nvPr/>
        </p:nvGrpSpPr>
        <p:grpSpPr>
          <a:xfrm>
            <a:off x="5524500" y="1714500"/>
            <a:ext cx="6057900" cy="3524400"/>
            <a:chOff x="0" y="0"/>
            <a:chExt cx="6057900" cy="3524400"/>
          </a:xfrm>
        </p:grpSpPr>
        <p:sp>
          <p:nvSpPr>
            <p:cNvPr id="451" name="Google Shape;451;g3f8da2ababf_257_335"/>
            <p:cNvSpPr/>
            <p:nvPr/>
          </p:nvSpPr>
          <p:spPr>
            <a:xfrm>
              <a:off x="0" y="0"/>
              <a:ext cx="6057900" cy="3524400"/>
            </a:xfrm>
            <a:prstGeom prst="roundRect">
              <a:avLst>
                <a:gd name="adj" fmla="val 4324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2" name="Google Shape;452;g3f8da2ababf_257_335"/>
            <p:cNvPicPr preferRelativeResize="0"/>
            <p:nvPr/>
          </p:nvPicPr>
          <p:blipFill rotWithShape="1">
            <a:blip r:embed="rId3">
              <a:alphaModFix/>
            </a:blip>
            <a:srcRect l="13084" r="13077"/>
            <a:stretch/>
          </p:blipFill>
          <p:spPr>
            <a:xfrm>
              <a:off x="228600" y="238125"/>
              <a:ext cx="5600700" cy="3048000"/>
            </a:xfrm>
            <a:prstGeom prst="roundRect">
              <a:avLst>
                <a:gd name="adj" fmla="val 2500"/>
              </a:avLst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oogle Shape;458;p20"/>
          <p:cNvGrpSpPr/>
          <p:nvPr/>
        </p:nvGrpSpPr>
        <p:grpSpPr>
          <a:xfrm>
            <a:off x="452640" y="2772937"/>
            <a:ext cx="10735734" cy="2455176"/>
            <a:chOff x="347132" y="3561308"/>
            <a:chExt cx="10735734" cy="2455176"/>
          </a:xfrm>
        </p:grpSpPr>
        <p:pic>
          <p:nvPicPr>
            <p:cNvPr id="459" name="Google Shape;459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7132" y="3561308"/>
              <a:ext cx="10735734" cy="20624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0" name="Google Shape;460;p20"/>
            <p:cNvSpPr/>
            <p:nvPr/>
          </p:nvSpPr>
          <p:spPr>
            <a:xfrm>
              <a:off x="6799077" y="3978180"/>
              <a:ext cx="982200" cy="990600"/>
            </a:xfrm>
            <a:prstGeom prst="ellipse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61" name="Google Shape;461;p20"/>
            <p:cNvCxnSpPr/>
            <p:nvPr/>
          </p:nvCxnSpPr>
          <p:spPr>
            <a:xfrm>
              <a:off x="7552265" y="4934685"/>
              <a:ext cx="897600" cy="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  <p:cxnSp>
          <p:nvCxnSpPr>
            <p:cNvPr id="462" name="Google Shape;462;p20"/>
            <p:cNvCxnSpPr/>
            <p:nvPr/>
          </p:nvCxnSpPr>
          <p:spPr>
            <a:xfrm rot="10800000" flipH="1">
              <a:off x="7552266" y="4705652"/>
              <a:ext cx="855000" cy="21210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  <p:cxnSp>
          <p:nvCxnSpPr>
            <p:cNvPr id="463" name="Google Shape;463;p20"/>
            <p:cNvCxnSpPr/>
            <p:nvPr/>
          </p:nvCxnSpPr>
          <p:spPr>
            <a:xfrm>
              <a:off x="7552266" y="4932568"/>
              <a:ext cx="897600" cy="25380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  <p:grpSp>
          <p:nvGrpSpPr>
            <p:cNvPr id="464" name="Google Shape;464;p20"/>
            <p:cNvGrpSpPr/>
            <p:nvPr/>
          </p:nvGrpSpPr>
          <p:grpSpPr>
            <a:xfrm>
              <a:off x="347132" y="5398922"/>
              <a:ext cx="7871569" cy="617562"/>
              <a:chOff x="626533" y="5143500"/>
              <a:chExt cx="7871569" cy="617562"/>
            </a:xfrm>
          </p:grpSpPr>
          <p:sp>
            <p:nvSpPr>
              <p:cNvPr id="465" name="Google Shape;465;p20"/>
              <p:cNvSpPr txBox="1"/>
              <p:nvPr/>
            </p:nvSpPr>
            <p:spPr>
              <a:xfrm>
                <a:off x="626533" y="5143500"/>
                <a:ext cx="4572000" cy="215400"/>
              </a:xfrm>
              <a:prstGeom prst="rect">
                <a:avLst/>
              </a:prstGeom>
              <a:solidFill>
                <a:srgbClr val="F8FAFC"/>
              </a:solidFill>
              <a:ln w="14300" cap="flat" cmpd="sng">
                <a:solidFill>
                  <a:srgbClr val="E2E8F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90500" tIns="0" rIns="190500" bIns="0" anchor="ctr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 b="0">
                    <a:solidFill>
                      <a:srgbClr val="0F172A"/>
                    </a:solidFill>
                    <a:latin typeface="Inter SemiBold"/>
                    <a:ea typeface="Inter SemiBold"/>
                    <a:cs typeface="Inter SemiBold"/>
                    <a:sym typeface="Inter SemiBold"/>
                  </a:rPr>
                  <a:t>Click Complete in the upper right corner.</a:t>
                </a:r>
                <a:endParaRPr sz="1400" b="0">
                  <a:solidFill>
                    <a:srgbClr val="0F172A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  <p:pic>
            <p:nvPicPr>
              <p:cNvPr id="466" name="Google Shape;466;p20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5421098" y="5208535"/>
                <a:ext cx="3077004" cy="55252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467" name="Google Shape;467;p20"/>
            <p:cNvCxnSpPr/>
            <p:nvPr/>
          </p:nvCxnSpPr>
          <p:spPr>
            <a:xfrm>
              <a:off x="7554219" y="4932568"/>
              <a:ext cx="0" cy="62310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</p:grpSp>
      <p:sp>
        <p:nvSpPr>
          <p:cNvPr id="468" name="Google Shape;468;p20"/>
          <p:cNvSpPr txBox="1">
            <a:spLocks noGrp="1"/>
          </p:cNvSpPr>
          <p:nvPr>
            <p:ph type="title"/>
          </p:nvPr>
        </p:nvSpPr>
        <p:spPr>
          <a:xfrm>
            <a:off x="609600" y="762000"/>
            <a:ext cx="10972800" cy="858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>
                <a:solidFill>
                  <a:srgbClr val="0F172A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Entering Receipts Into PAW</a:t>
            </a:r>
            <a:endParaRPr sz="3800" b="0">
              <a:solidFill>
                <a:srgbClr val="0F172A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469" name="Google Shape;469;p20"/>
          <p:cNvGrpSpPr/>
          <p:nvPr/>
        </p:nvGrpSpPr>
        <p:grpSpPr>
          <a:xfrm>
            <a:off x="452659" y="1620888"/>
            <a:ext cx="9741875" cy="1130565"/>
            <a:chOff x="1225061" y="2147050"/>
            <a:chExt cx="9741875" cy="1130565"/>
          </a:xfrm>
        </p:grpSpPr>
        <p:pic>
          <p:nvPicPr>
            <p:cNvPr id="470" name="Google Shape;470;p2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25061" y="2147050"/>
              <a:ext cx="9741875" cy="11305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20"/>
            <p:cNvSpPr/>
            <p:nvPr/>
          </p:nvSpPr>
          <p:spPr>
            <a:xfrm>
              <a:off x="8276492" y="2573805"/>
              <a:ext cx="1852200" cy="277200"/>
            </a:xfrm>
            <a:prstGeom prst="rightArrow">
              <a:avLst>
                <a:gd name="adj1" fmla="val 50000"/>
                <a:gd name="adj2" fmla="val 50000"/>
              </a:avLst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38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1"/>
          <p:cNvSpPr txBox="1">
            <a:spLocks noGrp="1"/>
          </p:cNvSpPr>
          <p:nvPr>
            <p:ph type="ctrTitle"/>
          </p:nvPr>
        </p:nvSpPr>
        <p:spPr>
          <a:xfrm>
            <a:off x="914400" y="269398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rgbClr val="1E293B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Creating Credit Memos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f8da2ababf_0_3264"/>
          <p:cNvSpPr txBox="1"/>
          <p:nvPr/>
        </p:nvSpPr>
        <p:spPr>
          <a:xfrm>
            <a:off x="762000" y="7620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>
                <a:solidFill>
                  <a:srgbClr val="1E293B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What is a Credit Memo (CM)?</a:t>
            </a:r>
            <a:endParaRPr sz="3600" b="0">
              <a:solidFill>
                <a:srgbClr val="1E293B"/>
              </a:solidFill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484" name="Google Shape;484;g3f8da2ababf_0_3264"/>
          <p:cNvGrpSpPr/>
          <p:nvPr/>
        </p:nvGrpSpPr>
        <p:grpSpPr>
          <a:xfrm>
            <a:off x="762000" y="1714500"/>
            <a:ext cx="4572000" cy="4191000"/>
            <a:chOff x="0" y="0"/>
            <a:chExt cx="4572000" cy="4191000"/>
          </a:xfrm>
        </p:grpSpPr>
        <p:sp>
          <p:nvSpPr>
            <p:cNvPr id="485" name="Google Shape;485;g3f8da2ababf_0_3264"/>
            <p:cNvSpPr/>
            <p:nvPr/>
          </p:nvSpPr>
          <p:spPr>
            <a:xfrm>
              <a:off x="0" y="0"/>
              <a:ext cx="4572000" cy="4191000"/>
            </a:xfrm>
            <a:prstGeom prst="roundRect">
              <a:avLst>
                <a:gd name="adj" fmla="val 3636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g3f8da2ababf_0_3264"/>
            <p:cNvSpPr txBox="1"/>
            <p:nvPr/>
          </p:nvSpPr>
          <p:spPr>
            <a:xfrm>
              <a:off x="285750" y="381000"/>
              <a:ext cx="4000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Understanding Credit Memos</a:t>
              </a:r>
              <a:endParaRPr sz="200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1500"/>
                </a:spcBef>
                <a:spcAft>
                  <a:spcPts val="0"/>
                </a:spcAft>
                <a:buNone/>
              </a:pPr>
              <a:r>
                <a:rPr lang="en-US" sz="14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A </a:t>
              </a:r>
              <a:r>
                <a:rPr lang="en-US" sz="1400" b="1">
                  <a:solidFill>
                    <a:srgbClr val="0F172A"/>
                  </a:solidFill>
                  <a:latin typeface="Inter"/>
                  <a:ea typeface="Inter"/>
                  <a:cs typeface="Inter"/>
                  <a:sym typeface="Inter"/>
                </a:rPr>
                <a:t>credit memo</a:t>
              </a:r>
              <a:r>
                <a:rPr lang="en-US" sz="1400" b="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 is an official document or invoice from a supplier that indicates a negative balance adjustment.</a:t>
              </a:r>
              <a:endParaRPr sz="1400" b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04800" algn="l" rtl="0">
                <a:spcBef>
                  <a:spcPts val="1800"/>
                </a:spcBef>
                <a:spcAft>
                  <a:spcPts val="0"/>
                </a:spcAft>
                <a:buClr>
                  <a:srgbClr val="475569"/>
                </a:buClr>
                <a:buSzPts val="1200"/>
                <a:buFont typeface="Inter"/>
                <a:buChar char="●"/>
              </a:pPr>
              <a:r>
                <a:rPr lang="en-US" sz="12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Issued when goods are returned, damaged, or when a shipment is cancelled.</a:t>
              </a:r>
              <a:endParaRPr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04800" algn="l" rtl="0">
                <a:spcBef>
                  <a:spcPts val="1200"/>
                </a:spcBef>
                <a:spcAft>
                  <a:spcPts val="0"/>
                </a:spcAft>
                <a:buClr>
                  <a:srgbClr val="475569"/>
                </a:buClr>
                <a:buSzPts val="1200"/>
                <a:buFont typeface="Inter"/>
                <a:buChar char="●"/>
              </a:pPr>
              <a:r>
                <a:rPr lang="en-US" sz="12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Acts as a negative invoice to reduce the total balance owed to the vendor.</a:t>
              </a:r>
              <a:endParaRPr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457200" lvl="0" indent="-304800" algn="l" rtl="0">
                <a:spcBef>
                  <a:spcPts val="1200"/>
                </a:spcBef>
                <a:spcAft>
                  <a:spcPts val="1200"/>
                </a:spcAft>
                <a:buClr>
                  <a:srgbClr val="475569"/>
                </a:buClr>
                <a:buSzPts val="1200"/>
                <a:buFont typeface="Inter"/>
                <a:buChar char="●"/>
              </a:pPr>
              <a:r>
                <a:rPr lang="en-US" sz="1200">
                  <a:solidFill>
                    <a:srgbClr val="475569"/>
                  </a:solidFill>
                  <a:latin typeface="Inter"/>
                  <a:ea typeface="Inter"/>
                  <a:cs typeface="Inter"/>
                  <a:sym typeface="Inter"/>
                </a:rPr>
                <a:t>Helps maintain accurate financial records and balance tracking in PAW.</a:t>
              </a:r>
              <a:endParaRPr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487" name="Google Shape;487;g3f8da2ababf_0_3264"/>
          <p:cNvGrpSpPr/>
          <p:nvPr/>
        </p:nvGrpSpPr>
        <p:grpSpPr>
          <a:xfrm>
            <a:off x="5619750" y="1714500"/>
            <a:ext cx="5810400" cy="4191000"/>
            <a:chOff x="0" y="0"/>
            <a:chExt cx="5810400" cy="4191000"/>
          </a:xfrm>
        </p:grpSpPr>
        <p:sp>
          <p:nvSpPr>
            <p:cNvPr id="488" name="Google Shape;488;g3f8da2ababf_0_3264"/>
            <p:cNvSpPr/>
            <p:nvPr/>
          </p:nvSpPr>
          <p:spPr>
            <a:xfrm>
              <a:off x="0" y="0"/>
              <a:ext cx="5810400" cy="4191000"/>
            </a:xfrm>
            <a:prstGeom prst="roundRect">
              <a:avLst>
                <a:gd name="adj" fmla="val 3636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g3f8da2ababf_0_3264"/>
            <p:cNvSpPr/>
            <p:nvPr/>
          </p:nvSpPr>
          <p:spPr>
            <a:xfrm>
              <a:off x="4000500" y="3095625"/>
              <a:ext cx="1428900" cy="714300"/>
            </a:xfrm>
            <a:prstGeom prst="roundRect">
              <a:avLst>
                <a:gd name="adj" fmla="val 10666"/>
              </a:avLst>
            </a:prstGeom>
            <a:solidFill>
              <a:srgbClr val="000000">
                <a:alpha val="0"/>
              </a:srgbClr>
            </a:solidFill>
            <a:ln w="23825" cap="flat" cmpd="sng">
              <a:solidFill>
                <a:srgbClr val="DC262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90" name="Google Shape;490;g3f8da2ababf_0_32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9152" y="2094955"/>
            <a:ext cx="5171595" cy="365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3"/>
          <p:cNvSpPr txBox="1">
            <a:spLocks noGrp="1"/>
          </p:cNvSpPr>
          <p:nvPr>
            <p:ph type="title"/>
          </p:nvPr>
        </p:nvSpPr>
        <p:spPr>
          <a:xfrm>
            <a:off x="762000" y="952500"/>
            <a:ext cx="10668000" cy="762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dirty="0">
                <a:solidFill>
                  <a:srgbClr val="1E293B"/>
                </a:solidFill>
                <a:latin typeface="+mj-lt"/>
                <a:ea typeface="Inter ExtraBold"/>
                <a:cs typeface="Inter ExtraBold"/>
                <a:sym typeface="Inter ExtraBold"/>
              </a:rPr>
              <a:t>Punchout Supplier Credit Memo</a:t>
            </a:r>
            <a:endParaRPr sz="3600" b="0" dirty="0">
              <a:solidFill>
                <a:srgbClr val="1E293B"/>
              </a:solidFill>
              <a:latin typeface="+mj-lt"/>
              <a:ea typeface="Inter ExtraBold"/>
              <a:cs typeface="Inter ExtraBold"/>
              <a:sym typeface="Inter ExtraBold"/>
            </a:endParaRPr>
          </a:p>
        </p:txBody>
      </p:sp>
      <p:grpSp>
        <p:nvGrpSpPr>
          <p:cNvPr id="497" name="Google Shape;497;p23"/>
          <p:cNvGrpSpPr/>
          <p:nvPr/>
        </p:nvGrpSpPr>
        <p:grpSpPr>
          <a:xfrm>
            <a:off x="762000" y="1905000"/>
            <a:ext cx="10668000" cy="914400"/>
            <a:chOff x="0" y="0"/>
            <a:chExt cx="10668000" cy="914400"/>
          </a:xfrm>
        </p:grpSpPr>
        <p:sp>
          <p:nvSpPr>
            <p:cNvPr id="498" name="Google Shape;498;p23"/>
            <p:cNvSpPr/>
            <p:nvPr/>
          </p:nvSpPr>
          <p:spPr>
            <a:xfrm>
              <a:off x="0" y="0"/>
              <a:ext cx="10668000" cy="914400"/>
            </a:xfrm>
            <a:prstGeom prst="roundRect">
              <a:avLst>
                <a:gd name="adj" fmla="val 12500"/>
              </a:avLst>
            </a:prstGeom>
            <a:solidFill>
              <a:srgbClr val="FFFBEB"/>
            </a:solidFill>
            <a:ln w="14300" cap="flat" cmpd="sng">
              <a:solidFill>
                <a:srgbClr val="FDE6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3"/>
            <p:cNvSpPr/>
            <p:nvPr/>
          </p:nvSpPr>
          <p:spPr>
            <a:xfrm>
              <a:off x="0" y="0"/>
              <a:ext cx="57300" cy="914400"/>
            </a:xfrm>
            <a:prstGeom prst="roundRect">
              <a:avLst>
                <a:gd name="adj" fmla="val 50000"/>
              </a:avLst>
            </a:prstGeom>
            <a:solidFill>
              <a:srgbClr val="F59E0B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0" name="Google Shape;500;p23"/>
          <p:cNvSpPr txBox="1"/>
          <p:nvPr/>
        </p:nvSpPr>
        <p:spPr>
          <a:xfrm>
            <a:off x="1000125" y="2206752"/>
            <a:ext cx="381000" cy="38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97706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info</a:t>
            </a:r>
            <a:endParaRPr sz="1600">
              <a:solidFill>
                <a:srgbClr val="D97706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sp>
        <p:nvSpPr>
          <p:cNvPr id="501" name="Google Shape;501;p23"/>
          <p:cNvSpPr txBox="1">
            <a:spLocks noGrp="1"/>
          </p:cNvSpPr>
          <p:nvPr>
            <p:ph type="body" idx="1"/>
          </p:nvPr>
        </p:nvSpPr>
        <p:spPr>
          <a:xfrm>
            <a:off x="1524000" y="1905000"/>
            <a:ext cx="9620400" cy="914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78350F"/>
                </a:solidFill>
                <a:latin typeface="Inter Medium"/>
                <a:ea typeface="Inter Medium"/>
                <a:cs typeface="Inter Medium"/>
                <a:sym typeface="Inter Medium"/>
              </a:rPr>
              <a:t>When a supplier accepts a return or cancels a shipment, they will issue a </a:t>
            </a:r>
            <a:r>
              <a:rPr lang="en-US" sz="1600" b="0">
                <a:solidFill>
                  <a:srgbClr val="92400E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credit memo (CM)</a:t>
            </a:r>
            <a:r>
              <a:rPr lang="en-US" sz="1600" b="0">
                <a:solidFill>
                  <a:srgbClr val="78350F"/>
                </a:solidFill>
                <a:latin typeface="Inter Medium"/>
                <a:ea typeface="Inter Medium"/>
                <a:cs typeface="Inter Medium"/>
                <a:sym typeface="Inter Medium"/>
              </a:rPr>
              <a:t> – a negative invoice to adjust the balance.</a:t>
            </a:r>
            <a:endParaRPr sz="1600" b="0">
              <a:solidFill>
                <a:srgbClr val="78350F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502" name="Google Shape;502;p23"/>
          <p:cNvSpPr/>
          <p:nvPr/>
        </p:nvSpPr>
        <p:spPr>
          <a:xfrm>
            <a:off x="762000" y="3124200"/>
            <a:ext cx="1066800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 w="14300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03" name="Google Shape;503;p23"/>
          <p:cNvGrpSpPr/>
          <p:nvPr/>
        </p:nvGrpSpPr>
        <p:grpSpPr>
          <a:xfrm>
            <a:off x="1524000" y="3529350"/>
            <a:ext cx="8916024" cy="1437600"/>
            <a:chOff x="3275975" y="3277475"/>
            <a:chExt cx="8916024" cy="1437600"/>
          </a:xfrm>
        </p:grpSpPr>
        <p:pic>
          <p:nvPicPr>
            <p:cNvPr id="504" name="Google Shape;504;p23"/>
            <p:cNvPicPr preferRelativeResize="0"/>
            <p:nvPr/>
          </p:nvPicPr>
          <p:blipFill rotWithShape="1">
            <a:blip r:embed="rId3">
              <a:alphaModFix/>
            </a:blip>
            <a:srcRect l="26869"/>
            <a:stretch/>
          </p:blipFill>
          <p:spPr>
            <a:xfrm>
              <a:off x="3275975" y="3277475"/>
              <a:ext cx="8916024" cy="1437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" name="Google Shape;505;p23"/>
            <p:cNvSpPr/>
            <p:nvPr/>
          </p:nvSpPr>
          <p:spPr>
            <a:xfrm>
              <a:off x="6358467" y="3369733"/>
              <a:ext cx="5511800" cy="6096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4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Punchout Supplier Credit Memo, Cont.</a:t>
            </a:r>
            <a:endParaRPr dirty="0"/>
          </a:p>
        </p:txBody>
      </p:sp>
      <p:pic>
        <p:nvPicPr>
          <p:cNvPr id="512" name="Google Shape;51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138" y="1687844"/>
            <a:ext cx="9155723" cy="4929489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24"/>
          <p:cNvSpPr/>
          <p:nvPr/>
        </p:nvSpPr>
        <p:spPr>
          <a:xfrm>
            <a:off x="9853612" y="46425"/>
            <a:ext cx="161775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Scenario</a:t>
            </a:r>
            <a:endParaRPr/>
          </a:p>
        </p:txBody>
      </p:sp>
      <p:sp>
        <p:nvSpPr>
          <p:cNvPr id="514" name="Google Shape;514;p24"/>
          <p:cNvSpPr/>
          <p:nvPr/>
        </p:nvSpPr>
        <p:spPr>
          <a:xfrm rot="10800000">
            <a:off x="9308123" y="5568462"/>
            <a:ext cx="1365738" cy="246184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4"/>
          <p:cNvSpPr/>
          <p:nvPr/>
        </p:nvSpPr>
        <p:spPr>
          <a:xfrm rot="10800000">
            <a:off x="9308123" y="5882868"/>
            <a:ext cx="1365738" cy="246184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3E7FCD"/>
              </a:gs>
              <a:gs pos="100000">
                <a:srgbClr val="96C0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5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Non Punchout Supplier</a:t>
            </a:r>
            <a:endParaRPr/>
          </a:p>
        </p:txBody>
      </p:sp>
      <p:pic>
        <p:nvPicPr>
          <p:cNvPr id="522" name="Google Shape;522;p25" descr="🤔 Thinking Face Emoji: Meaning &amp; Us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0310" y="1795614"/>
            <a:ext cx="4291379" cy="4291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8da2ababf_257_764"/>
          <p:cNvSpPr txBox="1"/>
          <p:nvPr/>
        </p:nvSpPr>
        <p:spPr>
          <a:xfrm>
            <a:off x="762000" y="571500"/>
            <a:ext cx="10668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How to create a credit memo for a Non-Punchout Supplier</a:t>
            </a:r>
            <a:endParaRPr sz="3200" b="1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0" name="Google Shape;540;g3f8da2ababf_257_764"/>
          <p:cNvGrpSpPr/>
          <p:nvPr/>
        </p:nvGrpSpPr>
        <p:grpSpPr>
          <a:xfrm>
            <a:off x="762000" y="1714500"/>
            <a:ext cx="3810000" cy="4191000"/>
            <a:chOff x="0" y="0"/>
            <a:chExt cx="3810000" cy="4191000"/>
          </a:xfrm>
        </p:grpSpPr>
        <p:sp>
          <p:nvSpPr>
            <p:cNvPr id="541" name="Google Shape;541;g3f8da2ababf_257_764"/>
            <p:cNvSpPr/>
            <p:nvPr/>
          </p:nvSpPr>
          <p:spPr>
            <a:xfrm>
              <a:off x="0" y="0"/>
              <a:ext cx="3810000" cy="4191000"/>
            </a:xfrm>
            <a:prstGeom prst="roundRect">
              <a:avLst>
                <a:gd name="adj" fmla="val 4000"/>
              </a:avLst>
            </a:prstGeom>
            <a:solidFill>
              <a:srgbClr val="F8FAFC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g3f8da2ababf_257_764"/>
            <p:cNvSpPr txBox="1"/>
            <p:nvPr/>
          </p:nvSpPr>
          <p:spPr>
            <a:xfrm>
              <a:off x="285750" y="381000"/>
              <a:ext cx="3238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0">
                  <a:solidFill>
                    <a:srgbClr val="F59E0B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 b="1">
                  <a:solidFill>
                    <a:srgbClr val="0F172A"/>
                  </a:solidFill>
                  <a:latin typeface="Calibri"/>
                  <a:ea typeface="Calibri"/>
                  <a:cs typeface="Calibri"/>
                  <a:sym typeface="Calibri"/>
                </a:rPr>
                <a:t>Access PO Options</a:t>
              </a:r>
              <a:endParaRPr sz="2200" b="1">
                <a:solidFill>
                  <a:srgbClr val="0F172A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16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Go to the </a:t>
              </a:r>
              <a:r>
                <a:rPr lang="en-US" sz="1600" b="1">
                  <a:solidFill>
                    <a:srgbClr val="0F172A"/>
                  </a:solidFill>
                  <a:latin typeface="Calibri"/>
                  <a:ea typeface="Calibri"/>
                  <a:cs typeface="Calibri"/>
                  <a:sym typeface="Calibri"/>
                </a:rPr>
                <a:t>3 horizontal dots</a:t>
              </a:r>
              <a:r>
                <a:rPr lang="en-US" sz="1600" b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 at the top right of the PO and choose </a:t>
              </a:r>
              <a:r>
                <a:rPr lang="en-US" sz="1600" b="1">
                  <a:solidFill>
                    <a:srgbClr val="F59E0B"/>
                  </a:solidFill>
                  <a:latin typeface="Calibri"/>
                  <a:ea typeface="Calibri"/>
                  <a:cs typeface="Calibri"/>
                  <a:sym typeface="Calibri"/>
                </a:rPr>
                <a:t>“Create Credit Memo.”</a:t>
              </a:r>
              <a:endParaRPr sz="1600" b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3" name="Google Shape;543;g3f8da2ababf_257_764"/>
          <p:cNvGrpSpPr/>
          <p:nvPr/>
        </p:nvGrpSpPr>
        <p:grpSpPr>
          <a:xfrm>
            <a:off x="4857750" y="1714500"/>
            <a:ext cx="6572400" cy="4191000"/>
            <a:chOff x="0" y="0"/>
            <a:chExt cx="6572400" cy="4191000"/>
          </a:xfrm>
        </p:grpSpPr>
        <p:sp>
          <p:nvSpPr>
            <p:cNvPr id="544" name="Google Shape;544;g3f8da2ababf_257_764"/>
            <p:cNvSpPr/>
            <p:nvPr/>
          </p:nvSpPr>
          <p:spPr>
            <a:xfrm>
              <a:off x="0" y="0"/>
              <a:ext cx="6572400" cy="4191000"/>
            </a:xfrm>
            <a:prstGeom prst="roundRect">
              <a:avLst>
                <a:gd name="adj" fmla="val 3636"/>
              </a:avLst>
            </a:prstGeom>
            <a:solidFill>
              <a:srgbClr val="FFFFFF"/>
            </a:solidFill>
            <a:ln w="1430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45" name="Google Shape;545;g3f8da2ababf_257_764"/>
            <p:cNvPicPr preferRelativeResize="0"/>
            <p:nvPr/>
          </p:nvPicPr>
          <p:blipFill rotWithShape="1">
            <a:blip r:embed="rId3">
              <a:alphaModFix/>
            </a:blip>
            <a:srcRect t="9317" b="9309"/>
            <a:stretch/>
          </p:blipFill>
          <p:spPr>
            <a:xfrm>
              <a:off x="285750" y="857250"/>
              <a:ext cx="6000900" cy="2476500"/>
            </a:xfrm>
            <a:prstGeom prst="roundRect">
              <a:avLst>
                <a:gd name="adj" fmla="val 3076"/>
              </a:avLst>
            </a:prstGeom>
            <a:noFill/>
            <a:ln>
              <a:noFill/>
            </a:ln>
          </p:spPr>
        </p:pic>
        <p:grpSp>
          <p:nvGrpSpPr>
            <p:cNvPr id="546" name="Google Shape;546;g3f8da2ababf_257_764"/>
            <p:cNvGrpSpPr/>
            <p:nvPr/>
          </p:nvGrpSpPr>
          <p:grpSpPr>
            <a:xfrm>
              <a:off x="3952875" y="571500"/>
              <a:ext cx="1857300" cy="695475"/>
              <a:chOff x="3952875" y="571500"/>
              <a:chExt cx="1857300" cy="695475"/>
            </a:xfrm>
          </p:grpSpPr>
          <p:sp>
            <p:nvSpPr>
              <p:cNvPr id="547" name="Google Shape;547;g3f8da2ababf_257_764"/>
              <p:cNvSpPr/>
              <p:nvPr/>
            </p:nvSpPr>
            <p:spPr>
              <a:xfrm>
                <a:off x="3952875" y="571500"/>
                <a:ext cx="1857300" cy="66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20000" y="0"/>
                    </a:moveTo>
                    <a:lnTo>
                      <a:pt x="0" y="12000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 cmpd="sng">
                <a:solidFill>
                  <a:srgbClr val="EF44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g3f8da2ababf_257_764"/>
              <p:cNvSpPr/>
              <p:nvPr/>
            </p:nvSpPr>
            <p:spPr>
              <a:xfrm>
                <a:off x="3952875" y="1171575"/>
                <a:ext cx="114300" cy="95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84000"/>
                    </a:moveTo>
                    <a:lnTo>
                      <a:pt x="120000" y="0"/>
                    </a:lnTo>
                    <a:lnTo>
                      <a:pt x="60000" y="120000"/>
                    </a:lnTo>
                    <a:close/>
                  </a:path>
                </a:pathLst>
              </a:custGeom>
              <a:solidFill>
                <a:srgbClr val="EF444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9" name="Google Shape;549;g3f8da2ababf_257_764"/>
            <p:cNvGrpSpPr/>
            <p:nvPr/>
          </p:nvGrpSpPr>
          <p:grpSpPr>
            <a:xfrm>
              <a:off x="4048125" y="2476500"/>
              <a:ext cx="1762200" cy="666900"/>
              <a:chOff x="4048125" y="2476500"/>
              <a:chExt cx="1762200" cy="666900"/>
            </a:xfrm>
          </p:grpSpPr>
          <p:sp>
            <p:nvSpPr>
              <p:cNvPr id="550" name="Google Shape;550;g3f8da2ababf_257_764"/>
              <p:cNvSpPr/>
              <p:nvPr/>
            </p:nvSpPr>
            <p:spPr>
              <a:xfrm>
                <a:off x="4048125" y="2476500"/>
                <a:ext cx="1762200" cy="6669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120000" y="12000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0000">
                  <a:alpha val="0"/>
                </a:srgbClr>
              </a:solidFill>
              <a:ln w="28575" cap="rnd" cmpd="sng">
                <a:solidFill>
                  <a:srgbClr val="EF444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g3f8da2ababf_257_764"/>
              <p:cNvSpPr/>
              <p:nvPr/>
            </p:nvSpPr>
            <p:spPr>
              <a:xfrm>
                <a:off x="4048125" y="2476500"/>
                <a:ext cx="114300" cy="9540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60000" y="120000"/>
                    </a:lnTo>
                    <a:lnTo>
                      <a:pt x="120000" y="0"/>
                    </a:lnTo>
                    <a:close/>
                  </a:path>
                </a:pathLst>
              </a:custGeom>
              <a:solidFill>
                <a:srgbClr val="EF4444"/>
              </a:solidFill>
              <a:ln>
                <a:noFill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52" name="Google Shape;552;g3f8da2ababf_257_7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1241" y="2584293"/>
            <a:ext cx="5973009" cy="2463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8" name="Google Shape;558;p27"/>
          <p:cNvGrpSpPr/>
          <p:nvPr/>
        </p:nvGrpSpPr>
        <p:grpSpPr>
          <a:xfrm>
            <a:off x="836908" y="4256963"/>
            <a:ext cx="10606005" cy="2198803"/>
            <a:chOff x="836908" y="4256963"/>
            <a:chExt cx="10606005" cy="2198803"/>
          </a:xfrm>
        </p:grpSpPr>
        <p:pic>
          <p:nvPicPr>
            <p:cNvPr id="559" name="Google Shape;559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36908" y="4990305"/>
              <a:ext cx="10042902" cy="146546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60" name="Google Shape;560;p27"/>
            <p:cNvCxnSpPr/>
            <p:nvPr/>
          </p:nvCxnSpPr>
          <p:spPr>
            <a:xfrm flipH="1">
              <a:off x="10048066" y="4256963"/>
              <a:ext cx="1394847" cy="1220890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  <p:sp>
          <p:nvSpPr>
            <p:cNvPr id="561" name="Google Shape;561;p27"/>
            <p:cNvSpPr/>
            <p:nvPr/>
          </p:nvSpPr>
          <p:spPr>
            <a:xfrm>
              <a:off x="5232399" y="4744510"/>
              <a:ext cx="1117600" cy="778934"/>
            </a:xfrm>
            <a:prstGeom prst="ellipse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2" name="Google Shape;562;p27"/>
          <p:cNvGrpSpPr/>
          <p:nvPr/>
        </p:nvGrpSpPr>
        <p:grpSpPr>
          <a:xfrm>
            <a:off x="1350173" y="1827749"/>
            <a:ext cx="8249801" cy="2429214"/>
            <a:chOff x="1315004" y="1627545"/>
            <a:chExt cx="8249801" cy="2429214"/>
          </a:xfrm>
        </p:grpSpPr>
        <p:grpSp>
          <p:nvGrpSpPr>
            <p:cNvPr id="563" name="Google Shape;563;p27"/>
            <p:cNvGrpSpPr/>
            <p:nvPr/>
          </p:nvGrpSpPr>
          <p:grpSpPr>
            <a:xfrm>
              <a:off x="1315004" y="1627545"/>
              <a:ext cx="8249801" cy="2429214"/>
              <a:chOff x="1315004" y="1627545"/>
              <a:chExt cx="8249801" cy="2429214"/>
            </a:xfrm>
          </p:grpSpPr>
          <p:pic>
            <p:nvPicPr>
              <p:cNvPr id="564" name="Google Shape;564;p27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315004" y="1627545"/>
                <a:ext cx="8249801" cy="2429214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565" name="Google Shape;565;p27"/>
              <p:cNvCxnSpPr/>
              <p:nvPr/>
            </p:nvCxnSpPr>
            <p:spPr>
              <a:xfrm flipH="1">
                <a:off x="6096000" y="1816307"/>
                <a:ext cx="1606658" cy="89890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triangle" w="med" len="med"/>
              </a:ln>
              <a:effectLst>
                <a:outerShdw blurRad="40000" dist="20000" dir="5400000" rotWithShape="0">
                  <a:srgbClr val="000000">
                    <a:alpha val="38039"/>
                  </a:srgbClr>
                </a:outerShdw>
              </a:effectLst>
            </p:spPr>
          </p:cxnSp>
        </p:grpSp>
        <p:sp>
          <p:nvSpPr>
            <p:cNvPr id="566" name="Google Shape;566;p27"/>
            <p:cNvSpPr/>
            <p:nvPr/>
          </p:nvSpPr>
          <p:spPr>
            <a:xfrm>
              <a:off x="3412067" y="1921933"/>
              <a:ext cx="965200" cy="152400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27"/>
            <p:cNvSpPr/>
            <p:nvPr/>
          </p:nvSpPr>
          <p:spPr>
            <a:xfrm>
              <a:off x="7772400" y="2226732"/>
              <a:ext cx="1380067" cy="220893"/>
            </a:xfrm>
            <a:prstGeom prst="rect">
              <a:avLst/>
            </a:prstGeom>
            <a:gradFill>
              <a:gsLst>
                <a:gs pos="0">
                  <a:srgbClr val="3E7FCD"/>
                </a:gs>
                <a:gs pos="100000">
                  <a:srgbClr val="96C0FF"/>
                </a:gs>
              </a:gsLst>
              <a:lin ang="16200000" scaled="0"/>
            </a:gradFill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68" name="Google Shape;568;p27"/>
          <p:cNvSpPr txBox="1"/>
          <p:nvPr/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create an credit memo for a Non-Punchout Supplier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4" name="Google Shape;574;p28"/>
          <p:cNvGrpSpPr/>
          <p:nvPr/>
        </p:nvGrpSpPr>
        <p:grpSpPr>
          <a:xfrm>
            <a:off x="1505764" y="1561067"/>
            <a:ext cx="9231272" cy="4424866"/>
            <a:chOff x="592666" y="1135005"/>
            <a:chExt cx="9846734" cy="5329676"/>
          </a:xfrm>
        </p:grpSpPr>
        <p:pic>
          <p:nvPicPr>
            <p:cNvPr id="575" name="Google Shape;575;p2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85333" y="1308661"/>
              <a:ext cx="9254067" cy="515602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6" name="Google Shape;576;p28"/>
            <p:cNvCxnSpPr/>
            <p:nvPr/>
          </p:nvCxnSpPr>
          <p:spPr>
            <a:xfrm>
              <a:off x="592666" y="1135005"/>
              <a:ext cx="592667" cy="347313"/>
            </a:xfrm>
            <a:prstGeom prst="straightConnector1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  <a:effectLst>
              <a:outerShdw blurRad="40000" dist="20000" dir="5400000" rotWithShape="0">
                <a:srgbClr val="000000">
                  <a:alpha val="38039"/>
                </a:srgbClr>
              </a:outerShdw>
            </a:effectLst>
          </p:spPr>
        </p:cxnSp>
      </p:grpSp>
      <p:cxnSp>
        <p:nvCxnSpPr>
          <p:cNvPr id="577" name="Google Shape;577;p28"/>
          <p:cNvCxnSpPr/>
          <p:nvPr/>
        </p:nvCxnSpPr>
        <p:spPr>
          <a:xfrm>
            <a:off x="7485836" y="4758266"/>
            <a:ext cx="0" cy="643467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578" name="Google Shape;578;p28"/>
          <p:cNvCxnSpPr/>
          <p:nvPr/>
        </p:nvCxnSpPr>
        <p:spPr>
          <a:xfrm>
            <a:off x="8340317" y="4758738"/>
            <a:ext cx="0" cy="642995"/>
          </a:xfrm>
          <a:prstGeom prst="straightConnector1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sp>
        <p:nvSpPr>
          <p:cNvPr id="579" name="Google Shape;579;p28"/>
          <p:cNvSpPr txBox="1"/>
          <p:nvPr/>
        </p:nvSpPr>
        <p:spPr>
          <a:xfrm>
            <a:off x="609600" y="853388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create an credit memo for a Non-Punchout Supplier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9"/>
          <p:cNvSpPr txBox="1">
            <a:spLocks noGrp="1"/>
          </p:cNvSpPr>
          <p:nvPr>
            <p:ph type="title"/>
          </p:nvPr>
        </p:nvSpPr>
        <p:spPr>
          <a:xfrm>
            <a:off x="609600" y="936861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to do if the PO is closed?</a:t>
            </a:r>
            <a:endParaRPr/>
          </a:p>
        </p:txBody>
      </p:sp>
      <p:grpSp>
        <p:nvGrpSpPr>
          <p:cNvPr id="586" name="Google Shape;586;p29"/>
          <p:cNvGrpSpPr/>
          <p:nvPr/>
        </p:nvGrpSpPr>
        <p:grpSpPr>
          <a:xfrm>
            <a:off x="677625" y="1795625"/>
            <a:ext cx="9762596" cy="2476500"/>
            <a:chOff x="0" y="0"/>
            <a:chExt cx="5048400" cy="2476500"/>
          </a:xfrm>
        </p:grpSpPr>
        <p:sp>
          <p:nvSpPr>
            <p:cNvPr id="587" name="Google Shape;587;p29"/>
            <p:cNvSpPr/>
            <p:nvPr/>
          </p:nvSpPr>
          <p:spPr>
            <a:xfrm>
              <a:off x="0" y="0"/>
              <a:ext cx="5048400" cy="2476500"/>
            </a:xfrm>
            <a:prstGeom prst="roundRect">
              <a:avLst>
                <a:gd name="adj" fmla="val 6153"/>
              </a:avLst>
            </a:prstGeom>
            <a:solidFill>
              <a:srgbClr val="F8FAFC"/>
            </a:solidFill>
            <a:ln w="19050" cap="flat" cmpd="sng">
              <a:solidFill>
                <a:srgbClr val="E2E8F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9"/>
            <p:cNvSpPr txBox="1"/>
            <p:nvPr/>
          </p:nvSpPr>
          <p:spPr>
            <a:xfrm>
              <a:off x="285750" y="127050"/>
              <a:ext cx="44769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rgbClr val="1E293B"/>
                  </a:solidFill>
                  <a:latin typeface="Calibri"/>
                  <a:ea typeface="Calibri"/>
                  <a:cs typeface="Calibri"/>
                  <a:sym typeface="Calibri"/>
                </a:rPr>
                <a:t>RT Ticket</a:t>
              </a:r>
              <a:endParaRPr dirty="0"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If the PO is closed, please submit an RT ticket in the </a:t>
              </a:r>
              <a:r>
                <a:rPr lang="en-US" sz="1600" b="1" dirty="0">
                  <a:solidFill>
                    <a:srgbClr val="0F172A"/>
                  </a:solidFill>
                  <a:latin typeface="Calibri"/>
                  <a:ea typeface="Calibri"/>
                  <a:cs typeface="Calibri"/>
                  <a:sym typeface="Calibri"/>
                </a:rPr>
                <a:t>Procurement queue</a:t>
              </a:r>
              <a:r>
                <a:rPr lang="en-US" sz="1600" dirty="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rPr>
                <a:t> and request that it be reopened.</a:t>
              </a:r>
              <a:endParaRPr sz="1600" dirty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125"/>
                </a:spcBef>
                <a:spcAft>
                  <a:spcPts val="75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US" sz="1600" b="1" dirty="0">
                  <a:solidFill>
                    <a:srgbClr val="7F1D1D"/>
                  </a:solidFill>
                  <a:latin typeface="Calibri"/>
                  <a:ea typeface="Calibri"/>
                  <a:cs typeface="Calibri"/>
                  <a:sym typeface="Calibri"/>
                </a:rPr>
                <a:t>AP cannot re-open a PO.</a:t>
              </a:r>
              <a:endParaRPr sz="1600" dirty="0">
                <a:solidFill>
                  <a:srgbClr val="47556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9" name="Google Shape;589;p29"/>
          <p:cNvGrpSpPr/>
          <p:nvPr/>
        </p:nvGrpSpPr>
        <p:grpSpPr>
          <a:xfrm>
            <a:off x="762000" y="5091225"/>
            <a:ext cx="10668000" cy="762000"/>
            <a:chOff x="0" y="0"/>
            <a:chExt cx="10668000" cy="762000"/>
          </a:xfrm>
        </p:grpSpPr>
        <p:sp>
          <p:nvSpPr>
            <p:cNvPr id="590" name="Google Shape;590;p29"/>
            <p:cNvSpPr/>
            <p:nvPr/>
          </p:nvSpPr>
          <p:spPr>
            <a:xfrm>
              <a:off x="0" y="0"/>
              <a:ext cx="10668000" cy="762000"/>
            </a:xfrm>
            <a:prstGeom prst="roundRect">
              <a:avLst>
                <a:gd name="adj" fmla="val 15000"/>
              </a:avLst>
            </a:prstGeom>
            <a:solidFill>
              <a:srgbClr val="F1F5F9"/>
            </a:solidFill>
            <a:ln w="14300" cap="flat" cmpd="sng">
              <a:solidFill>
                <a:srgbClr val="CBD5E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9"/>
            <p:cNvSpPr txBox="1"/>
            <p:nvPr/>
          </p:nvSpPr>
          <p:spPr>
            <a:xfrm>
              <a:off x="238125" y="0"/>
              <a:ext cx="101919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https://procurement.umbc.edu/umbc-staff-request/</a:t>
              </a:r>
              <a:endParaRPr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0"/>
          <p:cNvSpPr txBox="1">
            <a:spLocks noGrp="1"/>
          </p:cNvSpPr>
          <p:nvPr>
            <p:ph type="title"/>
          </p:nvPr>
        </p:nvSpPr>
        <p:spPr>
          <a:xfrm>
            <a:off x="609600" y="1347384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614" name="Google Shape;614;p30"/>
          <p:cNvSpPr/>
          <p:nvPr/>
        </p:nvSpPr>
        <p:spPr>
          <a:xfrm>
            <a:off x="1817076" y="5650523"/>
            <a:ext cx="8735011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https://businessservices.umbc.edu/employee-help/</a:t>
            </a:r>
            <a:endParaRPr/>
          </a:p>
        </p:txBody>
      </p:sp>
      <p:sp>
        <p:nvSpPr>
          <p:cNvPr id="615" name="Google Shape;615;p30"/>
          <p:cNvSpPr txBox="1"/>
          <p:nvPr/>
        </p:nvSpPr>
        <p:spPr>
          <a:xfrm>
            <a:off x="609600" y="2539474"/>
            <a:ext cx="10972800" cy="858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Questions?</a:t>
            </a:r>
            <a:endParaRPr/>
          </a:p>
        </p:txBody>
      </p:sp>
      <p:pic>
        <p:nvPicPr>
          <p:cNvPr id="616" name="Google Shape;616;p30" descr="A hand holding a question mark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8706" y="3601183"/>
            <a:ext cx="257175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2263</Words>
  <Application>Microsoft Office PowerPoint</Application>
  <PresentationFormat>Widescreen</PresentationFormat>
  <Paragraphs>240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Inter</vt:lpstr>
      <vt:lpstr>Calibri</vt:lpstr>
      <vt:lpstr>Material Icons</vt:lpstr>
      <vt:lpstr>Inter SemiBold</vt:lpstr>
      <vt:lpstr>Arial</vt:lpstr>
      <vt:lpstr>Inter Medium</vt:lpstr>
      <vt:lpstr>Inter ExtraBold</vt:lpstr>
      <vt:lpstr>1_Office Theme</vt:lpstr>
      <vt:lpstr>1_Office Theme</vt:lpstr>
      <vt:lpstr>UMBC BUSINESS SERVICES Accounts Payable PAW TRAINING</vt:lpstr>
      <vt:lpstr>Sections</vt:lpstr>
      <vt:lpstr>Creating Invoices</vt:lpstr>
      <vt:lpstr>Pre Checks Before Creating An Invoice</vt:lpstr>
      <vt:lpstr>  </vt:lpstr>
      <vt:lpstr>Creating Invoices in PAW</vt:lpstr>
      <vt:lpstr>Creating Invoices in PAW, Cont.</vt:lpstr>
      <vt:lpstr>Creating Invoices in PAW, Cont.</vt:lpstr>
      <vt:lpstr>Creating Invoices in PAW, Cont.</vt:lpstr>
      <vt:lpstr>Creating Invoices in PAW, Cont.</vt:lpstr>
      <vt:lpstr>Creating Invoices in PAW, Cont.</vt:lpstr>
      <vt:lpstr>Creating Receipts</vt:lpstr>
      <vt:lpstr>PowerPoint Presentation</vt:lpstr>
      <vt:lpstr>PowerPoint Presentation</vt:lpstr>
      <vt:lpstr>Quantity vs. Cost Receipt</vt:lpstr>
      <vt:lpstr>Quantity vs. Cost Receipt</vt:lpstr>
      <vt:lpstr>Quantity vs. Cost Receipt (Cont.)</vt:lpstr>
      <vt:lpstr>Status Types</vt:lpstr>
      <vt:lpstr>Entering Receipts Into PAW</vt:lpstr>
      <vt:lpstr>Creating Credit Memos</vt:lpstr>
      <vt:lpstr>PowerPoint Presentation</vt:lpstr>
      <vt:lpstr>Punchout Supplier Credit Memo</vt:lpstr>
      <vt:lpstr>Punchout Supplier Credit Memo, Cont.</vt:lpstr>
      <vt:lpstr>Non Punchout Supplier</vt:lpstr>
      <vt:lpstr>PowerPoint Presentation</vt:lpstr>
      <vt:lpstr>PowerPoint Presentation</vt:lpstr>
      <vt:lpstr>PowerPoint Presentation</vt:lpstr>
      <vt:lpstr>What to do if the PO is closed?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UMBC BUSINESS SERVICES Accounts Payable PAW TRAINING</dc:title>
  <dc:creator>Gayle Chapman</dc:creator>
  <cp:lastModifiedBy>Jalen Perkins</cp:lastModifiedBy>
  <cp:revision>5</cp:revision>
  <dcterms:created xsi:type="dcterms:W3CDTF">2025-08-07T14:30:58Z</dcterms:created>
  <dcterms:modified xsi:type="dcterms:W3CDTF">2026-09-15T15:28:15Z</dcterms:modified>
</cp:coreProperties>
</file>