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9FBC89-E842-4462-BC27-DDB3E927EF20}" v="7" dt="2025-06-23T16:42:37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21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i, Toan" userId="da6a3e15-0095-4927-8d44-224bbcff485a" providerId="ADAL" clId="{AF9FBC89-E842-4462-BC27-DDB3E927EF20}"/>
    <pc:docChg chg="undo custSel addSld modSld">
      <pc:chgData name="Bui, Toan" userId="da6a3e15-0095-4927-8d44-224bbcff485a" providerId="ADAL" clId="{AF9FBC89-E842-4462-BC27-DDB3E927EF20}" dt="2025-06-23T16:42:37.467" v="117" actId="20577"/>
      <pc:docMkLst>
        <pc:docMk/>
      </pc:docMkLst>
      <pc:sldChg chg="addSp delSp modSp mod setBg addAnim delAnim setClrOvrMap">
        <pc:chgData name="Bui, Toan" userId="da6a3e15-0095-4927-8d44-224bbcff485a" providerId="ADAL" clId="{AF9FBC89-E842-4462-BC27-DDB3E927EF20}" dt="2025-06-21T19:11:45.593" v="14" actId="26606"/>
        <pc:sldMkLst>
          <pc:docMk/>
          <pc:sldMk cId="0" sldId="256"/>
        </pc:sldMkLst>
        <pc:spChg chg="mod">
          <ac:chgData name="Bui, Toan" userId="da6a3e15-0095-4927-8d44-224bbcff485a" providerId="ADAL" clId="{AF9FBC89-E842-4462-BC27-DDB3E927EF20}" dt="2025-06-21T19:11:45.593" v="14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ui, Toan" userId="da6a3e15-0095-4927-8d44-224bbcff485a" providerId="ADAL" clId="{AF9FBC89-E842-4462-BC27-DDB3E927EF20}" dt="2025-06-21T19:11:45.593" v="14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Bui, Toan" userId="da6a3e15-0095-4927-8d44-224bbcff485a" providerId="ADAL" clId="{AF9FBC89-E842-4462-BC27-DDB3E927EF20}" dt="2025-06-21T19:11:45.593" v="14" actId="26606"/>
          <ac:spMkLst>
            <pc:docMk/>
            <pc:sldMk cId="0" sldId="256"/>
            <ac:spMk id="1030" creationId="{657F69E0-C4B0-4BEC-A689-4F8D877F05D4}"/>
          </ac:spMkLst>
        </pc:spChg>
        <pc:spChg chg="add">
          <ac:chgData name="Bui, Toan" userId="da6a3e15-0095-4927-8d44-224bbcff485a" providerId="ADAL" clId="{AF9FBC89-E842-4462-BC27-DDB3E927EF20}" dt="2025-06-21T19:11:45.593" v="14" actId="26606"/>
          <ac:spMkLst>
            <pc:docMk/>
            <pc:sldMk cId="0" sldId="256"/>
            <ac:spMk id="1032" creationId="{9F6380B4-6A1C-481E-8408-B4E6C75B9B81}"/>
          </ac:spMkLst>
        </pc:spChg>
        <pc:picChg chg="add mod ord">
          <ac:chgData name="Bui, Toan" userId="da6a3e15-0095-4927-8d44-224bbcff485a" providerId="ADAL" clId="{AF9FBC89-E842-4462-BC27-DDB3E927EF20}" dt="2025-06-21T19:11:45.593" v="14" actId="26606"/>
          <ac:picMkLst>
            <pc:docMk/>
            <pc:sldMk cId="0" sldId="256"/>
            <ac:picMk id="1028" creationId="{11ECB086-EE6A-5654-6AF8-539D7577629D}"/>
          </ac:picMkLst>
        </pc:picChg>
      </pc:sldChg>
      <pc:sldChg chg="addSp delSp modSp mod setBg">
        <pc:chgData name="Bui, Toan" userId="da6a3e15-0095-4927-8d44-224bbcff485a" providerId="ADAL" clId="{AF9FBC89-E842-4462-BC27-DDB3E927EF20}" dt="2025-06-21T19:14:03.743" v="18" actId="26606"/>
        <pc:sldMkLst>
          <pc:docMk/>
          <pc:sldMk cId="0" sldId="257"/>
        </pc:sldMkLst>
        <pc:spChg chg="mod">
          <ac:chgData name="Bui, Toan" userId="da6a3e15-0095-4927-8d44-224bbcff485a" providerId="ADAL" clId="{AF9FBC89-E842-4462-BC27-DDB3E927EF20}" dt="2025-06-21T19:14:03.743" v="18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Bui, Toan" userId="da6a3e15-0095-4927-8d44-224bbcff485a" providerId="ADAL" clId="{AF9FBC89-E842-4462-BC27-DDB3E927EF20}" dt="2025-06-21T19:14:03.743" v="18" actId="26606"/>
          <ac:spMkLst>
            <pc:docMk/>
            <pc:sldMk cId="0" sldId="257"/>
            <ac:spMk id="3" creationId="{00000000-0000-0000-0000-000000000000}"/>
          </ac:spMkLst>
        </pc:spChg>
      </pc:sldChg>
      <pc:sldChg chg="addSp delSp modSp mod setBg">
        <pc:chgData name="Bui, Toan" userId="da6a3e15-0095-4927-8d44-224bbcff485a" providerId="ADAL" clId="{AF9FBC89-E842-4462-BC27-DDB3E927EF20}" dt="2025-06-21T19:15:37.738" v="61" actId="20577"/>
        <pc:sldMkLst>
          <pc:docMk/>
          <pc:sldMk cId="0" sldId="258"/>
        </pc:sldMkLst>
        <pc:spChg chg="mod">
          <ac:chgData name="Bui, Toan" userId="da6a3e15-0095-4927-8d44-224bbcff485a" providerId="ADAL" clId="{AF9FBC89-E842-4462-BC27-DDB3E927EF20}" dt="2025-06-21T19:15:20.955" v="48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Bui, Toan" userId="da6a3e15-0095-4927-8d44-224bbcff485a" providerId="ADAL" clId="{AF9FBC89-E842-4462-BC27-DDB3E927EF20}" dt="2025-06-21T19:15:37.738" v="61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Bui, Toan" userId="da6a3e15-0095-4927-8d44-224bbcff485a" providerId="ADAL" clId="{AF9FBC89-E842-4462-BC27-DDB3E927EF20}" dt="2025-06-21T19:16:06.894" v="62" actId="20577"/>
        <pc:sldMkLst>
          <pc:docMk/>
          <pc:sldMk cId="0" sldId="259"/>
        </pc:sldMkLst>
        <pc:spChg chg="mod">
          <ac:chgData name="Bui, Toan" userId="da6a3e15-0095-4927-8d44-224bbcff485a" providerId="ADAL" clId="{AF9FBC89-E842-4462-BC27-DDB3E927EF20}" dt="2025-06-21T19:16:06.894" v="62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Bui, Toan" userId="da6a3e15-0095-4927-8d44-224bbcff485a" providerId="ADAL" clId="{AF9FBC89-E842-4462-BC27-DDB3E927EF20}" dt="2025-06-21T19:16:31.662" v="63" actId="113"/>
        <pc:sldMkLst>
          <pc:docMk/>
          <pc:sldMk cId="0" sldId="261"/>
        </pc:sldMkLst>
        <pc:spChg chg="mod">
          <ac:chgData name="Bui, Toan" userId="da6a3e15-0095-4927-8d44-224bbcff485a" providerId="ADAL" clId="{AF9FBC89-E842-4462-BC27-DDB3E927EF20}" dt="2025-06-21T19:16:31.662" v="63" actId="113"/>
          <ac:spMkLst>
            <pc:docMk/>
            <pc:sldMk cId="0" sldId="261"/>
            <ac:spMk id="3" creationId="{00000000-0000-0000-0000-000000000000}"/>
          </ac:spMkLst>
        </pc:spChg>
      </pc:sldChg>
      <pc:sldChg chg="modSp new mod">
        <pc:chgData name="Bui, Toan" userId="da6a3e15-0095-4927-8d44-224bbcff485a" providerId="ADAL" clId="{AF9FBC89-E842-4462-BC27-DDB3E927EF20}" dt="2025-06-23T16:42:37.467" v="117" actId="20577"/>
        <pc:sldMkLst>
          <pc:docMk/>
          <pc:sldMk cId="3237175608" sldId="265"/>
        </pc:sldMkLst>
        <pc:spChg chg="mod">
          <ac:chgData name="Bui, Toan" userId="da6a3e15-0095-4927-8d44-224bbcff485a" providerId="ADAL" clId="{AF9FBC89-E842-4462-BC27-DDB3E927EF20}" dt="2025-06-21T19:17:13.723" v="76" actId="20577"/>
          <ac:spMkLst>
            <pc:docMk/>
            <pc:sldMk cId="3237175608" sldId="265"/>
            <ac:spMk id="2" creationId="{127A9F29-4CFC-BE76-EE45-EF6266AE9BE7}"/>
          </ac:spMkLst>
        </pc:spChg>
        <pc:spChg chg="mod">
          <ac:chgData name="Bui, Toan" userId="da6a3e15-0095-4927-8d44-224bbcff485a" providerId="ADAL" clId="{AF9FBC89-E842-4462-BC27-DDB3E927EF20}" dt="2025-06-23T16:42:37.467" v="117" actId="20577"/>
          <ac:spMkLst>
            <pc:docMk/>
            <pc:sldMk cId="3237175608" sldId="265"/>
            <ac:spMk id="3" creationId="{0E570835-F78E-F74E-D2A5-057FA6B3E12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6255D-5F14-46B9-A1B9-45599FBABAE1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37A5B-0C08-45D8-A175-0972AE0D17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59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37A5B-0C08-45D8-A175-0972AE0D170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toanbui1@umbc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102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College essay writer: I signed up to help students cheat, but it was more  complicated than I thought.">
            <a:extLst>
              <a:ext uri="{FF2B5EF4-FFF2-40B4-BE49-F238E27FC236}">
                <a16:creationId xmlns:a16="http://schemas.microsoft.com/office/drawing/2014/main" id="{11ECB086-EE6A-5654-6AF8-539D75776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21" b="-1"/>
          <a:stretch>
            <a:fillRect/>
          </a:stretch>
        </p:blipFill>
        <p:spPr bwMode="auto">
          <a:xfrm>
            <a:off x="20" y="10"/>
            <a:ext cx="914169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3063240"/>
          </a:xfrm>
        </p:spPr>
        <p:txBody>
          <a:bodyPr>
            <a:normAutofit/>
          </a:bodyPr>
          <a:lstStyle/>
          <a:p>
            <a:r>
              <a:rPr lang="en-US" sz="5700">
                <a:solidFill>
                  <a:schemeClr val="bg1"/>
                </a:solidFill>
              </a:rPr>
              <a:t>Q&amp;A with a Med Student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5286" y="4599432"/>
            <a:ext cx="6858000" cy="1536192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Guide to Secondary Applications</a:t>
            </a:r>
          </a:p>
        </p:txBody>
      </p:sp>
      <p:sp>
        <p:nvSpPr>
          <p:cNvPr id="1032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4368623"/>
            <a:ext cx="3182692" cy="18288"/>
          </a:xfrm>
          <a:custGeom>
            <a:avLst/>
            <a:gdLst>
              <a:gd name="connsiteX0" fmla="*/ 0 w 3182692"/>
              <a:gd name="connsiteY0" fmla="*/ 0 h 18288"/>
              <a:gd name="connsiteX1" fmla="*/ 636538 w 3182692"/>
              <a:gd name="connsiteY1" fmla="*/ 0 h 18288"/>
              <a:gd name="connsiteX2" fmla="*/ 1273077 w 3182692"/>
              <a:gd name="connsiteY2" fmla="*/ 0 h 18288"/>
              <a:gd name="connsiteX3" fmla="*/ 1909615 w 3182692"/>
              <a:gd name="connsiteY3" fmla="*/ 0 h 18288"/>
              <a:gd name="connsiteX4" fmla="*/ 2482500 w 3182692"/>
              <a:gd name="connsiteY4" fmla="*/ 0 h 18288"/>
              <a:gd name="connsiteX5" fmla="*/ 3182692 w 3182692"/>
              <a:gd name="connsiteY5" fmla="*/ 0 h 18288"/>
              <a:gd name="connsiteX6" fmla="*/ 3182692 w 3182692"/>
              <a:gd name="connsiteY6" fmla="*/ 18288 h 18288"/>
              <a:gd name="connsiteX7" fmla="*/ 2609807 w 3182692"/>
              <a:gd name="connsiteY7" fmla="*/ 18288 h 18288"/>
              <a:gd name="connsiteX8" fmla="*/ 2068750 w 3182692"/>
              <a:gd name="connsiteY8" fmla="*/ 18288 h 18288"/>
              <a:gd name="connsiteX9" fmla="*/ 1432211 w 3182692"/>
              <a:gd name="connsiteY9" fmla="*/ 18288 h 18288"/>
              <a:gd name="connsiteX10" fmla="*/ 859327 w 3182692"/>
              <a:gd name="connsiteY10" fmla="*/ 18288 h 18288"/>
              <a:gd name="connsiteX11" fmla="*/ 0 w 3182692"/>
              <a:gd name="connsiteY11" fmla="*/ 18288 h 18288"/>
              <a:gd name="connsiteX12" fmla="*/ 0 w 3182692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A9F29-4CFC-BE76-EE45-EF6266AE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70835-F78E-F74E-D2A5-057FA6B3E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toanbui1@umbc.edu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7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Secondary Application?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Secondaries are school-specific applications sent after your primary is submitted.</a:t>
            </a:r>
          </a:p>
          <a:p>
            <a:r>
              <a:rPr lang="en-US" dirty="0"/>
              <a:t>Some schools send them automatically; others screen first (e.g., GPA/MCAT threshold).</a:t>
            </a:r>
          </a:p>
          <a:p>
            <a:r>
              <a:rPr lang="en-US" dirty="0"/>
              <a:t>They often require short essays and include an additional fee.</a:t>
            </a:r>
          </a:p>
          <a:p>
            <a:r>
              <a:rPr lang="en-US" dirty="0"/>
              <a:t>Recommended timeline: Submit as early as possible—ideally within 2 weeks.</a:t>
            </a:r>
          </a:p>
          <a:p>
            <a:r>
              <a:rPr lang="en-US" dirty="0"/>
              <a:t>Early submission = earlier review = higher chance of interview invites (IIs).</a:t>
            </a:r>
          </a:p>
          <a:p>
            <a:r>
              <a:rPr lang="en-US" dirty="0"/>
              <a:t>Most secondaries come in summer to early fall; some extend into November.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1. Master Document = Your Secret Weapon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Prewrite essays by theme: diversity, adversity, gap year, service, 'why us’, COVID-19.</a:t>
            </a:r>
          </a:p>
          <a:p>
            <a:r>
              <a:rPr lang="en-US" dirty="0"/>
              <a:t>Create a master doc organized by theme with word/character count.</a:t>
            </a:r>
          </a:p>
          <a:p>
            <a:r>
              <a:rPr lang="en-US" dirty="0"/>
              <a:t>Paste every finished essay with school label under its topic.</a:t>
            </a:r>
          </a:p>
          <a:p>
            <a:r>
              <a:rPr lang="en-US" dirty="0"/>
              <a:t>Makes CTRL+F reuse and tailoring much easier!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Writing Strong 'Why Us?' Essays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Podcasts/interviews with admissions give inside info.</a:t>
            </a:r>
          </a:p>
          <a:p>
            <a:r>
              <a:rPr dirty="0"/>
              <a:t>Research founding mission, community needs, and local care gaps.</a:t>
            </a:r>
          </a:p>
          <a:p>
            <a:r>
              <a:rPr dirty="0"/>
              <a:t>Talk to current students</a:t>
            </a:r>
          </a:p>
          <a:p>
            <a:r>
              <a:rPr dirty="0"/>
              <a:t>Tailor each response—specificity beats generalities.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Strategic Writing = Less Burnout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 with schools you're definitely applying to.</a:t>
            </a:r>
          </a:p>
          <a:p>
            <a:r>
              <a:t>You'll quickly spot overlap between prompts.</a:t>
            </a:r>
          </a:p>
          <a:p>
            <a:r>
              <a:t>Avoid generic copy-paste answers.</a:t>
            </a:r>
          </a:p>
          <a:p>
            <a:r>
              <a:t>Burnout is the real enemy—pace yourself.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Get Feedback on Key Essays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trusted reviewers: advisors, MDs, med students.</a:t>
            </a:r>
          </a:p>
          <a:p>
            <a:r>
              <a:rPr dirty="0"/>
              <a:t>Highly recommend </a:t>
            </a:r>
            <a:r>
              <a:rPr b="1" dirty="0"/>
              <a:t>UMBC Writing Center</a:t>
            </a:r>
            <a:r>
              <a:rPr dirty="0"/>
              <a:t>—extremely helpful!</a:t>
            </a:r>
          </a:p>
          <a:p>
            <a:r>
              <a:rPr dirty="0"/>
              <a:t>Only need review for early core essays—not every draft.</a:t>
            </a:r>
          </a:p>
          <a:p>
            <a:r>
              <a:rPr dirty="0"/>
              <a:t>Find people who give real feedback—not just 'looks good'.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Basic Essay Formula &amp; Style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Formula: Brief story ➝ How you handled it ➝ What you learned.</a:t>
            </a:r>
          </a:p>
          <a:p>
            <a:r>
              <a:t>Show, don’t tell—be specific and reflective.</a:t>
            </a:r>
          </a:p>
          <a:p>
            <a:r>
              <a:t>Keep it concise—avoid flowery or overly stylistic writing.</a:t>
            </a:r>
          </a:p>
          <a:p>
            <a:r>
              <a:t>Stay focused on the prompt and your growth.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6. Build a Focused, Sustainable Workflow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Dedicate 4–6 weeks post-AMCAS for secondaries.</a:t>
            </a:r>
          </a:p>
          <a:p>
            <a:r>
              <a:t>Clear your calendar—treat it like a second job.</a:t>
            </a:r>
          </a:p>
          <a:p>
            <a:r>
              <a:t>Reward yourself for completing each one.</a:t>
            </a:r>
          </a:p>
          <a:p>
            <a:r>
              <a:t>This is your final push before interviews!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Consistency &gt; perfection.</a:t>
            </a:r>
          </a:p>
          <a:p>
            <a:r>
              <a:t>Tailor every essay and track your progress.</a:t>
            </a:r>
          </a:p>
          <a:p>
            <a:r>
              <a:t>Use your master doc, get early feedback, and protect your energy.</a:t>
            </a:r>
          </a:p>
          <a:p>
            <a:r>
              <a:t>You’ve got this!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717009a6-20de-461a-8894-0312a395cac9}" enabled="0" method="" siteId="{717009a6-20de-461a-8894-0312a395cac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422</Words>
  <Application>Microsoft Office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Q&amp;A with a Med Student</vt:lpstr>
      <vt:lpstr>What is a Secondary Application?</vt:lpstr>
      <vt:lpstr>1. Master Document = Your Secret Weapon</vt:lpstr>
      <vt:lpstr>2. Writing Strong 'Why Us?' Essays</vt:lpstr>
      <vt:lpstr>3. Strategic Writing = Less Burnout</vt:lpstr>
      <vt:lpstr>4. Get Feedback on Key Essays</vt:lpstr>
      <vt:lpstr>5. Basic Essay Formula &amp; Style Tips</vt:lpstr>
      <vt:lpstr>6. Build a Focused, Sustainable Workflow</vt:lpstr>
      <vt:lpstr>Final Thoughts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Bui, Toan</cp:lastModifiedBy>
  <cp:revision>1</cp:revision>
  <dcterms:created xsi:type="dcterms:W3CDTF">2013-01-27T09:14:16Z</dcterms:created>
  <dcterms:modified xsi:type="dcterms:W3CDTF">2025-06-23T16:42:39Z</dcterms:modified>
  <cp:category/>
</cp:coreProperties>
</file>