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10287000" cx="18288000"/>
  <p:notesSz cx="6858000" cy="9144000"/>
  <p:embeddedFontLs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6" roundtripDataSignature="AMtx7mi2ffj9qeO0ViNnwADbwX2r2rLy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enturyGothic-regular.fntdata"/><Relationship Id="rId21" Type="http://schemas.openxmlformats.org/officeDocument/2006/relationships/slide" Target="slides/slide16.xml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c2e77c0f66_0_4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8" name="Google Shape;188;g2c2e77c0f66_0_4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c24ac431a2_1_143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c24ac431a2_1_143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g2c24ac431a2_1_143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c24ac431a2_1_139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c24ac431a2_1_139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2c24ac431a2_1_139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7" name="Google Shape;227;p3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8f0330999f_0_42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8f0330999f_0_42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28f0330999f_0_42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6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4" name="Google Shape;254;p6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5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p5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24ac431a2_1_93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c24ac431a2_1_93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2c24ac431a2_1_93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" name="Google Shape;104;p7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8f0330999f_0_24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8f0330999f_0_24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28f0330999f_0_24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c24ac431a2_1_102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c24ac431a2_1_102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g2c24ac431a2_1_102:notes"/>
          <p:cNvSpPr txBox="1"/>
          <p:nvPr>
            <p:ph idx="12" type="sldNum"/>
          </p:nvPr>
        </p:nvSpPr>
        <p:spPr>
          <a:xfrm>
            <a:off x="5180013" y="6502400"/>
            <a:ext cx="3962400" cy="3414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9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4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/>
          <p:nvPr>
            <p:ph idx="1" type="body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p2:notes"/>
          <p:cNvSpPr/>
          <p:nvPr>
            <p:ph idx="2" type="sldImg"/>
          </p:nvPr>
        </p:nvSpPr>
        <p:spPr>
          <a:xfrm>
            <a:off x="2857500" y="512763"/>
            <a:ext cx="3429000" cy="25669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c24ac431a2_1_108:notes"/>
          <p:cNvSpPr txBox="1"/>
          <p:nvPr>
            <p:ph idx="1" type="body"/>
          </p:nvPr>
        </p:nvSpPr>
        <p:spPr>
          <a:xfrm>
            <a:off x="914400" y="3251200"/>
            <a:ext cx="73152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2" name="Google Shape;172;g2c24ac431a2_1_108:notes"/>
          <p:cNvSpPr/>
          <p:nvPr>
            <p:ph idx="2" type="sldImg"/>
          </p:nvPr>
        </p:nvSpPr>
        <p:spPr>
          <a:xfrm>
            <a:off x="2857500" y="512763"/>
            <a:ext cx="3429000" cy="2567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2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2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law.edu" TargetMode="External"/><Relationship Id="rId4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hyperlink" Target="http://accesslex.org" TargetMode="External"/><Relationship Id="rId5" Type="http://schemas.openxmlformats.org/officeDocument/2006/relationships/hyperlink" Target="https://www.law.edu/admissions/financial-aid/index.html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admissions@law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hyperlink" Target="https://docs.google.com/document/d/17GzzdKX1bnOQXWp5oWR43y05WJICdst-4JPb2A0_IAg/edit?usp=sharing" TargetMode="External"/><Relationship Id="rId5" Type="http://schemas.openxmlformats.org/officeDocument/2006/relationships/hyperlink" Target="https://docs.google.com/document/d/17GzzdKX1bnOQXWp5oWR43y05WJICdst-4JPb2A0_IAg/edit?usp=sharing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://lsac.org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law.edu/admissions/overview/apply-now/index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 flipH="1">
            <a:off x="10433018" y="0"/>
            <a:ext cx="10249593" cy="10287000"/>
          </a:xfrm>
          <a:custGeom>
            <a:rect b="b" l="l" r="r" t="t"/>
            <a:pathLst>
              <a:path extrusionOk="0" h="10287000" w="10249593">
                <a:moveTo>
                  <a:pt x="10249593" y="0"/>
                </a:moveTo>
                <a:lnTo>
                  <a:pt x="0" y="0"/>
                </a:lnTo>
                <a:lnTo>
                  <a:pt x="0" y="10287000"/>
                </a:lnTo>
                <a:lnTo>
                  <a:pt x="10249593" y="10287000"/>
                </a:lnTo>
                <a:lnTo>
                  <a:pt x="10249593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>
            <a:off x="256429" y="360892"/>
            <a:ext cx="3070450" cy="2151879"/>
          </a:xfrm>
          <a:custGeom>
            <a:rect b="b" l="l" r="r" t="t"/>
            <a:pathLst>
              <a:path extrusionOk="0" h="2151879" w="3070450">
                <a:moveTo>
                  <a:pt x="0" y="0"/>
                </a:moveTo>
                <a:lnTo>
                  <a:pt x="3070449" y="0"/>
                </a:lnTo>
                <a:lnTo>
                  <a:pt x="3070449" y="2151880"/>
                </a:lnTo>
                <a:lnTo>
                  <a:pt x="0" y="2151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 txBox="1"/>
          <p:nvPr/>
        </p:nvSpPr>
        <p:spPr>
          <a:xfrm>
            <a:off x="1692010" y="4009509"/>
            <a:ext cx="10713000" cy="49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10"/>
              <a:buFont typeface="Arial"/>
              <a:buNone/>
            </a:pPr>
            <a:r>
              <a:rPr b="1" lang="en-US" sz="15000">
                <a:solidFill>
                  <a:srgbClr val="002F54"/>
                </a:solidFill>
                <a:latin typeface="Calibri"/>
                <a:ea typeface="Calibri"/>
                <a:cs typeface="Calibri"/>
                <a:sym typeface="Calibri"/>
              </a:rPr>
              <a:t>Is Law School    for You?</a:t>
            </a:r>
            <a:endParaRPr b="1" i="0" sz="15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flipH="1">
            <a:off x="13745177" y="880346"/>
            <a:ext cx="10249593" cy="10287000"/>
          </a:xfrm>
          <a:custGeom>
            <a:rect b="b" l="l" r="r" t="t"/>
            <a:pathLst>
              <a:path extrusionOk="0" h="10287000" w="10249593">
                <a:moveTo>
                  <a:pt x="10249593" y="0"/>
                </a:moveTo>
                <a:lnTo>
                  <a:pt x="0" y="0"/>
                </a:lnTo>
                <a:lnTo>
                  <a:pt x="0" y="10287000"/>
                </a:lnTo>
                <a:lnTo>
                  <a:pt x="10249593" y="10287000"/>
                </a:lnTo>
                <a:lnTo>
                  <a:pt x="10249593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g2c2e77c0f66_0_4"/>
          <p:cNvGrpSpPr/>
          <p:nvPr/>
        </p:nvGrpSpPr>
        <p:grpSpPr>
          <a:xfrm>
            <a:off x="-4593057" y="9394809"/>
            <a:ext cx="16723066" cy="3230782"/>
            <a:chOff x="0" y="-38100"/>
            <a:chExt cx="4404400" cy="850900"/>
          </a:xfrm>
        </p:grpSpPr>
        <p:sp>
          <p:nvSpPr>
            <p:cNvPr id="191" name="Google Shape;191;g2c2e77c0f66_0_4"/>
            <p:cNvSpPr/>
            <p:nvPr/>
          </p:nvSpPr>
          <p:spPr>
            <a:xfrm>
              <a:off x="0" y="0"/>
              <a:ext cx="4404400" cy="812800"/>
            </a:xfrm>
            <a:custGeom>
              <a:rect b="b" l="l" r="r" t="t"/>
              <a:pathLst>
                <a:path extrusionOk="0" h="812800" w="4404400">
                  <a:moveTo>
                    <a:pt x="23611" y="0"/>
                  </a:moveTo>
                  <a:lnTo>
                    <a:pt x="4380790" y="0"/>
                  </a:lnTo>
                  <a:cubicBezTo>
                    <a:pt x="4393829" y="0"/>
                    <a:pt x="4404400" y="10571"/>
                    <a:pt x="4404400" y="23611"/>
                  </a:cubicBezTo>
                  <a:lnTo>
                    <a:pt x="4404400" y="789189"/>
                  </a:lnTo>
                  <a:cubicBezTo>
                    <a:pt x="4404400" y="802229"/>
                    <a:pt x="4393829" y="812800"/>
                    <a:pt x="4380790" y="812800"/>
                  </a:cubicBezTo>
                  <a:lnTo>
                    <a:pt x="23611" y="812800"/>
                  </a:lnTo>
                  <a:cubicBezTo>
                    <a:pt x="10571" y="812800"/>
                    <a:pt x="0" y="802229"/>
                    <a:pt x="0" y="789189"/>
                  </a:cubicBezTo>
                  <a:lnTo>
                    <a:pt x="0" y="23611"/>
                  </a:lnTo>
                  <a:cubicBezTo>
                    <a:pt x="0" y="10571"/>
                    <a:pt x="10571" y="0"/>
                    <a:pt x="23611" y="0"/>
                  </a:cubicBezTo>
                  <a:close/>
                </a:path>
              </a:pathLst>
            </a:custGeom>
            <a:solidFill>
              <a:srgbClr val="910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g2c2e77c0f66_0_4"/>
            <p:cNvSpPr txBox="1"/>
            <p:nvPr/>
          </p:nvSpPr>
          <p:spPr>
            <a:xfrm>
              <a:off x="0" y="-38100"/>
              <a:ext cx="44043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g2c2e77c0f66_0_4"/>
          <p:cNvGrpSpPr/>
          <p:nvPr/>
        </p:nvGrpSpPr>
        <p:grpSpPr>
          <a:xfrm>
            <a:off x="10454832" y="-501021"/>
            <a:ext cx="10213445" cy="3230782"/>
            <a:chOff x="0" y="-38100"/>
            <a:chExt cx="2689943" cy="850900"/>
          </a:xfrm>
        </p:grpSpPr>
        <p:sp>
          <p:nvSpPr>
            <p:cNvPr id="194" name="Google Shape;194;g2c2e77c0f66_0_4"/>
            <p:cNvSpPr/>
            <p:nvPr/>
          </p:nvSpPr>
          <p:spPr>
            <a:xfrm>
              <a:off x="0" y="0"/>
              <a:ext cx="2689943" cy="812800"/>
            </a:xfrm>
            <a:custGeom>
              <a:rect b="b" l="l" r="r" t="t"/>
              <a:pathLst>
                <a:path extrusionOk="0" h="812800" w="2689943">
                  <a:moveTo>
                    <a:pt x="38659" y="0"/>
                  </a:moveTo>
                  <a:lnTo>
                    <a:pt x="2651284" y="0"/>
                  </a:lnTo>
                  <a:cubicBezTo>
                    <a:pt x="2672635" y="0"/>
                    <a:pt x="2689943" y="17308"/>
                    <a:pt x="2689943" y="38659"/>
                  </a:cubicBezTo>
                  <a:lnTo>
                    <a:pt x="2689943" y="774141"/>
                  </a:lnTo>
                  <a:cubicBezTo>
                    <a:pt x="2689943" y="795492"/>
                    <a:pt x="2672635" y="812800"/>
                    <a:pt x="2651284" y="812800"/>
                  </a:cubicBezTo>
                  <a:lnTo>
                    <a:pt x="38659" y="812800"/>
                  </a:lnTo>
                  <a:cubicBezTo>
                    <a:pt x="17308" y="812800"/>
                    <a:pt x="0" y="795492"/>
                    <a:pt x="0" y="774141"/>
                  </a:cubicBezTo>
                  <a:lnTo>
                    <a:pt x="0" y="38659"/>
                  </a:lnTo>
                  <a:cubicBezTo>
                    <a:pt x="0" y="17308"/>
                    <a:pt x="17308" y="0"/>
                    <a:pt x="38659" y="0"/>
                  </a:cubicBezTo>
                  <a:close/>
                </a:path>
              </a:pathLst>
            </a:custGeom>
            <a:solidFill>
              <a:srgbClr val="002F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g2c2e77c0f66_0_4"/>
            <p:cNvSpPr txBox="1"/>
            <p:nvPr/>
          </p:nvSpPr>
          <p:spPr>
            <a:xfrm>
              <a:off x="0" y="-38100"/>
              <a:ext cx="26898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g2c2e77c0f66_0_4"/>
          <p:cNvSpPr txBox="1"/>
          <p:nvPr/>
        </p:nvSpPr>
        <p:spPr>
          <a:xfrm>
            <a:off x="4419600" y="3733800"/>
            <a:ext cx="14942700" cy="3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8469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▶"/>
            </a:pPr>
            <a:r>
              <a:rPr b="1"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 and Public Policy Program</a:t>
            </a:r>
            <a:endParaRPr b="1"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8469" lvl="0" marL="285750" rtl="0" algn="l">
              <a:spcBef>
                <a:spcPts val="97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▶"/>
            </a:pPr>
            <a:r>
              <a:rPr b="1"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Comparative and International Law Institute</a:t>
            </a:r>
            <a:endParaRPr b="1"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8469" lvl="0" marL="285750" rtl="0" algn="l">
              <a:spcBef>
                <a:spcPts val="97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▶"/>
            </a:pPr>
            <a:r>
              <a:rPr b="1"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Compliance, Investigations, and Corporate Responsibility </a:t>
            </a:r>
            <a:endParaRPr b="1"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8469" lvl="0" marL="285750" rtl="0" algn="l">
              <a:spcBef>
                <a:spcPts val="97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▶"/>
            </a:pPr>
            <a:r>
              <a:rPr b="1"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Law and Technology Institute</a:t>
            </a:r>
            <a:endParaRPr b="1"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8469" lvl="0" marL="285750" rtl="0" algn="l">
              <a:spcBef>
                <a:spcPts val="97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Char char="▶"/>
            </a:pPr>
            <a:r>
              <a:rPr b="1" lang="en-US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Securities Law Program</a:t>
            </a:r>
            <a:endParaRPr b="1"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2c2e77c0f66_0_4"/>
          <p:cNvSpPr txBox="1"/>
          <p:nvPr/>
        </p:nvSpPr>
        <p:spPr>
          <a:xfrm>
            <a:off x="1524000" y="2286000"/>
            <a:ext cx="7272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CERTIFICATE PROGRAMS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c24ac431a2_1_143"/>
          <p:cNvSpPr txBox="1"/>
          <p:nvPr/>
        </p:nvSpPr>
        <p:spPr>
          <a:xfrm>
            <a:off x="152400" y="15240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4" name="Google Shape;204;g2c24ac431a2_1_143"/>
          <p:cNvSpPr txBox="1"/>
          <p:nvPr/>
        </p:nvSpPr>
        <p:spPr>
          <a:xfrm>
            <a:off x="2175500" y="1912475"/>
            <a:ext cx="14389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J.D. INSTITUTES, CENTERS, AND SPECIAL PROGRAMS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2c24ac431a2_1_143"/>
          <p:cNvSpPr txBox="1"/>
          <p:nvPr/>
        </p:nvSpPr>
        <p:spPr>
          <a:xfrm>
            <a:off x="3360794" y="3336550"/>
            <a:ext cx="13068000" cy="553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47500" lnSpcReduction="10000"/>
          </a:bodyPr>
          <a:lstStyle/>
          <a:p>
            <a:pPr indent="-421005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▶"/>
            </a:pPr>
            <a:r>
              <a:rPr b="1" lang="en-US" sz="7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Religious Liberty/First Amendment Initiatives</a:t>
            </a:r>
            <a:endParaRPr b="1" sz="7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1005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▶"/>
            </a:pPr>
            <a:r>
              <a:rPr b="1" lang="en-US" sz="7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Center for the Human Person</a:t>
            </a:r>
            <a:endParaRPr b="1" sz="7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1005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▶"/>
            </a:pPr>
            <a:r>
              <a:rPr b="1" lang="en-US" sz="7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Constitutional Originalism and the Catholic Intellectual Tradition</a:t>
            </a:r>
            <a:endParaRPr b="1" sz="7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23544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▶"/>
            </a:pPr>
            <a:r>
              <a:rPr b="1" lang="en-US" sz="7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Summer Abroad Programs (Rome, Poland/EU)</a:t>
            </a:r>
            <a:endParaRPr b="1" sz="7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85750" rtl="0" algn="l">
              <a:spcBef>
                <a:spcPts val="970"/>
              </a:spcBef>
              <a:spcAft>
                <a:spcPts val="0"/>
              </a:spcAft>
              <a:buNone/>
            </a:pPr>
            <a:r>
              <a:t/>
            </a:r>
            <a:endParaRPr b="1" sz="6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8575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85750" rtl="0" algn="l">
              <a:spcBef>
                <a:spcPts val="97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40030" lvl="0" marL="285750" rtl="0" algn="l">
              <a:spcBef>
                <a:spcPts val="970"/>
              </a:spcBef>
              <a:spcAft>
                <a:spcPts val="0"/>
              </a:spcAft>
              <a:buClr>
                <a:srgbClr val="FFFFFF"/>
              </a:buClr>
              <a:buSzPct val="80000"/>
              <a:buFont typeface="Noto Sans Symbols"/>
              <a:buChar char="▶"/>
            </a:pPr>
            <a:r>
              <a:t/>
            </a:r>
            <a:endParaRPr sz="20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06" name="Google Shape;206;g2c24ac431a2_1_143"/>
          <p:cNvGrpSpPr/>
          <p:nvPr/>
        </p:nvGrpSpPr>
        <p:grpSpPr>
          <a:xfrm>
            <a:off x="11582400" y="8608751"/>
            <a:ext cx="6743956" cy="1678230"/>
            <a:chOff x="0" y="-38100"/>
            <a:chExt cx="2689943" cy="850900"/>
          </a:xfrm>
        </p:grpSpPr>
        <p:sp>
          <p:nvSpPr>
            <p:cNvPr id="207" name="Google Shape;207;g2c24ac431a2_1_143"/>
            <p:cNvSpPr/>
            <p:nvPr/>
          </p:nvSpPr>
          <p:spPr>
            <a:xfrm>
              <a:off x="0" y="0"/>
              <a:ext cx="2689943" cy="812800"/>
            </a:xfrm>
            <a:custGeom>
              <a:rect b="b" l="l" r="r" t="t"/>
              <a:pathLst>
                <a:path extrusionOk="0" h="812800" w="2689943">
                  <a:moveTo>
                    <a:pt x="38659" y="0"/>
                  </a:moveTo>
                  <a:lnTo>
                    <a:pt x="2651284" y="0"/>
                  </a:lnTo>
                  <a:cubicBezTo>
                    <a:pt x="2672635" y="0"/>
                    <a:pt x="2689943" y="17308"/>
                    <a:pt x="2689943" y="38659"/>
                  </a:cubicBezTo>
                  <a:lnTo>
                    <a:pt x="2689943" y="774141"/>
                  </a:lnTo>
                  <a:cubicBezTo>
                    <a:pt x="2689943" y="795492"/>
                    <a:pt x="2672635" y="812800"/>
                    <a:pt x="2651284" y="812800"/>
                  </a:cubicBezTo>
                  <a:lnTo>
                    <a:pt x="38659" y="812800"/>
                  </a:lnTo>
                  <a:cubicBezTo>
                    <a:pt x="17308" y="812800"/>
                    <a:pt x="0" y="795492"/>
                    <a:pt x="0" y="774141"/>
                  </a:cubicBezTo>
                  <a:lnTo>
                    <a:pt x="0" y="38659"/>
                  </a:lnTo>
                  <a:cubicBezTo>
                    <a:pt x="0" y="17308"/>
                    <a:pt x="17308" y="0"/>
                    <a:pt x="38659" y="0"/>
                  </a:cubicBezTo>
                  <a:close/>
                </a:path>
              </a:pathLst>
            </a:custGeom>
            <a:solidFill>
              <a:srgbClr val="002F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g2c24ac431a2_1_143"/>
            <p:cNvSpPr txBox="1"/>
            <p:nvPr/>
          </p:nvSpPr>
          <p:spPr>
            <a:xfrm>
              <a:off x="0" y="-38100"/>
              <a:ext cx="26898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g2c24ac431a2_1_143"/>
          <p:cNvGrpSpPr/>
          <p:nvPr/>
        </p:nvGrpSpPr>
        <p:grpSpPr>
          <a:xfrm>
            <a:off x="13944600" y="9472511"/>
            <a:ext cx="4391627" cy="798910"/>
            <a:chOff x="0" y="-38100"/>
            <a:chExt cx="4404400" cy="850900"/>
          </a:xfrm>
        </p:grpSpPr>
        <p:sp>
          <p:nvSpPr>
            <p:cNvPr id="210" name="Google Shape;210;g2c24ac431a2_1_143"/>
            <p:cNvSpPr/>
            <p:nvPr/>
          </p:nvSpPr>
          <p:spPr>
            <a:xfrm>
              <a:off x="0" y="0"/>
              <a:ext cx="4404400" cy="812800"/>
            </a:xfrm>
            <a:custGeom>
              <a:rect b="b" l="l" r="r" t="t"/>
              <a:pathLst>
                <a:path extrusionOk="0" h="812800" w="4404400">
                  <a:moveTo>
                    <a:pt x="23611" y="0"/>
                  </a:moveTo>
                  <a:lnTo>
                    <a:pt x="4380790" y="0"/>
                  </a:lnTo>
                  <a:cubicBezTo>
                    <a:pt x="4393829" y="0"/>
                    <a:pt x="4404400" y="10571"/>
                    <a:pt x="4404400" y="23611"/>
                  </a:cubicBezTo>
                  <a:lnTo>
                    <a:pt x="4404400" y="789189"/>
                  </a:lnTo>
                  <a:cubicBezTo>
                    <a:pt x="4404400" y="802229"/>
                    <a:pt x="4393829" y="812800"/>
                    <a:pt x="4380790" y="812800"/>
                  </a:cubicBezTo>
                  <a:lnTo>
                    <a:pt x="23611" y="812800"/>
                  </a:lnTo>
                  <a:cubicBezTo>
                    <a:pt x="10571" y="812800"/>
                    <a:pt x="0" y="802229"/>
                    <a:pt x="0" y="789189"/>
                  </a:cubicBezTo>
                  <a:lnTo>
                    <a:pt x="0" y="23611"/>
                  </a:lnTo>
                  <a:cubicBezTo>
                    <a:pt x="0" y="10571"/>
                    <a:pt x="10571" y="0"/>
                    <a:pt x="23611" y="0"/>
                  </a:cubicBezTo>
                  <a:close/>
                </a:path>
              </a:pathLst>
            </a:custGeom>
            <a:solidFill>
              <a:srgbClr val="910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g2c24ac431a2_1_143"/>
            <p:cNvSpPr txBox="1"/>
            <p:nvPr/>
          </p:nvSpPr>
          <p:spPr>
            <a:xfrm>
              <a:off x="0" y="-38100"/>
              <a:ext cx="44043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c24ac431a2_1_139"/>
          <p:cNvSpPr txBox="1"/>
          <p:nvPr/>
        </p:nvSpPr>
        <p:spPr>
          <a:xfrm>
            <a:off x="4923750" y="2252500"/>
            <a:ext cx="8440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PATHWAYS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2c24ac431a2_1_139"/>
          <p:cNvSpPr txBox="1"/>
          <p:nvPr/>
        </p:nvSpPr>
        <p:spPr>
          <a:xfrm>
            <a:off x="7236600" y="4157600"/>
            <a:ext cx="8236500" cy="41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2750" lvl="0" marL="2857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▶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Civil Litigation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2857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▶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Criminal Litigation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2857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▶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Family Law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2857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▶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Intellectual Property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2857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▶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Labor and Employment 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12750" lvl="0" marL="28575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▶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Securities Regulation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" name="Google Shape;219;g2c24ac431a2_1_139"/>
          <p:cNvGrpSpPr/>
          <p:nvPr/>
        </p:nvGrpSpPr>
        <p:grpSpPr>
          <a:xfrm rot="-5400000">
            <a:off x="15692725" y="7688836"/>
            <a:ext cx="4391627" cy="798910"/>
            <a:chOff x="0" y="-38100"/>
            <a:chExt cx="4404400" cy="850900"/>
          </a:xfrm>
        </p:grpSpPr>
        <p:sp>
          <p:nvSpPr>
            <p:cNvPr id="220" name="Google Shape;220;g2c24ac431a2_1_139"/>
            <p:cNvSpPr/>
            <p:nvPr/>
          </p:nvSpPr>
          <p:spPr>
            <a:xfrm>
              <a:off x="0" y="0"/>
              <a:ext cx="4404400" cy="812800"/>
            </a:xfrm>
            <a:custGeom>
              <a:rect b="b" l="l" r="r" t="t"/>
              <a:pathLst>
                <a:path extrusionOk="0" h="812800" w="4404400">
                  <a:moveTo>
                    <a:pt x="23611" y="0"/>
                  </a:moveTo>
                  <a:lnTo>
                    <a:pt x="4380790" y="0"/>
                  </a:lnTo>
                  <a:cubicBezTo>
                    <a:pt x="4393829" y="0"/>
                    <a:pt x="4404400" y="10571"/>
                    <a:pt x="4404400" y="23611"/>
                  </a:cubicBezTo>
                  <a:lnTo>
                    <a:pt x="4404400" y="789189"/>
                  </a:lnTo>
                  <a:cubicBezTo>
                    <a:pt x="4404400" y="802229"/>
                    <a:pt x="4393829" y="812800"/>
                    <a:pt x="4380790" y="812800"/>
                  </a:cubicBezTo>
                  <a:lnTo>
                    <a:pt x="23611" y="812800"/>
                  </a:lnTo>
                  <a:cubicBezTo>
                    <a:pt x="10571" y="812800"/>
                    <a:pt x="0" y="802229"/>
                    <a:pt x="0" y="789189"/>
                  </a:cubicBezTo>
                  <a:lnTo>
                    <a:pt x="0" y="23611"/>
                  </a:lnTo>
                  <a:cubicBezTo>
                    <a:pt x="0" y="10571"/>
                    <a:pt x="10571" y="0"/>
                    <a:pt x="23611" y="0"/>
                  </a:cubicBezTo>
                  <a:close/>
                </a:path>
              </a:pathLst>
            </a:custGeom>
            <a:solidFill>
              <a:srgbClr val="910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g2c24ac431a2_1_139"/>
            <p:cNvSpPr txBox="1"/>
            <p:nvPr/>
          </p:nvSpPr>
          <p:spPr>
            <a:xfrm>
              <a:off x="0" y="-38100"/>
              <a:ext cx="44043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g2c24ac431a2_1_139"/>
          <p:cNvGrpSpPr/>
          <p:nvPr/>
        </p:nvGrpSpPr>
        <p:grpSpPr>
          <a:xfrm>
            <a:off x="-8045" y="884389"/>
            <a:ext cx="3592688" cy="1293386"/>
            <a:chOff x="0" y="-18999"/>
            <a:chExt cx="2689943" cy="850800"/>
          </a:xfrm>
        </p:grpSpPr>
        <p:sp>
          <p:nvSpPr>
            <p:cNvPr id="223" name="Google Shape;223;g2c24ac431a2_1_139"/>
            <p:cNvSpPr/>
            <p:nvPr/>
          </p:nvSpPr>
          <p:spPr>
            <a:xfrm>
              <a:off x="0" y="0"/>
              <a:ext cx="2689943" cy="812800"/>
            </a:xfrm>
            <a:custGeom>
              <a:rect b="b" l="l" r="r" t="t"/>
              <a:pathLst>
                <a:path extrusionOk="0" h="812800" w="2689943">
                  <a:moveTo>
                    <a:pt x="38659" y="0"/>
                  </a:moveTo>
                  <a:lnTo>
                    <a:pt x="2651284" y="0"/>
                  </a:lnTo>
                  <a:cubicBezTo>
                    <a:pt x="2672635" y="0"/>
                    <a:pt x="2689943" y="17308"/>
                    <a:pt x="2689943" y="38659"/>
                  </a:cubicBezTo>
                  <a:lnTo>
                    <a:pt x="2689943" y="774141"/>
                  </a:lnTo>
                  <a:cubicBezTo>
                    <a:pt x="2689943" y="795492"/>
                    <a:pt x="2672635" y="812800"/>
                    <a:pt x="2651284" y="812800"/>
                  </a:cubicBezTo>
                  <a:lnTo>
                    <a:pt x="38659" y="812800"/>
                  </a:lnTo>
                  <a:cubicBezTo>
                    <a:pt x="17308" y="812800"/>
                    <a:pt x="0" y="795492"/>
                    <a:pt x="0" y="774141"/>
                  </a:cubicBezTo>
                  <a:lnTo>
                    <a:pt x="0" y="38659"/>
                  </a:lnTo>
                  <a:cubicBezTo>
                    <a:pt x="0" y="17308"/>
                    <a:pt x="17308" y="0"/>
                    <a:pt x="38659" y="0"/>
                  </a:cubicBezTo>
                  <a:close/>
                </a:path>
              </a:pathLst>
            </a:custGeom>
            <a:solidFill>
              <a:srgbClr val="002F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g2c24ac431a2_1_139"/>
            <p:cNvSpPr txBox="1"/>
            <p:nvPr/>
          </p:nvSpPr>
          <p:spPr>
            <a:xfrm>
              <a:off x="75" y="-18999"/>
              <a:ext cx="26898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F54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"/>
          <p:cNvSpPr txBox="1"/>
          <p:nvPr/>
        </p:nvSpPr>
        <p:spPr>
          <a:xfrm>
            <a:off x="4640234" y="3209268"/>
            <a:ext cx="92970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29"/>
              <a:buFont typeface="Arial"/>
              <a:buNone/>
            </a:pPr>
            <a:r>
              <a:rPr lang="en-US"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visit us at</a:t>
            </a:r>
            <a:r>
              <a:rPr lang="en-US" sz="11429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429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429"/>
              <a:buFont typeface="Arial"/>
              <a:buNone/>
            </a:pPr>
            <a:r>
              <a:rPr b="1" lang="en-US" sz="11429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law.edu</a:t>
            </a:r>
            <a:endParaRPr b="1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07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99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p3"/>
          <p:cNvGrpSpPr/>
          <p:nvPr/>
        </p:nvGrpSpPr>
        <p:grpSpPr>
          <a:xfrm>
            <a:off x="-57675" y="-60675"/>
            <a:ext cx="9691897" cy="1323490"/>
            <a:chOff x="0" y="-38100"/>
            <a:chExt cx="2846372" cy="850900"/>
          </a:xfrm>
        </p:grpSpPr>
        <p:sp>
          <p:nvSpPr>
            <p:cNvPr id="231" name="Google Shape;231;p3"/>
            <p:cNvSpPr/>
            <p:nvPr/>
          </p:nvSpPr>
          <p:spPr>
            <a:xfrm>
              <a:off x="0" y="0"/>
              <a:ext cx="2846372" cy="812800"/>
            </a:xfrm>
            <a:custGeom>
              <a:rect b="b" l="l" r="r" t="t"/>
              <a:pathLst>
                <a:path extrusionOk="0" h="812800" w="2846372">
                  <a:moveTo>
                    <a:pt x="36534" y="0"/>
                  </a:moveTo>
                  <a:lnTo>
                    <a:pt x="2809837" y="0"/>
                  </a:lnTo>
                  <a:cubicBezTo>
                    <a:pt x="2819527" y="0"/>
                    <a:pt x="2828819" y="3849"/>
                    <a:pt x="2835671" y="10701"/>
                  </a:cubicBezTo>
                  <a:cubicBezTo>
                    <a:pt x="2842522" y="17552"/>
                    <a:pt x="2846372" y="26845"/>
                    <a:pt x="2846372" y="36534"/>
                  </a:cubicBezTo>
                  <a:lnTo>
                    <a:pt x="2846372" y="776266"/>
                  </a:lnTo>
                  <a:cubicBezTo>
                    <a:pt x="2846372" y="785955"/>
                    <a:pt x="2842522" y="795248"/>
                    <a:pt x="2835671" y="802099"/>
                  </a:cubicBezTo>
                  <a:cubicBezTo>
                    <a:pt x="2828819" y="808951"/>
                    <a:pt x="2819527" y="812800"/>
                    <a:pt x="2809837" y="812800"/>
                  </a:cubicBezTo>
                  <a:lnTo>
                    <a:pt x="36534" y="812800"/>
                  </a:lnTo>
                  <a:cubicBezTo>
                    <a:pt x="26845" y="812800"/>
                    <a:pt x="17552" y="808951"/>
                    <a:pt x="10701" y="802099"/>
                  </a:cubicBezTo>
                  <a:cubicBezTo>
                    <a:pt x="3849" y="795248"/>
                    <a:pt x="0" y="785955"/>
                    <a:pt x="0" y="776266"/>
                  </a:cubicBezTo>
                  <a:lnTo>
                    <a:pt x="0" y="36534"/>
                  </a:lnTo>
                  <a:cubicBezTo>
                    <a:pt x="0" y="26845"/>
                    <a:pt x="3849" y="17552"/>
                    <a:pt x="10701" y="10701"/>
                  </a:cubicBezTo>
                  <a:cubicBezTo>
                    <a:pt x="17552" y="3849"/>
                    <a:pt x="26845" y="0"/>
                    <a:pt x="36534" y="0"/>
                  </a:cubicBezTo>
                  <a:close/>
                </a:path>
              </a:pathLst>
            </a:custGeom>
            <a:solidFill>
              <a:srgbClr val="B228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"/>
            <p:cNvSpPr txBox="1"/>
            <p:nvPr/>
          </p:nvSpPr>
          <p:spPr>
            <a:xfrm>
              <a:off x="0" y="-38100"/>
              <a:ext cx="2846372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3" name="Google Shape;233;p3"/>
          <p:cNvGrpSpPr/>
          <p:nvPr/>
        </p:nvGrpSpPr>
        <p:grpSpPr>
          <a:xfrm>
            <a:off x="9487800" y="8429904"/>
            <a:ext cx="8895197" cy="1857089"/>
            <a:chOff x="0" y="-38100"/>
            <a:chExt cx="2846372" cy="850900"/>
          </a:xfrm>
        </p:grpSpPr>
        <p:sp>
          <p:nvSpPr>
            <p:cNvPr id="234" name="Google Shape;234;p3"/>
            <p:cNvSpPr/>
            <p:nvPr/>
          </p:nvSpPr>
          <p:spPr>
            <a:xfrm>
              <a:off x="0" y="0"/>
              <a:ext cx="2846372" cy="812800"/>
            </a:xfrm>
            <a:custGeom>
              <a:rect b="b" l="l" r="r" t="t"/>
              <a:pathLst>
                <a:path extrusionOk="0" h="812800" w="2846372">
                  <a:moveTo>
                    <a:pt x="36534" y="0"/>
                  </a:moveTo>
                  <a:lnTo>
                    <a:pt x="2809837" y="0"/>
                  </a:lnTo>
                  <a:cubicBezTo>
                    <a:pt x="2819527" y="0"/>
                    <a:pt x="2828819" y="3849"/>
                    <a:pt x="2835671" y="10701"/>
                  </a:cubicBezTo>
                  <a:cubicBezTo>
                    <a:pt x="2842522" y="17552"/>
                    <a:pt x="2846372" y="26845"/>
                    <a:pt x="2846372" y="36534"/>
                  </a:cubicBezTo>
                  <a:lnTo>
                    <a:pt x="2846372" y="776266"/>
                  </a:lnTo>
                  <a:cubicBezTo>
                    <a:pt x="2846372" y="785955"/>
                    <a:pt x="2842522" y="795248"/>
                    <a:pt x="2835671" y="802099"/>
                  </a:cubicBezTo>
                  <a:cubicBezTo>
                    <a:pt x="2828819" y="808951"/>
                    <a:pt x="2819527" y="812800"/>
                    <a:pt x="2809837" y="812800"/>
                  </a:cubicBezTo>
                  <a:lnTo>
                    <a:pt x="36534" y="812800"/>
                  </a:lnTo>
                  <a:cubicBezTo>
                    <a:pt x="26845" y="812800"/>
                    <a:pt x="17552" y="808951"/>
                    <a:pt x="10701" y="802099"/>
                  </a:cubicBezTo>
                  <a:cubicBezTo>
                    <a:pt x="3849" y="795248"/>
                    <a:pt x="0" y="785955"/>
                    <a:pt x="0" y="776266"/>
                  </a:cubicBezTo>
                  <a:lnTo>
                    <a:pt x="0" y="36534"/>
                  </a:lnTo>
                  <a:cubicBezTo>
                    <a:pt x="0" y="26845"/>
                    <a:pt x="3849" y="17552"/>
                    <a:pt x="10701" y="10701"/>
                  </a:cubicBezTo>
                  <a:cubicBezTo>
                    <a:pt x="17552" y="3849"/>
                    <a:pt x="26845" y="0"/>
                    <a:pt x="36534" y="0"/>
                  </a:cubicBezTo>
                  <a:close/>
                </a:path>
              </a:pathLst>
            </a:custGeom>
            <a:solidFill>
              <a:srgbClr val="B228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"/>
            <p:cNvSpPr txBox="1"/>
            <p:nvPr/>
          </p:nvSpPr>
          <p:spPr>
            <a:xfrm>
              <a:off x="0" y="-38100"/>
              <a:ext cx="2846372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6" name="Google Shape;236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">
            <a:off x="12731175" y="1186628"/>
            <a:ext cx="4840650" cy="6291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4537" y="3260604"/>
            <a:ext cx="4775972" cy="61625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8f0330999f_0_42"/>
          <p:cNvSpPr txBox="1"/>
          <p:nvPr/>
        </p:nvSpPr>
        <p:spPr>
          <a:xfrm>
            <a:off x="0" y="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44" name="Google Shape;244;g28f0330999f_0_42"/>
          <p:cNvSpPr txBox="1"/>
          <p:nvPr/>
        </p:nvSpPr>
        <p:spPr>
          <a:xfrm>
            <a:off x="4037225" y="1053675"/>
            <a:ext cx="30000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t/>
            </a:r>
            <a:endParaRPr sz="2000">
              <a:solidFill>
                <a:srgbClr val="0F486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85750" lvl="0" marL="285750" rtl="0" algn="l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</a:pPr>
            <a:r>
              <a:t/>
            </a:r>
            <a:endParaRPr/>
          </a:p>
        </p:txBody>
      </p:sp>
      <p:pic>
        <p:nvPicPr>
          <p:cNvPr id="245" name="Google Shape;245;g28f0330999f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4200" y="3304875"/>
            <a:ext cx="5329825" cy="33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g28f0330999f_0_42"/>
          <p:cNvSpPr txBox="1"/>
          <p:nvPr/>
        </p:nvSpPr>
        <p:spPr>
          <a:xfrm>
            <a:off x="7165725" y="1846375"/>
            <a:ext cx="84405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PAYING FOR LAW SCHOOL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g28f0330999f_0_42"/>
          <p:cNvSpPr txBox="1"/>
          <p:nvPr/>
        </p:nvSpPr>
        <p:spPr>
          <a:xfrm>
            <a:off x="7927725" y="8147550"/>
            <a:ext cx="2514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accesslex.org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g28f0330999f_0_42"/>
          <p:cNvSpPr txBox="1"/>
          <p:nvPr/>
        </p:nvSpPr>
        <p:spPr>
          <a:xfrm>
            <a:off x="5858300" y="8981675"/>
            <a:ext cx="89505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Financial Aid/Scholarship from Catholic Law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9" name="Google Shape;249;g28f0330999f_0_42"/>
          <p:cNvGrpSpPr/>
          <p:nvPr/>
        </p:nvGrpSpPr>
        <p:grpSpPr>
          <a:xfrm rot="5400000">
            <a:off x="12828425" y="4156100"/>
            <a:ext cx="9691992" cy="1323490"/>
            <a:chOff x="0" y="-38100"/>
            <a:chExt cx="2846400" cy="850900"/>
          </a:xfrm>
        </p:grpSpPr>
        <p:sp>
          <p:nvSpPr>
            <p:cNvPr id="250" name="Google Shape;250;g28f0330999f_0_42"/>
            <p:cNvSpPr/>
            <p:nvPr/>
          </p:nvSpPr>
          <p:spPr>
            <a:xfrm>
              <a:off x="0" y="0"/>
              <a:ext cx="2846372" cy="812800"/>
            </a:xfrm>
            <a:custGeom>
              <a:rect b="b" l="l" r="r" t="t"/>
              <a:pathLst>
                <a:path extrusionOk="0" h="812800" w="2846372">
                  <a:moveTo>
                    <a:pt x="36534" y="0"/>
                  </a:moveTo>
                  <a:lnTo>
                    <a:pt x="2809837" y="0"/>
                  </a:lnTo>
                  <a:cubicBezTo>
                    <a:pt x="2819527" y="0"/>
                    <a:pt x="2828819" y="3849"/>
                    <a:pt x="2835671" y="10701"/>
                  </a:cubicBezTo>
                  <a:cubicBezTo>
                    <a:pt x="2842522" y="17552"/>
                    <a:pt x="2846372" y="26845"/>
                    <a:pt x="2846372" y="36534"/>
                  </a:cubicBezTo>
                  <a:lnTo>
                    <a:pt x="2846372" y="776266"/>
                  </a:lnTo>
                  <a:cubicBezTo>
                    <a:pt x="2846372" y="785955"/>
                    <a:pt x="2842522" y="795248"/>
                    <a:pt x="2835671" y="802099"/>
                  </a:cubicBezTo>
                  <a:cubicBezTo>
                    <a:pt x="2828819" y="808951"/>
                    <a:pt x="2819527" y="812800"/>
                    <a:pt x="2809837" y="812800"/>
                  </a:cubicBezTo>
                  <a:lnTo>
                    <a:pt x="36534" y="812800"/>
                  </a:lnTo>
                  <a:cubicBezTo>
                    <a:pt x="26845" y="812800"/>
                    <a:pt x="17552" y="808951"/>
                    <a:pt x="10701" y="802099"/>
                  </a:cubicBezTo>
                  <a:cubicBezTo>
                    <a:pt x="3849" y="795248"/>
                    <a:pt x="0" y="785955"/>
                    <a:pt x="0" y="776266"/>
                  </a:cubicBezTo>
                  <a:lnTo>
                    <a:pt x="0" y="36534"/>
                  </a:lnTo>
                  <a:cubicBezTo>
                    <a:pt x="0" y="26845"/>
                    <a:pt x="3849" y="17552"/>
                    <a:pt x="10701" y="10701"/>
                  </a:cubicBezTo>
                  <a:cubicBezTo>
                    <a:pt x="17552" y="3849"/>
                    <a:pt x="26845" y="0"/>
                    <a:pt x="36534" y="0"/>
                  </a:cubicBezTo>
                  <a:close/>
                </a:path>
              </a:pathLst>
            </a:custGeom>
            <a:solidFill>
              <a:srgbClr val="B228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g28f0330999f_0_42"/>
            <p:cNvSpPr txBox="1"/>
            <p:nvPr/>
          </p:nvSpPr>
          <p:spPr>
            <a:xfrm>
              <a:off x="0" y="-38100"/>
              <a:ext cx="28464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6"/>
          <p:cNvGrpSpPr/>
          <p:nvPr/>
        </p:nvGrpSpPr>
        <p:grpSpPr>
          <a:xfrm>
            <a:off x="892707" y="651389"/>
            <a:ext cx="16366593" cy="9050991"/>
            <a:chOff x="0" y="-18031"/>
            <a:chExt cx="4310543" cy="2383800"/>
          </a:xfrm>
        </p:grpSpPr>
        <p:sp>
          <p:nvSpPr>
            <p:cNvPr id="257" name="Google Shape;257;p6"/>
            <p:cNvSpPr/>
            <p:nvPr/>
          </p:nvSpPr>
          <p:spPr>
            <a:xfrm>
              <a:off x="0" y="0"/>
              <a:ext cx="4310543" cy="2345800"/>
            </a:xfrm>
            <a:custGeom>
              <a:rect b="b" l="l" r="r" t="t"/>
              <a:pathLst>
                <a:path extrusionOk="0" h="2345800" w="4310543">
                  <a:moveTo>
                    <a:pt x="24125" y="0"/>
                  </a:moveTo>
                  <a:lnTo>
                    <a:pt x="4286419" y="0"/>
                  </a:lnTo>
                  <a:cubicBezTo>
                    <a:pt x="4292817" y="0"/>
                    <a:pt x="4298953" y="2542"/>
                    <a:pt x="4303477" y="7066"/>
                  </a:cubicBezTo>
                  <a:cubicBezTo>
                    <a:pt x="4308001" y="11590"/>
                    <a:pt x="4310543" y="17726"/>
                    <a:pt x="4310543" y="24125"/>
                  </a:cubicBezTo>
                  <a:lnTo>
                    <a:pt x="4310543" y="2321675"/>
                  </a:lnTo>
                  <a:cubicBezTo>
                    <a:pt x="4310543" y="2334999"/>
                    <a:pt x="4299742" y="2345800"/>
                    <a:pt x="4286419" y="2345800"/>
                  </a:cubicBezTo>
                  <a:lnTo>
                    <a:pt x="24125" y="2345800"/>
                  </a:lnTo>
                  <a:cubicBezTo>
                    <a:pt x="17726" y="2345800"/>
                    <a:pt x="11590" y="2343258"/>
                    <a:pt x="7066" y="2338734"/>
                  </a:cubicBezTo>
                  <a:cubicBezTo>
                    <a:pt x="2542" y="2334210"/>
                    <a:pt x="0" y="2328074"/>
                    <a:pt x="0" y="2321675"/>
                  </a:cubicBezTo>
                  <a:lnTo>
                    <a:pt x="0" y="24125"/>
                  </a:lnTo>
                  <a:cubicBezTo>
                    <a:pt x="0" y="17726"/>
                    <a:pt x="2542" y="11590"/>
                    <a:pt x="7066" y="7066"/>
                  </a:cubicBezTo>
                  <a:cubicBezTo>
                    <a:pt x="11590" y="2542"/>
                    <a:pt x="17726" y="0"/>
                    <a:pt x="24125" y="0"/>
                  </a:cubicBezTo>
                  <a:close/>
                </a:path>
              </a:pathLst>
            </a:custGeom>
            <a:solidFill>
              <a:srgbClr val="910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6"/>
            <p:cNvSpPr txBox="1"/>
            <p:nvPr/>
          </p:nvSpPr>
          <p:spPr>
            <a:xfrm>
              <a:off x="0" y="-18031"/>
              <a:ext cx="4310400" cy="238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sz="6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n-US" sz="6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QUESTIONS</a:t>
              </a:r>
              <a:endParaRPr b="1" sz="6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n-US" sz="6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&amp;</a:t>
              </a:r>
              <a:endParaRPr b="1" sz="6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lang="en-US" sz="6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TIPS</a:t>
              </a:r>
              <a:endParaRPr b="1" sz="6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1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2F54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"/>
          <p:cNvSpPr txBox="1"/>
          <p:nvPr/>
        </p:nvSpPr>
        <p:spPr>
          <a:xfrm>
            <a:off x="5495175" y="3081000"/>
            <a:ext cx="8924100" cy="4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Susan Smith Newell, JD/MA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Assistant Dean for Admissions &amp;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Dean of Students for First-Year Students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Contact us at: </a:t>
            </a:r>
            <a:r>
              <a:rPr b="1" lang="en-US" sz="3200" u="sng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admissions@law.edu</a:t>
            </a:r>
            <a:endParaRPr b="1"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24ac431a2_1_93"/>
          <p:cNvSpPr txBox="1"/>
          <p:nvPr/>
        </p:nvSpPr>
        <p:spPr>
          <a:xfrm>
            <a:off x="7508275" y="1990375"/>
            <a:ext cx="2877300" cy="73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rgbClr val="AF4345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b="1" sz="4700">
              <a:solidFill>
                <a:srgbClr val="AF43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rgbClr val="AF4345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b="1" sz="4700">
              <a:solidFill>
                <a:srgbClr val="AF43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rgbClr val="AF4345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b="1" sz="4700">
              <a:solidFill>
                <a:srgbClr val="AF43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b="1" sz="4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b="1" sz="4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b="1" sz="4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2c24ac431a2_1_93"/>
          <p:cNvSpPr/>
          <p:nvPr/>
        </p:nvSpPr>
        <p:spPr>
          <a:xfrm rot="-1228337">
            <a:off x="3930606" y="3210778"/>
            <a:ext cx="2860305" cy="1830596"/>
          </a:xfrm>
          <a:custGeom>
            <a:rect b="b" l="l" r="r" t="t"/>
            <a:pathLst>
              <a:path extrusionOk="0" h="1829310" w="2858296">
                <a:moveTo>
                  <a:pt x="0" y="0"/>
                </a:moveTo>
                <a:lnTo>
                  <a:pt x="2858296" y="0"/>
                </a:lnTo>
                <a:lnTo>
                  <a:pt x="2858296" y="1829310"/>
                </a:lnTo>
                <a:lnTo>
                  <a:pt x="0" y="1829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9" name="Google Shape;99;g2c24ac431a2_1_93"/>
          <p:cNvGrpSpPr/>
          <p:nvPr/>
        </p:nvGrpSpPr>
        <p:grpSpPr>
          <a:xfrm>
            <a:off x="-21052" y="9699606"/>
            <a:ext cx="12191820" cy="628049"/>
            <a:chOff x="0" y="-38100"/>
            <a:chExt cx="4404400" cy="850900"/>
          </a:xfrm>
        </p:grpSpPr>
        <p:sp>
          <p:nvSpPr>
            <p:cNvPr id="100" name="Google Shape;100;g2c24ac431a2_1_93"/>
            <p:cNvSpPr/>
            <p:nvPr/>
          </p:nvSpPr>
          <p:spPr>
            <a:xfrm>
              <a:off x="0" y="0"/>
              <a:ext cx="4404400" cy="812800"/>
            </a:xfrm>
            <a:custGeom>
              <a:rect b="b" l="l" r="r" t="t"/>
              <a:pathLst>
                <a:path extrusionOk="0" h="812800" w="4404400">
                  <a:moveTo>
                    <a:pt x="23611" y="0"/>
                  </a:moveTo>
                  <a:lnTo>
                    <a:pt x="4380790" y="0"/>
                  </a:lnTo>
                  <a:cubicBezTo>
                    <a:pt x="4393829" y="0"/>
                    <a:pt x="4404400" y="10571"/>
                    <a:pt x="4404400" y="23611"/>
                  </a:cubicBezTo>
                  <a:lnTo>
                    <a:pt x="4404400" y="789189"/>
                  </a:lnTo>
                  <a:cubicBezTo>
                    <a:pt x="4404400" y="802229"/>
                    <a:pt x="4393829" y="812800"/>
                    <a:pt x="4380790" y="812800"/>
                  </a:cubicBezTo>
                  <a:lnTo>
                    <a:pt x="23611" y="812800"/>
                  </a:lnTo>
                  <a:cubicBezTo>
                    <a:pt x="10571" y="812800"/>
                    <a:pt x="0" y="802229"/>
                    <a:pt x="0" y="789189"/>
                  </a:cubicBezTo>
                  <a:lnTo>
                    <a:pt x="0" y="23611"/>
                  </a:lnTo>
                  <a:cubicBezTo>
                    <a:pt x="0" y="10571"/>
                    <a:pt x="10571" y="0"/>
                    <a:pt x="23611" y="0"/>
                  </a:cubicBezTo>
                  <a:close/>
                </a:path>
              </a:pathLst>
            </a:custGeom>
            <a:solidFill>
              <a:srgbClr val="910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g2c24ac431a2_1_93"/>
            <p:cNvSpPr txBox="1"/>
            <p:nvPr/>
          </p:nvSpPr>
          <p:spPr>
            <a:xfrm>
              <a:off x="0" y="-38100"/>
              <a:ext cx="44043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7"/>
          <p:cNvSpPr/>
          <p:nvPr/>
        </p:nvSpPr>
        <p:spPr>
          <a:xfrm flipH="1">
            <a:off x="-693228" y="-852115"/>
            <a:ext cx="11210149" cy="11251062"/>
          </a:xfrm>
          <a:custGeom>
            <a:rect b="b" l="l" r="r" t="t"/>
            <a:pathLst>
              <a:path extrusionOk="0" h="11251062" w="11210149">
                <a:moveTo>
                  <a:pt x="11210149" y="0"/>
                </a:moveTo>
                <a:lnTo>
                  <a:pt x="0" y="0"/>
                </a:lnTo>
                <a:lnTo>
                  <a:pt x="0" y="11251063"/>
                </a:lnTo>
                <a:lnTo>
                  <a:pt x="11210149" y="11251063"/>
                </a:lnTo>
                <a:lnTo>
                  <a:pt x="11210149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7"/>
          <p:cNvSpPr/>
          <p:nvPr/>
        </p:nvSpPr>
        <p:spPr>
          <a:xfrm>
            <a:off x="15342347" y="93571"/>
            <a:ext cx="2668613" cy="1870258"/>
          </a:xfrm>
          <a:custGeom>
            <a:rect b="b" l="l" r="r" t="t"/>
            <a:pathLst>
              <a:path extrusionOk="0" h="1870258" w="2668613">
                <a:moveTo>
                  <a:pt x="0" y="0"/>
                </a:moveTo>
                <a:lnTo>
                  <a:pt x="2668613" y="0"/>
                </a:lnTo>
                <a:lnTo>
                  <a:pt x="2668613" y="1870258"/>
                </a:lnTo>
                <a:lnTo>
                  <a:pt x="0" y="18702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7"/>
          <p:cNvSpPr/>
          <p:nvPr/>
        </p:nvSpPr>
        <p:spPr>
          <a:xfrm flipH="1">
            <a:off x="5466504" y="6702335"/>
            <a:ext cx="11210149" cy="11251062"/>
          </a:xfrm>
          <a:custGeom>
            <a:rect b="b" l="l" r="r" t="t"/>
            <a:pathLst>
              <a:path extrusionOk="0" h="11251062" w="11210149">
                <a:moveTo>
                  <a:pt x="11210149" y="0"/>
                </a:moveTo>
                <a:lnTo>
                  <a:pt x="0" y="0"/>
                </a:lnTo>
                <a:lnTo>
                  <a:pt x="0" y="11251062"/>
                </a:lnTo>
                <a:lnTo>
                  <a:pt x="11210149" y="11251062"/>
                </a:lnTo>
                <a:lnTo>
                  <a:pt x="11210149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7"/>
          <p:cNvSpPr txBox="1"/>
          <p:nvPr/>
        </p:nvSpPr>
        <p:spPr>
          <a:xfrm>
            <a:off x="5547550" y="2253200"/>
            <a:ext cx="19425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who are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endParaRPr b="1" sz="7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7"/>
          <p:cNvSpPr txBox="1"/>
          <p:nvPr/>
        </p:nvSpPr>
        <p:spPr>
          <a:xfrm>
            <a:off x="8826300" y="8080425"/>
            <a:ext cx="59982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why</a:t>
            </a:r>
            <a:endParaRPr b="1" sz="7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LAW SCHOOL</a:t>
            </a:r>
            <a:endParaRPr b="1" sz="7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  (what is of interest to you)</a:t>
            </a:r>
            <a:endParaRPr b="1" sz="7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7"/>
          <p:cNvSpPr txBox="1"/>
          <p:nvPr/>
        </p:nvSpPr>
        <p:spPr>
          <a:xfrm>
            <a:off x="10955275" y="1740825"/>
            <a:ext cx="63672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 Assessment . . . </a:t>
            </a:r>
            <a:endParaRPr b="1" sz="5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605800" y="2663175"/>
            <a:ext cx="4033775" cy="600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4375" y="3429000"/>
            <a:ext cx="5289875" cy="666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g28f0330999f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4450" y="638475"/>
            <a:ext cx="12691901" cy="8994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g28f0330999f_0_24"/>
          <p:cNvSpPr txBox="1"/>
          <p:nvPr/>
        </p:nvSpPr>
        <p:spPr>
          <a:xfrm>
            <a:off x="525550" y="413850"/>
            <a:ext cx="20889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910C0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endParaRPr b="1" sz="6000">
              <a:solidFill>
                <a:srgbClr val="910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rgbClr val="910C00"/>
                </a:solidFill>
                <a:latin typeface="Calibri"/>
                <a:ea typeface="Calibri"/>
                <a:cs typeface="Calibri"/>
                <a:sym typeface="Calibri"/>
              </a:rPr>
              <a:t>Goal:</a:t>
            </a:r>
            <a:endParaRPr b="1" sz="6000">
              <a:solidFill>
                <a:srgbClr val="910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24ac431a2_1_102"/>
          <p:cNvSpPr txBox="1"/>
          <p:nvPr/>
        </p:nvSpPr>
        <p:spPr>
          <a:xfrm>
            <a:off x="7508275" y="1990375"/>
            <a:ext cx="2877300" cy="73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Who?</a:t>
            </a:r>
            <a:endParaRPr b="1" sz="4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Why?</a:t>
            </a:r>
            <a:endParaRPr b="1" sz="4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What?</a:t>
            </a:r>
            <a:endParaRPr b="1" sz="4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rgbClr val="AF4345"/>
                </a:solidFill>
                <a:latin typeface="Calibri"/>
                <a:ea typeface="Calibri"/>
                <a:cs typeface="Calibri"/>
                <a:sym typeface="Calibri"/>
              </a:rPr>
              <a:t>How?</a:t>
            </a:r>
            <a:endParaRPr b="1" sz="4700">
              <a:solidFill>
                <a:srgbClr val="AF43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rgbClr val="AF4345"/>
                </a:solidFill>
                <a:latin typeface="Calibri"/>
                <a:ea typeface="Calibri"/>
                <a:cs typeface="Calibri"/>
                <a:sym typeface="Calibri"/>
              </a:rPr>
              <a:t>When?</a:t>
            </a:r>
            <a:endParaRPr b="1" sz="4700">
              <a:solidFill>
                <a:srgbClr val="AF43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700">
                <a:solidFill>
                  <a:srgbClr val="AF4345"/>
                </a:solidFill>
                <a:latin typeface="Calibri"/>
                <a:ea typeface="Calibri"/>
                <a:cs typeface="Calibri"/>
                <a:sym typeface="Calibri"/>
              </a:rPr>
              <a:t>Where?</a:t>
            </a:r>
            <a:endParaRPr b="1" sz="4700">
              <a:solidFill>
                <a:srgbClr val="AF434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2c24ac431a2_1_102"/>
          <p:cNvSpPr/>
          <p:nvPr/>
        </p:nvSpPr>
        <p:spPr>
          <a:xfrm rot="-1228337">
            <a:off x="3969544" y="6541253"/>
            <a:ext cx="2860305" cy="1830596"/>
          </a:xfrm>
          <a:custGeom>
            <a:rect b="b" l="l" r="r" t="t"/>
            <a:pathLst>
              <a:path extrusionOk="0" h="1829310" w="2858296">
                <a:moveTo>
                  <a:pt x="0" y="0"/>
                </a:moveTo>
                <a:lnTo>
                  <a:pt x="2858296" y="0"/>
                </a:lnTo>
                <a:lnTo>
                  <a:pt x="2858296" y="1829310"/>
                </a:lnTo>
                <a:lnTo>
                  <a:pt x="0" y="18293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8" name="Google Shape;128;g2c24ac431a2_1_102"/>
          <p:cNvGrpSpPr/>
          <p:nvPr/>
        </p:nvGrpSpPr>
        <p:grpSpPr>
          <a:xfrm rot="5400000">
            <a:off x="11742057" y="3428992"/>
            <a:ext cx="10213445" cy="3230782"/>
            <a:chOff x="0" y="-38100"/>
            <a:chExt cx="2689943" cy="850900"/>
          </a:xfrm>
        </p:grpSpPr>
        <p:sp>
          <p:nvSpPr>
            <p:cNvPr id="129" name="Google Shape;129;g2c24ac431a2_1_102"/>
            <p:cNvSpPr/>
            <p:nvPr/>
          </p:nvSpPr>
          <p:spPr>
            <a:xfrm>
              <a:off x="0" y="0"/>
              <a:ext cx="2689943" cy="812800"/>
            </a:xfrm>
            <a:custGeom>
              <a:rect b="b" l="l" r="r" t="t"/>
              <a:pathLst>
                <a:path extrusionOk="0" h="812800" w="2689943">
                  <a:moveTo>
                    <a:pt x="38659" y="0"/>
                  </a:moveTo>
                  <a:lnTo>
                    <a:pt x="2651284" y="0"/>
                  </a:lnTo>
                  <a:cubicBezTo>
                    <a:pt x="2672635" y="0"/>
                    <a:pt x="2689943" y="17308"/>
                    <a:pt x="2689943" y="38659"/>
                  </a:cubicBezTo>
                  <a:lnTo>
                    <a:pt x="2689943" y="774141"/>
                  </a:lnTo>
                  <a:cubicBezTo>
                    <a:pt x="2689943" y="795492"/>
                    <a:pt x="2672635" y="812800"/>
                    <a:pt x="2651284" y="812800"/>
                  </a:cubicBezTo>
                  <a:lnTo>
                    <a:pt x="38659" y="812800"/>
                  </a:lnTo>
                  <a:cubicBezTo>
                    <a:pt x="17308" y="812800"/>
                    <a:pt x="0" y="795492"/>
                    <a:pt x="0" y="774141"/>
                  </a:cubicBezTo>
                  <a:lnTo>
                    <a:pt x="0" y="38659"/>
                  </a:lnTo>
                  <a:cubicBezTo>
                    <a:pt x="0" y="17308"/>
                    <a:pt x="17308" y="0"/>
                    <a:pt x="38659" y="0"/>
                  </a:cubicBezTo>
                  <a:close/>
                </a:path>
              </a:pathLst>
            </a:custGeom>
            <a:solidFill>
              <a:srgbClr val="002F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g2c24ac431a2_1_102"/>
            <p:cNvSpPr txBox="1"/>
            <p:nvPr/>
          </p:nvSpPr>
          <p:spPr>
            <a:xfrm>
              <a:off x="0" y="-38100"/>
              <a:ext cx="26898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/>
          <p:nvPr/>
        </p:nvSpPr>
        <p:spPr>
          <a:xfrm flipH="1">
            <a:off x="-5997380" y="8554047"/>
            <a:ext cx="10249593" cy="10287000"/>
          </a:xfrm>
          <a:custGeom>
            <a:rect b="b" l="l" r="r" t="t"/>
            <a:pathLst>
              <a:path extrusionOk="0" h="10287000" w="10249593">
                <a:moveTo>
                  <a:pt x="10249592" y="0"/>
                </a:moveTo>
                <a:lnTo>
                  <a:pt x="0" y="0"/>
                </a:lnTo>
                <a:lnTo>
                  <a:pt x="0" y="10287000"/>
                </a:lnTo>
                <a:lnTo>
                  <a:pt x="10249592" y="10287000"/>
                </a:lnTo>
                <a:lnTo>
                  <a:pt x="1024959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6" name="Google Shape;136;p9"/>
          <p:cNvGrpSpPr/>
          <p:nvPr/>
        </p:nvGrpSpPr>
        <p:grpSpPr>
          <a:xfrm>
            <a:off x="10294240" y="245549"/>
            <a:ext cx="8690151" cy="9651241"/>
            <a:chOff x="0" y="-38100"/>
            <a:chExt cx="2288764" cy="2541891"/>
          </a:xfrm>
        </p:grpSpPr>
        <p:sp>
          <p:nvSpPr>
            <p:cNvPr id="137" name="Google Shape;137;p9"/>
            <p:cNvSpPr/>
            <p:nvPr/>
          </p:nvSpPr>
          <p:spPr>
            <a:xfrm>
              <a:off x="0" y="0"/>
              <a:ext cx="2288764" cy="2503791"/>
            </a:xfrm>
            <a:custGeom>
              <a:rect b="b" l="l" r="r" t="t"/>
              <a:pathLst>
                <a:path extrusionOk="0" h="2503791" w="2288764">
                  <a:moveTo>
                    <a:pt x="45435" y="0"/>
                  </a:moveTo>
                  <a:lnTo>
                    <a:pt x="2243329" y="0"/>
                  </a:lnTo>
                  <a:cubicBezTo>
                    <a:pt x="2255379" y="0"/>
                    <a:pt x="2266936" y="4787"/>
                    <a:pt x="2275456" y="13308"/>
                  </a:cubicBezTo>
                  <a:cubicBezTo>
                    <a:pt x="2283977" y="21828"/>
                    <a:pt x="2288764" y="33385"/>
                    <a:pt x="2288764" y="45435"/>
                  </a:cubicBezTo>
                  <a:lnTo>
                    <a:pt x="2288764" y="2458356"/>
                  </a:lnTo>
                  <a:cubicBezTo>
                    <a:pt x="2288764" y="2470406"/>
                    <a:pt x="2283977" y="2481962"/>
                    <a:pt x="2275456" y="2490483"/>
                  </a:cubicBezTo>
                  <a:cubicBezTo>
                    <a:pt x="2266936" y="2499004"/>
                    <a:pt x="2255379" y="2503791"/>
                    <a:pt x="2243329" y="2503791"/>
                  </a:cubicBezTo>
                  <a:lnTo>
                    <a:pt x="45435" y="2503791"/>
                  </a:lnTo>
                  <a:cubicBezTo>
                    <a:pt x="20342" y="2503791"/>
                    <a:pt x="0" y="2483449"/>
                    <a:pt x="0" y="2458356"/>
                  </a:cubicBezTo>
                  <a:lnTo>
                    <a:pt x="0" y="45435"/>
                  </a:lnTo>
                  <a:cubicBezTo>
                    <a:pt x="0" y="20342"/>
                    <a:pt x="20342" y="0"/>
                    <a:pt x="45435" y="0"/>
                  </a:cubicBezTo>
                  <a:close/>
                </a:path>
              </a:pathLst>
            </a:custGeom>
            <a:solidFill>
              <a:srgbClr val="910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9"/>
            <p:cNvSpPr txBox="1"/>
            <p:nvPr/>
          </p:nvSpPr>
          <p:spPr>
            <a:xfrm>
              <a:off x="0" y="-38100"/>
              <a:ext cx="2288764" cy="2541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p9"/>
          <p:cNvSpPr txBox="1"/>
          <p:nvPr/>
        </p:nvSpPr>
        <p:spPr>
          <a:xfrm>
            <a:off x="11269797" y="473200"/>
            <a:ext cx="7018200" cy="100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75"/>
              <a:buFont typeface="Arial"/>
              <a:buNone/>
            </a:pPr>
            <a:r>
              <a:t/>
            </a:r>
            <a:endParaRPr b="1" i="0" sz="3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75"/>
              <a:buFont typeface="Arial"/>
              <a:buNone/>
            </a:pPr>
            <a:r>
              <a:rPr b="1" lang="en-US" sz="5975">
                <a:latin typeface="Calibri"/>
                <a:ea typeface="Calibri"/>
                <a:cs typeface="Calibri"/>
                <a:sym typeface="Calibri"/>
              </a:rPr>
              <a:t>Research</a:t>
            </a:r>
            <a:endParaRPr b="1" sz="5975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75"/>
              <a:buFont typeface="Arial"/>
              <a:buNone/>
            </a:pPr>
            <a:r>
              <a:rPr b="1" lang="en-US" sz="5975">
                <a:latin typeface="Calibri"/>
                <a:ea typeface="Calibri"/>
                <a:cs typeface="Calibri"/>
                <a:sym typeface="Calibri"/>
              </a:rPr>
              <a:t>Register via LSAC</a:t>
            </a:r>
            <a:endParaRPr b="1" sz="5975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75"/>
              <a:buFont typeface="Arial"/>
              <a:buNone/>
            </a:pPr>
            <a:r>
              <a:rPr b="1" lang="en-US" sz="5975">
                <a:latin typeface="Calibri"/>
                <a:ea typeface="Calibri"/>
                <a:cs typeface="Calibri"/>
                <a:sym typeface="Calibri"/>
              </a:rPr>
              <a:t>Prepare/Take LSAT</a:t>
            </a:r>
            <a:endParaRPr b="1" sz="5975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75"/>
              <a:buFont typeface="Arial"/>
              <a:buNone/>
            </a:pPr>
            <a:r>
              <a:rPr b="1" lang="en-US" sz="5975">
                <a:latin typeface="Calibri"/>
                <a:ea typeface="Calibri"/>
                <a:cs typeface="Calibri"/>
                <a:sym typeface="Calibri"/>
              </a:rPr>
              <a:t>Apply to law school</a:t>
            </a:r>
            <a:endParaRPr b="1" sz="5975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75"/>
              <a:buFont typeface="Arial"/>
              <a:buNone/>
            </a:pPr>
            <a:r>
              <a:rPr b="1" lang="en-US" sz="5975">
                <a:latin typeface="Calibri"/>
                <a:ea typeface="Calibri"/>
                <a:cs typeface="Calibri"/>
                <a:sym typeface="Calibri"/>
              </a:rPr>
              <a:t>Choose your school</a:t>
            </a:r>
            <a:endParaRPr b="1" sz="5975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2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75"/>
              <a:buFont typeface="Arial"/>
              <a:buNone/>
            </a:pPr>
            <a:r>
              <a:rPr b="1" lang="en-US" sz="5975">
                <a:latin typeface="Calibri"/>
                <a:ea typeface="Calibri"/>
                <a:cs typeface="Calibri"/>
                <a:sym typeface="Calibri"/>
              </a:rPr>
              <a:t>Pay for law school</a:t>
            </a:r>
            <a:endParaRPr b="1" sz="5975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75"/>
              <a:buFont typeface="Arial"/>
              <a:buNone/>
            </a:pPr>
            <a:r>
              <a:t/>
            </a:r>
            <a:endParaRPr b="0" i="0" sz="4375" u="sng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3999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75"/>
              <a:buFont typeface="Arial"/>
              <a:buNone/>
            </a:pPr>
            <a:r>
              <a:t/>
            </a:r>
            <a:endParaRPr b="0" i="0" sz="4375" u="sng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</p:txBody>
      </p:sp>
      <p:sp>
        <p:nvSpPr>
          <p:cNvPr id="140" name="Google Shape;140;p9"/>
          <p:cNvSpPr txBox="1"/>
          <p:nvPr/>
        </p:nvSpPr>
        <p:spPr>
          <a:xfrm>
            <a:off x="2561875" y="2494550"/>
            <a:ext cx="48084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 </a:t>
            </a:r>
            <a:endParaRPr b="1" sz="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PROCESS</a:t>
            </a:r>
            <a:endParaRPr b="1" sz="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9"/>
          <p:cNvSpPr txBox="1"/>
          <p:nvPr/>
        </p:nvSpPr>
        <p:spPr>
          <a:xfrm>
            <a:off x="1064175" y="965650"/>
            <a:ext cx="11351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B2282C"/>
                </a:solidFill>
                <a:latin typeface="Calibri"/>
                <a:ea typeface="Calibri"/>
                <a:cs typeface="Calibri"/>
                <a:sym typeface="Calibri"/>
              </a:rPr>
              <a:t>HOW, WHEN, and WHERE</a:t>
            </a:r>
            <a:endParaRPr b="1" sz="3200">
              <a:solidFill>
                <a:srgbClr val="B2282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BECOME A LAWYER . . 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64475" y="6373550"/>
            <a:ext cx="2764225" cy="25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9"/>
          <p:cNvSpPr txBox="1"/>
          <p:nvPr/>
        </p:nvSpPr>
        <p:spPr>
          <a:xfrm>
            <a:off x="6561075" y="8844450"/>
            <a:ext cx="15963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lsac.org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BFBFB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 txBox="1"/>
          <p:nvPr/>
        </p:nvSpPr>
        <p:spPr>
          <a:xfrm>
            <a:off x="1139926" y="4558466"/>
            <a:ext cx="13009800" cy="26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91440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2130" lvl="1" marL="86426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2F54"/>
              </a:buClr>
              <a:buSzPts val="4003"/>
              <a:buFont typeface="Calibri"/>
              <a:buChar char="•"/>
            </a:pPr>
            <a:r>
              <a:rPr lang="en-US" sz="4003">
                <a:solidFill>
                  <a:srgbClr val="002F54"/>
                </a:solidFill>
                <a:latin typeface="Calibri"/>
                <a:ea typeface="Calibri"/>
                <a:cs typeface="Calibri"/>
                <a:sym typeface="Calibri"/>
              </a:rPr>
              <a:t>Location in the nation’s capital</a:t>
            </a:r>
            <a:endParaRPr sz="4003">
              <a:solidFill>
                <a:srgbClr val="002F5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2130" lvl="1" marL="86426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2F54"/>
              </a:buClr>
              <a:buSzPts val="4003"/>
              <a:buFont typeface="Calibri"/>
              <a:buChar char="•"/>
            </a:pPr>
            <a:r>
              <a:rPr lang="en-US" sz="4003">
                <a:solidFill>
                  <a:srgbClr val="002F54"/>
                </a:solidFill>
                <a:latin typeface="Calibri"/>
                <a:ea typeface="Calibri"/>
                <a:cs typeface="Calibri"/>
                <a:sym typeface="Calibri"/>
              </a:rPr>
              <a:t>Values-based and mission-driven foundation</a:t>
            </a:r>
            <a:endParaRPr sz="4003">
              <a:solidFill>
                <a:srgbClr val="002F5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32131" lvl="1" marL="864261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Clr>
                <a:srgbClr val="002F54"/>
              </a:buClr>
              <a:buSzPts val="4003"/>
              <a:buFont typeface="Calibri"/>
              <a:buChar char="•"/>
            </a:pPr>
            <a:r>
              <a:rPr lang="en-US" sz="4003">
                <a:solidFill>
                  <a:srgbClr val="002F54"/>
                </a:solidFill>
                <a:latin typeface="Calibri"/>
                <a:ea typeface="Calibri"/>
                <a:cs typeface="Calibri"/>
                <a:sym typeface="Calibri"/>
              </a:rPr>
              <a:t>Unparalleled collegial and supportive community</a:t>
            </a:r>
            <a:endParaRPr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 flipH="1">
            <a:off x="11700276" y="0"/>
            <a:ext cx="10249593" cy="10287000"/>
          </a:xfrm>
          <a:custGeom>
            <a:rect b="b" l="l" r="r" t="t"/>
            <a:pathLst>
              <a:path extrusionOk="0" h="10287000" w="10249593">
                <a:moveTo>
                  <a:pt x="10249592" y="0"/>
                </a:moveTo>
                <a:lnTo>
                  <a:pt x="0" y="0"/>
                </a:lnTo>
                <a:lnTo>
                  <a:pt x="0" y="10287000"/>
                </a:lnTo>
                <a:lnTo>
                  <a:pt x="10249592" y="10287000"/>
                </a:lnTo>
                <a:lnTo>
                  <a:pt x="1024959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4"/>
          <p:cNvSpPr/>
          <p:nvPr/>
        </p:nvSpPr>
        <p:spPr>
          <a:xfrm flipH="1">
            <a:off x="14149737" y="736485"/>
            <a:ext cx="10249593" cy="10287000"/>
          </a:xfrm>
          <a:custGeom>
            <a:rect b="b" l="l" r="r" t="t"/>
            <a:pathLst>
              <a:path extrusionOk="0" h="10287000" w="10249593">
                <a:moveTo>
                  <a:pt x="10249593" y="0"/>
                </a:moveTo>
                <a:lnTo>
                  <a:pt x="0" y="0"/>
                </a:lnTo>
                <a:lnTo>
                  <a:pt x="0" y="10287000"/>
                </a:lnTo>
                <a:lnTo>
                  <a:pt x="10249593" y="10287000"/>
                </a:lnTo>
                <a:lnTo>
                  <a:pt x="10249593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4"/>
          <p:cNvSpPr txBox="1"/>
          <p:nvPr/>
        </p:nvSpPr>
        <p:spPr>
          <a:xfrm>
            <a:off x="2409839" y="7675263"/>
            <a:ext cx="5764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1695489" y="1907429"/>
            <a:ext cx="9392700" cy="11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57"/>
              <a:buFont typeface="Arial"/>
              <a:buNone/>
            </a:pPr>
            <a:r>
              <a:rPr b="1" lang="en-US" sz="7657">
                <a:solidFill>
                  <a:srgbClr val="B2282C"/>
                </a:solidFill>
                <a:latin typeface="Calibri"/>
                <a:ea typeface="Calibri"/>
                <a:cs typeface="Calibri"/>
                <a:sym typeface="Calibri"/>
              </a:rPr>
              <a:t>Why Catholic Law?</a:t>
            </a:r>
            <a:endParaRPr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3170050" y="3086125"/>
            <a:ext cx="783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(beyond our first-rate legal education!)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"/>
          <p:cNvSpPr txBox="1"/>
          <p:nvPr/>
        </p:nvSpPr>
        <p:spPr>
          <a:xfrm>
            <a:off x="894400" y="1156375"/>
            <a:ext cx="16270200" cy="43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35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25844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6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6"/>
              <a:buFont typeface="Arial"/>
              <a:buNone/>
            </a:pPr>
            <a:r>
              <a:t/>
            </a:r>
            <a:endParaRPr sz="2800"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6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681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6"/>
              <a:buFont typeface="Arial"/>
              <a:buNone/>
            </a:pPr>
            <a:r>
              <a:t/>
            </a:r>
            <a:endParaRPr b="0" i="0" sz="2526" u="none" cap="none" strike="noStrike">
              <a:solidFill>
                <a:srgbClr val="07060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681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6"/>
              <a:buFont typeface="Arial"/>
              <a:buNone/>
            </a:pPr>
            <a:r>
              <a:t/>
            </a:r>
            <a:endParaRPr b="0" i="0" sz="2526" u="none" cap="none" strike="noStrike">
              <a:solidFill>
                <a:srgbClr val="0706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9" name="Google Shape;159;p2"/>
          <p:cNvGrpSpPr/>
          <p:nvPr/>
        </p:nvGrpSpPr>
        <p:grpSpPr>
          <a:xfrm>
            <a:off x="-14631482" y="6240334"/>
            <a:ext cx="16723066" cy="3230782"/>
            <a:chOff x="0" y="-38100"/>
            <a:chExt cx="4404400" cy="850900"/>
          </a:xfrm>
        </p:grpSpPr>
        <p:sp>
          <p:nvSpPr>
            <p:cNvPr id="160" name="Google Shape;160;p2"/>
            <p:cNvSpPr/>
            <p:nvPr/>
          </p:nvSpPr>
          <p:spPr>
            <a:xfrm>
              <a:off x="0" y="0"/>
              <a:ext cx="4404400" cy="812800"/>
            </a:xfrm>
            <a:custGeom>
              <a:rect b="b" l="l" r="r" t="t"/>
              <a:pathLst>
                <a:path extrusionOk="0" h="812800" w="4404400">
                  <a:moveTo>
                    <a:pt x="23611" y="0"/>
                  </a:moveTo>
                  <a:lnTo>
                    <a:pt x="4380790" y="0"/>
                  </a:lnTo>
                  <a:cubicBezTo>
                    <a:pt x="4393829" y="0"/>
                    <a:pt x="4404400" y="10571"/>
                    <a:pt x="4404400" y="23611"/>
                  </a:cubicBezTo>
                  <a:lnTo>
                    <a:pt x="4404400" y="789189"/>
                  </a:lnTo>
                  <a:cubicBezTo>
                    <a:pt x="4404400" y="802229"/>
                    <a:pt x="4393829" y="812800"/>
                    <a:pt x="4380790" y="812800"/>
                  </a:cubicBezTo>
                  <a:lnTo>
                    <a:pt x="23611" y="812800"/>
                  </a:lnTo>
                  <a:cubicBezTo>
                    <a:pt x="10571" y="812800"/>
                    <a:pt x="0" y="802229"/>
                    <a:pt x="0" y="789189"/>
                  </a:cubicBezTo>
                  <a:lnTo>
                    <a:pt x="0" y="23611"/>
                  </a:lnTo>
                  <a:cubicBezTo>
                    <a:pt x="0" y="10571"/>
                    <a:pt x="10571" y="0"/>
                    <a:pt x="23611" y="0"/>
                  </a:cubicBezTo>
                  <a:close/>
                </a:path>
              </a:pathLst>
            </a:custGeom>
            <a:solidFill>
              <a:srgbClr val="910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 txBox="1"/>
            <p:nvPr/>
          </p:nvSpPr>
          <p:spPr>
            <a:xfrm>
              <a:off x="0" y="-38100"/>
              <a:ext cx="44044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62;p2"/>
          <p:cNvSpPr txBox="1"/>
          <p:nvPr/>
        </p:nvSpPr>
        <p:spPr>
          <a:xfrm>
            <a:off x="2919439" y="856183"/>
            <a:ext cx="146985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99"/>
              <a:buFont typeface="Arial"/>
              <a:buNone/>
            </a:pPr>
            <a:r>
              <a:rPr b="1" lang="en-US" sz="8000">
                <a:solidFill>
                  <a:srgbClr val="910C00"/>
                </a:solidFill>
                <a:latin typeface="Calibri"/>
                <a:ea typeface="Calibri"/>
                <a:cs typeface="Calibri"/>
                <a:sym typeface="Calibri"/>
              </a:rPr>
              <a:t>                        </a:t>
            </a:r>
            <a:r>
              <a:rPr b="1" i="0" lang="en-US" sz="7000" u="none" cap="none" strike="noStrike">
                <a:solidFill>
                  <a:srgbClr val="910C00"/>
                </a:solidFill>
                <a:latin typeface="Calibri"/>
                <a:ea typeface="Calibri"/>
                <a:cs typeface="Calibri"/>
                <a:sym typeface="Calibri"/>
              </a:rPr>
              <a:t>Eligibil</a:t>
            </a:r>
            <a:r>
              <a:rPr b="1" lang="en-US" sz="7000">
                <a:solidFill>
                  <a:srgbClr val="910C00"/>
                </a:solidFill>
                <a:latin typeface="Calibri"/>
                <a:ea typeface="Calibri"/>
                <a:cs typeface="Calibri"/>
                <a:sym typeface="Calibri"/>
              </a:rPr>
              <a:t>ity</a:t>
            </a:r>
            <a:endParaRPr b="1" sz="7000">
              <a:solidFill>
                <a:srgbClr val="910C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99"/>
              <a:buFont typeface="Arial"/>
              <a:buNone/>
            </a:pPr>
            <a:r>
              <a:t/>
            </a:r>
            <a:endParaRPr b="1" sz="7000">
              <a:solidFill>
                <a:srgbClr val="910C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2"/>
          <p:cNvGrpSpPr/>
          <p:nvPr/>
        </p:nvGrpSpPr>
        <p:grpSpPr>
          <a:xfrm>
            <a:off x="14743657" y="7967879"/>
            <a:ext cx="10213445" cy="3230782"/>
            <a:chOff x="0" y="-38100"/>
            <a:chExt cx="2689943" cy="850900"/>
          </a:xfrm>
        </p:grpSpPr>
        <p:sp>
          <p:nvSpPr>
            <p:cNvPr id="164" name="Google Shape;164;p2"/>
            <p:cNvSpPr/>
            <p:nvPr/>
          </p:nvSpPr>
          <p:spPr>
            <a:xfrm>
              <a:off x="0" y="0"/>
              <a:ext cx="2689943" cy="812800"/>
            </a:xfrm>
            <a:custGeom>
              <a:rect b="b" l="l" r="r" t="t"/>
              <a:pathLst>
                <a:path extrusionOk="0" h="812800" w="2689943">
                  <a:moveTo>
                    <a:pt x="38659" y="0"/>
                  </a:moveTo>
                  <a:lnTo>
                    <a:pt x="2651284" y="0"/>
                  </a:lnTo>
                  <a:cubicBezTo>
                    <a:pt x="2672635" y="0"/>
                    <a:pt x="2689943" y="17308"/>
                    <a:pt x="2689943" y="38659"/>
                  </a:cubicBezTo>
                  <a:lnTo>
                    <a:pt x="2689943" y="774141"/>
                  </a:lnTo>
                  <a:cubicBezTo>
                    <a:pt x="2689943" y="795492"/>
                    <a:pt x="2672635" y="812800"/>
                    <a:pt x="2651284" y="812800"/>
                  </a:cubicBezTo>
                  <a:lnTo>
                    <a:pt x="38659" y="812800"/>
                  </a:lnTo>
                  <a:cubicBezTo>
                    <a:pt x="17308" y="812800"/>
                    <a:pt x="0" y="795492"/>
                    <a:pt x="0" y="774141"/>
                  </a:cubicBezTo>
                  <a:lnTo>
                    <a:pt x="0" y="38659"/>
                  </a:lnTo>
                  <a:cubicBezTo>
                    <a:pt x="0" y="17308"/>
                    <a:pt x="17308" y="0"/>
                    <a:pt x="38659" y="0"/>
                  </a:cubicBezTo>
                  <a:close/>
                </a:path>
              </a:pathLst>
            </a:custGeom>
            <a:solidFill>
              <a:srgbClr val="002F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 txBox="1"/>
            <p:nvPr/>
          </p:nvSpPr>
          <p:spPr>
            <a:xfrm>
              <a:off x="0" y="-38100"/>
              <a:ext cx="2689943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2"/>
          <p:cNvSpPr txBox="1"/>
          <p:nvPr/>
        </p:nvSpPr>
        <p:spPr>
          <a:xfrm>
            <a:off x="4593150" y="3742063"/>
            <a:ext cx="11351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99"/>
              <a:buFont typeface="Arial"/>
              <a:buNone/>
            </a:pPr>
            <a:r>
              <a:rPr lang="en-US" sz="7000">
                <a:solidFill>
                  <a:srgbClr val="910C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7000">
                <a:solidFill>
                  <a:srgbClr val="910C00"/>
                </a:solidFill>
                <a:latin typeface="Calibri"/>
                <a:ea typeface="Calibri"/>
                <a:cs typeface="Calibri"/>
                <a:sym typeface="Calibri"/>
              </a:rPr>
              <a:t>Available Programs</a:t>
            </a:r>
            <a:endParaRPr b="1" sz="7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"/>
          <p:cNvSpPr txBox="1"/>
          <p:nvPr/>
        </p:nvSpPr>
        <p:spPr>
          <a:xfrm>
            <a:off x="3693900" y="5100675"/>
            <a:ext cx="75870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JD Programs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6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Time/Day (3 years)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Time/Evening (4 years)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6"/>
              <a:buFont typeface="Arial"/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Programs (3x3 or Flex)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26"/>
              <a:buFont typeface="Arial"/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"/>
          <p:cNvSpPr txBox="1"/>
          <p:nvPr/>
        </p:nvSpPr>
        <p:spPr>
          <a:xfrm>
            <a:off x="1720625" y="1156375"/>
            <a:ext cx="16462800" cy="16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58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25844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lang="en-US" sz="3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https://www.law.edu/admissions/overview/apply-now/index.html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"/>
          <p:cNvSpPr txBox="1"/>
          <p:nvPr/>
        </p:nvSpPr>
        <p:spPr>
          <a:xfrm>
            <a:off x="11496475" y="4957638"/>
            <a:ext cx="5419500" cy="26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Joint Degree Programs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LLM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Char char="●"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MLS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c24ac431a2_1_108"/>
          <p:cNvSpPr txBox="1"/>
          <p:nvPr/>
        </p:nvSpPr>
        <p:spPr>
          <a:xfrm>
            <a:off x="2013050" y="-527750"/>
            <a:ext cx="12851100" cy="31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6"/>
              <a:buFont typeface="Arial"/>
              <a:buNone/>
            </a:pPr>
            <a:r>
              <a:t/>
            </a:r>
            <a:endParaRPr b="1" sz="6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 2023 ENTERING J.D. CLASS PROFILE</a:t>
            </a:r>
            <a:endParaRPr i="0" sz="6000" u="none" cap="none" strike="noStrike">
              <a:solidFill>
                <a:srgbClr val="07060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681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6"/>
              <a:buFont typeface="Arial"/>
              <a:buNone/>
            </a:pPr>
            <a:r>
              <a:t/>
            </a:r>
            <a:endParaRPr b="0" i="0" sz="2526" u="none" cap="none" strike="noStrike">
              <a:solidFill>
                <a:srgbClr val="07060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Google Shape;175;g2c24ac431a2_1_108"/>
          <p:cNvGrpSpPr/>
          <p:nvPr/>
        </p:nvGrpSpPr>
        <p:grpSpPr>
          <a:xfrm>
            <a:off x="0" y="9707656"/>
            <a:ext cx="16723066" cy="579378"/>
            <a:chOff x="0" y="-38100"/>
            <a:chExt cx="4404400" cy="850900"/>
          </a:xfrm>
        </p:grpSpPr>
        <p:sp>
          <p:nvSpPr>
            <p:cNvPr id="176" name="Google Shape;176;g2c24ac431a2_1_108"/>
            <p:cNvSpPr/>
            <p:nvPr/>
          </p:nvSpPr>
          <p:spPr>
            <a:xfrm>
              <a:off x="0" y="0"/>
              <a:ext cx="4404400" cy="812800"/>
            </a:xfrm>
            <a:custGeom>
              <a:rect b="b" l="l" r="r" t="t"/>
              <a:pathLst>
                <a:path extrusionOk="0" h="812800" w="4404400">
                  <a:moveTo>
                    <a:pt x="23611" y="0"/>
                  </a:moveTo>
                  <a:lnTo>
                    <a:pt x="4380790" y="0"/>
                  </a:lnTo>
                  <a:cubicBezTo>
                    <a:pt x="4393829" y="0"/>
                    <a:pt x="4404400" y="10571"/>
                    <a:pt x="4404400" y="23611"/>
                  </a:cubicBezTo>
                  <a:lnTo>
                    <a:pt x="4404400" y="789189"/>
                  </a:lnTo>
                  <a:cubicBezTo>
                    <a:pt x="4404400" y="802229"/>
                    <a:pt x="4393829" y="812800"/>
                    <a:pt x="4380790" y="812800"/>
                  </a:cubicBezTo>
                  <a:lnTo>
                    <a:pt x="23611" y="812800"/>
                  </a:lnTo>
                  <a:cubicBezTo>
                    <a:pt x="10571" y="812800"/>
                    <a:pt x="0" y="802229"/>
                    <a:pt x="0" y="789189"/>
                  </a:cubicBezTo>
                  <a:lnTo>
                    <a:pt x="0" y="23611"/>
                  </a:lnTo>
                  <a:cubicBezTo>
                    <a:pt x="0" y="10571"/>
                    <a:pt x="10571" y="0"/>
                    <a:pt x="23611" y="0"/>
                  </a:cubicBezTo>
                  <a:close/>
                </a:path>
              </a:pathLst>
            </a:custGeom>
            <a:solidFill>
              <a:srgbClr val="910C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g2c24ac431a2_1_108"/>
            <p:cNvSpPr txBox="1"/>
            <p:nvPr/>
          </p:nvSpPr>
          <p:spPr>
            <a:xfrm>
              <a:off x="0" y="-38100"/>
              <a:ext cx="44043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g2c24ac431a2_1_108"/>
          <p:cNvGrpSpPr/>
          <p:nvPr/>
        </p:nvGrpSpPr>
        <p:grpSpPr>
          <a:xfrm>
            <a:off x="7950" y="9817053"/>
            <a:ext cx="10213445" cy="469952"/>
            <a:chOff x="0" y="-38100"/>
            <a:chExt cx="2689943" cy="850900"/>
          </a:xfrm>
        </p:grpSpPr>
        <p:sp>
          <p:nvSpPr>
            <p:cNvPr id="179" name="Google Shape;179;g2c24ac431a2_1_108"/>
            <p:cNvSpPr/>
            <p:nvPr/>
          </p:nvSpPr>
          <p:spPr>
            <a:xfrm>
              <a:off x="0" y="0"/>
              <a:ext cx="2689943" cy="812800"/>
            </a:xfrm>
            <a:custGeom>
              <a:rect b="b" l="l" r="r" t="t"/>
              <a:pathLst>
                <a:path extrusionOk="0" h="812800" w="2689943">
                  <a:moveTo>
                    <a:pt x="38659" y="0"/>
                  </a:moveTo>
                  <a:lnTo>
                    <a:pt x="2651284" y="0"/>
                  </a:lnTo>
                  <a:cubicBezTo>
                    <a:pt x="2672635" y="0"/>
                    <a:pt x="2689943" y="17308"/>
                    <a:pt x="2689943" y="38659"/>
                  </a:cubicBezTo>
                  <a:lnTo>
                    <a:pt x="2689943" y="774141"/>
                  </a:lnTo>
                  <a:cubicBezTo>
                    <a:pt x="2689943" y="795492"/>
                    <a:pt x="2672635" y="812800"/>
                    <a:pt x="2651284" y="812800"/>
                  </a:cubicBezTo>
                  <a:lnTo>
                    <a:pt x="38659" y="812800"/>
                  </a:lnTo>
                  <a:cubicBezTo>
                    <a:pt x="17308" y="812800"/>
                    <a:pt x="0" y="795492"/>
                    <a:pt x="0" y="774141"/>
                  </a:cubicBezTo>
                  <a:lnTo>
                    <a:pt x="0" y="38659"/>
                  </a:lnTo>
                  <a:cubicBezTo>
                    <a:pt x="0" y="17308"/>
                    <a:pt x="17308" y="0"/>
                    <a:pt x="38659" y="0"/>
                  </a:cubicBezTo>
                  <a:close/>
                </a:path>
              </a:pathLst>
            </a:custGeom>
            <a:solidFill>
              <a:srgbClr val="002F5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g2c24ac431a2_1_108"/>
            <p:cNvSpPr txBox="1"/>
            <p:nvPr/>
          </p:nvSpPr>
          <p:spPr>
            <a:xfrm>
              <a:off x="0" y="-38100"/>
              <a:ext cx="2689800" cy="85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g2c24ac431a2_1_108"/>
          <p:cNvSpPr txBox="1"/>
          <p:nvPr/>
        </p:nvSpPr>
        <p:spPr>
          <a:xfrm>
            <a:off x="2088425" y="3157625"/>
            <a:ext cx="4162500" cy="50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97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Class Size: 114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85750" rtl="0" algn="l">
              <a:spcBef>
                <a:spcPts val="97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97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Gender Distribution: 52% women 48% men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85750" rtl="0" algn="l">
              <a:spcBef>
                <a:spcPts val="97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97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Diversity Representation: 25%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85750" rtl="0" algn="l">
              <a:spcBef>
                <a:spcPts val="970"/>
              </a:spcBef>
              <a:spcAft>
                <a:spcPts val="0"/>
              </a:spcAft>
              <a:buNone/>
            </a:pPr>
            <a:r>
              <a:t/>
            </a:r>
            <a:endParaRPr b="1"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97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Age: 25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2c24ac431a2_1_108"/>
          <p:cNvSpPr txBox="1"/>
          <p:nvPr/>
        </p:nvSpPr>
        <p:spPr>
          <a:xfrm>
            <a:off x="9828575" y="4676250"/>
            <a:ext cx="15765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LSAT</a:t>
            </a:r>
            <a:endParaRPr b="1" sz="3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161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159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155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2c24ac431a2_1_108"/>
          <p:cNvSpPr txBox="1"/>
          <p:nvPr/>
        </p:nvSpPr>
        <p:spPr>
          <a:xfrm>
            <a:off x="12870550" y="4643100"/>
            <a:ext cx="13008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GPA</a:t>
            </a:r>
            <a:endParaRPr b="1" sz="3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3.75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3.63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3.41</a:t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2c24ac431a2_1_108"/>
          <p:cNvSpPr txBox="1"/>
          <p:nvPr/>
        </p:nvSpPr>
        <p:spPr>
          <a:xfrm>
            <a:off x="9745300" y="3652175"/>
            <a:ext cx="7922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Percentiles: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2c24ac431a2_1_108"/>
          <p:cNvSpPr txBox="1"/>
          <p:nvPr/>
        </p:nvSpPr>
        <p:spPr>
          <a:xfrm>
            <a:off x="11252675" y="5384650"/>
            <a:ext cx="12282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75th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25th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