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slide" Target="slides/slide20.xml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9aef0a5a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9aef0a5a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khiem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a1451e69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a1451e6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Khiem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9aef0a5a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9aef0a5a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a1451e69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a1451e69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9aef0a5a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9aef0a5a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a1451e69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a1451e69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a1451e69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a1451e69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9aef0a5a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9aef0a5a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9f7994c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9f7994c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Albert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a1451e69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a1451e69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a3bf4b0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a3bf4b0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9f7994c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9f7994c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9721161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9721161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9aef0a5a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9aef0a5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9aef0a5a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9aef0a5a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95537be0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95537be0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9aef0a5a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9aef0a5a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9aef0a5a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9aef0a5a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Sofia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95537be0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95537be0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Sofia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Pre-Rx Success!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Albert Truong, Christine Tran, Khiem Han, Jessica Lai, Sofia Yousufzai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Curriculum 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Four- year program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P1- P3 years are </a:t>
            </a:r>
            <a:r>
              <a:rPr lang="en"/>
              <a:t>didactic</a:t>
            </a:r>
            <a:r>
              <a:rPr lang="en"/>
              <a:t> - classroom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P1</a:t>
            </a:r>
            <a:br>
              <a:rPr lang="en"/>
            </a:br>
            <a:r>
              <a:rPr lang="en"/>
              <a:t>- Foundational classes </a:t>
            </a:r>
            <a:br>
              <a:rPr lang="en"/>
            </a:br>
            <a:r>
              <a:rPr lang="en"/>
              <a:t>- Fall: 10 classes</a:t>
            </a:r>
            <a:br>
              <a:rPr lang="en"/>
            </a:br>
            <a:r>
              <a:rPr lang="en"/>
              <a:t>- Spring: 9 classes</a:t>
            </a:r>
            <a:br>
              <a:rPr lang="en"/>
            </a:br>
            <a:r>
              <a:rPr lang="en"/>
              <a:t>- Summer: community pharmacy Introductory Pharmacy Practice Experiences (IPPE)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P2 &amp; P3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Therapy Modules &amp; Electives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P2 Summer: hospital pharmacy IPPE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P3 Summer: start 4th year rotations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P4 year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Rotations year round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 Offered by VCU 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Combined Dual Degree Programs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PharmD/ PhD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PharmD/ MBA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PharmD/ MPH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Satellite Campuses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Default - MCV (Richmond)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INOVA (Northern Virginia)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UVA (Charlottesville)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student organizations!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Professional Organizations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Fraternities</a:t>
            </a:r>
            <a:endParaRPr/>
          </a:p>
        </p:txBody>
      </p:sp>
      <p:pic>
        <p:nvPicPr>
          <p:cNvPr descr="http://upload.wikimedia.org/wikipedia/en/1/11/Phi_Delta_Chi_crest.png"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8350" y="1017725"/>
            <a:ext cx="2438549" cy="28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during COVID?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VCU offers hybrid in-person and online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Skills lab is in-person (compounding, dispensing, competencies)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Lecture you can choose to be in-person or online</a:t>
            </a:r>
            <a:br>
              <a:rPr lang="en"/>
            </a:br>
            <a:r>
              <a:rPr lang="en"/>
              <a:t>- designation is for whole semester however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Exams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Proctored through Examplify and secondary device on Zoom (recorded)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Organization meetings are through Zoom during our designated lunch hour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HOPEFULLY, pharmacy school will be “normal” by the time you start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264225" y="1294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/>
              <a:t>What’s next? </a:t>
            </a:r>
            <a:endParaRPr b="1" sz="57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5700"/>
              <a:t>How do I get in?</a:t>
            </a:r>
            <a:endParaRPr b="1" sz="5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 Reqs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725" y="44563"/>
            <a:ext cx="4952126" cy="50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862088"/>
            <a:ext cx="3418400" cy="19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Requirements 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the PharmCAS application online with the following information -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Official Transcript(s)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Personal Statement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Three letters of recommendation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Faculty </a:t>
            </a:r>
            <a:r>
              <a:rPr lang="en"/>
              <a:t>member</a:t>
            </a:r>
            <a:r>
              <a:rPr lang="en"/>
              <a:t>, employer, health care professional (or another faculty member/volunteer coordinator)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Pharmacy College Admissions Test (PCAT)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Optional for the 2021-2022 cycle!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Encouraged to take if..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GPA &lt;3.0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Pre-reqs completed 5+ years ago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&lt; 50 credit hours at the time of application submission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Downward trend in academic history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Timeline 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114300" y="1017725"/>
            <a:ext cx="8936100" cy="39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</a:t>
            </a:r>
            <a:r>
              <a:rPr lang="en"/>
              <a:t>Timeline begins the year (~12 - 18 months) before starting pharmacy school**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October - May-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 to take PCAT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 drafting personal statement &amp; resume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Think about who you’ll ask letters of rec from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July - PharmCAS opens up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ask for LoR at least 1 month before you plan to submit application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if planning to take PCAT, give Pearson 1-2 months to send official scores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send application earlier than later (but check individual schools for early decision--binding decision)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September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Interview Prep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Interviews begin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April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Finalize decisions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Applying into Pharmacy School 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early &amp; stay organized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 early (enough) for letters of rec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forget about transcripts!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 track of application deadlines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Experience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Technician experience can only help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GPA (VCU SoP average GPA 3.4)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Shadowing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involved!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Join organizations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Volunteer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Leadership positions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Think About When Applying 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Interests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at each prospective school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Scholarship Opportunities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Match Rates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NAPLEX (licensure board exam) Pass 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Postdoc interest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207800" y="1443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6000"/>
              <a:t>Questions? </a:t>
            </a:r>
            <a:endParaRPr b="1"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Intro- Who we are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About VCU SOP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lphaLcPeriod"/>
            </a:pPr>
            <a:r>
              <a:rPr lang="en" sz="1700">
                <a:solidFill>
                  <a:schemeClr val="dk1"/>
                </a:solidFill>
              </a:rPr>
              <a:t>Stats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lphaLcPeriod"/>
            </a:pPr>
            <a:r>
              <a:rPr lang="en" sz="1700">
                <a:solidFill>
                  <a:schemeClr val="dk1"/>
                </a:solidFill>
              </a:rPr>
              <a:t>Overview of the curriculum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lphaLcPeriod"/>
            </a:pPr>
            <a:r>
              <a:rPr lang="en" sz="1700">
                <a:solidFill>
                  <a:schemeClr val="dk1"/>
                </a:solidFill>
              </a:rPr>
              <a:t>Programs at VCU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Getting into Pharmacy School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lphaLcPeriod"/>
            </a:pPr>
            <a:r>
              <a:rPr lang="en" sz="1700">
                <a:solidFill>
                  <a:schemeClr val="dk1"/>
                </a:solidFill>
              </a:rPr>
              <a:t>Pre- Reqs @ VCU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lphaLcPeriod"/>
            </a:pPr>
            <a:r>
              <a:rPr lang="en" sz="1700">
                <a:solidFill>
                  <a:schemeClr val="dk1"/>
                </a:solidFill>
              </a:rPr>
              <a:t>Application Requirements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lphaLcPeriod"/>
            </a:pPr>
            <a:r>
              <a:rPr lang="en" sz="1700">
                <a:solidFill>
                  <a:schemeClr val="dk1"/>
                </a:solidFill>
              </a:rPr>
              <a:t>Timeline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lphaLcPeriod"/>
            </a:pPr>
            <a:r>
              <a:rPr lang="en" sz="1700">
                <a:solidFill>
                  <a:schemeClr val="dk1"/>
                </a:solidFill>
              </a:rPr>
              <a:t>General Tips and Advice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verage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Q&amp;A?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Tran - tranc14@vcu.edu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Albert Truong - truongam3@vcu.edu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Jessica Lai - laijm@vcu.edu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Khiem Han - hank5@vcu.edu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Sofia Yousufzai - yousufzais@vcu.edu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472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Undergraduate Experience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University of Virginia, Class of 2020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Major: Biological Sciences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pharmacy?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Unique career opportunities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Career Interests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Clinical pharmacy - currently interested in transplant, oncology, and infectious diseases!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Also interested in working/doing research for big pharma/pharmaceutical companies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525" y="1060350"/>
            <a:ext cx="2935050" cy="29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Albert 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Undergrad Institution and Major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University of California, Los Angeles (UCLA)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Biochemistry B.S.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Pharmacy Experience Prior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Nothing!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pharmacy?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Versatility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Public Health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Career Interests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Industry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Postdoc fellowships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Non-traditional routes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18509" l="20697" r="16810" t="18509"/>
          <a:stretch/>
        </p:blipFill>
        <p:spPr>
          <a:xfrm>
            <a:off x="5205275" y="1152475"/>
            <a:ext cx="3130349" cy="314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Khiem 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Undergraduate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UMBC Class of 2020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Biological Sciences and Psychology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GPA 3.96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pharmacy?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Flexibility in Career Opportunities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Accessible Healthcare Professional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Career Interests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Nuclear pharmacy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Hospital pharmacy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Anything work from home 🙏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077" y="1152475"/>
            <a:ext cx="2562281" cy="341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Jessica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953075"/>
            <a:ext cx="4947900" cy="40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Undergrad: VCU (2016-2019)</a:t>
            </a:r>
            <a:endParaRPr sz="1800"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 Major: biology, minor in chemistry </a:t>
            </a:r>
            <a:endParaRPr sz="1800"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GPA: 4.0 </a:t>
            </a:r>
            <a:endParaRPr sz="1800"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PCAT: 89th percentile</a:t>
            </a:r>
            <a:endParaRPr sz="1800"/>
          </a:p>
          <a:p>
            <a:pPr indent="-31718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0"/>
              <a:t>some pharmacy schools don’t require (check!)</a:t>
            </a:r>
            <a:endParaRPr sz="1800"/>
          </a:p>
          <a:p>
            <a:pPr indent="-31718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0"/>
              <a:t>studied for 1 month, but rec. 2 months </a:t>
            </a:r>
            <a:endParaRPr sz="1800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Pharmacy Experience </a:t>
            </a:r>
            <a:endParaRPr sz="1800"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CVS pharmacy technician (“senior year,” gap year)</a:t>
            </a:r>
            <a:endParaRPr sz="1800"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transitioned to pharmacy intern in P1 fall</a:t>
            </a:r>
            <a:endParaRPr sz="1800"/>
          </a:p>
          <a:p>
            <a:pPr indent="-31718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most schools do not require pharmacy experience but it is very helpful for when you start P1 year</a:t>
            </a:r>
            <a:endParaRPr sz="1800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Why Pharmacy? </a:t>
            </a:r>
            <a:endParaRPr sz="1800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77777"/>
              <a:buChar char="○"/>
            </a:pPr>
            <a:r>
              <a:rPr lang="en" sz="1800"/>
              <a:t>unique patient interaction</a:t>
            </a:r>
            <a:endParaRPr sz="1800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77777"/>
              <a:buChar char="○"/>
            </a:pPr>
            <a:r>
              <a:rPr lang="en" sz="1800"/>
              <a:t>many different careers in pharmacy profession</a:t>
            </a:r>
            <a:endParaRPr sz="1800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/>
              <a:t>Career Interests </a:t>
            </a:r>
            <a:endParaRPr sz="1800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77777"/>
              <a:buChar char="○"/>
            </a:pPr>
            <a:r>
              <a:rPr lang="en" sz="1800"/>
              <a:t>nuclear pharmacy</a:t>
            </a:r>
            <a:endParaRPr sz="1800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77777"/>
              <a:buChar char="○"/>
            </a:pPr>
            <a:r>
              <a:rPr lang="en" sz="1800"/>
              <a:t>compounding pharmacy</a:t>
            </a:r>
            <a:endParaRPr sz="1800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77777"/>
              <a:buChar char="○"/>
            </a:pPr>
            <a:r>
              <a:rPr lang="en" sz="1800"/>
              <a:t>hospital pharmacy 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550" y="1102801"/>
            <a:ext cx="3515752" cy="3515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49275"/>
            <a:ext cx="8520600" cy="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Sofia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942375"/>
            <a:ext cx="8520600" cy="3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3416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Undergraduate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VCU class of 2019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Major in biology and minor in chemistry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GPA: 3.3</a:t>
            </a:r>
            <a:endParaRPr sz="3500"/>
          </a:p>
          <a:p>
            <a:pPr indent="-33416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Why pharmacy?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Diverse career choices→ took an intro to pharmacy class during undergrad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Work experience→ worked at Walgreens during my gap year 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Overall, want to provide patients tools to make sure that they can be their best healthy selves</a:t>
            </a:r>
            <a:endParaRPr sz="3500"/>
          </a:p>
          <a:p>
            <a:pPr indent="-33416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Career interests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Geriatric and consultant pharmacy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Ambulatory care pharmacy</a:t>
            </a:r>
            <a:endParaRPr sz="3500"/>
          </a:p>
          <a:p>
            <a:pPr indent="-334168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Managed care pharmacy </a:t>
            </a:r>
            <a:endParaRPr sz="3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125" y="98525"/>
            <a:ext cx="2130350" cy="21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VCU SoP Stats 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94650"/>
            <a:ext cx="8520599" cy="11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 b="-5080" l="2520" r="-2520" t="5080"/>
          <a:stretch/>
        </p:blipFill>
        <p:spPr>
          <a:xfrm>
            <a:off x="311700" y="1119225"/>
            <a:ext cx="3665400" cy="2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3300" y="1253750"/>
            <a:ext cx="4668999" cy="18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838" y="152400"/>
            <a:ext cx="698433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