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  <p:sldMasterId id="2147483775" r:id="rId2"/>
    <p:sldMasterId id="2147483871" r:id="rId3"/>
  </p:sldMasterIdLst>
  <p:notesMasterIdLst>
    <p:notesMasterId r:id="rId29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67" r:id="rId16"/>
    <p:sldId id="270" r:id="rId17"/>
    <p:sldId id="271" r:id="rId18"/>
    <p:sldId id="272" r:id="rId19"/>
    <p:sldId id="273" r:id="rId20"/>
    <p:sldId id="275" r:id="rId21"/>
    <p:sldId id="274" r:id="rId22"/>
    <p:sldId id="276" r:id="rId23"/>
    <p:sldId id="277" r:id="rId24"/>
    <p:sldId id="278" r:id="rId25"/>
    <p:sldId id="279" r:id="rId26"/>
    <p:sldId id="280" r:id="rId27"/>
    <p:sldId id="2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dison_b_elmore@mcpsmd.org" initials="ma" lastIdx="1" clrIdx="0">
    <p:extLst>
      <p:ext uri="{19B8F6BF-5375-455C-9EA6-DF929625EA0E}">
        <p15:presenceInfo xmlns:p15="http://schemas.microsoft.com/office/powerpoint/2012/main" userId="S::urn:spo:guest#madison_b_elmore@mcpsmd.org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400"/>
    <a:srgbClr val="D6B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818762-0CEC-6397-0290-EA17068F02EE}" v="275" dt="2021-03-22T12:50:46.509"/>
    <p1510:client id="{A70BDA02-8C25-40D2-4431-CFE5DA40180C}" v="1" dt="2021-02-08T14:10:39.162"/>
    <p1510:client id="{B7D7CB93-9AB4-4D0E-BDE0-FA409957BB21}" v="1" dt="2021-02-08T14:07:01.851"/>
    <p1510:client id="{D3CF21A8-0A0C-9A54-4105-06EBEE07D7E1}" v="38" dt="2021-03-04T17:28:31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39FF42-F409-4F5F-B2B1-48703EAD01FD}" type="doc">
      <dgm:prSet loTypeId="urn:microsoft.com/office/officeart/2016/7/layout/VerticalSolidAction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9B707B26-2F6B-4E8F-BB4D-ABF4E9510378}">
      <dgm:prSet/>
      <dgm:spPr/>
      <dgm:t>
        <a:bodyPr/>
        <a:lstStyle/>
        <a:p>
          <a:r>
            <a:rPr lang="en-US">
              <a:latin typeface="Gill Sans Nova"/>
            </a:rPr>
            <a:t>Assessment</a:t>
          </a:r>
          <a:endParaRPr lang="en-US"/>
        </a:p>
      </dgm:t>
    </dgm:pt>
    <dgm:pt modelId="{B42E5AB5-4C72-4E0F-879D-806C226CB788}" type="parTrans" cxnId="{968985E9-938E-432B-A088-8763A7F6BE79}">
      <dgm:prSet/>
      <dgm:spPr/>
      <dgm:t>
        <a:bodyPr/>
        <a:lstStyle/>
        <a:p>
          <a:endParaRPr lang="en-US"/>
        </a:p>
      </dgm:t>
    </dgm:pt>
    <dgm:pt modelId="{F4897232-FBCD-4204-8FEB-ECEF73A23D00}" type="sibTrans" cxnId="{968985E9-938E-432B-A088-8763A7F6BE79}">
      <dgm:prSet/>
      <dgm:spPr/>
      <dgm:t>
        <a:bodyPr/>
        <a:lstStyle/>
        <a:p>
          <a:endParaRPr lang="en-US"/>
        </a:p>
      </dgm:t>
    </dgm:pt>
    <dgm:pt modelId="{40EC04F6-E96D-4422-B789-72E83D59CA98}">
      <dgm:prSet/>
      <dgm:spPr/>
      <dgm:t>
        <a:bodyPr/>
        <a:lstStyle/>
        <a:p>
          <a:r>
            <a:rPr lang="en-US"/>
            <a:t>Conduct psychological assessments</a:t>
          </a:r>
        </a:p>
      </dgm:t>
    </dgm:pt>
    <dgm:pt modelId="{B0256FC6-5C8A-4520-89FB-6F6F7E1A6029}" type="parTrans" cxnId="{4C1E9EFD-8932-4AD5-8613-74A04705D739}">
      <dgm:prSet/>
      <dgm:spPr/>
      <dgm:t>
        <a:bodyPr/>
        <a:lstStyle/>
        <a:p>
          <a:endParaRPr lang="en-US"/>
        </a:p>
      </dgm:t>
    </dgm:pt>
    <dgm:pt modelId="{FF24A9CF-E4A7-4D06-BD42-FFEE5F9C0449}" type="sibTrans" cxnId="{4C1E9EFD-8932-4AD5-8613-74A04705D739}">
      <dgm:prSet/>
      <dgm:spPr/>
      <dgm:t>
        <a:bodyPr/>
        <a:lstStyle/>
        <a:p>
          <a:endParaRPr lang="en-US"/>
        </a:p>
      </dgm:t>
    </dgm:pt>
    <dgm:pt modelId="{24E42228-DEA6-42CD-AF68-7BF55E54544D}">
      <dgm:prSet/>
      <dgm:spPr/>
      <dgm:t>
        <a:bodyPr/>
        <a:lstStyle/>
        <a:p>
          <a:r>
            <a:rPr lang="en-US">
              <a:latin typeface="Gill Sans Nova"/>
            </a:rPr>
            <a:t>Counseling</a:t>
          </a:r>
          <a:endParaRPr lang="en-US"/>
        </a:p>
      </dgm:t>
    </dgm:pt>
    <dgm:pt modelId="{21527CA0-490F-4B80-9918-8EA4B1EE8645}" type="parTrans" cxnId="{D2C1020F-95F4-45F7-A91A-60DD84774E0D}">
      <dgm:prSet/>
      <dgm:spPr/>
      <dgm:t>
        <a:bodyPr/>
        <a:lstStyle/>
        <a:p>
          <a:endParaRPr lang="en-US"/>
        </a:p>
      </dgm:t>
    </dgm:pt>
    <dgm:pt modelId="{92705E36-1CD8-44B4-BDDE-AFC86AA2C018}" type="sibTrans" cxnId="{D2C1020F-95F4-45F7-A91A-60DD84774E0D}">
      <dgm:prSet/>
      <dgm:spPr/>
      <dgm:t>
        <a:bodyPr/>
        <a:lstStyle/>
        <a:p>
          <a:endParaRPr lang="en-US"/>
        </a:p>
      </dgm:t>
    </dgm:pt>
    <dgm:pt modelId="{51EF93B0-A198-4533-A90E-56FC22B0249F}">
      <dgm:prSet/>
      <dgm:spPr/>
      <dgm:t>
        <a:bodyPr/>
        <a:lstStyle/>
        <a:p>
          <a:r>
            <a:rPr lang="en-US"/>
            <a:t>Provide individual and group counseling and other mental health and behavioral supports</a:t>
          </a:r>
        </a:p>
      </dgm:t>
    </dgm:pt>
    <dgm:pt modelId="{60442452-186B-4CFC-A7B9-8BD3F391AA8F}" type="parTrans" cxnId="{E8D439BF-9536-4B85-86A8-442160CC7F2A}">
      <dgm:prSet/>
      <dgm:spPr/>
      <dgm:t>
        <a:bodyPr/>
        <a:lstStyle/>
        <a:p>
          <a:endParaRPr lang="en-US"/>
        </a:p>
      </dgm:t>
    </dgm:pt>
    <dgm:pt modelId="{C0B8C3C8-37A6-4A64-8A9A-176AD1AA5C3D}" type="sibTrans" cxnId="{E8D439BF-9536-4B85-86A8-442160CC7F2A}">
      <dgm:prSet/>
      <dgm:spPr/>
      <dgm:t>
        <a:bodyPr/>
        <a:lstStyle/>
        <a:p>
          <a:endParaRPr lang="en-US"/>
        </a:p>
      </dgm:t>
    </dgm:pt>
    <dgm:pt modelId="{38A617A0-0C64-4256-A029-CE209E3705AB}">
      <dgm:prSet/>
      <dgm:spPr/>
      <dgm:t>
        <a:bodyPr/>
        <a:lstStyle/>
        <a:p>
          <a:r>
            <a:rPr lang="en-US">
              <a:latin typeface="Gill Sans Nova"/>
            </a:rPr>
            <a:t>Consultation</a:t>
          </a:r>
          <a:endParaRPr lang="en-US"/>
        </a:p>
      </dgm:t>
    </dgm:pt>
    <dgm:pt modelId="{AA2E3823-5154-44D8-B0CC-D78627700E64}" type="parTrans" cxnId="{105660E9-EFD1-49A6-9586-32710BA5A270}">
      <dgm:prSet/>
      <dgm:spPr/>
      <dgm:t>
        <a:bodyPr/>
        <a:lstStyle/>
        <a:p>
          <a:endParaRPr lang="en-US"/>
        </a:p>
      </dgm:t>
    </dgm:pt>
    <dgm:pt modelId="{E051EFCE-D939-4D35-92D4-AB6D9DE4BB94}" type="sibTrans" cxnId="{105660E9-EFD1-49A6-9586-32710BA5A270}">
      <dgm:prSet/>
      <dgm:spPr/>
      <dgm:t>
        <a:bodyPr/>
        <a:lstStyle/>
        <a:p>
          <a:endParaRPr lang="en-US"/>
        </a:p>
      </dgm:t>
    </dgm:pt>
    <dgm:pt modelId="{4D3E1242-660D-456B-8C5A-3C3E3BD3CF1D}">
      <dgm:prSet/>
      <dgm:spPr/>
      <dgm:t>
        <a:bodyPr/>
        <a:lstStyle/>
        <a:p>
          <a:r>
            <a:rPr lang="en-US"/>
            <a:t>Consult with teachers and families to help support students' behavioral and academic needs</a:t>
          </a:r>
        </a:p>
      </dgm:t>
    </dgm:pt>
    <dgm:pt modelId="{023F0AB8-88E5-42B0-BF50-0E37EF9923A2}" type="parTrans" cxnId="{7B514264-8136-474B-994D-0B1D19972AB3}">
      <dgm:prSet/>
      <dgm:spPr/>
      <dgm:t>
        <a:bodyPr/>
        <a:lstStyle/>
        <a:p>
          <a:endParaRPr lang="en-US"/>
        </a:p>
      </dgm:t>
    </dgm:pt>
    <dgm:pt modelId="{D518C0C7-6F74-4024-872E-B8EF364EE025}" type="sibTrans" cxnId="{7B514264-8136-474B-994D-0B1D19972AB3}">
      <dgm:prSet/>
      <dgm:spPr/>
      <dgm:t>
        <a:bodyPr/>
        <a:lstStyle/>
        <a:p>
          <a:endParaRPr lang="en-US"/>
        </a:p>
      </dgm:t>
    </dgm:pt>
    <dgm:pt modelId="{528526D9-D5C7-4761-B0AC-C71742F99D64}">
      <dgm:prSet/>
      <dgm:spPr/>
      <dgm:t>
        <a:bodyPr/>
        <a:lstStyle/>
        <a:p>
          <a:pPr rtl="0"/>
          <a:r>
            <a:rPr lang="en-US">
              <a:latin typeface="Gill Sans Nova"/>
            </a:rPr>
            <a:t>Crisis Intervention</a:t>
          </a:r>
          <a:endParaRPr lang="en-US"/>
        </a:p>
      </dgm:t>
    </dgm:pt>
    <dgm:pt modelId="{06EC96A1-D120-4E19-BF28-13CE16AFAA7B}" type="parTrans" cxnId="{4C443C23-399E-41FA-93E2-418D3138D916}">
      <dgm:prSet/>
      <dgm:spPr/>
      <dgm:t>
        <a:bodyPr/>
        <a:lstStyle/>
        <a:p>
          <a:endParaRPr lang="en-US"/>
        </a:p>
      </dgm:t>
    </dgm:pt>
    <dgm:pt modelId="{63CE44AD-61A6-499D-965E-D72F2A1A749B}" type="sibTrans" cxnId="{4C443C23-399E-41FA-93E2-418D3138D916}">
      <dgm:prSet/>
      <dgm:spPr/>
      <dgm:t>
        <a:bodyPr/>
        <a:lstStyle/>
        <a:p>
          <a:endParaRPr lang="en-US"/>
        </a:p>
      </dgm:t>
    </dgm:pt>
    <dgm:pt modelId="{2245D7DA-87B4-40E4-930E-D150B98B06CE}">
      <dgm:prSet/>
      <dgm:spPr/>
      <dgm:t>
        <a:bodyPr/>
        <a:lstStyle/>
        <a:p>
          <a:r>
            <a:rPr lang="en-US"/>
            <a:t>Prevent and respond to various types of crises</a:t>
          </a:r>
        </a:p>
      </dgm:t>
    </dgm:pt>
    <dgm:pt modelId="{39D671B7-B210-4E47-BC24-D26601D20352}" type="parTrans" cxnId="{E6D4C73F-26B4-427A-A553-C763CE4FFF5C}">
      <dgm:prSet/>
      <dgm:spPr/>
      <dgm:t>
        <a:bodyPr/>
        <a:lstStyle/>
        <a:p>
          <a:endParaRPr lang="en-US"/>
        </a:p>
      </dgm:t>
    </dgm:pt>
    <dgm:pt modelId="{83C5BCFF-84FA-40B0-8D92-4751985043E4}" type="sibTrans" cxnId="{E6D4C73F-26B4-427A-A553-C763CE4FFF5C}">
      <dgm:prSet/>
      <dgm:spPr/>
      <dgm:t>
        <a:bodyPr/>
        <a:lstStyle/>
        <a:p>
          <a:endParaRPr lang="en-US"/>
        </a:p>
      </dgm:t>
    </dgm:pt>
    <dgm:pt modelId="{6EDE7807-0EAE-4595-A47D-74A1FC2175F9}">
      <dgm:prSet/>
      <dgm:spPr/>
      <dgm:t>
        <a:bodyPr/>
        <a:lstStyle/>
        <a:p>
          <a:r>
            <a:rPr lang="en-US">
              <a:latin typeface="Gill Sans Nova"/>
            </a:rPr>
            <a:t>Diversity</a:t>
          </a:r>
          <a:endParaRPr lang="en-US"/>
        </a:p>
      </dgm:t>
    </dgm:pt>
    <dgm:pt modelId="{86059F46-CA87-4501-92C2-F95F5F4480AB}" type="parTrans" cxnId="{B0503780-38F5-4869-9BC3-7E0B7E3C393F}">
      <dgm:prSet/>
      <dgm:spPr/>
      <dgm:t>
        <a:bodyPr/>
        <a:lstStyle/>
        <a:p>
          <a:endParaRPr lang="en-US"/>
        </a:p>
      </dgm:t>
    </dgm:pt>
    <dgm:pt modelId="{A61D9A4A-E796-40B2-A28E-B45ED3BEB06D}" type="sibTrans" cxnId="{B0503780-38F5-4869-9BC3-7E0B7E3C393F}">
      <dgm:prSet/>
      <dgm:spPr/>
      <dgm:t>
        <a:bodyPr/>
        <a:lstStyle/>
        <a:p>
          <a:endParaRPr lang="en-US"/>
        </a:p>
      </dgm:t>
    </dgm:pt>
    <dgm:pt modelId="{87BE6745-5A30-44DC-AA63-0092A4AB0E33}">
      <dgm:prSet/>
      <dgm:spPr/>
      <dgm:t>
        <a:bodyPr/>
        <a:lstStyle/>
        <a:p>
          <a:r>
            <a:rPr lang="en-US"/>
            <a:t>Provide culturally competent services to diverse learners</a:t>
          </a:r>
        </a:p>
      </dgm:t>
    </dgm:pt>
    <dgm:pt modelId="{C5C9F580-FD8E-4C46-88B4-127061A1B893}" type="parTrans" cxnId="{07605A0C-B503-4CC4-8B4E-260BEC6D0C7F}">
      <dgm:prSet/>
      <dgm:spPr/>
      <dgm:t>
        <a:bodyPr/>
        <a:lstStyle/>
        <a:p>
          <a:endParaRPr lang="en-US"/>
        </a:p>
      </dgm:t>
    </dgm:pt>
    <dgm:pt modelId="{D1411518-CCC5-4E90-A770-03FBDEBC638A}" type="sibTrans" cxnId="{07605A0C-B503-4CC4-8B4E-260BEC6D0C7F}">
      <dgm:prSet/>
      <dgm:spPr/>
      <dgm:t>
        <a:bodyPr/>
        <a:lstStyle/>
        <a:p>
          <a:endParaRPr lang="en-US"/>
        </a:p>
      </dgm:t>
    </dgm:pt>
    <dgm:pt modelId="{12B7BB7A-271C-49B9-9CE1-FA92699A7561}" type="pres">
      <dgm:prSet presAssocID="{6839FF42-F409-4F5F-B2B1-48703EAD01FD}" presName="Name0" presStyleCnt="0">
        <dgm:presLayoutVars>
          <dgm:dir/>
          <dgm:animLvl val="lvl"/>
          <dgm:resizeHandles val="exact"/>
        </dgm:presLayoutVars>
      </dgm:prSet>
      <dgm:spPr/>
    </dgm:pt>
    <dgm:pt modelId="{735053A3-F263-45DC-9DD5-A57AC8275B59}" type="pres">
      <dgm:prSet presAssocID="{9B707B26-2F6B-4E8F-BB4D-ABF4E9510378}" presName="linNode" presStyleCnt="0"/>
      <dgm:spPr/>
    </dgm:pt>
    <dgm:pt modelId="{CA7318D2-A35E-4DD8-9A54-38FF131E996C}" type="pres">
      <dgm:prSet presAssocID="{9B707B26-2F6B-4E8F-BB4D-ABF4E9510378}" presName="parentText" presStyleLbl="alignNode1" presStyleIdx="0" presStyleCnt="5">
        <dgm:presLayoutVars>
          <dgm:chMax val="1"/>
          <dgm:bulletEnabled/>
        </dgm:presLayoutVars>
      </dgm:prSet>
      <dgm:spPr/>
    </dgm:pt>
    <dgm:pt modelId="{6742A4F1-6F63-4F2B-B7CB-198F4C94CD9A}" type="pres">
      <dgm:prSet presAssocID="{9B707B26-2F6B-4E8F-BB4D-ABF4E9510378}" presName="descendantText" presStyleLbl="alignAccFollowNode1" presStyleIdx="0" presStyleCnt="5">
        <dgm:presLayoutVars>
          <dgm:bulletEnabled/>
        </dgm:presLayoutVars>
      </dgm:prSet>
      <dgm:spPr/>
    </dgm:pt>
    <dgm:pt modelId="{C5D8F64E-6E80-414A-ACB6-DDDD35552D9B}" type="pres">
      <dgm:prSet presAssocID="{F4897232-FBCD-4204-8FEB-ECEF73A23D00}" presName="sp" presStyleCnt="0"/>
      <dgm:spPr/>
    </dgm:pt>
    <dgm:pt modelId="{6DA54278-585F-44B7-8C2C-A9A8862166A5}" type="pres">
      <dgm:prSet presAssocID="{24E42228-DEA6-42CD-AF68-7BF55E54544D}" presName="linNode" presStyleCnt="0"/>
      <dgm:spPr/>
    </dgm:pt>
    <dgm:pt modelId="{8F58F74A-4241-4FCB-93C2-BEA190C80537}" type="pres">
      <dgm:prSet presAssocID="{24E42228-DEA6-42CD-AF68-7BF55E54544D}" presName="parentText" presStyleLbl="alignNode1" presStyleIdx="1" presStyleCnt="5">
        <dgm:presLayoutVars>
          <dgm:chMax val="1"/>
          <dgm:bulletEnabled/>
        </dgm:presLayoutVars>
      </dgm:prSet>
      <dgm:spPr/>
    </dgm:pt>
    <dgm:pt modelId="{C7A82244-FE94-4D63-B874-635559F74601}" type="pres">
      <dgm:prSet presAssocID="{24E42228-DEA6-42CD-AF68-7BF55E54544D}" presName="descendantText" presStyleLbl="alignAccFollowNode1" presStyleIdx="1" presStyleCnt="5">
        <dgm:presLayoutVars>
          <dgm:bulletEnabled/>
        </dgm:presLayoutVars>
      </dgm:prSet>
      <dgm:spPr/>
    </dgm:pt>
    <dgm:pt modelId="{D32AEA91-2C7F-41C8-9615-D1592D824CC6}" type="pres">
      <dgm:prSet presAssocID="{92705E36-1CD8-44B4-BDDE-AFC86AA2C018}" presName="sp" presStyleCnt="0"/>
      <dgm:spPr/>
    </dgm:pt>
    <dgm:pt modelId="{2B7C3230-EA6E-480A-A5C7-777ECD81E656}" type="pres">
      <dgm:prSet presAssocID="{38A617A0-0C64-4256-A029-CE209E3705AB}" presName="linNode" presStyleCnt="0"/>
      <dgm:spPr/>
    </dgm:pt>
    <dgm:pt modelId="{20C7DF36-F5C2-446F-960D-085195513F9C}" type="pres">
      <dgm:prSet presAssocID="{38A617A0-0C64-4256-A029-CE209E3705AB}" presName="parentText" presStyleLbl="alignNode1" presStyleIdx="2" presStyleCnt="5">
        <dgm:presLayoutVars>
          <dgm:chMax val="1"/>
          <dgm:bulletEnabled/>
        </dgm:presLayoutVars>
      </dgm:prSet>
      <dgm:spPr/>
    </dgm:pt>
    <dgm:pt modelId="{80590E09-5477-46C8-87BF-7CB1FF7A112C}" type="pres">
      <dgm:prSet presAssocID="{38A617A0-0C64-4256-A029-CE209E3705AB}" presName="descendantText" presStyleLbl="alignAccFollowNode1" presStyleIdx="2" presStyleCnt="5">
        <dgm:presLayoutVars>
          <dgm:bulletEnabled/>
        </dgm:presLayoutVars>
      </dgm:prSet>
      <dgm:spPr/>
    </dgm:pt>
    <dgm:pt modelId="{82E03834-0308-4739-8EDB-66429B5EED43}" type="pres">
      <dgm:prSet presAssocID="{E051EFCE-D939-4D35-92D4-AB6D9DE4BB94}" presName="sp" presStyleCnt="0"/>
      <dgm:spPr/>
    </dgm:pt>
    <dgm:pt modelId="{37F000F5-26E7-46FD-8B6C-C227354ECE93}" type="pres">
      <dgm:prSet presAssocID="{528526D9-D5C7-4761-B0AC-C71742F99D64}" presName="linNode" presStyleCnt="0"/>
      <dgm:spPr/>
    </dgm:pt>
    <dgm:pt modelId="{6EDE33CD-7571-4ED3-A616-D9485E10361E}" type="pres">
      <dgm:prSet presAssocID="{528526D9-D5C7-4761-B0AC-C71742F99D64}" presName="parentText" presStyleLbl="alignNode1" presStyleIdx="3" presStyleCnt="5">
        <dgm:presLayoutVars>
          <dgm:chMax val="1"/>
          <dgm:bulletEnabled/>
        </dgm:presLayoutVars>
      </dgm:prSet>
      <dgm:spPr/>
    </dgm:pt>
    <dgm:pt modelId="{25F4B3B5-B487-49E1-B9E9-2C47AEDE7A82}" type="pres">
      <dgm:prSet presAssocID="{528526D9-D5C7-4761-B0AC-C71742F99D64}" presName="descendantText" presStyleLbl="alignAccFollowNode1" presStyleIdx="3" presStyleCnt="5">
        <dgm:presLayoutVars>
          <dgm:bulletEnabled/>
        </dgm:presLayoutVars>
      </dgm:prSet>
      <dgm:spPr/>
    </dgm:pt>
    <dgm:pt modelId="{75682A05-0143-4316-906A-6618354D351D}" type="pres">
      <dgm:prSet presAssocID="{63CE44AD-61A6-499D-965E-D72F2A1A749B}" presName="sp" presStyleCnt="0"/>
      <dgm:spPr/>
    </dgm:pt>
    <dgm:pt modelId="{4B1AECDA-24BC-4463-9E9F-C3EC37AB48CF}" type="pres">
      <dgm:prSet presAssocID="{6EDE7807-0EAE-4595-A47D-74A1FC2175F9}" presName="linNode" presStyleCnt="0"/>
      <dgm:spPr/>
    </dgm:pt>
    <dgm:pt modelId="{619683B6-B9DC-42A4-A95C-378040C7CA01}" type="pres">
      <dgm:prSet presAssocID="{6EDE7807-0EAE-4595-A47D-74A1FC2175F9}" presName="parentText" presStyleLbl="alignNode1" presStyleIdx="4" presStyleCnt="5">
        <dgm:presLayoutVars>
          <dgm:chMax val="1"/>
          <dgm:bulletEnabled/>
        </dgm:presLayoutVars>
      </dgm:prSet>
      <dgm:spPr/>
    </dgm:pt>
    <dgm:pt modelId="{4996B69E-0BE2-4479-822C-5524A7E45087}" type="pres">
      <dgm:prSet presAssocID="{6EDE7807-0EAE-4595-A47D-74A1FC2175F9}" presName="descendantText" presStyleLbl="alignAccFollowNode1" presStyleIdx="4" presStyleCnt="5">
        <dgm:presLayoutVars>
          <dgm:bulletEnabled/>
        </dgm:presLayoutVars>
      </dgm:prSet>
      <dgm:spPr/>
    </dgm:pt>
  </dgm:ptLst>
  <dgm:cxnLst>
    <dgm:cxn modelId="{D4A56404-8CDF-4F74-899C-1802782EAB32}" type="presOf" srcId="{6839FF42-F409-4F5F-B2B1-48703EAD01FD}" destId="{12B7BB7A-271C-49B9-9CE1-FA92699A7561}" srcOrd="0" destOrd="0" presId="urn:microsoft.com/office/officeart/2016/7/layout/VerticalSolidActionList"/>
    <dgm:cxn modelId="{07605A0C-B503-4CC4-8B4E-260BEC6D0C7F}" srcId="{6EDE7807-0EAE-4595-A47D-74A1FC2175F9}" destId="{87BE6745-5A30-44DC-AA63-0092A4AB0E33}" srcOrd="0" destOrd="0" parTransId="{C5C9F580-FD8E-4C46-88B4-127061A1B893}" sibTransId="{D1411518-CCC5-4E90-A770-03FBDEBC638A}"/>
    <dgm:cxn modelId="{D2C1020F-95F4-45F7-A91A-60DD84774E0D}" srcId="{6839FF42-F409-4F5F-B2B1-48703EAD01FD}" destId="{24E42228-DEA6-42CD-AF68-7BF55E54544D}" srcOrd="1" destOrd="0" parTransId="{21527CA0-490F-4B80-9918-8EA4B1EE8645}" sibTransId="{92705E36-1CD8-44B4-BDDE-AFC86AA2C018}"/>
    <dgm:cxn modelId="{B8724819-12CB-4560-A301-307C0A26A9A1}" type="presOf" srcId="{24E42228-DEA6-42CD-AF68-7BF55E54544D}" destId="{8F58F74A-4241-4FCB-93C2-BEA190C80537}" srcOrd="0" destOrd="0" presId="urn:microsoft.com/office/officeart/2016/7/layout/VerticalSolidActionList"/>
    <dgm:cxn modelId="{4C443C23-399E-41FA-93E2-418D3138D916}" srcId="{6839FF42-F409-4F5F-B2B1-48703EAD01FD}" destId="{528526D9-D5C7-4761-B0AC-C71742F99D64}" srcOrd="3" destOrd="0" parTransId="{06EC96A1-D120-4E19-BF28-13CE16AFAA7B}" sibTransId="{63CE44AD-61A6-499D-965E-D72F2A1A749B}"/>
    <dgm:cxn modelId="{1AB88323-789C-4001-BA2B-CA7A3C3181CE}" type="presOf" srcId="{51EF93B0-A198-4533-A90E-56FC22B0249F}" destId="{C7A82244-FE94-4D63-B874-635559F74601}" srcOrd="0" destOrd="0" presId="urn:microsoft.com/office/officeart/2016/7/layout/VerticalSolidActionList"/>
    <dgm:cxn modelId="{F9568827-B1A0-4429-9D7C-0BD288479F67}" type="presOf" srcId="{40EC04F6-E96D-4422-B789-72E83D59CA98}" destId="{6742A4F1-6F63-4F2B-B7CB-198F4C94CD9A}" srcOrd="0" destOrd="0" presId="urn:microsoft.com/office/officeart/2016/7/layout/VerticalSolidActionList"/>
    <dgm:cxn modelId="{E6D4C73F-26B4-427A-A553-C763CE4FFF5C}" srcId="{528526D9-D5C7-4761-B0AC-C71742F99D64}" destId="{2245D7DA-87B4-40E4-930E-D150B98B06CE}" srcOrd="0" destOrd="0" parTransId="{39D671B7-B210-4E47-BC24-D26601D20352}" sibTransId="{83C5BCFF-84FA-40B0-8D92-4751985043E4}"/>
    <dgm:cxn modelId="{49A99C63-334E-4900-974C-86AEC3CAD050}" type="presOf" srcId="{38A617A0-0C64-4256-A029-CE209E3705AB}" destId="{20C7DF36-F5C2-446F-960D-085195513F9C}" srcOrd="0" destOrd="0" presId="urn:microsoft.com/office/officeart/2016/7/layout/VerticalSolidActionList"/>
    <dgm:cxn modelId="{7B514264-8136-474B-994D-0B1D19972AB3}" srcId="{38A617A0-0C64-4256-A029-CE209E3705AB}" destId="{4D3E1242-660D-456B-8C5A-3C3E3BD3CF1D}" srcOrd="0" destOrd="0" parTransId="{023F0AB8-88E5-42B0-BF50-0E37EF9923A2}" sibTransId="{D518C0C7-6F74-4024-872E-B8EF364EE025}"/>
    <dgm:cxn modelId="{829DC064-1FAC-4227-934D-27DF28184B8A}" type="presOf" srcId="{6EDE7807-0EAE-4595-A47D-74A1FC2175F9}" destId="{619683B6-B9DC-42A4-A95C-378040C7CA01}" srcOrd="0" destOrd="0" presId="urn:microsoft.com/office/officeart/2016/7/layout/VerticalSolidActionList"/>
    <dgm:cxn modelId="{B0503780-38F5-4869-9BC3-7E0B7E3C393F}" srcId="{6839FF42-F409-4F5F-B2B1-48703EAD01FD}" destId="{6EDE7807-0EAE-4595-A47D-74A1FC2175F9}" srcOrd="4" destOrd="0" parTransId="{86059F46-CA87-4501-92C2-F95F5F4480AB}" sibTransId="{A61D9A4A-E796-40B2-A28E-B45ED3BEB06D}"/>
    <dgm:cxn modelId="{866B1C87-873F-4C8D-8B58-99E4306D0D02}" type="presOf" srcId="{528526D9-D5C7-4761-B0AC-C71742F99D64}" destId="{6EDE33CD-7571-4ED3-A616-D9485E10361E}" srcOrd="0" destOrd="0" presId="urn:microsoft.com/office/officeart/2016/7/layout/VerticalSolidActionList"/>
    <dgm:cxn modelId="{1C207795-91BB-464B-9970-2520F1F5A700}" type="presOf" srcId="{87BE6745-5A30-44DC-AA63-0092A4AB0E33}" destId="{4996B69E-0BE2-4479-822C-5524A7E45087}" srcOrd="0" destOrd="0" presId="urn:microsoft.com/office/officeart/2016/7/layout/VerticalSolidActionList"/>
    <dgm:cxn modelId="{9E682E96-3A4C-4D31-AC3E-B6DE0528A38E}" type="presOf" srcId="{2245D7DA-87B4-40E4-930E-D150B98B06CE}" destId="{25F4B3B5-B487-49E1-B9E9-2C47AEDE7A82}" srcOrd="0" destOrd="0" presId="urn:microsoft.com/office/officeart/2016/7/layout/VerticalSolidActionList"/>
    <dgm:cxn modelId="{2DE2AABB-4B92-42A0-BEEE-71B36E9C478D}" type="presOf" srcId="{4D3E1242-660D-456B-8C5A-3C3E3BD3CF1D}" destId="{80590E09-5477-46C8-87BF-7CB1FF7A112C}" srcOrd="0" destOrd="0" presId="urn:microsoft.com/office/officeart/2016/7/layout/VerticalSolidActionList"/>
    <dgm:cxn modelId="{E8D439BF-9536-4B85-86A8-442160CC7F2A}" srcId="{24E42228-DEA6-42CD-AF68-7BF55E54544D}" destId="{51EF93B0-A198-4533-A90E-56FC22B0249F}" srcOrd="0" destOrd="0" parTransId="{60442452-186B-4CFC-A7B9-8BD3F391AA8F}" sibTransId="{C0B8C3C8-37A6-4A64-8A9A-176AD1AA5C3D}"/>
    <dgm:cxn modelId="{B66D1AE0-E3F5-4219-8178-3E8FF296713C}" type="presOf" srcId="{9B707B26-2F6B-4E8F-BB4D-ABF4E9510378}" destId="{CA7318D2-A35E-4DD8-9A54-38FF131E996C}" srcOrd="0" destOrd="0" presId="urn:microsoft.com/office/officeart/2016/7/layout/VerticalSolidActionList"/>
    <dgm:cxn modelId="{105660E9-EFD1-49A6-9586-32710BA5A270}" srcId="{6839FF42-F409-4F5F-B2B1-48703EAD01FD}" destId="{38A617A0-0C64-4256-A029-CE209E3705AB}" srcOrd="2" destOrd="0" parTransId="{AA2E3823-5154-44D8-B0CC-D78627700E64}" sibTransId="{E051EFCE-D939-4D35-92D4-AB6D9DE4BB94}"/>
    <dgm:cxn modelId="{968985E9-938E-432B-A088-8763A7F6BE79}" srcId="{6839FF42-F409-4F5F-B2B1-48703EAD01FD}" destId="{9B707B26-2F6B-4E8F-BB4D-ABF4E9510378}" srcOrd="0" destOrd="0" parTransId="{B42E5AB5-4C72-4E0F-879D-806C226CB788}" sibTransId="{F4897232-FBCD-4204-8FEB-ECEF73A23D00}"/>
    <dgm:cxn modelId="{4C1E9EFD-8932-4AD5-8613-74A04705D739}" srcId="{9B707B26-2F6B-4E8F-BB4D-ABF4E9510378}" destId="{40EC04F6-E96D-4422-B789-72E83D59CA98}" srcOrd="0" destOrd="0" parTransId="{B0256FC6-5C8A-4520-89FB-6F6F7E1A6029}" sibTransId="{FF24A9CF-E4A7-4D06-BD42-FFEE5F9C0449}"/>
    <dgm:cxn modelId="{626AC491-E8D9-414C-9D89-8ED7FEE8BCB3}" type="presParOf" srcId="{12B7BB7A-271C-49B9-9CE1-FA92699A7561}" destId="{735053A3-F263-45DC-9DD5-A57AC8275B59}" srcOrd="0" destOrd="0" presId="urn:microsoft.com/office/officeart/2016/7/layout/VerticalSolidActionList"/>
    <dgm:cxn modelId="{D5E3EBDD-8F7E-4D21-9133-2B2FC856E3CD}" type="presParOf" srcId="{735053A3-F263-45DC-9DD5-A57AC8275B59}" destId="{CA7318D2-A35E-4DD8-9A54-38FF131E996C}" srcOrd="0" destOrd="0" presId="urn:microsoft.com/office/officeart/2016/7/layout/VerticalSolidActionList"/>
    <dgm:cxn modelId="{8377BA69-27A0-4191-BA8D-15EA4A674C5C}" type="presParOf" srcId="{735053A3-F263-45DC-9DD5-A57AC8275B59}" destId="{6742A4F1-6F63-4F2B-B7CB-198F4C94CD9A}" srcOrd="1" destOrd="0" presId="urn:microsoft.com/office/officeart/2016/7/layout/VerticalSolidActionList"/>
    <dgm:cxn modelId="{28A0733B-951B-46C7-8D73-A8DC7A6563D2}" type="presParOf" srcId="{12B7BB7A-271C-49B9-9CE1-FA92699A7561}" destId="{C5D8F64E-6E80-414A-ACB6-DDDD35552D9B}" srcOrd="1" destOrd="0" presId="urn:microsoft.com/office/officeart/2016/7/layout/VerticalSolidActionList"/>
    <dgm:cxn modelId="{E1C01AAA-7BB4-4DFF-8153-E07B2FD86364}" type="presParOf" srcId="{12B7BB7A-271C-49B9-9CE1-FA92699A7561}" destId="{6DA54278-585F-44B7-8C2C-A9A8862166A5}" srcOrd="2" destOrd="0" presId="urn:microsoft.com/office/officeart/2016/7/layout/VerticalSolidActionList"/>
    <dgm:cxn modelId="{C73E209A-4B18-4744-A9AB-E6F6B412AEDD}" type="presParOf" srcId="{6DA54278-585F-44B7-8C2C-A9A8862166A5}" destId="{8F58F74A-4241-4FCB-93C2-BEA190C80537}" srcOrd="0" destOrd="0" presId="urn:microsoft.com/office/officeart/2016/7/layout/VerticalSolidActionList"/>
    <dgm:cxn modelId="{6E1D29DD-4DE5-42EC-A3CD-5F6221FEC755}" type="presParOf" srcId="{6DA54278-585F-44B7-8C2C-A9A8862166A5}" destId="{C7A82244-FE94-4D63-B874-635559F74601}" srcOrd="1" destOrd="0" presId="urn:microsoft.com/office/officeart/2016/7/layout/VerticalSolidActionList"/>
    <dgm:cxn modelId="{E75D3168-D95C-4345-BEF4-1CCED398C75D}" type="presParOf" srcId="{12B7BB7A-271C-49B9-9CE1-FA92699A7561}" destId="{D32AEA91-2C7F-41C8-9615-D1592D824CC6}" srcOrd="3" destOrd="0" presId="urn:microsoft.com/office/officeart/2016/7/layout/VerticalSolidActionList"/>
    <dgm:cxn modelId="{BA7D5599-1510-487D-B3BD-48B95F904F6C}" type="presParOf" srcId="{12B7BB7A-271C-49B9-9CE1-FA92699A7561}" destId="{2B7C3230-EA6E-480A-A5C7-777ECD81E656}" srcOrd="4" destOrd="0" presId="urn:microsoft.com/office/officeart/2016/7/layout/VerticalSolidActionList"/>
    <dgm:cxn modelId="{E1FD7D7A-2FD8-4568-B6F1-E97073934330}" type="presParOf" srcId="{2B7C3230-EA6E-480A-A5C7-777ECD81E656}" destId="{20C7DF36-F5C2-446F-960D-085195513F9C}" srcOrd="0" destOrd="0" presId="urn:microsoft.com/office/officeart/2016/7/layout/VerticalSolidActionList"/>
    <dgm:cxn modelId="{430013E1-6AC3-423D-8A9C-DC3F4480F4F5}" type="presParOf" srcId="{2B7C3230-EA6E-480A-A5C7-777ECD81E656}" destId="{80590E09-5477-46C8-87BF-7CB1FF7A112C}" srcOrd="1" destOrd="0" presId="urn:microsoft.com/office/officeart/2016/7/layout/VerticalSolidActionList"/>
    <dgm:cxn modelId="{49BB701A-8071-446E-9CF7-CE7F5505DF84}" type="presParOf" srcId="{12B7BB7A-271C-49B9-9CE1-FA92699A7561}" destId="{82E03834-0308-4739-8EDB-66429B5EED43}" srcOrd="5" destOrd="0" presId="urn:microsoft.com/office/officeart/2016/7/layout/VerticalSolidActionList"/>
    <dgm:cxn modelId="{4754EF44-2B0C-4404-B8D0-DD1D088B324B}" type="presParOf" srcId="{12B7BB7A-271C-49B9-9CE1-FA92699A7561}" destId="{37F000F5-26E7-46FD-8B6C-C227354ECE93}" srcOrd="6" destOrd="0" presId="urn:microsoft.com/office/officeart/2016/7/layout/VerticalSolidActionList"/>
    <dgm:cxn modelId="{28E43A0D-F1D5-4ED7-9B16-851C3612310A}" type="presParOf" srcId="{37F000F5-26E7-46FD-8B6C-C227354ECE93}" destId="{6EDE33CD-7571-4ED3-A616-D9485E10361E}" srcOrd="0" destOrd="0" presId="urn:microsoft.com/office/officeart/2016/7/layout/VerticalSolidActionList"/>
    <dgm:cxn modelId="{B8774BD5-4F7A-43DD-9279-98EA037B467A}" type="presParOf" srcId="{37F000F5-26E7-46FD-8B6C-C227354ECE93}" destId="{25F4B3B5-B487-49E1-B9E9-2C47AEDE7A82}" srcOrd="1" destOrd="0" presId="urn:microsoft.com/office/officeart/2016/7/layout/VerticalSolidActionList"/>
    <dgm:cxn modelId="{B6DF41A6-FE63-42C6-AA92-896082694376}" type="presParOf" srcId="{12B7BB7A-271C-49B9-9CE1-FA92699A7561}" destId="{75682A05-0143-4316-906A-6618354D351D}" srcOrd="7" destOrd="0" presId="urn:microsoft.com/office/officeart/2016/7/layout/VerticalSolidActionList"/>
    <dgm:cxn modelId="{D9EDE649-634A-4C91-8350-9E73967A7029}" type="presParOf" srcId="{12B7BB7A-271C-49B9-9CE1-FA92699A7561}" destId="{4B1AECDA-24BC-4463-9E9F-C3EC37AB48CF}" srcOrd="8" destOrd="0" presId="urn:microsoft.com/office/officeart/2016/7/layout/VerticalSolidActionList"/>
    <dgm:cxn modelId="{0EC5008E-3517-46E5-97FD-3B6BAFFEFFE2}" type="presParOf" srcId="{4B1AECDA-24BC-4463-9E9F-C3EC37AB48CF}" destId="{619683B6-B9DC-42A4-A95C-378040C7CA01}" srcOrd="0" destOrd="0" presId="urn:microsoft.com/office/officeart/2016/7/layout/VerticalSolidActionList"/>
    <dgm:cxn modelId="{F07F20E9-6B55-47B9-A3F7-22A301904426}" type="presParOf" srcId="{4B1AECDA-24BC-4463-9E9F-C3EC37AB48CF}" destId="{4996B69E-0BE2-4479-822C-5524A7E45087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42A4F1-6F63-4F2B-B7CB-198F4C94CD9A}">
      <dsp:nvSpPr>
        <dsp:cNvPr id="0" name=""/>
        <dsp:cNvSpPr/>
      </dsp:nvSpPr>
      <dsp:spPr>
        <a:xfrm>
          <a:off x="1448029" y="2582"/>
          <a:ext cx="5792116" cy="113328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383" tIns="287855" rIns="112383" bIns="28785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Conduct psychological assessments</a:t>
          </a:r>
        </a:p>
      </dsp:txBody>
      <dsp:txXfrm>
        <a:off x="1448029" y="2582"/>
        <a:ext cx="5792116" cy="1133288"/>
      </dsp:txXfrm>
    </dsp:sp>
    <dsp:sp modelId="{CA7318D2-A35E-4DD8-9A54-38FF131E996C}">
      <dsp:nvSpPr>
        <dsp:cNvPr id="0" name=""/>
        <dsp:cNvSpPr/>
      </dsp:nvSpPr>
      <dsp:spPr>
        <a:xfrm>
          <a:off x="0" y="2582"/>
          <a:ext cx="1448029" cy="113328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625" tIns="111944" rIns="76625" bIns="111944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Gill Sans Nova"/>
            </a:rPr>
            <a:t>Assessment</a:t>
          </a:r>
          <a:endParaRPr lang="en-US" sz="1900" kern="1200"/>
        </a:p>
      </dsp:txBody>
      <dsp:txXfrm>
        <a:off x="0" y="2582"/>
        <a:ext cx="1448029" cy="1133288"/>
      </dsp:txXfrm>
    </dsp:sp>
    <dsp:sp modelId="{C7A82244-FE94-4D63-B874-635559F74601}">
      <dsp:nvSpPr>
        <dsp:cNvPr id="0" name=""/>
        <dsp:cNvSpPr/>
      </dsp:nvSpPr>
      <dsp:spPr>
        <a:xfrm>
          <a:off x="1448029" y="1203869"/>
          <a:ext cx="5792116" cy="113328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383" tIns="287855" rIns="112383" bIns="28785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Provide individual and group counseling and other mental health and behavioral supports</a:t>
          </a:r>
        </a:p>
      </dsp:txBody>
      <dsp:txXfrm>
        <a:off x="1448029" y="1203869"/>
        <a:ext cx="5792116" cy="1133288"/>
      </dsp:txXfrm>
    </dsp:sp>
    <dsp:sp modelId="{8F58F74A-4241-4FCB-93C2-BEA190C80537}">
      <dsp:nvSpPr>
        <dsp:cNvPr id="0" name=""/>
        <dsp:cNvSpPr/>
      </dsp:nvSpPr>
      <dsp:spPr>
        <a:xfrm>
          <a:off x="0" y="1203869"/>
          <a:ext cx="1448029" cy="113328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625" tIns="111944" rIns="76625" bIns="111944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Gill Sans Nova"/>
            </a:rPr>
            <a:t>Counseling</a:t>
          </a:r>
          <a:endParaRPr lang="en-US" sz="1900" kern="1200"/>
        </a:p>
      </dsp:txBody>
      <dsp:txXfrm>
        <a:off x="0" y="1203869"/>
        <a:ext cx="1448029" cy="1133288"/>
      </dsp:txXfrm>
    </dsp:sp>
    <dsp:sp modelId="{80590E09-5477-46C8-87BF-7CB1FF7A112C}">
      <dsp:nvSpPr>
        <dsp:cNvPr id="0" name=""/>
        <dsp:cNvSpPr/>
      </dsp:nvSpPr>
      <dsp:spPr>
        <a:xfrm>
          <a:off x="1448029" y="2405155"/>
          <a:ext cx="5792116" cy="1133288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383" tIns="287855" rIns="112383" bIns="28785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Consult with teachers and families to help support students' behavioral and academic needs</a:t>
          </a:r>
        </a:p>
      </dsp:txBody>
      <dsp:txXfrm>
        <a:off x="1448029" y="2405155"/>
        <a:ext cx="5792116" cy="1133288"/>
      </dsp:txXfrm>
    </dsp:sp>
    <dsp:sp modelId="{20C7DF36-F5C2-446F-960D-085195513F9C}">
      <dsp:nvSpPr>
        <dsp:cNvPr id="0" name=""/>
        <dsp:cNvSpPr/>
      </dsp:nvSpPr>
      <dsp:spPr>
        <a:xfrm>
          <a:off x="0" y="2405155"/>
          <a:ext cx="1448029" cy="113328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625" tIns="111944" rIns="76625" bIns="111944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Gill Sans Nova"/>
            </a:rPr>
            <a:t>Consultation</a:t>
          </a:r>
          <a:endParaRPr lang="en-US" sz="1900" kern="1200"/>
        </a:p>
      </dsp:txBody>
      <dsp:txXfrm>
        <a:off x="0" y="2405155"/>
        <a:ext cx="1448029" cy="1133288"/>
      </dsp:txXfrm>
    </dsp:sp>
    <dsp:sp modelId="{25F4B3B5-B487-49E1-B9E9-2C47AEDE7A82}">
      <dsp:nvSpPr>
        <dsp:cNvPr id="0" name=""/>
        <dsp:cNvSpPr/>
      </dsp:nvSpPr>
      <dsp:spPr>
        <a:xfrm>
          <a:off x="1448029" y="3606441"/>
          <a:ext cx="5792116" cy="113328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383" tIns="287855" rIns="112383" bIns="28785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Prevent and respond to various types of crises</a:t>
          </a:r>
        </a:p>
      </dsp:txBody>
      <dsp:txXfrm>
        <a:off x="1448029" y="3606441"/>
        <a:ext cx="5792116" cy="1133288"/>
      </dsp:txXfrm>
    </dsp:sp>
    <dsp:sp modelId="{6EDE33CD-7571-4ED3-A616-D9485E10361E}">
      <dsp:nvSpPr>
        <dsp:cNvPr id="0" name=""/>
        <dsp:cNvSpPr/>
      </dsp:nvSpPr>
      <dsp:spPr>
        <a:xfrm>
          <a:off x="0" y="3606441"/>
          <a:ext cx="1448029" cy="11332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625" tIns="111944" rIns="76625" bIns="111944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Gill Sans Nova"/>
            </a:rPr>
            <a:t>Crisis Intervention</a:t>
          </a:r>
          <a:endParaRPr lang="en-US" sz="1900" kern="1200"/>
        </a:p>
      </dsp:txBody>
      <dsp:txXfrm>
        <a:off x="0" y="3606441"/>
        <a:ext cx="1448029" cy="1133288"/>
      </dsp:txXfrm>
    </dsp:sp>
    <dsp:sp modelId="{4996B69E-0BE2-4479-822C-5524A7E45087}">
      <dsp:nvSpPr>
        <dsp:cNvPr id="0" name=""/>
        <dsp:cNvSpPr/>
      </dsp:nvSpPr>
      <dsp:spPr>
        <a:xfrm>
          <a:off x="1448029" y="4807728"/>
          <a:ext cx="5792116" cy="1133288"/>
        </a:xfrm>
        <a:prstGeom prst="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383" tIns="287855" rIns="112383" bIns="287855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Provide culturally competent services to diverse learners</a:t>
          </a:r>
        </a:p>
      </dsp:txBody>
      <dsp:txXfrm>
        <a:off x="1448029" y="4807728"/>
        <a:ext cx="5792116" cy="1133288"/>
      </dsp:txXfrm>
    </dsp:sp>
    <dsp:sp modelId="{619683B6-B9DC-42A4-A95C-378040C7CA01}">
      <dsp:nvSpPr>
        <dsp:cNvPr id="0" name=""/>
        <dsp:cNvSpPr/>
      </dsp:nvSpPr>
      <dsp:spPr>
        <a:xfrm>
          <a:off x="0" y="4807728"/>
          <a:ext cx="1448029" cy="113328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625" tIns="111944" rIns="76625" bIns="111944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Gill Sans Nova"/>
            </a:rPr>
            <a:t>Diversity</a:t>
          </a:r>
          <a:endParaRPr lang="en-US" sz="1900" kern="1200"/>
        </a:p>
      </dsp:txBody>
      <dsp:txXfrm>
        <a:off x="0" y="4807728"/>
        <a:ext cx="1448029" cy="1133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3873D8-7C64-4FC4-B471-A4D6289A653A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0E829C-D85E-4326-8A4F-10FFD614E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6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40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Monday, March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5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Monday, March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8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838899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35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Monday, March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698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3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825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56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83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23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283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427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67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Monday, March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92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277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26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03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190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3698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79048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616715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19298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16619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180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38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1600" cap="all" spc="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Monday, March 22, 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720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68077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68692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456388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83074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2117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5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Monday, March 22,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58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48410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0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0" y="3018471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Monday, March 22, 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384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Monday, March 22, 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38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Monday, March 22, 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83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5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25"/>
            <a:ext cx="568756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Monday, March 22,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8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19" y="987425"/>
            <a:ext cx="583324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Monday, March 22, 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31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26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2" y="6401228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Monday, March 22, 2021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2767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9" r:id="rId7"/>
    <p:sldLayoutId id="2147483865" r:id="rId8"/>
    <p:sldLayoutId id="2147483866" r:id="rId9"/>
    <p:sldLayoutId id="2147483867" r:id="rId10"/>
    <p:sldLayoutId id="2147483868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2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8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671538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sponline.org/standards-and-certification/state-school-psychology-credentialing-requirement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sponline.org/standards-and-certification/graduate-program-approval-and-accreditation/program-approval/approved-program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hyperlink" Target="https://play.unofreak.com/create" TargetMode="External"/><Relationship Id="rId26" Type="http://schemas.openxmlformats.org/officeDocument/2006/relationships/image" Target="../media/image34.png"/><Relationship Id="rId39" Type="http://schemas.openxmlformats.org/officeDocument/2006/relationships/hyperlink" Target="https://www.gallaudet.edu/department-of-psychology/psys-school-psychology/program-overview" TargetMode="External"/><Relationship Id="rId21" Type="http://schemas.openxmlformats.org/officeDocument/2006/relationships/image" Target="../media/image31.png"/><Relationship Id="rId34" Type="http://schemas.openxmlformats.org/officeDocument/2006/relationships/image" Target="../media/image38.png"/><Relationship Id="rId42" Type="http://schemas.openxmlformats.org/officeDocument/2006/relationships/image" Target="../media/image42.png"/><Relationship Id="rId47" Type="http://schemas.openxmlformats.org/officeDocument/2006/relationships/hyperlink" Target="https://education.wm.edu/academics/space/degrees/sp/index.php" TargetMode="External"/><Relationship Id="rId50" Type="http://schemas.openxmlformats.org/officeDocument/2006/relationships/image" Target="../media/image46.png"/><Relationship Id="rId55" Type="http://schemas.openxmlformats.org/officeDocument/2006/relationships/hyperlink" Target="https://education.virginia.edu/academics/clinical-school-psychology" TargetMode="External"/><Relationship Id="rId7" Type="http://schemas.openxmlformats.org/officeDocument/2006/relationships/hyperlink" Target="https://www.nasponline.org/standards-and-certification/national-certification/ncsp-renewal/cpd-guidelines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29" Type="http://schemas.openxmlformats.org/officeDocument/2006/relationships/hyperlink" Target="https://nationalzoo.si.edu/webcams/panda-cam" TargetMode="External"/><Relationship Id="rId11" Type="http://schemas.openxmlformats.org/officeDocument/2006/relationships/image" Target="../media/image24.png"/><Relationship Id="rId24" Type="http://schemas.openxmlformats.org/officeDocument/2006/relationships/hyperlink" Target="https://twitter.com/MDSPAOnline" TargetMode="External"/><Relationship Id="rId32" Type="http://schemas.openxmlformats.org/officeDocument/2006/relationships/image" Target="../media/image37.png"/><Relationship Id="rId37" Type="http://schemas.openxmlformats.org/officeDocument/2006/relationships/hyperlink" Target="https://education.umd.edu/academics/programs/graduate/school-psychology-phd" TargetMode="External"/><Relationship Id="rId40" Type="http://schemas.openxmlformats.org/officeDocument/2006/relationships/image" Target="../media/image41.png"/><Relationship Id="rId45" Type="http://schemas.openxmlformats.org/officeDocument/2006/relationships/hyperlink" Target="http://www.education.udel.edu/masters/school-psychology/" TargetMode="External"/><Relationship Id="rId53" Type="http://schemas.openxmlformats.org/officeDocument/2006/relationships/hyperlink" Target="https://www.radford.edu/content/chbs/home/psychology/programs/school/course-of-study.html" TargetMode="External"/><Relationship Id="rId58" Type="http://schemas.openxmlformats.org/officeDocument/2006/relationships/image" Target="../media/image50.png"/><Relationship Id="rId5" Type="http://schemas.openxmlformats.org/officeDocument/2006/relationships/image" Target="../media/image20.png"/><Relationship Id="rId19" Type="http://schemas.openxmlformats.org/officeDocument/2006/relationships/image" Target="../media/image30.jpg"/><Relationship Id="rId4" Type="http://schemas.openxmlformats.org/officeDocument/2006/relationships/image" Target="../media/image19.jpg"/><Relationship Id="rId9" Type="http://schemas.openxmlformats.org/officeDocument/2006/relationships/hyperlink" Target="https://www.nasponline.org/standards-and-certification/nasp-practice-model/about-the-nasp-practice-model" TargetMode="External"/><Relationship Id="rId14" Type="http://schemas.openxmlformats.org/officeDocument/2006/relationships/hyperlink" Target="https://www.mspaonline.org/team" TargetMode="External"/><Relationship Id="rId22" Type="http://schemas.openxmlformats.org/officeDocument/2006/relationships/hyperlink" Target="http://playingcards.io/game/go-fish" TargetMode="External"/><Relationship Id="rId27" Type="http://schemas.openxmlformats.org/officeDocument/2006/relationships/hyperlink" Target="https://www.aqua.org/Experience/live" TargetMode="External"/><Relationship Id="rId30" Type="http://schemas.openxmlformats.org/officeDocument/2006/relationships/image" Target="../media/image36.png"/><Relationship Id="rId35" Type="http://schemas.openxmlformats.org/officeDocument/2006/relationships/hyperlink" Target="https://www.towson.edu/cla/departments/psychology/grad/psychology/school/" TargetMode="External"/><Relationship Id="rId43" Type="http://schemas.openxmlformats.org/officeDocument/2006/relationships/hyperlink" Target="https://www.mspaonline.org/about" TargetMode="External"/><Relationship Id="rId48" Type="http://schemas.openxmlformats.org/officeDocument/2006/relationships/image" Target="../media/image45.png"/><Relationship Id="rId56" Type="http://schemas.openxmlformats.org/officeDocument/2006/relationships/image" Target="../media/image49.png"/><Relationship Id="rId8" Type="http://schemas.openxmlformats.org/officeDocument/2006/relationships/image" Target="../media/image22.png"/><Relationship Id="rId51" Type="http://schemas.openxmlformats.org/officeDocument/2006/relationships/hyperlink" Target="https://www.jmu.edu/grad/programs/snapshots/psychology-school-psychology.shtml" TargetMode="External"/><Relationship Id="rId3" Type="http://schemas.openxmlformats.org/officeDocument/2006/relationships/image" Target="../media/image18.jp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33" Type="http://schemas.openxmlformats.org/officeDocument/2006/relationships/hyperlink" Target="https://bowiestate.edu/academics/colleges/college-of-education/departments/counseling/degree-programs/master-of-arts-in-school-psychology.php" TargetMode="External"/><Relationship Id="rId38" Type="http://schemas.openxmlformats.org/officeDocument/2006/relationships/image" Target="../media/image40.png"/><Relationship Id="rId46" Type="http://schemas.openxmlformats.org/officeDocument/2006/relationships/image" Target="../media/image44.png"/><Relationship Id="rId20" Type="http://schemas.openxmlformats.org/officeDocument/2006/relationships/hyperlink" Target="http://playingcards.io/game/checkers" TargetMode="External"/><Relationship Id="rId41" Type="http://schemas.openxmlformats.org/officeDocument/2006/relationships/hyperlink" Target="https://apps.nasponline.org/standards-and-certification/graduate-education/index.aspx" TargetMode="External"/><Relationship Id="rId54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5" Type="http://schemas.openxmlformats.org/officeDocument/2006/relationships/image" Target="../media/image27.png"/><Relationship Id="rId23" Type="http://schemas.openxmlformats.org/officeDocument/2006/relationships/image" Target="../media/image32.png"/><Relationship Id="rId28" Type="http://schemas.openxmlformats.org/officeDocument/2006/relationships/image" Target="../media/image35.png"/><Relationship Id="rId36" Type="http://schemas.openxmlformats.org/officeDocument/2006/relationships/image" Target="../media/image39.png"/><Relationship Id="rId49" Type="http://schemas.openxmlformats.org/officeDocument/2006/relationships/hyperlink" Target="https://education.gmu.edu/school-psychology/" TargetMode="External"/><Relationship Id="rId57" Type="http://schemas.openxmlformats.org/officeDocument/2006/relationships/hyperlink" Target="https://gs.howard.edu/graduate-programs/school-psychology" TargetMode="External"/><Relationship Id="rId10" Type="http://schemas.openxmlformats.org/officeDocument/2006/relationships/image" Target="../media/image23.png"/><Relationship Id="rId31" Type="http://schemas.openxmlformats.org/officeDocument/2006/relationships/hyperlink" Target="https://www.mombooks.com/dp-online-activity/mandala-colouring/?imprint=1" TargetMode="External"/><Relationship Id="rId44" Type="http://schemas.openxmlformats.org/officeDocument/2006/relationships/image" Target="../media/image43.png"/><Relationship Id="rId5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3F794D0-2982-490E-88DA-93D489750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5BB12D-E185-4B58-BF3E-F3E6A46AE7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471" r="-2" b="24307"/>
          <a:stretch/>
        </p:blipFill>
        <p:spPr>
          <a:xfrm>
            <a:off x="-2" y="10"/>
            <a:ext cx="12192002" cy="44610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D24A3D-F07A-44A9-BE55-5576292E15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460827"/>
            <a:ext cx="12192003" cy="2397392"/>
          </a:xfrm>
          <a:prstGeom prst="rect">
            <a:avLst/>
          </a:prstGeom>
          <a:gradFill>
            <a:gsLst>
              <a:gs pos="8000">
                <a:schemeClr val="accent6"/>
              </a:gs>
              <a:gs pos="86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4441C9-FD2D-4031-B5C5-67478196C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038600" y="4463553"/>
            <a:ext cx="8153401" cy="2394447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81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BF09AEC-6E6E-418F-9974-8730F1B2B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2944145" y="2710934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0">
                <a:schemeClr val="accent6">
                  <a:alpha val="12000"/>
                </a:schemeClr>
              </a:gs>
              <a:gs pos="100000">
                <a:schemeClr val="accent6">
                  <a:lumMod val="60000"/>
                  <a:lumOff val="40000"/>
                  <a:alpha val="20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9D3989-3E00-4727-914E-959DFE8FA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76701" y="4460827"/>
            <a:ext cx="8115300" cy="1945408"/>
          </a:xfrm>
          <a:prstGeom prst="rect">
            <a:avLst/>
          </a:prstGeom>
          <a:gradFill>
            <a:gsLst>
              <a:gs pos="0">
                <a:schemeClr val="accent6">
                  <a:alpha val="16000"/>
                </a:schemeClr>
              </a:gs>
              <a:gs pos="62000">
                <a:schemeClr val="accent5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427B22-E66B-4D4C-97CE-AF71DBC81F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336" y="4611271"/>
            <a:ext cx="9436593" cy="1171556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bg1"/>
                </a:solidFill>
              </a:rPr>
              <a:t>School Psychology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1258D-0AC1-4A77-8D01-03682BDD1F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5" y="5782638"/>
            <a:ext cx="11349316" cy="519552"/>
          </a:xfrm>
        </p:spPr>
        <p:txBody>
          <a:bodyPr vert="horz" lIns="0" tIns="0" rIns="0" bIns="0" rtlCol="0" anchor="t">
            <a:noAutofit/>
          </a:bodyPr>
          <a:lstStyle/>
          <a:p>
            <a:pPr algn="l"/>
            <a:r>
              <a:rPr lang="en-US" sz="1800" dirty="0">
                <a:solidFill>
                  <a:schemeClr val="bg1"/>
                </a:solidFill>
              </a:rPr>
              <a:t>Improving the Lives and Learning of Children and Youth</a:t>
            </a:r>
          </a:p>
        </p:txBody>
      </p:sp>
      <p:pic>
        <p:nvPicPr>
          <p:cNvPr id="6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DF07566E-4A43-4034-8B15-2C04EAE86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0609" y="756117"/>
            <a:ext cx="4230780" cy="305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566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9322E-A8A5-4E25-AADD-5441001B0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990" y="2007322"/>
            <a:ext cx="3714975" cy="1301480"/>
          </a:xfrm>
        </p:spPr>
        <p:txBody>
          <a:bodyPr vert="horz" lIns="0" tIns="0" rIns="0" bIns="0" rtlCol="0" anchor="b">
            <a:noAutofit/>
          </a:bodyPr>
          <a:lstStyle/>
          <a:p>
            <a:r>
              <a:rPr lang="en-US" sz="3400" u="sng"/>
              <a:t>Race/</a:t>
            </a:r>
            <a:br>
              <a:rPr lang="en-US" sz="3400" u="sng" dirty="0"/>
            </a:br>
            <a:r>
              <a:rPr lang="en-US" sz="3400" u="sng"/>
              <a:t>Ethnicity</a:t>
            </a:r>
            <a:endParaRPr lang="en-US" sz="3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9C409-B768-4108-A5BF-63A179ABB7BA}"/>
              </a:ext>
            </a:extLst>
          </p:cNvPr>
          <p:cNvSpPr txBox="1"/>
          <p:nvPr/>
        </p:nvSpPr>
        <p:spPr>
          <a:xfrm>
            <a:off x="50966" y="6239435"/>
            <a:ext cx="4351866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 dirty="0">
                <a:latin typeface="Gill Sans Nova Cond"/>
              </a:rPr>
            </a:br>
            <a:r>
              <a:rPr lang="en-US" sz="1600" dirty="0">
                <a:latin typeface="Gill Sans Nova Cond"/>
                <a:cs typeface="Arial"/>
              </a:rPr>
              <a:t>Walcott, Charvat, McNamara, &amp; Hyson (2015)</a:t>
            </a:r>
            <a:endParaRPr lang="en-US">
              <a:latin typeface="Gill Sans Nova Cond"/>
            </a:endParaRPr>
          </a:p>
        </p:txBody>
      </p:sp>
      <p:pic>
        <p:nvPicPr>
          <p:cNvPr id="15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ED755066-6255-4A71-B477-3C2BA3D62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669" y="659280"/>
            <a:ext cx="7628964" cy="55394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E67D7A-3D43-403D-98F8-8FDEB0184E8F}"/>
              </a:ext>
            </a:extLst>
          </p:cNvPr>
          <p:cNvSpPr txBox="1"/>
          <p:nvPr/>
        </p:nvSpPr>
        <p:spPr>
          <a:xfrm>
            <a:off x="8211672" y="6051176"/>
            <a:ext cx="96818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/>
              <a:t>2014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9C815B-CA8E-4CC2-BE98-571BF1918221}"/>
              </a:ext>
            </a:extLst>
          </p:cNvPr>
          <p:cNvSpPr txBox="1"/>
          <p:nvPr/>
        </p:nvSpPr>
        <p:spPr>
          <a:xfrm>
            <a:off x="2721" y="271647"/>
            <a:ext cx="4620735" cy="1066801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200" b="1" cap="all" spc="750" dirty="0">
                <a:latin typeface="+mj-lt"/>
                <a:ea typeface="+mj-ea"/>
                <a:cs typeface="+mj-cs"/>
              </a:rPr>
              <a:t>Who are today's school psychologists?</a:t>
            </a:r>
            <a:endParaRPr lang="en-US" sz="22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18530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DBC8414-BE7E-4B6C-A114-B2C3795C88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EC398C5-5C2E-4038-9DB3-DE2B5A9BE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F10B26-073B-4B10-8AAA-161242DD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153806" y="1153804"/>
            <a:ext cx="6346209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2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0DBBC7-698F-4A54-B1CB-A99F9CC35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59574" y="3578975"/>
            <a:ext cx="2502407" cy="4055644"/>
          </a:xfrm>
          <a:prstGeom prst="rect">
            <a:avLst/>
          </a:prstGeom>
          <a:gradFill>
            <a:gsLst>
              <a:gs pos="2000">
                <a:schemeClr val="accent5">
                  <a:alpha val="28000"/>
                </a:schemeClr>
              </a:gs>
              <a:gs pos="100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E6E822A-8BCF-432C-83E6-BBE821476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13000">
                <a:schemeClr val="accent4">
                  <a:lumMod val="20000"/>
                  <a:lumOff val="80000"/>
                  <a:alpha val="200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18B94-628B-4332-87F1-E931B0B6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43" y="681317"/>
            <a:ext cx="3236613" cy="3406187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3000" u="sng" spc="750">
                <a:solidFill>
                  <a:schemeClr val="bg1"/>
                </a:solidFill>
              </a:rPr>
              <a:t>Linguistic Diversity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E8DC67-D2BF-4D94-9E40-85B57C59707A}"/>
              </a:ext>
            </a:extLst>
          </p:cNvPr>
          <p:cNvSpPr txBox="1"/>
          <p:nvPr/>
        </p:nvSpPr>
        <p:spPr>
          <a:xfrm>
            <a:off x="101332" y="119246"/>
            <a:ext cx="3975278" cy="1120589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200" b="1" cap="all" spc="75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Who are today's school psychologists?</a:t>
            </a:r>
            <a:endParaRPr lang="en-US" sz="2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A9AF98-9155-4B94-BD64-2A5D553BA348}"/>
              </a:ext>
            </a:extLst>
          </p:cNvPr>
          <p:cNvSpPr txBox="1"/>
          <p:nvPr/>
        </p:nvSpPr>
        <p:spPr>
          <a:xfrm>
            <a:off x="4213410" y="4724400"/>
            <a:ext cx="475129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i="1"/>
              <a:t>Other Languages includes 27 different languages</a:t>
            </a:r>
            <a:endParaRPr lang="en-US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31BB74-B3FF-4F6C-97C3-434C76C40189}"/>
              </a:ext>
            </a:extLst>
          </p:cNvPr>
          <p:cNvSpPr txBox="1"/>
          <p:nvPr/>
        </p:nvSpPr>
        <p:spPr>
          <a:xfrm>
            <a:off x="4085084" y="6176682"/>
            <a:ext cx="4351866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 dirty="0">
                <a:latin typeface="Gill Sans Nova Cond"/>
              </a:rPr>
            </a:br>
            <a:r>
              <a:rPr lang="en-US" sz="1600" dirty="0">
                <a:latin typeface="Gill Sans Nova Cond"/>
                <a:cs typeface="Arial"/>
              </a:rPr>
              <a:t>Walcott, Charvat, McNamara, &amp; Hyson (2015)</a:t>
            </a:r>
            <a:endParaRPr lang="en-US">
              <a:latin typeface="Gill Sans Nova Cond"/>
            </a:endParaRPr>
          </a:p>
        </p:txBody>
      </p:sp>
      <p:pic>
        <p:nvPicPr>
          <p:cNvPr id="8" name="Picture 8" descr="Chart, waterfall chart&#10;&#10;Description automatically generated">
            <a:extLst>
              <a:ext uri="{FF2B5EF4-FFF2-40B4-BE49-F238E27FC236}">
                <a16:creationId xmlns:a16="http://schemas.microsoft.com/office/drawing/2014/main" id="{AC42264B-DC1D-4450-9EA6-71C1C1DF2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412" y="95922"/>
            <a:ext cx="7655858" cy="4577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5984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3DAF4AA-9270-40B5-B73C-B11B9A92F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D07F05-C35D-4BD3-A9F4-EEEF450C1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2" y="157943"/>
            <a:ext cx="7559586" cy="1560022"/>
          </a:xfrm>
        </p:spPr>
        <p:txBody>
          <a:bodyPr vert="horz" lIns="0" tIns="0" rIns="0" bIns="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/>
              <a:t>The school psychology field is calling for...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B0A17-CE10-4ED9-9369-8C41543D74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294" y="2100080"/>
            <a:ext cx="7200995" cy="4354471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3000"/>
              <a:t>Males</a:t>
            </a:r>
            <a:endParaRPr lang="en-US" sz="3000" dirty="0"/>
          </a:p>
          <a:p>
            <a:endParaRPr lang="en-US" sz="3000" dirty="0"/>
          </a:p>
          <a:p>
            <a:r>
              <a:rPr lang="en-US" sz="3000"/>
              <a:t>Individuals from non-White backgrounds</a:t>
            </a:r>
            <a:endParaRPr lang="en-US" sz="3000" dirty="0"/>
          </a:p>
          <a:p>
            <a:endParaRPr lang="en-US" sz="3000" dirty="0"/>
          </a:p>
          <a:p>
            <a:r>
              <a:rPr lang="en-US" sz="3000"/>
              <a:t>Bilingual individuals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1D5E60A-D6B1-4F21-A993-313958AF0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15300" y="-4"/>
            <a:ext cx="4076699" cy="6858003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90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7BB16B-E108-4C64-97D5-7AC67CC5E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6724863" y="1390436"/>
            <a:ext cx="6857572" cy="4076700"/>
          </a:xfrm>
          <a:prstGeom prst="rect">
            <a:avLst/>
          </a:prstGeom>
          <a:gradFill>
            <a:gsLst>
              <a:gs pos="0">
                <a:schemeClr val="accent4">
                  <a:alpha val="13000"/>
                </a:schemeClr>
              </a:gs>
              <a:gs pos="99000">
                <a:schemeClr val="accent2">
                  <a:alpha val="5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5F6A003-4671-4F7B-A12E-2946D61E4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6785110" y="1451112"/>
            <a:ext cx="6858001" cy="3955771"/>
          </a:xfrm>
          <a:prstGeom prst="rect">
            <a:avLst/>
          </a:prstGeom>
          <a:gradFill>
            <a:gsLst>
              <a:gs pos="0">
                <a:schemeClr val="accent6">
                  <a:alpha val="0"/>
                </a:schemeClr>
              </a:gs>
              <a:gs pos="72000">
                <a:schemeClr val="tx2">
                  <a:lumMod val="75000"/>
                  <a:lumOff val="25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5" descr="Research with solid fill">
            <a:extLst>
              <a:ext uri="{FF2B5EF4-FFF2-40B4-BE49-F238E27FC236}">
                <a16:creationId xmlns:a16="http://schemas.microsoft.com/office/drawing/2014/main" id="{FC5D5078-8809-4B95-AFEB-48E7B6306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8760" y="876299"/>
            <a:ext cx="5017995" cy="50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465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F7543-BD9D-455D-861C-3FCDFA2A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6634" y="481762"/>
            <a:ext cx="4692128" cy="1915759"/>
          </a:xfrm>
        </p:spPr>
        <p:txBody>
          <a:bodyPr>
            <a:normAutofit/>
          </a:bodyPr>
          <a:lstStyle/>
          <a:p>
            <a:r>
              <a:rPr lang="en-US" sz="4000" u="sng"/>
              <a:t>Salary by Region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D916FBD-0DBC-4749-ADD6-97DDF0CDE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555" t="18283" r="41107" b="49067"/>
          <a:stretch/>
        </p:blipFill>
        <p:spPr>
          <a:xfrm>
            <a:off x="-404" y="59345"/>
            <a:ext cx="5454243" cy="3669826"/>
          </a:xfrm>
        </p:spPr>
      </p:pic>
      <p:pic>
        <p:nvPicPr>
          <p:cNvPr id="5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3270884-AFDC-4634-8229-546BC05B02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39" t="62238" r="29738" b="15909"/>
          <a:stretch/>
        </p:blipFill>
        <p:spPr>
          <a:xfrm>
            <a:off x="3917402" y="3628951"/>
            <a:ext cx="8274575" cy="2746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D7A650-8D45-4D74-A753-C81BC3296D96}"/>
              </a:ext>
            </a:extLst>
          </p:cNvPr>
          <p:cNvSpPr txBox="1"/>
          <p:nvPr/>
        </p:nvSpPr>
        <p:spPr>
          <a:xfrm>
            <a:off x="600636" y="4052047"/>
            <a:ext cx="302110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>
                <a:solidFill>
                  <a:schemeClr val="accent6">
                    <a:lumMod val="75000"/>
                  </a:schemeClr>
                </a:solidFill>
              </a:rPr>
              <a:t>WEST</a:t>
            </a:r>
          </a:p>
          <a:p>
            <a:pPr algn="l"/>
            <a:r>
              <a:rPr lang="en-US" sz="2200" b="1">
                <a:solidFill>
                  <a:schemeClr val="accent4">
                    <a:lumMod val="60000"/>
                    <a:lumOff val="40000"/>
                  </a:schemeClr>
                </a:solidFill>
              </a:rPr>
              <a:t>SOUTHWEST</a:t>
            </a:r>
          </a:p>
          <a:p>
            <a:r>
              <a:rPr lang="en-US" sz="2200" b="1">
                <a:solidFill>
                  <a:srgbClr val="D6B890"/>
                </a:solidFill>
              </a:rPr>
              <a:t>MIDWEST</a:t>
            </a:r>
          </a:p>
          <a:p>
            <a:r>
              <a:rPr lang="en-US" sz="2200" b="1">
                <a:solidFill>
                  <a:srgbClr val="FF8400"/>
                </a:solidFill>
              </a:rPr>
              <a:t>SOUTHEAST</a:t>
            </a:r>
          </a:p>
          <a:p>
            <a:r>
              <a:rPr lang="en-US" sz="2200" b="1">
                <a:solidFill>
                  <a:srgbClr val="7030A0"/>
                </a:solidFill>
              </a:rPr>
              <a:t>NORTHEAST</a:t>
            </a:r>
            <a:endParaRPr lang="en-US" sz="2200" b="1">
              <a:solidFill>
                <a:srgbClr val="FF8400"/>
              </a:solidFill>
            </a:endParaRPr>
          </a:p>
          <a:p>
            <a:r>
              <a:rPr lang="en-US" sz="2200" b="1">
                <a:solidFill>
                  <a:srgbClr val="C00000"/>
                </a:solidFill>
              </a:rPr>
              <a:t>ALASKA &amp; HAWAII</a:t>
            </a:r>
            <a:endParaRPr lang="en-US" sz="22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AF48A-FE5E-4E8A-8CA3-9B7266C46BE5}"/>
              </a:ext>
            </a:extLst>
          </p:cNvPr>
          <p:cNvSpPr txBox="1"/>
          <p:nvPr/>
        </p:nvSpPr>
        <p:spPr>
          <a:xfrm>
            <a:off x="122684" y="6176682"/>
            <a:ext cx="4351866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 dirty="0">
                <a:latin typeface="Gill Sans Nova Cond"/>
              </a:rPr>
            </a:br>
            <a:r>
              <a:rPr lang="en-US" sz="1600">
                <a:latin typeface="Gill Sans Nova Cond"/>
                <a:cs typeface="Arial"/>
              </a:rPr>
              <a:t>(Walcott &amp; Hyson, 2018)</a:t>
            </a:r>
            <a:endParaRPr lang="en-US">
              <a:latin typeface="Gill Sans Nova Cond"/>
            </a:endParaRPr>
          </a:p>
        </p:txBody>
      </p:sp>
    </p:spTree>
    <p:extLst>
      <p:ext uri="{BB962C8B-B14F-4D97-AF65-F5344CB8AC3E}">
        <p14:creationId xmlns:p14="http://schemas.microsoft.com/office/powerpoint/2010/main" val="834600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698ABF1-2D7A-4C8C-A41A-095741274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E160AE-3C66-4235-84C0-BD472DE6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7416"/>
            <a:ext cx="12192002" cy="6892832"/>
          </a:xfrm>
          <a:prstGeom prst="rect">
            <a:avLst/>
          </a:prstGeom>
          <a:gradFill>
            <a:gsLst>
              <a:gs pos="0">
                <a:schemeClr val="accent6"/>
              </a:gs>
              <a:gs pos="95000">
                <a:schemeClr val="accent5">
                  <a:alpha val="8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9CC7EE-929B-4FA6-BA5A-86D02B792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" y="4369578"/>
            <a:ext cx="12192004" cy="2505838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5000">
                <a:schemeClr val="accent2">
                  <a:alpha val="63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BB87F2-3BE0-433A-AD90-24CE82FBF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191" y="-17416"/>
            <a:ext cx="11734809" cy="6892831"/>
          </a:xfrm>
          <a:prstGeom prst="rect">
            <a:avLst/>
          </a:prstGeom>
          <a:gradFill>
            <a:gsLst>
              <a:gs pos="22000">
                <a:schemeClr val="accent2">
                  <a:alpha val="43000"/>
                </a:schemeClr>
              </a:gs>
              <a:gs pos="99000">
                <a:schemeClr val="accent5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6B6A15-54B2-4DFA-B2EF-ED937D8CC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417086">
            <a:off x="5496703" y="1105097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lumMod val="75000"/>
                  <a:alpha val="0"/>
                </a:schemeClr>
              </a:gs>
              <a:gs pos="85000">
                <a:schemeClr val="accent6">
                  <a:alpha val="3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5ACBD9-010B-4F3A-849C-7E07E4D9F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8035" y="4811497"/>
            <a:ext cx="6804991" cy="541558"/>
          </a:xfrm>
        </p:spPr>
        <p:txBody>
          <a:bodyPr vert="horz" lIns="0" tIns="0" rIns="0" bIns="0" rtlCol="0" anchor="t">
            <a:normAutofit/>
          </a:bodyPr>
          <a:lstStyle/>
          <a:p>
            <a:pPr algn="r"/>
            <a:r>
              <a:rPr lang="en-US" sz="2200" b="1">
                <a:solidFill>
                  <a:schemeClr val="bg1"/>
                </a:solidFill>
              </a:rPr>
              <a:t>How do you get there?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0DA6D8-1AE1-42F8-808F-E247404A4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935529" y="-1495746"/>
            <a:ext cx="4739543" cy="7696200"/>
          </a:xfrm>
          <a:prstGeom prst="rect">
            <a:avLst/>
          </a:prstGeom>
          <a:gradFill>
            <a:gsLst>
              <a:gs pos="52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6">
                  <a:alpha val="2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FBC3B-FCF2-49DB-A25F-DD944E672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276" y="661358"/>
            <a:ext cx="10556669" cy="3347559"/>
          </a:xfrm>
        </p:spPr>
        <p:txBody>
          <a:bodyPr anchor="b">
            <a:norm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</a:rPr>
              <a:t>So Maybe now you want to be a school </a:t>
            </a:r>
            <a:r>
              <a:rPr lang="en-US" sz="4400">
                <a:solidFill>
                  <a:schemeClr val="bg1"/>
                </a:solidFill>
              </a:rPr>
              <a:t>psychologist...</a:t>
            </a:r>
          </a:p>
        </p:txBody>
      </p:sp>
    </p:spTree>
    <p:extLst>
      <p:ext uri="{BB962C8B-B14F-4D97-AF65-F5344CB8AC3E}">
        <p14:creationId xmlns:p14="http://schemas.microsoft.com/office/powerpoint/2010/main" val="36229903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09666-9177-4CAB-815B-01518943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3" y="1234888"/>
            <a:ext cx="3885357" cy="1882268"/>
          </a:xfrm>
        </p:spPr>
        <p:txBody>
          <a:bodyPr>
            <a:normAutofit/>
          </a:bodyPr>
          <a:lstStyle/>
          <a:p>
            <a:pPr algn="r"/>
            <a:r>
              <a:rPr lang="en-US" sz="2200" dirty="0">
                <a:solidFill>
                  <a:srgbClr val="000000"/>
                </a:solidFill>
              </a:rPr>
              <a:t>Undergraduate </a:t>
            </a:r>
            <a:r>
              <a:rPr lang="en-US" sz="2200">
                <a:solidFill>
                  <a:srgbClr val="000000"/>
                </a:solidFill>
              </a:rPr>
              <a:t>Degree &amp; 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>
                <a:solidFill>
                  <a:srgbClr val="000000"/>
                </a:solidFill>
              </a:rPr>
              <a:t>Pre-Graduate school 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>
                <a:solidFill>
                  <a:srgbClr val="000000"/>
                </a:solidFill>
              </a:rPr>
              <a:t>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304A7-233A-48EE-8275-F75A77016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8844" y="194985"/>
            <a:ext cx="7959336" cy="6663297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2400" i="1"/>
              <a:t>Bachelor's Degree:</a:t>
            </a:r>
            <a:endParaRPr lang="en-US" sz="2400" i="1" dirty="0"/>
          </a:p>
          <a:p>
            <a:pPr marL="342900" indent="-342900"/>
            <a:r>
              <a:rPr lang="en-US" sz="2200"/>
              <a:t>Psychology</a:t>
            </a:r>
            <a:endParaRPr lang="en-US" sz="2200" i="1"/>
          </a:p>
          <a:p>
            <a:pPr marL="342900" indent="-342900"/>
            <a:r>
              <a:rPr lang="en-US" sz="2200"/>
              <a:t>Child Development</a:t>
            </a:r>
          </a:p>
          <a:p>
            <a:pPr marL="342900" indent="-342900"/>
            <a:r>
              <a:rPr lang="en-US" sz="2200"/>
              <a:t>Sociology</a:t>
            </a:r>
            <a:endParaRPr lang="en-US" sz="2200" dirty="0"/>
          </a:p>
          <a:p>
            <a:pPr marL="342900" indent="-342900"/>
            <a:r>
              <a:rPr lang="en-US" sz="2200"/>
              <a:t>Education or related field</a:t>
            </a:r>
          </a:p>
          <a:p>
            <a:pPr marL="342900" indent="-342900"/>
            <a:endParaRPr lang="en-US" sz="2200" dirty="0"/>
          </a:p>
          <a:p>
            <a:pPr marL="0" indent="0">
              <a:buNone/>
            </a:pPr>
            <a:r>
              <a:rPr lang="en-US" sz="2400" i="1"/>
              <a:t>Volunteer or Work Experience with Children:</a:t>
            </a:r>
          </a:p>
          <a:p>
            <a:pPr marL="342900" indent="-342900"/>
            <a:r>
              <a:rPr lang="en-US" sz="2200"/>
              <a:t>Mentorships/tutoring</a:t>
            </a:r>
            <a:endParaRPr lang="en-US" sz="2200" dirty="0"/>
          </a:p>
          <a:p>
            <a:pPr marL="342900" indent="-342900"/>
            <a:r>
              <a:rPr lang="en-US" sz="2200"/>
              <a:t>Camp counselor</a:t>
            </a:r>
            <a:endParaRPr lang="en-US" sz="2200" dirty="0"/>
          </a:p>
          <a:p>
            <a:pPr marL="342900" indent="-342900"/>
            <a:r>
              <a:rPr lang="en-US" sz="2200"/>
              <a:t>Daycare/preschool</a:t>
            </a:r>
            <a:endParaRPr lang="en-US" sz="2200" dirty="0"/>
          </a:p>
          <a:p>
            <a:pPr marL="342900" indent="-342900"/>
            <a:r>
              <a:rPr lang="en-US" sz="2200"/>
              <a:t>Behavior technician</a:t>
            </a:r>
            <a:endParaRPr lang="en-US" sz="2200" dirty="0"/>
          </a:p>
          <a:p>
            <a:pPr marL="800100" lvl="1"/>
            <a:r>
              <a:rPr lang="en-US" sz="2200"/>
              <a:t>Kennedy Krieger Institute</a:t>
            </a:r>
            <a:endParaRPr lang="en-US" sz="2200" dirty="0"/>
          </a:p>
          <a:p>
            <a:pPr marL="800100" lvl="1"/>
            <a:r>
              <a:rPr lang="en-US" sz="2200"/>
              <a:t>Local ABA Therapy organizations</a:t>
            </a:r>
            <a:endParaRPr lang="en-US" sz="2200" dirty="0"/>
          </a:p>
          <a:p>
            <a:pPr marL="342900" indent="-342900"/>
            <a:endParaRPr lang="en-US" sz="2200" dirty="0"/>
          </a:p>
          <a:p>
            <a:pPr marL="0" indent="0">
              <a:buNone/>
            </a:pPr>
            <a:endParaRPr lang="en-US" sz="2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8C5D2-C903-4E1E-910F-8CDD07C33812}"/>
              </a:ext>
            </a:extLst>
          </p:cNvPr>
          <p:cNvSpPr txBox="1"/>
          <p:nvPr/>
        </p:nvSpPr>
        <p:spPr>
          <a:xfrm>
            <a:off x="152400" y="98611"/>
            <a:ext cx="2743200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80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CDEF75-3B30-403C-BF29-8E32AD77705E}"/>
              </a:ext>
            </a:extLst>
          </p:cNvPr>
          <p:cNvSpPr txBox="1"/>
          <p:nvPr/>
        </p:nvSpPr>
        <p:spPr>
          <a:xfrm>
            <a:off x="8700052" y="636104"/>
            <a:ext cx="3101008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Some programs (like Towson) may have prerequisite courses you need </a:t>
            </a:r>
            <a:r>
              <a:rPr lang="en-US" sz="1600"/>
              <a:t>to take during undergrad—or need to complete before starting the program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BA05C57-3FDF-43E5-80BB-1303BEA54DBE}"/>
              </a:ext>
            </a:extLst>
          </p:cNvPr>
          <p:cNvCxnSpPr/>
          <p:nvPr/>
        </p:nvCxnSpPr>
        <p:spPr>
          <a:xfrm>
            <a:off x="6768963" y="444361"/>
            <a:ext cx="1908312" cy="5963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517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sdfs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09666-9177-4CAB-815B-01518943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3" y="1234888"/>
            <a:ext cx="3885357" cy="1882268"/>
          </a:xfrm>
        </p:spPr>
        <p:txBody>
          <a:bodyPr>
            <a:normAutofit/>
          </a:bodyPr>
          <a:lstStyle/>
          <a:p>
            <a:pPr algn="r"/>
            <a:r>
              <a:rPr lang="en-US" sz="2200" dirty="0">
                <a:solidFill>
                  <a:srgbClr val="000000"/>
                </a:solidFill>
              </a:rPr>
              <a:t>Undergraduate </a:t>
            </a:r>
            <a:r>
              <a:rPr lang="en-US" sz="2200">
                <a:solidFill>
                  <a:srgbClr val="000000"/>
                </a:solidFill>
              </a:rPr>
              <a:t>Degree &amp; 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>
                <a:solidFill>
                  <a:srgbClr val="000000"/>
                </a:solidFill>
              </a:rPr>
              <a:t>Pre-Graduate school 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>
                <a:solidFill>
                  <a:srgbClr val="000000"/>
                </a:solidFill>
              </a:rPr>
              <a:t>Experiences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304A7-233A-48EE-8275-F75A77016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8844" y="194985"/>
            <a:ext cx="7959336" cy="6663297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2400" i="1"/>
              <a:t>Research:</a:t>
            </a:r>
            <a:endParaRPr lang="en-US"/>
          </a:p>
          <a:p>
            <a:pPr marL="0" indent="0">
              <a:buNone/>
            </a:pPr>
            <a:r>
              <a:rPr lang="en-US" sz="2200"/>
              <a:t>Join a professor's research lab that aligns with your interests</a:t>
            </a:r>
          </a:p>
          <a:p>
            <a:pPr marL="800100" lvl="1" indent="-342900"/>
            <a:r>
              <a:rPr lang="en-US" sz="2200"/>
              <a:t>Working with school-age individuals or on research relating to children and adolescents could be a plus</a:t>
            </a:r>
            <a:endParaRPr lang="en-US"/>
          </a:p>
          <a:p>
            <a:pPr marL="800100" lvl="1" indent="-342900"/>
            <a:endParaRPr lang="en-US" sz="2200" dirty="0"/>
          </a:p>
          <a:p>
            <a:pPr marL="0" indent="0">
              <a:buNone/>
            </a:pPr>
            <a:r>
              <a:rPr lang="en-US" sz="2200"/>
              <a:t>Explore undergraduate research opportunities</a:t>
            </a:r>
            <a:endParaRPr lang="en-US" sz="2200" dirty="0"/>
          </a:p>
          <a:p>
            <a:pPr marL="800100" lvl="1" indent="-342900"/>
            <a:r>
              <a:rPr lang="en-US" sz="2200"/>
              <a:t>Thesis?</a:t>
            </a:r>
          </a:p>
          <a:p>
            <a:pPr marL="800100" lvl="1" indent="-342900"/>
            <a:r>
              <a:rPr lang="en-US" sz="2200"/>
              <a:t>Undergraduate research exhibitions?</a:t>
            </a:r>
            <a:endParaRPr lang="en-US"/>
          </a:p>
          <a:p>
            <a:pPr marL="800100" lvl="1" indent="-342900"/>
            <a:endParaRPr lang="en-US" sz="2200" dirty="0"/>
          </a:p>
          <a:p>
            <a:pPr marL="0" indent="0">
              <a:buNone/>
            </a:pPr>
            <a:r>
              <a:rPr lang="en-US" sz="2200"/>
              <a:t>Apply to work in research labs post-graduation</a:t>
            </a:r>
            <a:endParaRPr lang="en-US" sz="2200" dirty="0"/>
          </a:p>
          <a:p>
            <a:pPr marL="800100" lvl="1" indent="0">
              <a:buNone/>
            </a:pPr>
            <a:endParaRPr lang="en-US" sz="2200" dirty="0"/>
          </a:p>
          <a:p>
            <a:pPr marL="800100" lvl="1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8C5D2-C903-4E1E-910F-8CDD07C33812}"/>
              </a:ext>
            </a:extLst>
          </p:cNvPr>
          <p:cNvSpPr txBox="1"/>
          <p:nvPr/>
        </p:nvSpPr>
        <p:spPr>
          <a:xfrm>
            <a:off x="152400" y="98611"/>
            <a:ext cx="2743200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800">
                <a:solidFill>
                  <a:schemeClr val="bg1"/>
                </a:solidFill>
              </a:rPr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31998749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sdfs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09666-9177-4CAB-815B-01518943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20" y="1037664"/>
            <a:ext cx="3885357" cy="1236810"/>
          </a:xfrm>
        </p:spPr>
        <p:txBody>
          <a:bodyPr>
            <a:normAutofit/>
          </a:bodyPr>
          <a:lstStyle/>
          <a:p>
            <a:pPr algn="r"/>
            <a:r>
              <a:rPr lang="en-US" sz="2200" dirty="0">
                <a:solidFill>
                  <a:srgbClr val="000000"/>
                </a:solidFill>
              </a:rPr>
              <a:t>Graduate </a:t>
            </a:r>
            <a:r>
              <a:rPr lang="en-US" sz="2200">
                <a:solidFill>
                  <a:srgbClr val="000000"/>
                </a:solidFill>
              </a:rPr>
              <a:t>school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304A7-233A-48EE-8275-F75A77016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8844" y="194985"/>
            <a:ext cx="7959336" cy="6663297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en-US" sz="2400" i="1" dirty="0"/>
          </a:p>
          <a:p>
            <a:pPr marL="800100" lvl="1" indent="0">
              <a:buNone/>
            </a:pPr>
            <a:endParaRPr lang="en-US" sz="2200" dirty="0"/>
          </a:p>
          <a:p>
            <a:pPr marL="800100" lvl="1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8C5D2-C903-4E1E-910F-8CDD07C33812}"/>
              </a:ext>
            </a:extLst>
          </p:cNvPr>
          <p:cNvSpPr txBox="1"/>
          <p:nvPr/>
        </p:nvSpPr>
        <p:spPr>
          <a:xfrm>
            <a:off x="152400" y="98611"/>
            <a:ext cx="2743200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800">
                <a:solidFill>
                  <a:schemeClr val="bg1"/>
                </a:solidFill>
              </a:rPr>
              <a:t>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DFC92B-D119-40E0-93C8-F6166E4072A5}"/>
              </a:ext>
            </a:extLst>
          </p:cNvPr>
          <p:cNvSpPr txBox="1"/>
          <p:nvPr/>
        </p:nvSpPr>
        <p:spPr>
          <a:xfrm>
            <a:off x="4159624" y="340659"/>
            <a:ext cx="3343834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/>
              <a:t>Specialist (EdS, CAS, CAGS)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&gt; 60 graduate credit hours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/>
              <a:t>3+ years, including one-year full-time internship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/>
              <a:t>Allows you to work in schools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/>
              <a:t>In MD: can apply to be a Psychology Associate and work in private practice under supervision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/>
              <a:t>In MD: can take extra counseling courses to become LCPC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54CF3-6991-476B-A300-83DDC839A34A}"/>
              </a:ext>
            </a:extLst>
          </p:cNvPr>
          <p:cNvSpPr txBox="1"/>
          <p:nvPr/>
        </p:nvSpPr>
        <p:spPr>
          <a:xfrm>
            <a:off x="7987553" y="340659"/>
            <a:ext cx="3343834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b="1"/>
              <a:t>Doctoral (PhD, PsyD)</a:t>
            </a:r>
          </a:p>
          <a:p>
            <a:pPr marL="285750" indent="-285750">
              <a:buFont typeface="Arial"/>
              <a:buChar char="•"/>
            </a:pPr>
            <a:r>
              <a:rPr lang="en-US" sz="2000"/>
              <a:t>&gt; 90 graduate credit hours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/>
              <a:t>5-6+ years, including one-year full-time internship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/>
              <a:t>Allows you to work in schools, academia, research</a:t>
            </a:r>
            <a:endParaRPr lang="en-US" sz="2000" dirty="0"/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/>
              <a:t>Opportunities to work independently in private practice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97252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sdfs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09666-9177-4CAB-815B-01518943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5" y="1055593"/>
            <a:ext cx="3885357" cy="1236810"/>
          </a:xfrm>
        </p:spPr>
        <p:txBody>
          <a:bodyPr>
            <a:normAutofit/>
          </a:bodyPr>
          <a:lstStyle/>
          <a:p>
            <a:pPr algn="r"/>
            <a:r>
              <a:rPr lang="en-US" sz="2200">
                <a:solidFill>
                  <a:srgbClr val="000000"/>
                </a:solidFill>
              </a:rPr>
              <a:t>To go nasp-approved or not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304A7-233A-48EE-8275-F75A77016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8844" y="194985"/>
            <a:ext cx="7959336" cy="6663297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endParaRPr lang="en-US" sz="2400" i="1" dirty="0"/>
          </a:p>
          <a:p>
            <a:pPr marL="800100" lvl="1" indent="0">
              <a:buNone/>
            </a:pPr>
            <a:endParaRPr lang="en-US" sz="2200" dirty="0"/>
          </a:p>
          <a:p>
            <a:pPr marL="800100" lvl="1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8C5D2-C903-4E1E-910F-8CDD07C33812}"/>
              </a:ext>
            </a:extLst>
          </p:cNvPr>
          <p:cNvSpPr txBox="1"/>
          <p:nvPr/>
        </p:nvSpPr>
        <p:spPr>
          <a:xfrm>
            <a:off x="152400" y="98611"/>
            <a:ext cx="2743200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800">
                <a:solidFill>
                  <a:schemeClr val="bg1"/>
                </a:solidFill>
              </a:rPr>
              <a:t>2.5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C54CF3-6991-476B-A300-83DDC839A34A}"/>
              </a:ext>
            </a:extLst>
          </p:cNvPr>
          <p:cNvSpPr txBox="1"/>
          <p:nvPr/>
        </p:nvSpPr>
        <p:spPr>
          <a:xfrm>
            <a:off x="4160102" y="97361"/>
            <a:ext cx="7012258" cy="72635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NASP-Approved Program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Like APA-approved, follows a rigorous training model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Regularly approved to become recertified—checking to make sure the program still meets national standards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You can more easily apply to become an NCSP, Nationally Certified School Psychologist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r>
              <a:rPr lang="en-US" sz="2000" b="1" dirty="0"/>
              <a:t>NASP-Approved or not?</a:t>
            </a: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A NASP-approved program ensures that your program hits all important aspects of school psychology</a:t>
            </a:r>
            <a:endParaRPr lang="en-US" sz="2000" b="1" dirty="0"/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You can still become an NCSP without attending a NASP-approved program, but it may not be as stream-lined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NCSPs are nationally recognized, allowing for increased job flexibility</a:t>
            </a:r>
          </a:p>
          <a:p>
            <a:pPr marL="342900" indent="-342900">
              <a:buFont typeface="Arial"/>
              <a:buChar char="•"/>
            </a:pPr>
            <a:endParaRPr lang="en-US" sz="2000" dirty="0"/>
          </a:p>
          <a:p>
            <a:pPr marL="342900" indent="-342900">
              <a:buFont typeface="Arial"/>
              <a:buChar char="•"/>
            </a:pPr>
            <a:r>
              <a:rPr lang="en-US" sz="2000" dirty="0"/>
              <a:t>Some districts may offer additional pay if you have an NCSP</a:t>
            </a:r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endParaRPr lang="en-US" sz="2200" dirty="0"/>
          </a:p>
          <a:p>
            <a:pPr marL="342900" indent="-342900">
              <a:buFont typeface="Arial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90681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sdfs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09666-9177-4CAB-815B-01518943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3" y="1234888"/>
            <a:ext cx="4057635" cy="994763"/>
          </a:xfrm>
        </p:spPr>
        <p:txBody>
          <a:bodyPr>
            <a:normAutofit/>
          </a:bodyPr>
          <a:lstStyle/>
          <a:p>
            <a:pPr algn="r"/>
            <a:r>
              <a:rPr lang="en-US" sz="2200">
                <a:solidFill>
                  <a:srgbClr val="000000"/>
                </a:solidFill>
              </a:rPr>
              <a:t>Graduate </a:t>
            </a:r>
            <a:br>
              <a:rPr lang="en-US" sz="2200" dirty="0">
                <a:solidFill>
                  <a:srgbClr val="000000"/>
                </a:solidFill>
              </a:rPr>
            </a:br>
            <a:r>
              <a:rPr lang="en-US" sz="2200">
                <a:solidFill>
                  <a:srgbClr val="000000"/>
                </a:solidFill>
              </a:rPr>
              <a:t>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304A7-233A-48EE-8275-F75A77016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8844" y="194985"/>
            <a:ext cx="7959336" cy="6484393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2400" b="1"/>
              <a:t>NASP-Approved Maryland Schools:</a:t>
            </a:r>
            <a:endParaRPr lang="en-US" sz="2400" i="1" dirty="0"/>
          </a:p>
          <a:p>
            <a:pPr marL="0" indent="0">
              <a:buNone/>
            </a:pPr>
            <a:r>
              <a:rPr lang="en-US" sz="2200"/>
              <a:t>Towson University (Specialist-Level)</a:t>
            </a:r>
            <a:endParaRPr lang="en-US" sz="2200" b="1"/>
          </a:p>
          <a:p>
            <a:pPr marL="0" indent="0">
              <a:buNone/>
            </a:pPr>
            <a:r>
              <a:rPr lang="en-US" sz="2200"/>
              <a:t>Bowie State University (Specialist-Level)</a:t>
            </a:r>
          </a:p>
          <a:p>
            <a:pPr marL="0" indent="0">
              <a:buNone/>
            </a:pPr>
            <a:r>
              <a:rPr lang="en-US" sz="2200"/>
              <a:t>University of Maryland, College Park (Doctoral-Level)</a:t>
            </a:r>
            <a:endParaRPr lang="en-US" sz="2200" dirty="0"/>
          </a:p>
          <a:p>
            <a:pPr marL="0" indent="0">
              <a:buNone/>
            </a:pPr>
            <a:r>
              <a:rPr lang="en-US" sz="2200" b="1"/>
              <a:t>Applying:</a:t>
            </a:r>
            <a:endParaRPr lang="en-US" sz="2200" dirty="0"/>
          </a:p>
          <a:p>
            <a:pPr marL="342900" indent="-342900"/>
            <a:r>
              <a:rPr lang="en-US"/>
              <a:t>Doctoral programs usually have earlier deadlines</a:t>
            </a:r>
          </a:p>
          <a:p>
            <a:pPr marL="342900" indent="-342900"/>
            <a:r>
              <a:rPr lang="en-US"/>
              <a:t>Update your CV</a:t>
            </a:r>
          </a:p>
          <a:p>
            <a:pPr marL="342900" indent="-342900"/>
            <a:r>
              <a:rPr lang="en-US"/>
              <a:t>Write and edit your personal statement</a:t>
            </a:r>
          </a:p>
          <a:p>
            <a:pPr marL="342900" indent="-342900"/>
            <a:r>
              <a:rPr lang="en-US"/>
              <a:t>Need three letters of recommendation</a:t>
            </a:r>
          </a:p>
          <a:p>
            <a:pPr marL="342900" indent="-342900"/>
            <a:r>
              <a:rPr lang="en-US"/>
              <a:t>Transcripts</a:t>
            </a:r>
          </a:p>
          <a:p>
            <a:pPr marL="342900" indent="-342900"/>
            <a:r>
              <a:rPr lang="en-US" b="1" u="sng"/>
              <a:t>DO NOT WAIT TO FILL OUT YOUR APPLICATION; BE PROACTIVE</a:t>
            </a:r>
          </a:p>
          <a:p>
            <a:pPr marL="342900" indent="-342900"/>
            <a:r>
              <a:rPr lang="en-US"/>
              <a:t>Interviews (if invited after submitting your paper application)</a:t>
            </a:r>
            <a:endParaRPr lang="en-US" dirty="0"/>
          </a:p>
          <a:p>
            <a:pPr marL="800100" lvl="1" indent="0">
              <a:buNone/>
            </a:pPr>
            <a:endParaRPr lang="en-US" sz="2200" dirty="0"/>
          </a:p>
          <a:p>
            <a:pPr marL="800100" lvl="1" indent="0">
              <a:buNone/>
            </a:pPr>
            <a:endParaRPr lang="en-US" sz="2200" dirty="0"/>
          </a:p>
          <a:p>
            <a:pPr marL="0" indent="0">
              <a:buNone/>
            </a:pPr>
            <a:endParaRPr lang="en-US" sz="2400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8C5D2-C903-4E1E-910F-8CDD07C33812}"/>
              </a:ext>
            </a:extLst>
          </p:cNvPr>
          <p:cNvSpPr txBox="1"/>
          <p:nvPr/>
        </p:nvSpPr>
        <p:spPr>
          <a:xfrm>
            <a:off x="152400" y="98611"/>
            <a:ext cx="2743200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800">
                <a:solidFill>
                  <a:schemeClr val="bg1"/>
                </a:solidFill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2821897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88E4-36F0-4A8E-AB0E-F37EC93BA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60422"/>
            <a:ext cx="11577020" cy="1234440"/>
          </a:xfrm>
        </p:spPr>
        <p:txBody>
          <a:bodyPr/>
          <a:lstStyle/>
          <a:p>
            <a:r>
              <a:rPr lang="en-US" dirty="0"/>
              <a:t>What Do you Want in a career?</a:t>
            </a:r>
          </a:p>
        </p:txBody>
      </p: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3F89141B-1C4A-4EF3-B19B-543E7E632DE1}"/>
              </a:ext>
            </a:extLst>
          </p:cNvPr>
          <p:cNvSpPr/>
          <p:nvPr/>
        </p:nvSpPr>
        <p:spPr>
          <a:xfrm rot="-1020000">
            <a:off x="304800" y="1473170"/>
            <a:ext cx="3657599" cy="2617693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2D6FB-2481-424F-8A3C-FB8B70D16B9D}"/>
              </a:ext>
            </a:extLst>
          </p:cNvPr>
          <p:cNvSpPr txBox="1"/>
          <p:nvPr/>
        </p:nvSpPr>
        <p:spPr>
          <a:xfrm rot="19620000">
            <a:off x="922804" y="2192200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Work with children and adolescents?</a:t>
            </a:r>
            <a:endParaRPr lang="en-US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3BA6A90D-C669-4140-A218-E376EB4777E3}"/>
              </a:ext>
            </a:extLst>
          </p:cNvPr>
          <p:cNvSpPr/>
          <p:nvPr/>
        </p:nvSpPr>
        <p:spPr>
          <a:xfrm>
            <a:off x="4329954" y="1356629"/>
            <a:ext cx="3657599" cy="2617693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B1BD0-EBD1-4953-ADF0-589BB6009191}"/>
              </a:ext>
            </a:extLst>
          </p:cNvPr>
          <p:cNvSpPr txBox="1"/>
          <p:nvPr/>
        </p:nvSpPr>
        <p:spPr>
          <a:xfrm>
            <a:off x="4840380" y="2007534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Positively impact teachers, children, and their families?</a:t>
            </a:r>
            <a:endParaRPr lang="en-US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3B55246-0AC5-4CEB-9A86-4B2303D3D8F8}"/>
              </a:ext>
            </a:extLst>
          </p:cNvPr>
          <p:cNvSpPr/>
          <p:nvPr/>
        </p:nvSpPr>
        <p:spPr>
          <a:xfrm rot="1440000">
            <a:off x="8408893" y="1625569"/>
            <a:ext cx="3657599" cy="2617693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9E01A9-F527-445A-96F3-872CF8B02AE8}"/>
              </a:ext>
            </a:extLst>
          </p:cNvPr>
          <p:cNvSpPr txBox="1"/>
          <p:nvPr/>
        </p:nvSpPr>
        <p:spPr>
          <a:xfrm rot="1080000">
            <a:off x="8957774" y="2707380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Work in a school?</a:t>
            </a:r>
            <a:endParaRPr lang="en-US"/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F342CBD6-6461-4132-A7F3-898A206EE74E}"/>
              </a:ext>
            </a:extLst>
          </p:cNvPr>
          <p:cNvSpPr/>
          <p:nvPr/>
        </p:nvSpPr>
        <p:spPr>
          <a:xfrm rot="420000">
            <a:off x="5769592" y="4094503"/>
            <a:ext cx="3299011" cy="2241176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CDAC9E-C9EB-4CC2-87E7-762162E8B127}"/>
              </a:ext>
            </a:extLst>
          </p:cNvPr>
          <p:cNvSpPr txBox="1"/>
          <p:nvPr/>
        </p:nvSpPr>
        <p:spPr>
          <a:xfrm rot="900000">
            <a:off x="6206195" y="4611935"/>
            <a:ext cx="232186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Advocate for marginalized groups?</a:t>
            </a:r>
            <a:endParaRPr lang="en-US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028DD0E3-A48E-41BA-8648-E8C40F1AFC13}"/>
              </a:ext>
            </a:extLst>
          </p:cNvPr>
          <p:cNvSpPr/>
          <p:nvPr/>
        </p:nvSpPr>
        <p:spPr>
          <a:xfrm rot="-1020000">
            <a:off x="1918385" y="4101395"/>
            <a:ext cx="3146611" cy="2142564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ABD21D-03EA-48DB-917B-54B102ABFF73}"/>
              </a:ext>
            </a:extLst>
          </p:cNvPr>
          <p:cNvSpPr txBox="1"/>
          <p:nvPr/>
        </p:nvSpPr>
        <p:spPr>
          <a:xfrm rot="20520000">
            <a:off x="2357194" y="4321994"/>
            <a:ext cx="235771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/>
              <a:t>Enact change within schools and the community?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966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8F18-F092-463D-A5AE-97DF7228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02" y="114210"/>
            <a:ext cx="10241280" cy="651735"/>
          </a:xfrm>
        </p:spPr>
        <p:txBody>
          <a:bodyPr/>
          <a:lstStyle/>
          <a:p>
            <a:r>
              <a:rPr lang="en-US" dirty="0"/>
              <a:t>4. Graduate coursework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FA63D-E4E5-4EF9-A653-E0B15122C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765" y="803417"/>
            <a:ext cx="10241280" cy="5250269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2400" i="1"/>
              <a:t>Prevention and Intervention for Students and Families</a:t>
            </a:r>
          </a:p>
          <a:p>
            <a:r>
              <a:rPr lang="en-US" sz="2200">
                <a:ea typeface="+mn-lt"/>
                <a:cs typeface="+mn-lt"/>
              </a:rPr>
              <a:t>Assessment</a:t>
            </a:r>
            <a:endParaRPr lang="en-US" sz="2200" i="1">
              <a:ea typeface="+mn-lt"/>
              <a:cs typeface="+mn-lt"/>
            </a:endParaRPr>
          </a:p>
          <a:p>
            <a:r>
              <a:rPr lang="en-US" sz="2200">
                <a:ea typeface="+mn-lt"/>
                <a:cs typeface="+mn-lt"/>
              </a:rPr>
              <a:t>Academic/learning interventions</a:t>
            </a:r>
            <a:endParaRPr lang="en-US" sz="2200"/>
          </a:p>
          <a:p>
            <a:r>
              <a:rPr lang="en-US" sz="2200">
                <a:ea typeface="+mn-lt"/>
                <a:cs typeface="+mn-lt"/>
              </a:rPr>
              <a:t>Mental and behavioral health interventions</a:t>
            </a:r>
          </a:p>
          <a:p>
            <a:r>
              <a:rPr lang="en-US" sz="2200">
                <a:ea typeface="+mn-lt"/>
                <a:cs typeface="+mn-lt"/>
              </a:rPr>
              <a:t>Counseling techniques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200">
                <a:ea typeface="+mn-lt"/>
                <a:cs typeface="+mn-lt"/>
              </a:rPr>
              <a:t>Instructional support</a:t>
            </a:r>
            <a:endParaRPr lang="en-US" sz="2200"/>
          </a:p>
          <a:p>
            <a:r>
              <a:rPr lang="en-US" sz="2200">
                <a:ea typeface="+mn-lt"/>
                <a:cs typeface="+mn-lt"/>
              </a:rPr>
              <a:t>Special education services</a:t>
            </a:r>
            <a:endParaRPr lang="en-US" sz="2200"/>
          </a:p>
          <a:p>
            <a:r>
              <a:rPr lang="en-US" sz="2200">
                <a:ea typeface="+mn-lt"/>
                <a:cs typeface="+mn-lt"/>
              </a:rPr>
              <a:t>Crisis preparedness, response, and recovery</a:t>
            </a:r>
            <a:endParaRPr lang="en-US" sz="2200"/>
          </a:p>
          <a:p>
            <a:r>
              <a:rPr lang="en-US" sz="2200">
                <a:ea typeface="+mn-lt"/>
                <a:cs typeface="+mn-lt"/>
              </a:rPr>
              <a:t>Family-school-community collaboration</a:t>
            </a:r>
            <a:endParaRPr lang="en-US" sz="2200"/>
          </a:p>
          <a:p>
            <a:r>
              <a:rPr lang="en-US" sz="2200">
                <a:ea typeface="+mn-lt"/>
                <a:cs typeface="+mn-lt"/>
              </a:rPr>
              <a:t>Cultural competence</a:t>
            </a:r>
            <a:endParaRPr lang="en-US" sz="2200"/>
          </a:p>
          <a:p>
            <a:pPr marL="342900" indent="-342900"/>
            <a:endParaRPr lang="en-US" dirty="0"/>
          </a:p>
          <a:p>
            <a:pPr marL="342900" indent="-342900"/>
            <a:endParaRPr lang="en-US" dirty="0"/>
          </a:p>
        </p:txBody>
      </p:sp>
      <p:pic>
        <p:nvPicPr>
          <p:cNvPr id="4" name="Graphic 4" descr="Books with solid fill">
            <a:extLst>
              <a:ext uri="{FF2B5EF4-FFF2-40B4-BE49-F238E27FC236}">
                <a16:creationId xmlns:a16="http://schemas.microsoft.com/office/drawing/2014/main" id="{C8B64AD5-73BF-4951-9AD2-2E14663FF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4565" y="1205753"/>
            <a:ext cx="4428564" cy="445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760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88F18-F092-463D-A5AE-97DF7228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233" y="114210"/>
            <a:ext cx="10241280" cy="651735"/>
          </a:xfrm>
        </p:spPr>
        <p:txBody>
          <a:bodyPr/>
          <a:lstStyle/>
          <a:p>
            <a:r>
              <a:rPr lang="en-US" dirty="0"/>
              <a:t>4. Graduate coursework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FA63D-E4E5-4EF9-A653-E0B15122C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012" y="803417"/>
            <a:ext cx="10241280" cy="5250269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en-US" sz="2400" i="1">
                <a:ea typeface="+mn-lt"/>
                <a:cs typeface="+mn-lt"/>
              </a:rPr>
              <a:t>Foundations of Services Needed in Schools</a:t>
            </a:r>
            <a:endParaRPr lang="en-US" sz="2400" i="1" dirty="0">
              <a:ea typeface="+mn-lt"/>
              <a:cs typeface="+mn-lt"/>
            </a:endParaRPr>
          </a:p>
          <a:p>
            <a:pPr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Data collection and analysis</a:t>
            </a:r>
            <a:endParaRPr lang="en-US"/>
          </a:p>
          <a:p>
            <a:pPr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Resilience and risk factors</a:t>
            </a:r>
            <a:endParaRPr lang="en-US"/>
          </a:p>
          <a:p>
            <a:pPr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Consultation and collaboration</a:t>
            </a:r>
            <a:endParaRPr lang="en-US"/>
          </a:p>
          <a:p>
            <a:pPr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Diversity in development and learning</a:t>
            </a:r>
            <a:endParaRPr lang="en-US"/>
          </a:p>
          <a:p>
            <a:pPr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Research and program evaluation</a:t>
            </a:r>
            <a:endParaRPr lang="en-US"/>
          </a:p>
          <a:p>
            <a:pPr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Professional ethics</a:t>
            </a:r>
            <a:endParaRPr lang="en-US"/>
          </a:p>
          <a:p>
            <a:pPr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Education law</a:t>
            </a:r>
            <a:endParaRPr lang="en-US"/>
          </a:p>
          <a:p>
            <a:pPr marL="0" indent="0">
              <a:buNone/>
            </a:pPr>
            <a:endParaRPr lang="en-US" sz="2400" i="1" dirty="0"/>
          </a:p>
          <a:p>
            <a:pPr marL="342900" indent="-342900"/>
            <a:endParaRPr lang="en-US" dirty="0"/>
          </a:p>
          <a:p>
            <a:pPr marL="342900" indent="-342900"/>
            <a:endParaRPr lang="en-US" dirty="0"/>
          </a:p>
        </p:txBody>
      </p:sp>
      <p:pic>
        <p:nvPicPr>
          <p:cNvPr id="5" name="Graphic 4" descr="Books with solid fill">
            <a:extLst>
              <a:ext uri="{FF2B5EF4-FFF2-40B4-BE49-F238E27FC236}">
                <a16:creationId xmlns:a16="http://schemas.microsoft.com/office/drawing/2014/main" id="{91726865-B57D-477C-BD92-6C8FB3CEF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14565" y="1205753"/>
            <a:ext cx="4428564" cy="445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173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C5CC17-FF17-43CF-B073-D9051465D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/>
              <a:t>sdfs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E2DDC-0D14-44E6-A1AB-2EEC095074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9318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7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543D98-0AA2-43B4-B508-DC1DB7F3DC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2414" y="1406060"/>
            <a:ext cx="6857572" cy="4045450"/>
          </a:xfrm>
          <a:prstGeom prst="rect">
            <a:avLst/>
          </a:prstGeom>
          <a:gradFill>
            <a:gsLst>
              <a:gs pos="0">
                <a:schemeClr val="accent4">
                  <a:alpha val="0"/>
                </a:schemeClr>
              </a:gs>
              <a:gs pos="96000">
                <a:schemeClr val="accent2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9723C1D-9A1A-465B-8164-483BF5426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98889" y="3617790"/>
            <a:ext cx="2453337" cy="4027079"/>
          </a:xfrm>
          <a:prstGeom prst="rect">
            <a:avLst/>
          </a:prstGeom>
          <a:gradFill>
            <a:gsLst>
              <a:gs pos="2000">
                <a:schemeClr val="accent5">
                  <a:alpha val="35000"/>
                </a:schemeClr>
              </a:gs>
              <a:gs pos="67000">
                <a:schemeClr val="accent4">
                  <a:alpha val="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6680484-5F73-4078-85C2-415205B1A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30441" y="1644149"/>
            <a:ext cx="4384532" cy="4196758"/>
          </a:xfrm>
          <a:custGeom>
            <a:avLst/>
            <a:gdLst>
              <a:gd name="connsiteX0" fmla="*/ 44539 w 4384532"/>
              <a:gd name="connsiteY0" fmla="*/ 2446310 h 4196758"/>
              <a:gd name="connsiteX1" fmla="*/ 0 w 4384532"/>
              <a:gd name="connsiteY1" fmla="*/ 2004492 h 4196758"/>
              <a:gd name="connsiteX2" fmla="*/ 500607 w 4384532"/>
              <a:gd name="connsiteY2" fmla="*/ 610007 h 4196758"/>
              <a:gd name="connsiteX3" fmla="*/ 589546 w 4384532"/>
              <a:gd name="connsiteY3" fmla="*/ 512149 h 4196758"/>
              <a:gd name="connsiteX4" fmla="*/ 3077760 w 4384532"/>
              <a:gd name="connsiteY4" fmla="*/ 0 h 4196758"/>
              <a:gd name="connsiteX5" fmla="*/ 3237230 w 4384532"/>
              <a:gd name="connsiteY5" fmla="*/ 76821 h 4196758"/>
              <a:gd name="connsiteX6" fmla="*/ 4384532 w 4384532"/>
              <a:gd name="connsiteY6" fmla="*/ 2004492 h 4196758"/>
              <a:gd name="connsiteX7" fmla="*/ 2192266 w 4384532"/>
              <a:gd name="connsiteY7" fmla="*/ 4196758 h 4196758"/>
              <a:gd name="connsiteX8" fmla="*/ 44539 w 4384532"/>
              <a:gd name="connsiteY8" fmla="*/ 2446310 h 419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84532" h="4196758">
                <a:moveTo>
                  <a:pt x="44539" y="2446310"/>
                </a:moveTo>
                <a:cubicBezTo>
                  <a:pt x="15336" y="2303599"/>
                  <a:pt x="0" y="2155836"/>
                  <a:pt x="0" y="2004492"/>
                </a:cubicBezTo>
                <a:cubicBezTo>
                  <a:pt x="0" y="1474787"/>
                  <a:pt x="187867" y="988960"/>
                  <a:pt x="500607" y="610007"/>
                </a:cubicBezTo>
                <a:lnTo>
                  <a:pt x="589546" y="512149"/>
                </a:lnTo>
                <a:lnTo>
                  <a:pt x="3077760" y="0"/>
                </a:lnTo>
                <a:lnTo>
                  <a:pt x="3237230" y="76821"/>
                </a:lnTo>
                <a:cubicBezTo>
                  <a:pt x="3920615" y="448057"/>
                  <a:pt x="4384532" y="1172098"/>
                  <a:pt x="4384532" y="2004492"/>
                </a:cubicBezTo>
                <a:cubicBezTo>
                  <a:pt x="4384532" y="3215247"/>
                  <a:pt x="3403021" y="4196758"/>
                  <a:pt x="2192266" y="4196758"/>
                </a:cubicBezTo>
                <a:cubicBezTo>
                  <a:pt x="1132855" y="4196758"/>
                  <a:pt x="248960" y="3445288"/>
                  <a:pt x="44539" y="2446310"/>
                </a:cubicBezTo>
                <a:close/>
              </a:path>
            </a:pathLst>
          </a:custGeom>
          <a:gradFill>
            <a:gsLst>
              <a:gs pos="39000">
                <a:schemeClr val="accent4">
                  <a:lumMod val="20000"/>
                  <a:lumOff val="80000"/>
                  <a:alpha val="0"/>
                </a:schemeClr>
              </a:gs>
              <a:gs pos="100000">
                <a:schemeClr val="accent6">
                  <a:alpha val="29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F09666-9177-4CAB-815B-01518943F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273" y="1234888"/>
            <a:ext cx="4057635" cy="994763"/>
          </a:xfrm>
        </p:spPr>
        <p:txBody>
          <a:bodyPr>
            <a:normAutofit/>
          </a:bodyPr>
          <a:lstStyle/>
          <a:p>
            <a:pPr algn="r"/>
            <a:r>
              <a:rPr lang="en-US" sz="2200" dirty="0">
                <a:solidFill>
                  <a:srgbClr val="000000"/>
                </a:solidFill>
              </a:rPr>
              <a:t>Getting a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304A7-233A-48EE-8275-F75A77016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8844" y="194985"/>
            <a:ext cx="7959336" cy="6484393"/>
          </a:xfrm>
        </p:spPr>
        <p:txBody>
          <a:bodyPr vert="horz" lIns="0" tIns="0" rIns="0" bIns="0" rtlCol="0" anchor="t">
            <a:normAutofit/>
          </a:bodyPr>
          <a:lstStyle/>
          <a:p>
            <a:pPr marL="342900" indent="-342900"/>
            <a:r>
              <a:rPr lang="en-US" sz="2400" dirty="0"/>
              <a:t>Must hold a current, valid state credential to practice</a:t>
            </a:r>
            <a:endParaRPr lang="en-US" dirty="0"/>
          </a:p>
          <a:p>
            <a:pPr marL="800100" lvl="1" indent="0"/>
            <a:r>
              <a:rPr lang="en-US" sz="2400" dirty="0"/>
              <a:t>Holding an NCSP is one path to work in some states (like MD)</a:t>
            </a:r>
          </a:p>
          <a:p>
            <a:pPr marL="342900" indent="-342900"/>
            <a:endParaRPr lang="en-US" sz="2400" dirty="0"/>
          </a:p>
          <a:p>
            <a:pPr marL="342900" indent="-342900"/>
            <a:r>
              <a:rPr lang="en-US" sz="2400" dirty="0"/>
              <a:t>Link to NASP's database of state credentialing requirements: </a:t>
            </a:r>
            <a:r>
              <a:rPr lang="en-US" sz="2400" dirty="0">
                <a:ea typeface="+mn-lt"/>
                <a:cs typeface="+mn-lt"/>
                <a:hlinkClick r:id="rId2"/>
              </a:rPr>
              <a:t>State School Psychology Credentialing Requirements (nasponline.org)</a:t>
            </a:r>
            <a:endParaRPr lang="en-US" sz="2400" dirty="0">
              <a:ea typeface="+mn-lt"/>
              <a:cs typeface="+mn-lt"/>
            </a:endParaRPr>
          </a:p>
          <a:p>
            <a:pPr marL="342900" indent="-342900"/>
            <a:endParaRPr lang="en-US" sz="2400" dirty="0"/>
          </a:p>
          <a:p>
            <a:pPr marL="342900" indent="-342900"/>
            <a:r>
              <a:rPr lang="en-US" sz="2400" dirty="0"/>
              <a:t>Independent practice may require an additional credential</a:t>
            </a:r>
          </a:p>
          <a:p>
            <a:pPr marL="342900" indent="-342900"/>
            <a:endParaRPr lang="en-US" sz="2400" dirty="0"/>
          </a:p>
          <a:p>
            <a:pPr marL="342900" indent="-342900"/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8C5D2-C903-4E1E-910F-8CDD07C33812}"/>
              </a:ext>
            </a:extLst>
          </p:cNvPr>
          <p:cNvSpPr txBox="1"/>
          <p:nvPr/>
        </p:nvSpPr>
        <p:spPr>
          <a:xfrm>
            <a:off x="152400" y="98611"/>
            <a:ext cx="2743200" cy="11387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6800" dirty="0">
                <a:solidFill>
                  <a:schemeClr val="bg1"/>
                </a:solidFill>
              </a:rPr>
              <a:t>5.</a:t>
            </a:r>
          </a:p>
        </p:txBody>
      </p:sp>
    </p:spTree>
    <p:extLst>
      <p:ext uri="{BB962C8B-B14F-4D97-AF65-F5344CB8AC3E}">
        <p14:creationId xmlns:p14="http://schemas.microsoft.com/office/powerpoint/2010/main" val="159772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5EA98-789A-4113-A8DD-FF166362B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122" y="180471"/>
            <a:ext cx="10241280" cy="611588"/>
          </a:xfrm>
        </p:spPr>
        <p:txBody>
          <a:bodyPr/>
          <a:lstStyle/>
          <a:p>
            <a:r>
              <a:rPr lang="en-US" dirty="0"/>
              <a:t>Job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9A875-0105-47AA-A3FE-0F25F88C8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24" y="902029"/>
            <a:ext cx="7256033" cy="5321986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400" dirty="0"/>
              <a:t>Ranked #2 Best Social Services Jobs, #18 Best STEM Jobs</a:t>
            </a:r>
          </a:p>
          <a:p>
            <a:endParaRPr lang="en-US" sz="2400" dirty="0"/>
          </a:p>
          <a:p>
            <a:r>
              <a:rPr lang="en-US" sz="2400" dirty="0"/>
              <a:t>Federal education laws include provisions for school psychological services</a:t>
            </a:r>
          </a:p>
          <a:p>
            <a:endParaRPr lang="en-US" sz="2400" dirty="0"/>
          </a:p>
          <a:p>
            <a:r>
              <a:rPr lang="en-US" sz="2400" dirty="0"/>
              <a:t>High demand across the nation—national shortage</a:t>
            </a:r>
          </a:p>
          <a:p>
            <a:endParaRPr lang="en-US" sz="2400" dirty="0"/>
          </a:p>
          <a:p>
            <a:r>
              <a:rPr lang="en-US" sz="2400" dirty="0"/>
              <a:t>Need for professionals from culturally and linguistically diverse backgrounds</a:t>
            </a:r>
          </a:p>
        </p:txBody>
      </p:sp>
      <p:pic>
        <p:nvPicPr>
          <p:cNvPr id="5" name="Graphic 5" descr="Briefcase outline">
            <a:extLst>
              <a:ext uri="{FF2B5EF4-FFF2-40B4-BE49-F238E27FC236}">
                <a16:creationId xmlns:a16="http://schemas.microsoft.com/office/drawing/2014/main" id="{2A69901B-8A01-4FDA-816E-184853BA4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46893" y="1142999"/>
            <a:ext cx="4061010" cy="404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121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8A22513-307E-4203-BEFF-5BBBFAFDDE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211F11-4937-44F9-B733-211517A2D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49076" y="-431"/>
            <a:ext cx="11742924" cy="6858427"/>
          </a:xfrm>
          <a:prstGeom prst="rect">
            <a:avLst/>
          </a:prstGeom>
          <a:gradFill>
            <a:gsLst>
              <a:gs pos="2000">
                <a:schemeClr val="accent5">
                  <a:alpha val="17000"/>
                </a:schemeClr>
              </a:gs>
              <a:gs pos="100000">
                <a:schemeClr val="accent6">
                  <a:lumMod val="75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CF7BA0D-619B-4BA4-AF41-9F99DE301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49076" y="-429"/>
            <a:ext cx="11742924" cy="6400800"/>
          </a:xfrm>
          <a:prstGeom prst="rect">
            <a:avLst/>
          </a:prstGeom>
          <a:gradFill>
            <a:gsLst>
              <a:gs pos="0">
                <a:schemeClr val="accent5">
                  <a:alpha val="76000"/>
                </a:schemeClr>
              </a:gs>
              <a:gs pos="100000">
                <a:schemeClr val="accent2">
                  <a:lumMod val="20000"/>
                  <a:lumOff val="80000"/>
                  <a:alpha val="1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20A1EE3-9DEB-45B0-A9FA-0804579257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-12648"/>
            <a:ext cx="11742924" cy="6870648"/>
          </a:xfrm>
          <a:prstGeom prst="rect">
            <a:avLst/>
          </a:prstGeom>
          <a:gradFill>
            <a:gsLst>
              <a:gs pos="37000">
                <a:schemeClr val="accent5">
                  <a:lumMod val="60000"/>
                  <a:lumOff val="40000"/>
                  <a:alpha val="25000"/>
                </a:schemeClr>
              </a:gs>
              <a:gs pos="100000">
                <a:schemeClr val="accent2">
                  <a:alpha val="74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9513AF-ACB9-491F-AB2C-AA27171C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8860813" cy="6857572"/>
          </a:xfrm>
          <a:prstGeom prst="rect">
            <a:avLst/>
          </a:prstGeom>
          <a:gradFill>
            <a:gsLst>
              <a:gs pos="6000">
                <a:schemeClr val="accent2">
                  <a:alpha val="88000"/>
                </a:schemeClr>
              </a:gs>
              <a:gs pos="100000">
                <a:schemeClr val="accent6">
                  <a:lumMod val="75000"/>
                  <a:alpha val="66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5F36B92-14BC-4E12-8F9A-737EFED6C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3533214">
            <a:off x="5243949" y="-200984"/>
            <a:ext cx="6022658" cy="6022658"/>
          </a:xfrm>
          <a:custGeom>
            <a:avLst/>
            <a:gdLst>
              <a:gd name="connsiteX0" fmla="*/ 5757156 w 6022658"/>
              <a:gd name="connsiteY0" fmla="*/ 4243377 h 6022658"/>
              <a:gd name="connsiteX1" fmla="*/ 4298301 w 6022658"/>
              <a:gd name="connsiteY1" fmla="*/ 5730698 h 6022658"/>
              <a:gd name="connsiteX2" fmla="*/ 4183474 w 6022658"/>
              <a:gd name="connsiteY2" fmla="*/ 5786013 h 6022658"/>
              <a:gd name="connsiteX3" fmla="*/ 3011329 w 6022658"/>
              <a:gd name="connsiteY3" fmla="*/ 6022658 h 6022658"/>
              <a:gd name="connsiteX4" fmla="*/ 0 w 6022658"/>
              <a:gd name="connsiteY4" fmla="*/ 3011329 h 6022658"/>
              <a:gd name="connsiteX5" fmla="*/ 3011329 w 6022658"/>
              <a:gd name="connsiteY5" fmla="*/ 0 h 6022658"/>
              <a:gd name="connsiteX6" fmla="*/ 6022658 w 6022658"/>
              <a:gd name="connsiteY6" fmla="*/ 3011329 h 6022658"/>
              <a:gd name="connsiteX7" fmla="*/ 5786013 w 6022658"/>
              <a:gd name="connsiteY7" fmla="*/ 4183474 h 6022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22658" h="6022658">
                <a:moveTo>
                  <a:pt x="5757156" y="4243377"/>
                </a:moveTo>
                <a:lnTo>
                  <a:pt x="4298301" y="5730698"/>
                </a:lnTo>
                <a:lnTo>
                  <a:pt x="4183474" y="5786013"/>
                </a:lnTo>
                <a:cubicBezTo>
                  <a:pt x="3823203" y="5938395"/>
                  <a:pt x="3427106" y="6022658"/>
                  <a:pt x="3011329" y="6022658"/>
                </a:cubicBezTo>
                <a:cubicBezTo>
                  <a:pt x="1348218" y="6022658"/>
                  <a:pt x="0" y="4674440"/>
                  <a:pt x="0" y="3011329"/>
                </a:cubicBezTo>
                <a:cubicBezTo>
                  <a:pt x="0" y="1348218"/>
                  <a:pt x="1348218" y="0"/>
                  <a:pt x="3011329" y="0"/>
                </a:cubicBezTo>
                <a:cubicBezTo>
                  <a:pt x="4674440" y="0"/>
                  <a:pt x="6022658" y="1348218"/>
                  <a:pt x="6022658" y="3011329"/>
                </a:cubicBezTo>
                <a:cubicBezTo>
                  <a:pt x="6022658" y="3427107"/>
                  <a:pt x="5938394" y="3823204"/>
                  <a:pt x="5786013" y="4183474"/>
                </a:cubicBezTo>
                <a:close/>
              </a:path>
            </a:pathLst>
          </a:custGeom>
          <a:gradFill>
            <a:gsLst>
              <a:gs pos="21000">
                <a:schemeClr val="accent2">
                  <a:alpha val="0"/>
                </a:schemeClr>
              </a:gs>
              <a:gs pos="85000">
                <a:schemeClr val="accent6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E4B22-1610-40A3-8A93-0204B780D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96" y="844456"/>
            <a:ext cx="5068521" cy="2573922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5000" spc="750" dirty="0">
                <a:solidFill>
                  <a:schemeClr val="bg1"/>
                </a:solidFill>
              </a:rPr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F1D878-5419-49DA-A106-BF05989AD58C}"/>
              </a:ext>
            </a:extLst>
          </p:cNvPr>
          <p:cNvSpPr txBox="1"/>
          <p:nvPr/>
        </p:nvSpPr>
        <p:spPr>
          <a:xfrm>
            <a:off x="457202" y="3523130"/>
            <a:ext cx="945776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To learn more about school psychology, visit www.nasponline.org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15AA16-4513-4D79-964B-3AA943A38051}"/>
              </a:ext>
            </a:extLst>
          </p:cNvPr>
          <p:cNvSpPr txBox="1"/>
          <p:nvPr/>
        </p:nvSpPr>
        <p:spPr>
          <a:xfrm>
            <a:off x="447677" y="4159063"/>
            <a:ext cx="830131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To view a comprehensive list of doctoral and specialist-level school psychology programs, visit </a:t>
            </a:r>
            <a:r>
              <a:rPr lang="en-US" sz="2400" dirty="0">
                <a:solidFill>
                  <a:schemeClr val="bg1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Approved Programs (nasponline.org)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997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4">
            <a:alphaModFix/>
          </a:blip>
          <a:srcRect l="16113" t="9542" r="38251" b="37706"/>
          <a:stretch/>
        </p:blipFill>
        <p:spPr>
          <a:xfrm>
            <a:off x="3519837" y="372356"/>
            <a:ext cx="3909728" cy="3876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3323134" y="61635"/>
            <a:ext cx="4331901" cy="4460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6">
            <a:alphaModFix/>
          </a:blip>
          <a:srcRect b="57055"/>
          <a:stretch/>
        </p:blipFill>
        <p:spPr>
          <a:xfrm>
            <a:off x="-315733" y="2605200"/>
            <a:ext cx="4077799" cy="74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6">
            <a:alphaModFix/>
          </a:blip>
          <a:srcRect b="45761"/>
          <a:stretch/>
        </p:blipFill>
        <p:spPr>
          <a:xfrm>
            <a:off x="-203200" y="402025"/>
            <a:ext cx="3812099" cy="941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22400" y="132787"/>
            <a:ext cx="1892067" cy="1662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l="74146" t="26189" r="4684" b="38844"/>
          <a:stretch/>
        </p:blipFill>
        <p:spPr>
          <a:xfrm>
            <a:off x="10340400" y="339633"/>
            <a:ext cx="1373901" cy="1276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29220" y="2989367"/>
            <a:ext cx="4897696" cy="289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hlinkClick r:id="rId9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276867" y="203867"/>
            <a:ext cx="1500935" cy="151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13">
            <a:alphaModFix/>
          </a:blip>
          <a:srcRect l="17791" t="4751" r="22224" b="6097"/>
          <a:stretch/>
        </p:blipFill>
        <p:spPr>
          <a:xfrm>
            <a:off x="10545888" y="1808034"/>
            <a:ext cx="962905" cy="14312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3508633" y="398067"/>
            <a:ext cx="3952000" cy="1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467" kern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Learn about school psychology and school psychology graduate programs in the area.</a:t>
            </a:r>
            <a:endParaRPr sz="1467" kern="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1467" i="1" kern="0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**Presented by the Maryland School Psychologists’ Association**</a:t>
            </a:r>
            <a:endParaRPr sz="1467" i="1" kern="0">
              <a:solidFill>
                <a:srgbClr val="FFFFFF"/>
              </a:solidFill>
              <a:latin typeface="Josefin Sans"/>
              <a:ea typeface="Josefin Sans"/>
              <a:cs typeface="Josefin Sans"/>
              <a:sym typeface="Josefin Sans"/>
            </a:endParaRPr>
          </a:p>
        </p:txBody>
      </p:sp>
      <p:pic>
        <p:nvPicPr>
          <p:cNvPr id="64" name="Google Shape;64;p13">
            <a:hlinkClick r:id="rId14"/>
          </p:cNvPr>
          <p:cNvPicPr preferRelativeResize="0"/>
          <p:nvPr/>
        </p:nvPicPr>
        <p:blipFill rotWithShape="1">
          <a:blip r:embed="rId15">
            <a:alphaModFix/>
          </a:blip>
          <a:srcRect l="26623" t="18593" r="54309" b="7941"/>
          <a:stretch/>
        </p:blipFill>
        <p:spPr>
          <a:xfrm rot="53">
            <a:off x="3863665" y="1684070"/>
            <a:ext cx="1256467" cy="2401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16">
            <a:alphaModFix/>
          </a:blip>
          <a:srcRect l="16794" r="61885" b="50320"/>
          <a:stretch/>
        </p:blipFill>
        <p:spPr>
          <a:xfrm>
            <a:off x="3791767" y="1589203"/>
            <a:ext cx="180067" cy="255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16">
            <a:alphaModFix/>
          </a:blip>
          <a:srcRect l="16794" r="61885" b="50320"/>
          <a:stretch/>
        </p:blipFill>
        <p:spPr>
          <a:xfrm>
            <a:off x="5015867" y="1589203"/>
            <a:ext cx="180067" cy="255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16">
            <a:alphaModFix/>
          </a:blip>
          <a:srcRect l="16794" r="61885" b="50320"/>
          <a:stretch/>
        </p:blipFill>
        <p:spPr>
          <a:xfrm>
            <a:off x="5015867" y="3937169"/>
            <a:ext cx="180067" cy="255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16">
            <a:alphaModFix/>
          </a:blip>
          <a:srcRect l="16794" r="61885" b="50320"/>
          <a:stretch/>
        </p:blipFill>
        <p:spPr>
          <a:xfrm>
            <a:off x="3791767" y="3937169"/>
            <a:ext cx="180067" cy="255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17">
            <a:alphaModFix/>
          </a:blip>
          <a:srcRect t="54919" b="3211"/>
          <a:stretch/>
        </p:blipFill>
        <p:spPr>
          <a:xfrm>
            <a:off x="171367" y="3292600"/>
            <a:ext cx="3063000" cy="18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>
            <a:hlinkClick r:id="rId18"/>
          </p:cNvPr>
          <p:cNvPicPr preferRelativeResize="0"/>
          <p:nvPr/>
        </p:nvPicPr>
        <p:blipFill rotWithShape="1">
          <a:blip r:embed="rId19">
            <a:alphaModFix/>
          </a:blip>
          <a:srcRect l="2988" t="20163" r="5066" b="1133"/>
          <a:stretch/>
        </p:blipFill>
        <p:spPr>
          <a:xfrm>
            <a:off x="1493362" y="3629583"/>
            <a:ext cx="419017" cy="522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>
            <a:hlinkClick r:id="rId20"/>
          </p:cNvPr>
          <p:cNvPicPr preferRelativeResize="0"/>
          <p:nvPr/>
        </p:nvPicPr>
        <p:blipFill rotWithShape="1">
          <a:blip r:embed="rId21">
            <a:alphaModFix/>
          </a:blip>
          <a:srcRect l="11837" t="4720" r="14503" b="7041"/>
          <a:stretch/>
        </p:blipFill>
        <p:spPr>
          <a:xfrm>
            <a:off x="2192657" y="3530233"/>
            <a:ext cx="794507" cy="63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260966" y="4665984"/>
            <a:ext cx="794500" cy="350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187733" y="2377796"/>
            <a:ext cx="1892067" cy="120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8448767" y="2605199"/>
            <a:ext cx="2981099" cy="4471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>
            <a:hlinkClick r:id="rId27"/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227934" y="3242634"/>
            <a:ext cx="1092199" cy="109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>
            <a:hlinkClick r:id="rId29"/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2244333" y="4457692"/>
            <a:ext cx="1131699" cy="636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>
            <a:hlinkClick r:id="rId31"/>
          </p:cNvPr>
          <p:cNvPicPr preferRelativeResize="0"/>
          <p:nvPr/>
        </p:nvPicPr>
        <p:blipFill rotWithShape="1">
          <a:blip r:embed="rId32">
            <a:alphaModFix/>
          </a:blip>
          <a:srcRect t="29986"/>
          <a:stretch/>
        </p:blipFill>
        <p:spPr>
          <a:xfrm>
            <a:off x="428089" y="4462003"/>
            <a:ext cx="564400" cy="533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>
            <a:hlinkClick r:id="rId33"/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448753" y="392435"/>
            <a:ext cx="712280" cy="63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>
            <a:hlinkClick r:id="rId35"/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364234" y="362522"/>
            <a:ext cx="712265" cy="66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 rotWithShape="1">
          <a:blip r:embed="rId6">
            <a:alphaModFix/>
          </a:blip>
          <a:srcRect b="57055"/>
          <a:stretch/>
        </p:blipFill>
        <p:spPr>
          <a:xfrm>
            <a:off x="-300833" y="1589200"/>
            <a:ext cx="4077801" cy="74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>
            <a:hlinkClick r:id="rId37"/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2283401" y="387434"/>
            <a:ext cx="712265" cy="636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>
            <a:hlinkClick r:id="rId39"/>
          </p:cNvPr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80051" y="1534633"/>
            <a:ext cx="666499" cy="66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>
            <a:hlinkClick r:id="rId41"/>
          </p:cNvPr>
          <p:cNvPicPr preferRelativeResize="0"/>
          <p:nvPr/>
        </p:nvPicPr>
        <p:blipFill rotWithShape="1">
          <a:blip r:embed="rId42">
            <a:alphaModFix/>
          </a:blip>
          <a:srcRect l="10736" r="9854"/>
          <a:stretch/>
        </p:blipFill>
        <p:spPr>
          <a:xfrm>
            <a:off x="5509301" y="1867333"/>
            <a:ext cx="1595751" cy="6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 rotWithShape="1">
          <a:blip r:embed="rId16">
            <a:alphaModFix/>
          </a:blip>
          <a:srcRect r="83076" b="68497"/>
          <a:stretch/>
        </p:blipFill>
        <p:spPr>
          <a:xfrm>
            <a:off x="7007600" y="2443497"/>
            <a:ext cx="141355" cy="1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16">
            <a:alphaModFix/>
          </a:blip>
          <a:srcRect r="83076" b="68497"/>
          <a:stretch/>
        </p:blipFill>
        <p:spPr>
          <a:xfrm>
            <a:off x="5466549" y="2468097"/>
            <a:ext cx="141355" cy="1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16">
            <a:alphaModFix/>
          </a:blip>
          <a:srcRect r="83076" b="68497"/>
          <a:stretch/>
        </p:blipFill>
        <p:spPr>
          <a:xfrm>
            <a:off x="7007600" y="1808030"/>
            <a:ext cx="141355" cy="1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16">
            <a:alphaModFix/>
          </a:blip>
          <a:srcRect r="83076" b="68497"/>
          <a:stretch/>
        </p:blipFill>
        <p:spPr>
          <a:xfrm>
            <a:off x="5484016" y="1808030"/>
            <a:ext cx="141355" cy="1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>
            <a:hlinkClick r:id="rId43"/>
          </p:cNvPr>
          <p:cNvPicPr preferRelativeResize="0"/>
          <p:nvPr/>
        </p:nvPicPr>
        <p:blipFill rotWithShape="1">
          <a:blip r:embed="rId44">
            <a:alphaModFix/>
          </a:blip>
          <a:srcRect l="5686" t="20853" r="87120" b="67075"/>
          <a:stretch/>
        </p:blipFill>
        <p:spPr>
          <a:xfrm>
            <a:off x="5770718" y="2887196"/>
            <a:ext cx="1092199" cy="108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16">
            <a:alphaModFix/>
          </a:blip>
          <a:srcRect r="83076" b="68497"/>
          <a:stretch/>
        </p:blipFill>
        <p:spPr>
          <a:xfrm>
            <a:off x="5709000" y="2829063"/>
            <a:ext cx="141355" cy="1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16">
            <a:alphaModFix/>
          </a:blip>
          <a:srcRect r="83076" b="68497"/>
          <a:stretch/>
        </p:blipFill>
        <p:spPr>
          <a:xfrm>
            <a:off x="6797300" y="2829063"/>
            <a:ext cx="141355" cy="1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6">
            <a:alphaModFix/>
          </a:blip>
          <a:srcRect r="83076" b="68497"/>
          <a:stretch/>
        </p:blipFill>
        <p:spPr>
          <a:xfrm>
            <a:off x="6797300" y="3883530"/>
            <a:ext cx="141355" cy="1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16">
            <a:alphaModFix/>
          </a:blip>
          <a:srcRect r="83076" b="68497"/>
          <a:stretch/>
        </p:blipFill>
        <p:spPr>
          <a:xfrm>
            <a:off x="5679700" y="3883530"/>
            <a:ext cx="141355" cy="16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>
            <a:hlinkClick r:id="rId45"/>
          </p:cNvPr>
          <p:cNvPicPr preferRelativeResize="0"/>
          <p:nvPr/>
        </p:nvPicPr>
        <p:blipFill rotWithShape="1">
          <a:blip r:embed="rId46">
            <a:alphaModFix/>
          </a:blip>
          <a:srcRect l="10771" t="27540" r="9202" b="25756"/>
          <a:stretch/>
        </p:blipFill>
        <p:spPr>
          <a:xfrm>
            <a:off x="1628953" y="1537651"/>
            <a:ext cx="794503" cy="6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>
            <a:hlinkClick r:id="rId47"/>
          </p:cNvPr>
          <p:cNvPicPr preferRelativeResize="0"/>
          <p:nvPr/>
        </p:nvPicPr>
        <p:blipFill rotWithShape="1">
          <a:blip r:embed="rId48">
            <a:alphaModFix/>
          </a:blip>
          <a:srcRect l="15691" r="16350"/>
          <a:stretch/>
        </p:blipFill>
        <p:spPr>
          <a:xfrm>
            <a:off x="2490233" y="1538997"/>
            <a:ext cx="794500" cy="6578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>
            <a:hlinkClick r:id="rId49"/>
          </p:cNvPr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237615" y="2557015"/>
            <a:ext cx="666467" cy="66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3">
            <a:hlinkClick r:id="rId51"/>
          </p:cNvPr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984851" y="2557017"/>
            <a:ext cx="666467" cy="666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>
            <a:hlinkClick r:id="rId53"/>
          </p:cNvPr>
          <p:cNvPicPr preferRelativeResize="0"/>
          <p:nvPr/>
        </p:nvPicPr>
        <p:blipFill rotWithShape="1">
          <a:blip r:embed="rId54">
            <a:alphaModFix/>
          </a:blip>
          <a:srcRect l="3591" t="6011" r="3134" b="5967"/>
          <a:stretch/>
        </p:blipFill>
        <p:spPr>
          <a:xfrm>
            <a:off x="1697501" y="2557545"/>
            <a:ext cx="712267" cy="672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3">
            <a:hlinkClick r:id="rId55"/>
          </p:cNvPr>
          <p:cNvPicPr preferRelativeResize="0"/>
          <p:nvPr/>
        </p:nvPicPr>
        <p:blipFill rotWithShape="1">
          <a:blip r:embed="rId56">
            <a:alphaModFix/>
          </a:blip>
          <a:srcRect l="22560" r="23684"/>
          <a:stretch/>
        </p:blipFill>
        <p:spPr>
          <a:xfrm>
            <a:off x="2534000" y="2558100"/>
            <a:ext cx="666467" cy="67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3">
            <a:hlinkClick r:id="rId57"/>
          </p:cNvPr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895752" y="1534663"/>
            <a:ext cx="666465" cy="6664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E8EBC-7FF8-4140-BBFA-E0E1A410D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42" y="159035"/>
            <a:ext cx="11550126" cy="857922"/>
          </a:xfrm>
        </p:spPr>
        <p:txBody>
          <a:bodyPr/>
          <a:lstStyle/>
          <a:p>
            <a:r>
              <a:rPr lang="en-US" dirty="0"/>
              <a:t>What do you want In Your Job?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C0BD4F-0322-406E-AF1F-FD34C93400F3}"/>
              </a:ext>
            </a:extLst>
          </p:cNvPr>
          <p:cNvSpPr txBox="1"/>
          <p:nvPr/>
        </p:nvSpPr>
        <p:spPr>
          <a:xfrm>
            <a:off x="1658470" y="1506070"/>
            <a:ext cx="330797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Plenty of job openings across the country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25B00C-02EA-44D1-96D4-AEBAF7656BCC}"/>
              </a:ext>
            </a:extLst>
          </p:cNvPr>
          <p:cNvSpPr txBox="1"/>
          <p:nvPr/>
        </p:nvSpPr>
        <p:spPr>
          <a:xfrm>
            <a:off x="7171204" y="1505510"/>
            <a:ext cx="294042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Diverse roles and responsibilities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F269EC-B6EA-4FBA-9315-48C774871559}"/>
              </a:ext>
            </a:extLst>
          </p:cNvPr>
          <p:cNvSpPr txBox="1"/>
          <p:nvPr/>
        </p:nvSpPr>
        <p:spPr>
          <a:xfrm>
            <a:off x="7170644" y="3611657"/>
            <a:ext cx="2841812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A competitive salary with great benefits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0318C-AA0D-4ABA-83BA-54008A866B42}"/>
              </a:ext>
            </a:extLst>
          </p:cNvPr>
          <p:cNvSpPr txBox="1"/>
          <p:nvPr/>
        </p:nvSpPr>
        <p:spPr>
          <a:xfrm>
            <a:off x="1656790" y="3844178"/>
            <a:ext cx="285077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/>
              <a:t>Job flexibility and stability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916340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698ABF1-2D7A-4C8C-A41A-095741274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E160AE-3C66-4235-84C0-BD472DE6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-17416"/>
            <a:ext cx="12192002" cy="6892832"/>
          </a:xfrm>
          <a:prstGeom prst="rect">
            <a:avLst/>
          </a:prstGeom>
          <a:gradFill>
            <a:gsLst>
              <a:gs pos="0">
                <a:schemeClr val="accent6"/>
              </a:gs>
              <a:gs pos="95000">
                <a:schemeClr val="accent5">
                  <a:alpha val="81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9CC7EE-929B-4FA6-BA5A-86D02B792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4" y="4369578"/>
            <a:ext cx="12192004" cy="2505838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95000">
                <a:schemeClr val="accent2">
                  <a:alpha val="63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BB87F2-3BE0-433A-AD90-24CE82FBF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57191" y="-17416"/>
            <a:ext cx="11734809" cy="6892831"/>
          </a:xfrm>
          <a:prstGeom prst="rect">
            <a:avLst/>
          </a:prstGeom>
          <a:gradFill>
            <a:gsLst>
              <a:gs pos="22000">
                <a:schemeClr val="accent2">
                  <a:alpha val="43000"/>
                </a:schemeClr>
              </a:gs>
              <a:gs pos="99000">
                <a:schemeClr val="accent5">
                  <a:alpha val="33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66B6A15-54B2-4DFA-B2EF-ED937D8CC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417086">
            <a:off x="5496703" y="1105097"/>
            <a:ext cx="5005754" cy="5005754"/>
          </a:xfrm>
          <a:prstGeom prst="ellipse">
            <a:avLst/>
          </a:prstGeom>
          <a:gradFill>
            <a:gsLst>
              <a:gs pos="31000">
                <a:schemeClr val="accent6">
                  <a:lumMod val="75000"/>
                  <a:alpha val="0"/>
                </a:schemeClr>
              </a:gs>
              <a:gs pos="85000">
                <a:schemeClr val="accent6">
                  <a:alpha val="37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0DA6D8-1AE1-42F8-808F-E247404A44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935529" y="-1495746"/>
            <a:ext cx="4739543" cy="7696200"/>
          </a:xfrm>
          <a:prstGeom prst="rect">
            <a:avLst/>
          </a:prstGeom>
          <a:gradFill>
            <a:gsLst>
              <a:gs pos="5200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6">
                  <a:alpha val="2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7027C3-6964-47A4-BC6C-AFD0BBEAAAD8}"/>
              </a:ext>
            </a:extLst>
          </p:cNvPr>
          <p:cNvSpPr txBox="1"/>
          <p:nvPr/>
        </p:nvSpPr>
        <p:spPr>
          <a:xfrm>
            <a:off x="455887" y="446205"/>
            <a:ext cx="11623468" cy="1052595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b="1" cap="all" spc="750">
                <a:solidFill>
                  <a:schemeClr val="bg1"/>
                </a:solidFill>
                <a:latin typeface="Calibri"/>
                <a:ea typeface="+mj-ea"/>
                <a:cs typeface="Calibri Light"/>
              </a:rPr>
              <a:t>Why I became a school psychologist:</a:t>
            </a:r>
            <a:endParaRPr lang="en-US" sz="2800">
              <a:solidFill>
                <a:schemeClr val="bg1"/>
              </a:solidFill>
              <a:latin typeface="Calibri"/>
              <a:ea typeface="+mj-ea"/>
              <a:cs typeface="Calibri Ligh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E44CD4-F7E7-438D-AB23-E0BA7EC479E0}"/>
              </a:ext>
            </a:extLst>
          </p:cNvPr>
          <p:cNvSpPr txBox="1"/>
          <p:nvPr/>
        </p:nvSpPr>
        <p:spPr>
          <a:xfrm>
            <a:off x="455886" y="2732204"/>
            <a:ext cx="11623468" cy="1052595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b="1" cap="all" spc="750">
                <a:solidFill>
                  <a:schemeClr val="bg1"/>
                </a:solidFill>
                <a:latin typeface="Calibri"/>
                <a:ea typeface="+mj-ea"/>
                <a:cs typeface="Calibri Light"/>
              </a:rPr>
              <a:t>The best part of being a school psychologist:</a:t>
            </a:r>
            <a:endParaRPr lang="en-US" sz="2800">
              <a:solidFill>
                <a:schemeClr val="bg1"/>
              </a:solidFill>
              <a:latin typeface="Calibri"/>
              <a:ea typeface="+mj-ea"/>
              <a:cs typeface="Calibri Ligh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5880C8-198D-4DF2-AB7C-BFD80C407FED}"/>
              </a:ext>
            </a:extLst>
          </p:cNvPr>
          <p:cNvSpPr txBox="1"/>
          <p:nvPr/>
        </p:nvSpPr>
        <p:spPr>
          <a:xfrm>
            <a:off x="455887" y="5098887"/>
            <a:ext cx="11623468" cy="1052595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800" b="1" cap="all" spc="750">
                <a:solidFill>
                  <a:schemeClr val="bg1"/>
                </a:solidFill>
                <a:latin typeface="Calibri"/>
                <a:ea typeface="+mj-ea"/>
                <a:cs typeface="Calibri Light"/>
              </a:rPr>
              <a:t>The most challenging aspect of being a school psychologist:</a:t>
            </a:r>
            <a:endParaRPr lang="en-US" sz="2800">
              <a:solidFill>
                <a:schemeClr val="bg1"/>
              </a:solidFill>
              <a:latin typeface="Calibri"/>
              <a:ea typeface="+mj-ea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8034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D896123-1B32-4CB1-B2ED-E34BBC26B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070D1E8-985A-42AA-B4FC-C1020C9DE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52" r="-2" b="7737"/>
          <a:stretch/>
        </p:blipFill>
        <p:spPr>
          <a:xfrm>
            <a:off x="20" y="-1"/>
            <a:ext cx="12191980" cy="685757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19FDB4D-987D-4C87-A179-9D4616AB2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9931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2CAF0-82F8-4397-9D07-5DCCF9C1F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78" y="227059"/>
            <a:ext cx="7662015" cy="1483355"/>
          </a:xfrm>
        </p:spPr>
        <p:txBody>
          <a:bodyPr vert="horz" lIns="0" tIns="0" rIns="0" bIns="0" rtlCol="0" anchor="b">
            <a:normAutofit/>
          </a:bodyPr>
          <a:lstStyle/>
          <a:p>
            <a:pPr algn="ctr"/>
            <a:r>
              <a:rPr lang="en-US" sz="4000" spc="750">
                <a:solidFill>
                  <a:schemeClr val="bg1"/>
                </a:solidFill>
              </a:rPr>
              <a:t>So who are school psychologists?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B20C1F-F2C7-4AC1-A325-BB7A1B2B4D55}"/>
              </a:ext>
            </a:extLst>
          </p:cNvPr>
          <p:cNvSpPr txBox="1"/>
          <p:nvPr/>
        </p:nvSpPr>
        <p:spPr>
          <a:xfrm>
            <a:off x="277905" y="2151530"/>
            <a:ext cx="10183904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Calibri"/>
                <a:cs typeface="Calibri"/>
              </a:rPr>
              <a:t>Experts in learning, behavior, mental health, and school systems</a:t>
            </a:r>
            <a:endParaRPr lang="en-US" sz="3000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3000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3000">
                <a:solidFill>
                  <a:schemeClr val="bg1"/>
                </a:solidFill>
                <a:latin typeface="Calibri"/>
                <a:cs typeface="Calibri"/>
              </a:rPr>
              <a:t>Work in schools and other educational and clinical settings</a:t>
            </a:r>
            <a:endParaRPr lang="en-US" sz="3000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3000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3000">
                <a:solidFill>
                  <a:schemeClr val="bg1"/>
                </a:solidFill>
                <a:latin typeface="Calibri"/>
                <a:cs typeface="Calibri"/>
              </a:rPr>
              <a:t>Provide psychological and educational services to diverse students</a:t>
            </a:r>
            <a:endParaRPr lang="en-US" sz="3000" dirty="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3000" dirty="0">
              <a:solidFill>
                <a:schemeClr val="bg1"/>
              </a:solidFill>
              <a:latin typeface="Calibri"/>
              <a:cs typeface="Calibri"/>
            </a:endParaRPr>
          </a:p>
          <a:p>
            <a:r>
              <a:rPr lang="en-US" sz="3000">
                <a:solidFill>
                  <a:schemeClr val="bg1"/>
                </a:solidFill>
                <a:latin typeface="Calibri"/>
                <a:cs typeface="Calibri"/>
              </a:rPr>
              <a:t>Support student achievement and wellbeing, and school-family-community partnerships</a:t>
            </a:r>
            <a:endParaRPr lang="en-US" sz="30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248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40BF4A1-714C-419E-A19F-578DE93BE0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F91A9BD-D57F-4941-931F-40597AB3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409317" y="1410082"/>
            <a:ext cx="6858000" cy="40378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8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54DB264-9467-4730-B9E9-C9A97DD66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90128" y="3609527"/>
            <a:ext cx="2458347" cy="4038601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/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B097F88-2120-47B4-B891-5B28F66BB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364227" y="1757079"/>
            <a:ext cx="3900088" cy="4178958"/>
          </a:xfrm>
          <a:custGeom>
            <a:avLst/>
            <a:gdLst>
              <a:gd name="connsiteX0" fmla="*/ 2431956 w 3900088"/>
              <a:gd name="connsiteY0" fmla="*/ 93939 h 4178958"/>
              <a:gd name="connsiteX1" fmla="*/ 3900088 w 3900088"/>
              <a:gd name="connsiteY1" fmla="*/ 2089479 h 4178958"/>
              <a:gd name="connsiteX2" fmla="*/ 1810609 w 3900088"/>
              <a:gd name="connsiteY2" fmla="*/ 4178958 h 4178958"/>
              <a:gd name="connsiteX3" fmla="*/ 77980 w 3900088"/>
              <a:gd name="connsiteY3" fmla="*/ 3257727 h 4178958"/>
              <a:gd name="connsiteX4" fmla="*/ 0 w 3900088"/>
              <a:gd name="connsiteY4" fmla="*/ 3129367 h 4178958"/>
              <a:gd name="connsiteX5" fmla="*/ 831517 w 3900088"/>
              <a:gd name="connsiteY5" fmla="*/ 244059 h 4178958"/>
              <a:gd name="connsiteX6" fmla="*/ 997290 w 3900088"/>
              <a:gd name="connsiteY6" fmla="*/ 164202 h 4178958"/>
              <a:gd name="connsiteX7" fmla="*/ 1810609 w 3900088"/>
              <a:gd name="connsiteY7" fmla="*/ 0 h 4178958"/>
              <a:gd name="connsiteX8" fmla="*/ 2431956 w 3900088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088" h="4178958">
                <a:moveTo>
                  <a:pt x="2431956" y="93939"/>
                </a:moveTo>
                <a:cubicBezTo>
                  <a:pt x="3282517" y="358491"/>
                  <a:pt x="3900088" y="1151865"/>
                  <a:pt x="3900088" y="2089479"/>
                </a:cubicBezTo>
                <a:cubicBezTo>
                  <a:pt x="3900088" y="3243466"/>
                  <a:pt x="2964596" y="4178958"/>
                  <a:pt x="1810609" y="4178958"/>
                </a:cubicBezTo>
                <a:cubicBezTo>
                  <a:pt x="1089367" y="4178958"/>
                  <a:pt x="453475" y="3813531"/>
                  <a:pt x="77980" y="3257727"/>
                </a:cubicBezTo>
                <a:lnTo>
                  <a:pt x="0" y="3129367"/>
                </a:lnTo>
                <a:lnTo>
                  <a:pt x="831517" y="244059"/>
                </a:lnTo>
                <a:lnTo>
                  <a:pt x="997290" y="164202"/>
                </a:lnTo>
                <a:cubicBezTo>
                  <a:pt x="1247271" y="58468"/>
                  <a:pt x="1522112" y="0"/>
                  <a:pt x="1810609" y="0"/>
                </a:cubicBezTo>
                <a:cubicBezTo>
                  <a:pt x="2026982" y="0"/>
                  <a:pt x="2235673" y="32888"/>
                  <a:pt x="2431956" y="93939"/>
                </a:cubicBezTo>
                <a:close/>
              </a:path>
            </a:pathLst>
          </a:custGeom>
          <a:gradFill>
            <a:gsLst>
              <a:gs pos="36000">
                <a:schemeClr val="accent6">
                  <a:lumMod val="60000"/>
                  <a:lumOff val="40000"/>
                  <a:alpha val="6000"/>
                </a:schemeClr>
              </a:gs>
              <a:gs pos="100000">
                <a:schemeClr val="accent6">
                  <a:alpha val="2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F9338F5-05AB-4DC5-BD1C-1A9F26C38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50099" y="411154"/>
            <a:ext cx="4395601" cy="3581400"/>
          </a:xfrm>
          <a:prstGeom prst="rect">
            <a:avLst/>
          </a:prstGeom>
          <a:gradFill>
            <a:gsLst>
              <a:gs pos="0">
                <a:schemeClr val="accent5">
                  <a:alpha val="29000"/>
                </a:schemeClr>
              </a:gs>
              <a:gs pos="100000">
                <a:schemeClr val="accent4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DB7549-56A3-4C3E-AC69-CE4BF36FF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89" y="868280"/>
            <a:ext cx="3794056" cy="3363597"/>
          </a:xfrm>
        </p:spPr>
        <p:txBody>
          <a:bodyPr vert="horz" lIns="0" tIns="0" rIns="0" bIns="0" rtlCol="0" anchor="b">
            <a:normAutofit/>
          </a:bodyPr>
          <a:lstStyle/>
          <a:p>
            <a:pPr algn="r"/>
            <a:r>
              <a:rPr lang="en-US" sz="2200">
                <a:solidFill>
                  <a:schemeClr val="bg1"/>
                </a:solidFill>
              </a:rPr>
              <a:t>What do school psychologists do?</a:t>
            </a:r>
          </a:p>
        </p:txBody>
      </p:sp>
      <p:graphicFrame>
        <p:nvGraphicFramePr>
          <p:cNvPr id="24" name="TextBox 3">
            <a:extLst>
              <a:ext uri="{FF2B5EF4-FFF2-40B4-BE49-F238E27FC236}">
                <a16:creationId xmlns:a16="http://schemas.microsoft.com/office/drawing/2014/main" id="{C1488318-6ADC-4FC1-A80F-35F55BDB5D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9601498"/>
              </p:ext>
            </p:extLst>
          </p:nvPr>
        </p:nvGraphicFramePr>
        <p:xfrm>
          <a:off x="4494654" y="457200"/>
          <a:ext cx="7240146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60861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9501-47C2-47F0-BB9E-E48EFC33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59" y="230280"/>
            <a:ext cx="10241280" cy="804135"/>
          </a:xfrm>
        </p:spPr>
        <p:txBody>
          <a:bodyPr>
            <a:normAutofit fontScale="90000"/>
          </a:bodyPr>
          <a:lstStyle/>
          <a:p>
            <a:r>
              <a:rPr lang="en-US" dirty="0"/>
              <a:t>This may look like supporting students with...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19EE45-3458-4E4F-AA52-52B6ACC09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259" y="1188899"/>
            <a:ext cx="10241280" cy="4784104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/>
            <a:r>
              <a:rPr lang="en-US" sz="2400"/>
              <a:t>Learning difficulties</a:t>
            </a:r>
          </a:p>
          <a:p>
            <a:pPr marL="342900" indent="-342900"/>
            <a:r>
              <a:rPr lang="en-US" sz="2400"/>
              <a:t>Behavior and attention concerns</a:t>
            </a:r>
          </a:p>
          <a:p>
            <a:pPr marL="342900" indent="-342900"/>
            <a:r>
              <a:rPr lang="en-US" sz="2400"/>
              <a:t>Interpersonal problems (bullying, social isolation)</a:t>
            </a:r>
          </a:p>
          <a:p>
            <a:pPr marL="342900" indent="-342900"/>
            <a:r>
              <a:rPr lang="en-US" sz="2400"/>
              <a:t>Depression, anxiety, and other mental health issues</a:t>
            </a:r>
          </a:p>
          <a:p>
            <a:pPr marL="342900" indent="-342900"/>
            <a:r>
              <a:rPr lang="en-US" sz="2400"/>
              <a:t>Coping with crisis and trauma (natural disasters, war, school violence, abuse, etc.)</a:t>
            </a:r>
          </a:p>
          <a:p>
            <a:pPr marL="342900" indent="-342900"/>
            <a:r>
              <a:rPr lang="en-US" sz="2400"/>
              <a:t>Poverty, homelessness, foster youth</a:t>
            </a:r>
          </a:p>
          <a:p>
            <a:pPr marL="342900" indent="-342900"/>
            <a:r>
              <a:rPr lang="en-US" sz="2400"/>
              <a:t>Family problems (divorce, death, substance abuse, violence, military deployment)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170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1CAA48-956A-481B-B118-E8EADD5F1614}"/>
              </a:ext>
            </a:extLst>
          </p:cNvPr>
          <p:cNvSpPr txBox="1">
            <a:spLocks/>
          </p:cNvSpPr>
          <p:nvPr/>
        </p:nvSpPr>
        <p:spPr>
          <a:xfrm>
            <a:off x="188259" y="230280"/>
            <a:ext cx="10241280" cy="804135"/>
          </a:xfrm>
          <a:prstGeom prst="rect">
            <a:avLst/>
          </a:prstGeom>
        </p:spPr>
        <p:txBody>
          <a:bodyPr lIns="91440" tIns="45720" rIns="91440" bIns="45720" anchor="t">
            <a:normAutofit fontScale="750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Where Do school psychologists work?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3C1A27-C30B-48D4-BCC2-90BD8BFC468F}"/>
              </a:ext>
            </a:extLst>
          </p:cNvPr>
          <p:cNvSpPr txBox="1"/>
          <p:nvPr/>
        </p:nvSpPr>
        <p:spPr>
          <a:xfrm>
            <a:off x="-2822" y="6248400"/>
            <a:ext cx="4351866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br>
              <a:rPr lang="en-US" dirty="0">
                <a:latin typeface="Gill Sans Nova Cond"/>
              </a:rPr>
            </a:br>
            <a:r>
              <a:rPr lang="en-US" sz="1600" dirty="0">
                <a:latin typeface="Gill Sans Nova Cond"/>
                <a:cs typeface="Arial"/>
              </a:rPr>
              <a:t>Walcott, Charvat, McNamara, &amp; Hyson (2015)</a:t>
            </a:r>
            <a:endParaRPr lang="en-US">
              <a:latin typeface="Gill Sans Nova Cond"/>
            </a:endParaRPr>
          </a:p>
        </p:txBody>
      </p:sp>
      <p:pic>
        <p:nvPicPr>
          <p:cNvPr id="7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EACB0781-BC1F-4900-955A-42D2E5BF7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2" t="1915" r="1201" b="2272"/>
          <a:stretch/>
        </p:blipFill>
        <p:spPr>
          <a:xfrm>
            <a:off x="980126" y="1040641"/>
            <a:ext cx="10514755" cy="53210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E7E60C-A3F4-41CC-9E21-3B8FDD97FA8B}"/>
              </a:ext>
            </a:extLst>
          </p:cNvPr>
          <p:cNvSpPr txBox="1"/>
          <p:nvPr/>
        </p:nvSpPr>
        <p:spPr>
          <a:xfrm>
            <a:off x="10680763" y="134060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86%</a:t>
            </a:r>
            <a:endParaRPr lang="en-US"/>
          </a:p>
          <a:p>
            <a:r>
              <a:rPr lang="en-US" dirty="0"/>
              <a:t>Public Schools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6CF56B-4866-4943-B543-B740530C021B}"/>
              </a:ext>
            </a:extLst>
          </p:cNvPr>
          <p:cNvSpPr txBox="1"/>
          <p:nvPr/>
        </p:nvSpPr>
        <p:spPr>
          <a:xfrm>
            <a:off x="2435051" y="2021849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10%</a:t>
            </a:r>
            <a:endParaRPr lang="en-US"/>
          </a:p>
          <a:p>
            <a:r>
              <a:rPr lang="en-US" dirty="0"/>
              <a:t>Colleges &amp; Universities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B66CC2-137F-4D12-93BE-D973272C73E7}"/>
              </a:ext>
            </a:extLst>
          </p:cNvPr>
          <p:cNvSpPr txBox="1"/>
          <p:nvPr/>
        </p:nvSpPr>
        <p:spPr>
          <a:xfrm>
            <a:off x="2226283" y="2700342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8%</a:t>
            </a:r>
          </a:p>
          <a:p>
            <a:r>
              <a:rPr lang="en-US" dirty="0"/>
              <a:t>Private Schools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E82329-FE87-4FF2-BB02-42F9DCF232AB}"/>
              </a:ext>
            </a:extLst>
          </p:cNvPr>
          <p:cNvSpPr txBox="1"/>
          <p:nvPr/>
        </p:nvSpPr>
        <p:spPr>
          <a:xfrm>
            <a:off x="2127020" y="339183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7%</a:t>
            </a:r>
          </a:p>
          <a:p>
            <a:r>
              <a:rPr lang="en-US" dirty="0"/>
              <a:t>Private Practice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75C4F5-955D-4D4B-A94D-443C7F7F7CD3}"/>
              </a:ext>
            </a:extLst>
          </p:cNvPr>
          <p:cNvSpPr txBox="1"/>
          <p:nvPr/>
        </p:nvSpPr>
        <p:spPr>
          <a:xfrm>
            <a:off x="2085265" y="407406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6.7%</a:t>
            </a:r>
          </a:p>
          <a:p>
            <a:r>
              <a:rPr lang="en-US" dirty="0"/>
              <a:t>Faith-Based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DD9361-6020-4E57-BD48-04D6C6635644}"/>
              </a:ext>
            </a:extLst>
          </p:cNvPr>
          <p:cNvSpPr txBox="1"/>
          <p:nvPr/>
        </p:nvSpPr>
        <p:spPr>
          <a:xfrm>
            <a:off x="1531048" y="4752364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1.6%</a:t>
            </a:r>
          </a:p>
          <a:p>
            <a:r>
              <a:rPr lang="en-US" dirty="0"/>
              <a:t>Department of Education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4175BB-58BB-4429-AE55-2F93FACF2191}"/>
              </a:ext>
            </a:extLst>
          </p:cNvPr>
          <p:cNvSpPr txBox="1"/>
          <p:nvPr/>
        </p:nvSpPr>
        <p:spPr>
          <a:xfrm>
            <a:off x="1523367" y="5441098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1.5%</a:t>
            </a:r>
          </a:p>
          <a:p>
            <a:r>
              <a:rPr lang="en-US" dirty="0"/>
              <a:t>Clinics &amp; Hospitals</a:t>
            </a:r>
          </a:p>
        </p:txBody>
      </p:sp>
    </p:spTree>
    <p:extLst>
      <p:ext uri="{BB962C8B-B14F-4D97-AF65-F5344CB8AC3E}">
        <p14:creationId xmlns:p14="http://schemas.microsoft.com/office/powerpoint/2010/main" val="495251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C5FF42C-909B-43EF-AB65-5B080A912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BEA143-F6EA-491D-844A-458EAD224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5540" y="-853"/>
            <a:ext cx="6101231" cy="6857997"/>
          </a:xfrm>
          <a:prstGeom prst="rect">
            <a:avLst/>
          </a:prstGeom>
          <a:gradFill>
            <a:gsLst>
              <a:gs pos="0">
                <a:schemeClr val="accent5">
                  <a:alpha val="85000"/>
                </a:schemeClr>
              </a:gs>
              <a:gs pos="100000">
                <a:schemeClr val="accent2">
                  <a:lumMod val="60000"/>
                  <a:lumOff val="40000"/>
                  <a:alpha val="79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5C82E28-55D3-4E1E-92EC-42F006348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425"/>
            <a:ext cx="4076695" cy="6857997"/>
          </a:xfrm>
          <a:prstGeom prst="rect">
            <a:avLst/>
          </a:prstGeom>
          <a:gradFill>
            <a:gsLst>
              <a:gs pos="0">
                <a:schemeClr val="accent5">
                  <a:alpha val="30000"/>
                </a:schemeClr>
              </a:gs>
              <a:gs pos="99000">
                <a:schemeClr val="accent4">
                  <a:alpha val="66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99557A-D407-4861-B370-0726DD331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37120" y="153651"/>
            <a:ext cx="6408529" cy="610123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2">
                  <a:alpha val="90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raphic 2" descr="Woman">
            <a:extLst>
              <a:ext uri="{FF2B5EF4-FFF2-40B4-BE49-F238E27FC236}">
                <a16:creationId xmlns:a16="http://schemas.microsoft.com/office/drawing/2014/main" id="{56EE5D9A-5272-417C-92C5-3FC7CB2E4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004" y="2030303"/>
            <a:ext cx="3158569" cy="3158569"/>
          </a:xfrm>
          <a:prstGeom prst="rect">
            <a:avLst/>
          </a:prstGeom>
        </p:spPr>
      </p:pic>
      <p:pic>
        <p:nvPicPr>
          <p:cNvPr id="5" name="Graphic 3" descr="Man">
            <a:extLst>
              <a:ext uri="{FF2B5EF4-FFF2-40B4-BE49-F238E27FC236}">
                <a16:creationId xmlns:a16="http://schemas.microsoft.com/office/drawing/2014/main" id="{83B4AC45-4FB1-4799-B1B7-5F80EC288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65873" y="2030304"/>
            <a:ext cx="3158569" cy="3158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B6AF6C-36C0-4AFE-BEB5-3E31AE8D4C84}"/>
              </a:ext>
            </a:extLst>
          </p:cNvPr>
          <p:cNvSpPr txBox="1"/>
          <p:nvPr/>
        </p:nvSpPr>
        <p:spPr>
          <a:xfrm>
            <a:off x="719897" y="83389"/>
            <a:ext cx="4647629" cy="1255059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b" anchorCtr="0" forceAA="0" compatLnSpc="1">
            <a:prstTxWarp prst="textNoShape">
              <a:avLst/>
            </a:prstTxWarp>
            <a:normAutofit lnSpcReduction="10000"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2800" b="1" cap="all" spc="750" dirty="0">
                <a:latin typeface="+mj-lt"/>
                <a:ea typeface="+mj-ea"/>
                <a:cs typeface="+mj-cs"/>
              </a:rPr>
              <a:t>Who are today's school psychologists?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01F105-E85E-46C9-94AD-5626EC7F4BD1}"/>
              </a:ext>
            </a:extLst>
          </p:cNvPr>
          <p:cNvSpPr txBox="1"/>
          <p:nvPr/>
        </p:nvSpPr>
        <p:spPr>
          <a:xfrm>
            <a:off x="6470840" y="83388"/>
            <a:ext cx="4647629" cy="1255059"/>
          </a:xfrm>
          <a:prstGeom prst="rect">
            <a:avLst/>
          </a:prstGeom>
        </p:spPr>
        <p:txBody>
          <a:bodyPr rot="0" spcFirstLastPara="0" vertOverflow="overflow" horzOverflow="overflow" vert="horz" lIns="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3600" b="1" u="sng" cap="all" spc="750" dirty="0">
                <a:latin typeface="+mj-lt"/>
                <a:ea typeface="+mj-ea"/>
                <a:cs typeface="+mj-cs"/>
              </a:rPr>
              <a:t>gender</a:t>
            </a:r>
            <a:endParaRPr lang="en-US" sz="3600" b="1" u="sng" cap="all" spc="750" dirty="0"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B44EC-8C89-4B00-80D6-6D26AECAD665}"/>
              </a:ext>
            </a:extLst>
          </p:cNvPr>
          <p:cNvSpPr txBox="1"/>
          <p:nvPr/>
        </p:nvSpPr>
        <p:spPr>
          <a:xfrm>
            <a:off x="1673138" y="5180426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83%</a:t>
            </a:r>
          </a:p>
          <a:p>
            <a:pPr algn="ctr"/>
            <a:r>
              <a:rPr lang="en-US" dirty="0"/>
              <a:t>Women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F73082-8D89-4047-8FBE-17FC235ABB92}"/>
              </a:ext>
            </a:extLst>
          </p:cNvPr>
          <p:cNvSpPr txBox="1"/>
          <p:nvPr/>
        </p:nvSpPr>
        <p:spPr>
          <a:xfrm>
            <a:off x="7696070" y="5180425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16%</a:t>
            </a:r>
          </a:p>
          <a:p>
            <a:pPr algn="ctr"/>
            <a:r>
              <a:rPr lang="en-US" dirty="0"/>
              <a:t>Men</a:t>
            </a:r>
          </a:p>
        </p:txBody>
      </p:sp>
    </p:spTree>
    <p:extLst>
      <p:ext uri="{BB962C8B-B14F-4D97-AF65-F5344CB8AC3E}">
        <p14:creationId xmlns:p14="http://schemas.microsoft.com/office/powerpoint/2010/main" val="1263470346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Avenir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2.xml><?xml version="1.0" encoding="utf-8"?>
<a:theme xmlns:a="http://schemas.openxmlformats.org/drawingml/2006/main" name="BrushVTI">
  <a:themeElements>
    <a:clrScheme name="AnalogousFromLightSeedRightStep">
      <a:dk1>
        <a:srgbClr val="000000"/>
      </a:dk1>
      <a:lt1>
        <a:srgbClr val="FFFFFF"/>
      </a:lt1>
      <a:dk2>
        <a:srgbClr val="223A3C"/>
      </a:dk2>
      <a:lt2>
        <a:srgbClr val="E2E8E8"/>
      </a:lt2>
      <a:accent1>
        <a:srgbClr val="E0827D"/>
      </a:accent1>
      <a:accent2>
        <a:srgbClr val="D79458"/>
      </a:accent2>
      <a:accent3>
        <a:srgbClr val="AFA661"/>
      </a:accent3>
      <a:accent4>
        <a:srgbClr val="90AD4D"/>
      </a:accent4>
      <a:accent5>
        <a:srgbClr val="75B45D"/>
      </a:accent5>
      <a:accent6>
        <a:srgbClr val="51B75F"/>
      </a:accent6>
      <a:hlink>
        <a:srgbClr val="578D90"/>
      </a:hlink>
      <a:folHlink>
        <a:srgbClr val="7F7F7F"/>
      </a:folHlink>
    </a:clrScheme>
    <a:fontScheme name="Custom 3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</TotalTime>
  <Words>1072</Words>
  <Application>Microsoft Office PowerPoint</Application>
  <PresentationFormat>Widescreen</PresentationFormat>
  <Paragraphs>223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Century Gothic</vt:lpstr>
      <vt:lpstr>Gill Sans Nova</vt:lpstr>
      <vt:lpstr>Gill Sans Nova Cond</vt:lpstr>
      <vt:lpstr>Josefin Sans</vt:lpstr>
      <vt:lpstr>GradientRiseVTI</vt:lpstr>
      <vt:lpstr>BrushVTI</vt:lpstr>
      <vt:lpstr>Simple Light</vt:lpstr>
      <vt:lpstr>School Psychology</vt:lpstr>
      <vt:lpstr>What Do you Want in a career?</vt:lpstr>
      <vt:lpstr>What do you want In Your Job?</vt:lpstr>
      <vt:lpstr>PowerPoint Presentation</vt:lpstr>
      <vt:lpstr>So who are school psychologists?</vt:lpstr>
      <vt:lpstr>What do school psychologists do?</vt:lpstr>
      <vt:lpstr>This may look like supporting students with...</vt:lpstr>
      <vt:lpstr>PowerPoint Presentation</vt:lpstr>
      <vt:lpstr>PowerPoint Presentation</vt:lpstr>
      <vt:lpstr>Race/ Ethnicity</vt:lpstr>
      <vt:lpstr>Linguistic Diversity</vt:lpstr>
      <vt:lpstr>The school psychology field is calling for...</vt:lpstr>
      <vt:lpstr>Salary by Region</vt:lpstr>
      <vt:lpstr>So Maybe now you want to be a school psychologist...</vt:lpstr>
      <vt:lpstr>Undergraduate Degree &amp;  Pre-Graduate school  Experiences</vt:lpstr>
      <vt:lpstr>Undergraduate Degree &amp;  Pre-Graduate school  Experiences</vt:lpstr>
      <vt:lpstr>Graduate school Preparation</vt:lpstr>
      <vt:lpstr>To go nasp-approved or not</vt:lpstr>
      <vt:lpstr>Graduate  Application</vt:lpstr>
      <vt:lpstr>4. Graduate coursework</vt:lpstr>
      <vt:lpstr>4. Graduate coursework</vt:lpstr>
      <vt:lpstr>Getting a job</vt:lpstr>
      <vt:lpstr>Job outlook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Guglielmini, Jenna</cp:lastModifiedBy>
  <cp:revision>1381</cp:revision>
  <dcterms:created xsi:type="dcterms:W3CDTF">2020-12-01T13:47:45Z</dcterms:created>
  <dcterms:modified xsi:type="dcterms:W3CDTF">2021-03-22T17:21:44Z</dcterms:modified>
</cp:coreProperties>
</file>