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0"/>
  </p:notesMasterIdLst>
  <p:sldIdLst>
    <p:sldId id="293" r:id="rId5"/>
    <p:sldId id="300" r:id="rId6"/>
    <p:sldId id="301" r:id="rId7"/>
    <p:sldId id="297" r:id="rId8"/>
    <p:sldId id="30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3DA36-BEC2-0EDD-0445-4B4F024A207F}" v="131" dt="2021-01-13T21:44:44.077"/>
    <p1510:client id="{050F6546-AC75-0F02-0317-4CD73A8AFC00}" v="370" dt="2021-01-19T21:04:47.785"/>
    <p1510:client id="{0E9AEBDE-ECEF-C898-A251-5DBF0AE1CAC6}" v="79" dt="2021-01-18T22:50:58.847"/>
    <p1510:client id="{1CF80AE2-85DC-5D74-CEB8-8947E94CF0C4}" v="14" dt="2021-01-20T20:35:43.674"/>
    <p1510:client id="{2055C0B1-CF7A-0215-681B-1711EB11052D}" v="419" dt="2021-01-13T19:23:27.035"/>
    <p1510:client id="{4AC768F9-9896-0167-EF73-02E941C954CC}" v="117" dt="2021-01-20T20:56:54.461"/>
    <p1510:client id="{4AF057F0-F92D-8E73-7FB5-1930E3E1A4CF}" v="1658" dt="2021-01-20T21:31:32.389"/>
    <p1510:client id="{4D7693D6-3B3B-448C-B209-FC78AEDE0B9A}" v="218" dt="2021-01-20T12:23:41.222"/>
    <p1510:client id="{7B3FEB40-E672-3711-049C-859963C84E13}" v="340" dt="2021-01-15T23:23:31.264"/>
    <p1510:client id="{7CAE66A4-753F-769A-D3ED-0867EBB72946}" v="23" dt="2021-01-19T19:20:19.546"/>
    <p1510:client id="{819B7518-C2AF-5B64-DA22-9A7106B558E2}" v="798" dt="2021-04-12T19:20:08.200"/>
    <p1510:client id="{88B15723-C2E0-F1D5-418C-B83F9BD1AA1D}" v="220" dt="2021-01-20T20:45:21.719"/>
    <p1510:client id="{8C345CB7-EFA9-0297-E962-B89E6C40C257}" v="23" dt="2021-01-19T02:45:41.193"/>
    <p1510:client id="{9D03E597-BF09-4DA3-E82F-ACC1F20008E1}" v="776" dt="2021-01-14T22:48:03.040"/>
    <p1510:client id="{B64385DB-7E50-399E-0EBE-CEE887419EC0}" v="421" dt="2021-01-13T22:00:58.711"/>
    <p1510:client id="{BD495B8E-9353-29B1-6333-2CE7FE132B56}" v="176" dt="2021-01-15T17:59:44.770"/>
    <p1510:client id="{C4621634-3132-9DC4-2B5F-24EB103F4699}" v="582" dt="2021-01-13T18:23:00.343"/>
    <p1510:client id="{D3257D6A-5AE4-A309-A5C7-E3325DDF7873}" v="437" dt="2021-01-15T20:09:16.591"/>
    <p1510:client id="{D9040F6A-1D73-ADCF-0332-C36E5007CBAF}" v="1" dt="2021-01-20T21:32:58.802"/>
    <p1510:client id="{DA4177D8-04BA-F5EA-A3CD-AFC607C0B860}" v="1" dt="2021-01-20T20:20:15.922"/>
    <p1510:client id="{E117486F-62A7-0E01-AB6C-FDFF9242D750}" v="87" dt="2021-01-14T22:53:52.3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1002"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993228-B5F2-4F5A-8A47-146D9DF53E61}" type="datetimeFigureOut">
              <a:rPr lang="en-US" smtClean="0"/>
              <a:t>4/22/2021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3677B-B23E-4920-A942-87347FA5CC65}" type="slidenum">
              <a:rPr lang="en-US" smtClean="0"/>
              <a:t>‹#›</a:t>
            </a:fld>
            <a:endParaRPr lang="en-US"/>
          </a:p>
        </p:txBody>
      </p:sp>
    </p:spTree>
    <p:extLst>
      <p:ext uri="{BB962C8B-B14F-4D97-AF65-F5344CB8AC3E}">
        <p14:creationId xmlns:p14="http://schemas.microsoft.com/office/powerpoint/2010/main" val="354201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MTR Programs and Services (High level highlights, include discussion of definition of service, benefits to participants, professionals who provide service-credentials, training, certifications, etc.) Katie</a:t>
            </a:r>
          </a:p>
          <a:p>
            <a:pPr marL="742950" marR="0" lvl="1" indent="-285750">
              <a:lnSpc>
                <a:spcPct val="107000"/>
              </a:lnSpc>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TR </a:t>
            </a:r>
          </a:p>
          <a:p>
            <a:pPr marL="1143000" marR="0" lvl="2" indent="-228600">
              <a:lnSpc>
                <a:spcPct val="107000"/>
              </a:lnSpc>
              <a:spcBef>
                <a:spcPts val="0"/>
              </a:spcBef>
              <a:spcAft>
                <a:spcPts val="0"/>
              </a:spcAft>
              <a:buFont typeface="+mj-lt"/>
              <a:buAutoNum type="romanLcPeriod"/>
            </a:pPr>
            <a:r>
              <a:rPr lang="en-US" sz="1100">
                <a:effectLst/>
                <a:latin typeface="Calibri" panose="020F0502020204030204" pitchFamily="34" charset="0"/>
                <a:ea typeface="Calibri" panose="020F0502020204030204" pitchFamily="34" charset="0"/>
                <a:cs typeface="Times New Roman" panose="02020603050405020304" pitchFamily="18" charset="0"/>
              </a:rPr>
              <a:t>Interns</a:t>
            </a:r>
          </a:p>
          <a:p>
            <a:pPr marL="1143000" marR="0" lvl="2" indent="-228600">
              <a:lnSpc>
                <a:spcPct val="107000"/>
              </a:lnSpc>
              <a:spcBef>
                <a:spcPts val="0"/>
              </a:spcBef>
              <a:spcAft>
                <a:spcPts val="0"/>
              </a:spcAft>
              <a:buFont typeface="+mj-lt"/>
              <a:buAutoNum type="romanLcPeriod"/>
            </a:pPr>
            <a:r>
              <a:rPr lang="en-US" sz="1100">
                <a:effectLst/>
                <a:latin typeface="Calibri" panose="020F0502020204030204" pitchFamily="34" charset="0"/>
                <a:ea typeface="Calibri" panose="020F0502020204030204" pitchFamily="34" charset="0"/>
                <a:cs typeface="Times New Roman" panose="02020603050405020304" pitchFamily="18" charset="0"/>
              </a:rPr>
              <a:t>IIT</a:t>
            </a:r>
          </a:p>
          <a:p>
            <a:pPr marL="742950" marR="0" lvl="1" indent="-285750">
              <a:lnSpc>
                <a:spcPct val="107000"/>
              </a:lnSpc>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EL</a:t>
            </a:r>
          </a:p>
          <a:p>
            <a:pPr marL="742950" marR="0" lvl="1" indent="-285750">
              <a:lnSpc>
                <a:spcPct val="107000"/>
              </a:lnSpc>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HPOT</a:t>
            </a:r>
          </a:p>
          <a:p>
            <a:pPr marL="742950" marR="0" lvl="1" indent="-285750">
              <a:lnSpc>
                <a:spcPct val="107000"/>
              </a:lnSpc>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Mental Health </a:t>
            </a:r>
          </a:p>
          <a:p>
            <a:pPr marL="1143000" marR="0" lvl="2" indent="-228600">
              <a:lnSpc>
                <a:spcPct val="107000"/>
              </a:lnSpc>
              <a:spcBef>
                <a:spcPts val="0"/>
              </a:spcBef>
              <a:spcAft>
                <a:spcPts val="0"/>
              </a:spcAft>
              <a:buFont typeface="+mj-lt"/>
              <a:buAutoNum type="romanLcPeriod"/>
            </a:pPr>
            <a:r>
              <a:rPr lang="en-US" sz="1100">
                <a:effectLst/>
                <a:latin typeface="Calibri" panose="020F0502020204030204" pitchFamily="34" charset="0"/>
                <a:ea typeface="Calibri" panose="020F0502020204030204" pitchFamily="34" charset="0"/>
                <a:cs typeface="Times New Roman" panose="02020603050405020304" pitchFamily="18" charset="0"/>
              </a:rPr>
              <a:t>EFP</a:t>
            </a:r>
          </a:p>
          <a:p>
            <a:pPr marL="1143000" marR="0" lvl="2" indent="-228600">
              <a:lnSpc>
                <a:spcPct val="107000"/>
              </a:lnSpc>
              <a:spcBef>
                <a:spcPts val="0"/>
              </a:spcBef>
              <a:spcAft>
                <a:spcPts val="0"/>
              </a:spcAft>
              <a:buFont typeface="+mj-lt"/>
              <a:buAutoNum type="romanLcPeriod"/>
            </a:pPr>
            <a:r>
              <a:rPr lang="en-US" sz="1100">
                <a:effectLst/>
                <a:latin typeface="Calibri" panose="020F0502020204030204" pitchFamily="34" charset="0"/>
                <a:ea typeface="Calibri" panose="020F0502020204030204" pitchFamily="34" charset="0"/>
                <a:cs typeface="Times New Roman" panose="02020603050405020304" pitchFamily="18" charset="0"/>
              </a:rPr>
              <a:t>Partnerships</a:t>
            </a:r>
          </a:p>
          <a:p>
            <a:pPr marL="685800" lvl="1" indent="-228600">
              <a:lnSpc>
                <a:spcPct val="107000"/>
              </a:lnSpc>
              <a:buFont typeface="+mj-lt"/>
              <a:buAutoNum type="alphaLcPeriod"/>
            </a:pPr>
            <a:r>
              <a:rPr lang="en-US" sz="1100">
                <a:effectLst/>
                <a:latin typeface="Calibri" panose="020F0502020204030204" pitchFamily="34" charset="0"/>
                <a:ea typeface="Calibri" panose="020F0502020204030204" pitchFamily="34" charset="0"/>
                <a:cs typeface="Times New Roman" panose="02020603050405020304" pitchFamily="18" charset="0"/>
              </a:rPr>
              <a:t>Facility Usage -Nicole</a:t>
            </a:r>
          </a:p>
          <a:p>
            <a:pPr marL="1143000" marR="0" lvl="2" indent="-228600">
              <a:lnSpc>
                <a:spcPct val="107000"/>
              </a:lnSpc>
              <a:spcBef>
                <a:spcPts val="0"/>
              </a:spcBef>
              <a:spcAft>
                <a:spcPts val="0"/>
              </a:spcAft>
              <a:buFont typeface="+mj-lt"/>
              <a:buAutoNum type="romanLcPeriod"/>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a:t>Equine assisted services-use new terminology</a:t>
            </a:r>
          </a:p>
          <a:p>
            <a:endParaRPr lang="en-US">
              <a:cs typeface="Calibri"/>
            </a:endParaRPr>
          </a:p>
          <a:p>
            <a:r>
              <a:rPr lang="en-US">
                <a:cs typeface="Calibri"/>
              </a:rPr>
              <a:t>All programs designed to enhance and support the wellbeing of our community. We specialize in support for (populations). Our providers (credentials). The policies and procedures at every aspect of operation, from administrative to program and service specific, are guided by standards of excellance to provide the highest quality, effective and safe services that we can.</a:t>
            </a:r>
          </a:p>
          <a:p>
            <a:endParaRPr lang="en-US">
              <a:cs typeface="Calibri"/>
            </a:endParaRPr>
          </a:p>
          <a:p>
            <a:r>
              <a:rPr lang="en-US">
                <a:cs typeface="Calibri"/>
              </a:rPr>
              <a:t>Amount of services in 2020</a:t>
            </a:r>
          </a:p>
          <a:p>
            <a:r>
              <a:rPr lang="en-US">
                <a:cs typeface="Calibri"/>
              </a:rPr>
              <a:t>COVID impact</a:t>
            </a:r>
          </a:p>
          <a:p>
            <a:r>
              <a:rPr lang="en-US">
                <a:cs typeface="Calibri"/>
              </a:rPr>
              <a:t>Expansion: Riding for Wellness</a:t>
            </a:r>
          </a:p>
          <a:p>
            <a:r>
              <a:rPr lang="en-US">
                <a:cs typeface="Calibri"/>
              </a:rPr>
              <a:t>Nia rider survey response</a:t>
            </a:r>
          </a:p>
        </p:txBody>
      </p:sp>
      <p:sp>
        <p:nvSpPr>
          <p:cNvPr id="4" name="Slide Number Placeholder 3"/>
          <p:cNvSpPr>
            <a:spLocks noGrp="1"/>
          </p:cNvSpPr>
          <p:nvPr>
            <p:ph type="sldNum" sz="quarter" idx="5"/>
          </p:nvPr>
        </p:nvSpPr>
        <p:spPr/>
        <p:txBody>
          <a:bodyPr/>
          <a:lstStyle/>
          <a:p>
            <a:fld id="{E1A3677B-B23E-4920-A942-87347FA5CC65}" type="slidenum">
              <a:rPr lang="en-US" smtClean="0"/>
              <a:t>2</a:t>
            </a:fld>
            <a:endParaRPr lang="en-US"/>
          </a:p>
        </p:txBody>
      </p:sp>
    </p:spTree>
    <p:extLst>
      <p:ext uri="{BB962C8B-B14F-4D97-AF65-F5344CB8AC3E}">
        <p14:creationId xmlns:p14="http://schemas.microsoft.com/office/powerpoint/2010/main" val="1819652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n-US" sz="1200">
                <a:effectLst/>
                <a:latin typeface="Calibri" panose="020F0502020204030204" pitchFamily="34" charset="0"/>
                <a:ea typeface="Calibri" panose="020F0502020204030204" pitchFamily="34" charset="0"/>
                <a:cs typeface="Times New Roman" panose="02020603050405020304" pitchFamily="18" charset="0"/>
              </a:rPr>
              <a:t># of horses and how horse needs have changed-Nicole</a:t>
            </a:r>
          </a:p>
          <a:p>
            <a:pPr marL="742950" marR="0" lvl="1" indent="-285750">
              <a:lnSpc>
                <a:spcPct val="107000"/>
              </a:lnSpc>
              <a:spcBef>
                <a:spcPts val="0"/>
              </a:spcBef>
              <a:spcAft>
                <a:spcPts val="0"/>
              </a:spcAft>
              <a:buFont typeface="+mj-lt"/>
              <a:buAutoNum type="alphaLcPeriod"/>
            </a:pPr>
            <a:r>
              <a:rPr lang="en-US" sz="1200">
                <a:effectLst/>
                <a:latin typeface="Calibri" panose="020F0502020204030204" pitchFamily="34" charset="0"/>
                <a:ea typeface="Calibri" panose="020F0502020204030204" pitchFamily="34" charset="0"/>
                <a:cs typeface="Times New Roman" panose="02020603050405020304" pitchFamily="18" charset="0"/>
              </a:rPr>
              <a:t>Pony Partners- Nicole</a:t>
            </a:r>
          </a:p>
          <a:p>
            <a:pPr marL="742950" marR="0" lvl="1" indent="-285750">
              <a:lnSpc>
                <a:spcPct val="107000"/>
              </a:lnSpc>
              <a:spcBef>
                <a:spcPts val="0"/>
              </a:spcBef>
              <a:spcAft>
                <a:spcPts val="0"/>
              </a:spcAft>
              <a:buFont typeface="+mj-lt"/>
              <a:buAutoNum type="alphaLcPeriod"/>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1A3677B-B23E-4920-A942-87347FA5CC65}" type="slidenum">
              <a:rPr lang="en-US" smtClean="0"/>
              <a:t>3</a:t>
            </a:fld>
            <a:endParaRPr lang="en-US"/>
          </a:p>
        </p:txBody>
      </p:sp>
    </p:spTree>
    <p:extLst>
      <p:ext uri="{BB962C8B-B14F-4D97-AF65-F5344CB8AC3E}">
        <p14:creationId xmlns:p14="http://schemas.microsoft.com/office/powerpoint/2010/main" val="163141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a:effectLst/>
                <a:latin typeface="Calibri"/>
                <a:ea typeface="Calibri" panose="020F0502020204030204" pitchFamily="34" charset="0"/>
                <a:cs typeface="Calibri"/>
              </a:rPr>
              <a:t>Setting Foundation: Purpose of the Meeting-Kelly</a:t>
            </a:r>
          </a:p>
          <a:p>
            <a:pPr marL="342900" indent="-342900">
              <a:lnSpc>
                <a:spcPct val="107000"/>
              </a:lnSpc>
              <a:buAutoNum type="arabicPeriod"/>
            </a:pPr>
            <a:endParaRPr lang="en-US" sz="1100">
              <a:latin typeface="Calibri"/>
              <a:ea typeface="Calibri" panose="020F0502020204030204" pitchFamily="34" charset="0"/>
              <a:cs typeface="Calibri"/>
            </a:endParaRPr>
          </a:p>
          <a:p>
            <a:pPr>
              <a:buFont typeface="Arial"/>
              <a:buChar char="•"/>
            </a:pPr>
            <a:r>
              <a:rPr lang="en-US"/>
              <a:t>Strategic Goal 1:  Establish an Inspiring Culture that Reflects a Collaborative Team Working Towards Standards of Excellence </a:t>
            </a:r>
            <a:endParaRPr lang="en-US" sz="1100"/>
          </a:p>
          <a:p>
            <a:pPr>
              <a:buFont typeface="Arial"/>
              <a:buChar char="•"/>
            </a:pPr>
            <a:r>
              <a:rPr lang="en-US"/>
              <a:t>  </a:t>
            </a:r>
            <a:endParaRPr lang="en-US">
              <a:cs typeface="Calibri"/>
            </a:endParaRPr>
          </a:p>
          <a:p>
            <a:pPr marL="342900" indent="-342900">
              <a:lnSpc>
                <a:spcPct val="107000"/>
              </a:lnSpc>
              <a:buFontTx/>
              <a:buAutoNum type="arabicPeriod"/>
            </a:pPr>
            <a:r>
              <a:rPr lang="en-US"/>
              <a:t>Our community is our strongest asset.  We will dive deeper into the fundamental beliefs of this community by codifying, communicating, and living the core values that represent who we are.  MTR leadership will champion a culture of transparency, consistency, and trust that nurtures and inspires our staff and stakeholders. </a:t>
            </a:r>
            <a:endParaRPr lang="en-US">
              <a:cs typeface="Calibri"/>
            </a:endParaRPr>
          </a:p>
          <a:p>
            <a:pPr marL="742950" lvl="1" indent="-285750">
              <a:lnSpc>
                <a:spcPct val="107000"/>
              </a:lnSpc>
              <a:buFont typeface="+mj-lt"/>
              <a:buAutoNum type="alphaLcPeriod"/>
            </a:pPr>
            <a:r>
              <a:rPr lang="en-US" sz="1100">
                <a:effectLst/>
                <a:latin typeface="Calibri"/>
                <a:ea typeface="Calibri" panose="020F0502020204030204" pitchFamily="34" charset="0"/>
                <a:cs typeface="Calibri"/>
              </a:rPr>
              <a:t>Review of changes in the Industry in 2020.</a:t>
            </a:r>
            <a:r>
              <a:rPr lang="en-US" sz="1100">
                <a:latin typeface="Calibri"/>
                <a:ea typeface="Calibri" panose="020F0502020204030204" pitchFamily="34" charset="0"/>
                <a:cs typeface="Calibri"/>
              </a:rPr>
              <a:t> </a:t>
            </a:r>
            <a:endParaRPr lang="en-US" sz="1100">
              <a:effectLst/>
              <a:latin typeface="Calibri" panose="020F0502020204030204" pitchFamily="34" charset="0"/>
              <a:ea typeface="Calibri" panose="020F0502020204030204" pitchFamily="34" charset="0"/>
              <a:cs typeface="Calibri"/>
            </a:endParaRPr>
          </a:p>
          <a:p>
            <a:pPr marL="1143000" marR="0" lvl="2" indent="-228600">
              <a:lnSpc>
                <a:spcPct val="107000"/>
              </a:lnSpc>
              <a:spcBef>
                <a:spcPts val="0"/>
              </a:spcBef>
              <a:spcAft>
                <a:spcPts val="0"/>
              </a:spcAft>
              <a:buFont typeface="+mj-lt"/>
              <a:buAutoNum type="romanLcPeriod"/>
            </a:pPr>
            <a:r>
              <a:rPr lang="en-US" sz="1100">
                <a:effectLst/>
                <a:latin typeface="Calibri"/>
                <a:ea typeface="Calibri" panose="020F0502020204030204" pitchFamily="34" charset="0"/>
                <a:cs typeface="Calibri"/>
              </a:rPr>
              <a:t>Brief discussion of recommendations for terms used.-Katie</a:t>
            </a:r>
          </a:p>
          <a:p>
            <a:pPr marL="742950" marR="0" lvl="1" indent="-285750">
              <a:lnSpc>
                <a:spcPct val="107000"/>
              </a:lnSpc>
              <a:spcBef>
                <a:spcPts val="0"/>
              </a:spcBef>
              <a:spcAft>
                <a:spcPts val="0"/>
              </a:spcAft>
              <a:buFont typeface="+mj-lt"/>
              <a:buAutoNum type="alphaLcPeriod"/>
            </a:pPr>
            <a:r>
              <a:rPr lang="en-US" sz="1100">
                <a:effectLst/>
                <a:latin typeface="Calibri"/>
                <a:ea typeface="Calibri" panose="020F0502020204030204" pitchFamily="34" charset="0"/>
                <a:cs typeface="Calibri"/>
              </a:rPr>
              <a:t>Review of Changes in the Community in 2020.</a:t>
            </a:r>
          </a:p>
          <a:p>
            <a:pPr marL="1143000" marR="0" lvl="2" indent="-228600">
              <a:lnSpc>
                <a:spcPct val="107000"/>
              </a:lnSpc>
              <a:spcBef>
                <a:spcPts val="0"/>
              </a:spcBef>
              <a:spcAft>
                <a:spcPts val="0"/>
              </a:spcAft>
              <a:buFont typeface="+mj-lt"/>
              <a:buAutoNum type="romanLcPeriod"/>
            </a:pPr>
            <a:r>
              <a:rPr lang="en-US" sz="1100">
                <a:effectLst/>
                <a:latin typeface="Calibri"/>
                <a:ea typeface="Calibri" panose="020F0502020204030204" pitchFamily="34" charset="0"/>
                <a:cs typeface="Calibri"/>
              </a:rPr>
              <a:t>COVID-Kelly</a:t>
            </a:r>
          </a:p>
          <a:p>
            <a:pPr marL="1143000" marR="0" lvl="2" indent="-228600">
              <a:lnSpc>
                <a:spcPct val="107000"/>
              </a:lnSpc>
              <a:spcBef>
                <a:spcPts val="0"/>
              </a:spcBef>
              <a:spcAft>
                <a:spcPts val="0"/>
              </a:spcAft>
              <a:buFont typeface="+mj-lt"/>
              <a:buAutoNum type="romanLcPeriod"/>
            </a:pPr>
            <a:r>
              <a:rPr lang="en-US" sz="1100">
                <a:effectLst/>
                <a:latin typeface="Calibri"/>
                <a:ea typeface="Calibri" panose="020F0502020204030204" pitchFamily="34" charset="0"/>
                <a:cs typeface="Calibri"/>
              </a:rPr>
              <a:t>Mental health- Katie</a:t>
            </a:r>
          </a:p>
          <a:p>
            <a:pPr marL="1143000" marR="0" lvl="2" indent="-228600">
              <a:lnSpc>
                <a:spcPct val="107000"/>
              </a:lnSpc>
              <a:spcBef>
                <a:spcPts val="0"/>
              </a:spcBef>
              <a:spcAft>
                <a:spcPts val="800"/>
              </a:spcAft>
              <a:buFont typeface="+mj-lt"/>
              <a:buAutoNum type="romanLcPeriod"/>
            </a:pPr>
            <a:r>
              <a:rPr lang="en-US" sz="1100">
                <a:effectLst/>
                <a:latin typeface="Calibri"/>
                <a:ea typeface="Calibri" panose="020F0502020204030204" pitchFamily="34" charset="0"/>
                <a:cs typeface="Calibri"/>
              </a:rPr>
              <a:t>How do we define ourselves in a more accurate way? -Katie</a:t>
            </a:r>
          </a:p>
          <a:p>
            <a:endParaRPr lang="en-US"/>
          </a:p>
        </p:txBody>
      </p:sp>
      <p:sp>
        <p:nvSpPr>
          <p:cNvPr id="4" name="Slide Number Placeholder 3"/>
          <p:cNvSpPr>
            <a:spLocks noGrp="1"/>
          </p:cNvSpPr>
          <p:nvPr>
            <p:ph type="sldNum" sz="quarter" idx="5"/>
          </p:nvPr>
        </p:nvSpPr>
        <p:spPr/>
        <p:txBody>
          <a:bodyPr/>
          <a:lstStyle/>
          <a:p>
            <a:fld id="{E1A3677B-B23E-4920-A942-87347FA5CC65}" type="slidenum">
              <a:rPr lang="en-US" smtClean="0"/>
              <a:t>4</a:t>
            </a:fld>
            <a:endParaRPr lang="en-US"/>
          </a:p>
        </p:txBody>
      </p:sp>
    </p:spTree>
    <p:extLst>
      <p:ext uri="{BB962C8B-B14F-4D97-AF65-F5344CB8AC3E}">
        <p14:creationId xmlns:p14="http://schemas.microsoft.com/office/powerpoint/2010/main" val="3911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4/22/2021</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4/22/2021</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4/22/2021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4/22/2021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4/22/2021</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4/22/2021</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4/22/2021</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pathintl.org" TargetMode="External"/><Relationship Id="rId3" Type="http://schemas.openxmlformats.org/officeDocument/2006/relationships/hyperlink" Target="mailto:Katie@mtrinc.org" TargetMode="External"/><Relationship Id="rId7" Type="http://schemas.openxmlformats.org/officeDocument/2006/relationships/hyperlink" Target="http://www.eagala.org"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s://www.tentencounseling.com/" TargetMode="External"/><Relationship Id="rId5" Type="http://schemas.openxmlformats.org/officeDocument/2006/relationships/hyperlink" Target="http://www.horsesthatheal.org" TargetMode="External"/><Relationship Id="rId4" Type="http://schemas.openxmlformats.org/officeDocument/2006/relationships/hyperlink" Target="mailto:Katiestreett@tentencounseling.com" TargetMode="External"/><Relationship Id="rId9" Type="http://schemas.openxmlformats.org/officeDocument/2006/relationships/hyperlink" Target="https://naturallifemanship.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4ED07EE2-E93B-4B76-B11F-18C5AAFFE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16" b="1638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2" name="Rectangle 8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3405796" y="1975104"/>
            <a:ext cx="2645333" cy="2779775"/>
          </a:xfrm>
        </p:spPr>
        <p:txBody>
          <a:bodyPr vert="horz" lIns="91440" tIns="45720" rIns="91440" bIns="45720" rtlCol="0" anchor="t">
            <a:noAutofit/>
          </a:bodyPr>
          <a:lstStyle/>
          <a:p>
            <a:pPr>
              <a:spcAft>
                <a:spcPts val="600"/>
              </a:spcAft>
            </a:pPr>
            <a:r>
              <a:rPr lang="en-US" sz="2400" dirty="0">
                <a:solidFill>
                  <a:schemeClr val="tx1"/>
                </a:solidFill>
                <a:latin typeface="Times New Roman"/>
                <a:cs typeface="Times New Roman"/>
              </a:rPr>
              <a:t>Equine Assisted Services</a:t>
            </a: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1400" dirty="0">
              <a:solidFill>
                <a:schemeClr val="tx1"/>
              </a:solidFill>
              <a:latin typeface="Times New Roman"/>
              <a:cs typeface="Times New Roman"/>
            </a:endParaRPr>
          </a:p>
          <a:p>
            <a:pPr>
              <a:spcAft>
                <a:spcPts val="600"/>
              </a:spcAft>
            </a:pPr>
            <a:r>
              <a:rPr lang="en-US" sz="1400" dirty="0">
                <a:solidFill>
                  <a:schemeClr val="tx1"/>
                </a:solidFill>
                <a:latin typeface="Times New Roman"/>
                <a:cs typeface="Times New Roman"/>
              </a:rPr>
              <a:t>Katie Streett, MS, LGPC</a:t>
            </a:r>
            <a:endParaRPr lang="en-US" sz="1400" dirty="0">
              <a:solidFill>
                <a:schemeClr val="tx1"/>
              </a:solidFill>
              <a:latin typeface="Times New Roman" panose="02020603050405020304" pitchFamily="18" charset="0"/>
              <a:cs typeface="Times New Roman" panose="02020603050405020304" pitchFamily="18" charset="0"/>
            </a:endParaRPr>
          </a:p>
          <a:p>
            <a:pPr>
              <a:spcAft>
                <a:spcPts val="600"/>
              </a:spcAft>
            </a:pPr>
            <a:r>
              <a:rPr lang="en-US" sz="1200" dirty="0">
                <a:solidFill>
                  <a:schemeClr val="tx1"/>
                </a:solidFill>
                <a:latin typeface="Times New Roman"/>
                <a:cs typeface="Times New Roman"/>
              </a:rPr>
              <a:t>Program Manager</a:t>
            </a:r>
            <a:endParaRPr lang="en-US" sz="1200" dirty="0">
              <a:solidFill>
                <a:schemeClr val="tx1"/>
              </a:solidFill>
              <a:latin typeface="Times New Roman" panose="02020603050405020304" pitchFamily="18" charset="0"/>
              <a:cs typeface="Times New Roman" panose="02020603050405020304" pitchFamily="18" charset="0"/>
            </a:endParaRPr>
          </a:p>
          <a:p>
            <a:pPr>
              <a:spcAft>
                <a:spcPts val="600"/>
              </a:spcAft>
            </a:pPr>
            <a:r>
              <a:rPr lang="en-US" sz="1200" dirty="0">
                <a:solidFill>
                  <a:schemeClr val="tx1"/>
                </a:solidFill>
                <a:latin typeface="Times New Roman"/>
                <a:cs typeface="Times New Roman"/>
              </a:rPr>
              <a:t>PATH Intl. Advanced Certified Therapeutic Riding Instructor</a:t>
            </a:r>
          </a:p>
          <a:p>
            <a:pPr>
              <a:spcAft>
                <a:spcPts val="600"/>
              </a:spcAft>
            </a:pPr>
            <a:r>
              <a:rPr lang="en-US" sz="1200" dirty="0">
                <a:solidFill>
                  <a:schemeClr val="tx1"/>
                </a:solidFill>
                <a:latin typeface="Times New Roman"/>
                <a:cs typeface="Times New Roman"/>
              </a:rPr>
              <a:t>EAGALA Certified Mental Health Professional &amp; Equine Specialist</a:t>
            </a:r>
            <a:endParaRPr lang="en-US" sz="12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1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1400" dirty="0">
              <a:solidFill>
                <a:schemeClr val="tx1"/>
              </a:solidFill>
              <a:latin typeface="Times New Roman" panose="02020603050405020304" pitchFamily="18" charset="0"/>
              <a:cs typeface="Times New Roman" panose="02020603050405020304" pitchFamily="18" charset="0"/>
            </a:endParaRPr>
          </a:p>
        </p:txBody>
      </p:sp>
      <p:pic>
        <p:nvPicPr>
          <p:cNvPr id="1034" name="Picture 10">
            <a:extLst>
              <a:ext uri="{FF2B5EF4-FFF2-40B4-BE49-F238E27FC236}">
                <a16:creationId xmlns:a16="http://schemas.microsoft.com/office/drawing/2014/main" id="{8E920A72-5AD2-4332-B035-D0E180F32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110" y="2174405"/>
            <a:ext cx="2129743" cy="240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2DC4AA0A-D9C3-4A0B-990D-1BCB0022A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121938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A0B685E-5162-4E10-98F2-9511FD9E2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4216139"/>
            <a:ext cx="12192000" cy="264186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D9D3865-C494-4C4A-8495-8245E905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249" y="4380353"/>
            <a:ext cx="11859768" cy="2313432"/>
          </a:xfrm>
          <a:prstGeom prst="rect">
            <a:avLst/>
          </a:prstGeom>
          <a:noFill/>
          <a:ln w="6350" cap="sq" cmpd="sng" algn="ctr">
            <a:solidFill>
              <a:schemeClr val="tx1"/>
            </a:solidFill>
            <a:prstDash val="solid"/>
            <a:miter lim="800000"/>
          </a:ln>
          <a:effectLst/>
        </p:spPr>
      </p:sp>
      <p:sp>
        <p:nvSpPr>
          <p:cNvPr id="2" name="Title 1">
            <a:extLst>
              <a:ext uri="{FF2B5EF4-FFF2-40B4-BE49-F238E27FC236}">
                <a16:creationId xmlns:a16="http://schemas.microsoft.com/office/drawing/2014/main" id="{46F7C13C-4391-4201-A08D-8B7F71EC1368}"/>
              </a:ext>
            </a:extLst>
          </p:cNvPr>
          <p:cNvSpPr>
            <a:spLocks noGrp="1"/>
          </p:cNvSpPr>
          <p:nvPr>
            <p:ph type="title"/>
          </p:nvPr>
        </p:nvSpPr>
        <p:spPr>
          <a:xfrm>
            <a:off x="310776" y="4495893"/>
            <a:ext cx="4653472" cy="1923571"/>
          </a:xfrm>
        </p:spPr>
        <p:txBody>
          <a:bodyPr vert="horz" lIns="91440" tIns="45720" rIns="91440" bIns="45720" rtlCol="0">
            <a:normAutofit/>
          </a:bodyPr>
          <a:lstStyle/>
          <a:p>
            <a:pPr algn="r"/>
            <a:r>
              <a:rPr lang="en-US" sz="4400" cap="all" spc="-100">
                <a:solidFill>
                  <a:schemeClr val="tx1"/>
                </a:solidFill>
              </a:rPr>
              <a:t>MTR Programs and Services</a:t>
            </a:r>
          </a:p>
        </p:txBody>
      </p:sp>
      <p:cxnSp>
        <p:nvCxnSpPr>
          <p:cNvPr id="85" name="Straight Connector 84">
            <a:extLst>
              <a:ext uri="{FF2B5EF4-FFF2-40B4-BE49-F238E27FC236}">
                <a16:creationId xmlns:a16="http://schemas.microsoft.com/office/drawing/2014/main" id="{B78EE79F-FCAA-4CF9-9746-730B51FC4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881334"/>
            <a:ext cx="0" cy="1152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Content Placeholder 75">
            <a:extLst>
              <a:ext uri="{FF2B5EF4-FFF2-40B4-BE49-F238E27FC236}">
                <a16:creationId xmlns:a16="http://schemas.microsoft.com/office/drawing/2014/main" id="{7DB86193-D6FE-4452-8FB9-6F137F13BCFD}"/>
              </a:ext>
            </a:extLst>
          </p:cNvPr>
          <p:cNvSpPr>
            <a:spLocks noGrp="1"/>
          </p:cNvSpPr>
          <p:nvPr>
            <p:ph idx="1"/>
          </p:nvPr>
        </p:nvSpPr>
        <p:spPr>
          <a:xfrm>
            <a:off x="5092300" y="4438384"/>
            <a:ext cx="3309601" cy="2326135"/>
          </a:xfrm>
        </p:spPr>
        <p:txBody>
          <a:bodyPr vert="horz" lIns="91440" tIns="45720" rIns="91440" bIns="45720" rtlCol="0" anchor="t">
            <a:normAutofit/>
          </a:bodyPr>
          <a:lstStyle/>
          <a:p>
            <a:r>
              <a:rPr lang="en-US"/>
              <a:t>Therapeutic or Adaptive Riding</a:t>
            </a:r>
          </a:p>
          <a:p>
            <a:pPr>
              <a:buClr>
                <a:srgbClr val="FFFFFF"/>
              </a:buClr>
            </a:pPr>
            <a:r>
              <a:rPr lang="en-US"/>
              <a:t>Hippotherapy</a:t>
            </a:r>
          </a:p>
          <a:p>
            <a:pPr lvl="1">
              <a:buClr>
                <a:srgbClr val="FFFFFF"/>
              </a:buClr>
            </a:pPr>
            <a:r>
              <a:rPr lang="en-US"/>
              <a:t>Speech and Language Therapy</a:t>
            </a:r>
          </a:p>
          <a:p>
            <a:pPr lvl="1">
              <a:buClr>
                <a:srgbClr val="FFFFFF"/>
              </a:buClr>
            </a:pPr>
            <a:r>
              <a:rPr lang="en-US"/>
              <a:t>Physical Therapy</a:t>
            </a:r>
          </a:p>
          <a:p>
            <a:pPr lvl="1">
              <a:buClr>
                <a:srgbClr val="FFFFFF"/>
              </a:buClr>
            </a:pPr>
            <a:r>
              <a:rPr lang="en-US"/>
              <a:t>Occupational Therapy</a:t>
            </a:r>
          </a:p>
          <a:p>
            <a:pPr>
              <a:buClr>
                <a:srgbClr val="FFFFFF"/>
              </a:buClr>
            </a:pPr>
            <a:r>
              <a:rPr lang="en-US"/>
              <a:t>Equine Facilitated Psychotherapy</a:t>
            </a:r>
          </a:p>
          <a:p>
            <a:pPr>
              <a:buClr>
                <a:srgbClr val="FFFFFF"/>
              </a:buClr>
            </a:pPr>
            <a:r>
              <a:rPr lang="en-US"/>
              <a:t>Equine Learning</a:t>
            </a:r>
          </a:p>
        </p:txBody>
      </p:sp>
      <p:sp>
        <p:nvSpPr>
          <p:cNvPr id="13" name="TextBox 12">
            <a:extLst>
              <a:ext uri="{FF2B5EF4-FFF2-40B4-BE49-F238E27FC236}">
                <a16:creationId xmlns:a16="http://schemas.microsoft.com/office/drawing/2014/main" id="{0B3C4EAF-6DC9-47F6-AEB5-0D6580C4E263}"/>
              </a:ext>
            </a:extLst>
          </p:cNvPr>
          <p:cNvSpPr txBox="1"/>
          <p:nvPr/>
        </p:nvSpPr>
        <p:spPr>
          <a:xfrm>
            <a:off x="8606287" y="4508740"/>
            <a:ext cx="3260784" cy="22852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900"/>
              </a:spcBef>
              <a:buFont typeface="Arial"/>
              <a:buChar char="•"/>
            </a:pPr>
            <a:r>
              <a:rPr lang="en-US" sz="1500"/>
              <a:t>Instructor in Training Program</a:t>
            </a:r>
          </a:p>
          <a:p>
            <a:pPr marL="285750" indent="-285750">
              <a:spcBef>
                <a:spcPts val="900"/>
              </a:spcBef>
              <a:buFont typeface="Arial"/>
              <a:buChar char="•"/>
            </a:pPr>
            <a:r>
              <a:rPr lang="en-US" sz="1500"/>
              <a:t>Intern Program</a:t>
            </a:r>
          </a:p>
          <a:p>
            <a:pPr marL="285750" indent="-285750">
              <a:spcBef>
                <a:spcPts val="900"/>
              </a:spcBef>
              <a:buFont typeface="Arial"/>
              <a:buChar char="•"/>
            </a:pPr>
            <a:r>
              <a:rPr lang="en-US" sz="1500"/>
              <a:t>Mental Health Partnerships</a:t>
            </a:r>
          </a:p>
          <a:p>
            <a:pPr marL="285750" indent="-285750">
              <a:spcBef>
                <a:spcPts val="900"/>
              </a:spcBef>
              <a:buFont typeface="Arial"/>
              <a:buChar char="•"/>
            </a:pPr>
            <a:r>
              <a:rPr lang="en-US" sz="1500"/>
              <a:t>MTR on the Road</a:t>
            </a:r>
          </a:p>
          <a:p>
            <a:pPr marL="285750" indent="-285750">
              <a:spcBef>
                <a:spcPts val="900"/>
              </a:spcBef>
              <a:buFont typeface="Arial"/>
              <a:buChar char="•"/>
            </a:pPr>
            <a:r>
              <a:rPr lang="en-US" sz="1500"/>
              <a:t>Pony Partners</a:t>
            </a:r>
          </a:p>
          <a:p>
            <a:pPr marL="285750" indent="-285750">
              <a:spcBef>
                <a:spcPts val="900"/>
              </a:spcBef>
              <a:buFont typeface="Arial"/>
              <a:buChar char="•"/>
            </a:pPr>
            <a:r>
              <a:rPr lang="en-US" sz="1500"/>
              <a:t>Volunteer Program</a:t>
            </a:r>
          </a:p>
          <a:p>
            <a:pPr marL="285750" indent="-285750">
              <a:buFont typeface="Arial"/>
              <a:buChar char="•"/>
            </a:pPr>
            <a:endParaRPr lang="en-US" sz="1500"/>
          </a:p>
        </p:txBody>
      </p:sp>
      <p:pic>
        <p:nvPicPr>
          <p:cNvPr id="3" name="Picture 6" descr="A group of people standing next to a horse&#10;&#10;Description automatically generated">
            <a:extLst>
              <a:ext uri="{FF2B5EF4-FFF2-40B4-BE49-F238E27FC236}">
                <a16:creationId xmlns:a16="http://schemas.microsoft.com/office/drawing/2014/main" id="{DEA46AEE-8112-4C13-8D5E-9B11083127CF}"/>
              </a:ext>
            </a:extLst>
          </p:cNvPr>
          <p:cNvPicPr>
            <a:picLocks noChangeAspect="1"/>
          </p:cNvPicPr>
          <p:nvPr/>
        </p:nvPicPr>
        <p:blipFill>
          <a:blip r:embed="rId3"/>
          <a:stretch>
            <a:fillRect/>
          </a:stretch>
        </p:blipFill>
        <p:spPr>
          <a:xfrm>
            <a:off x="310551" y="421257"/>
            <a:ext cx="2743200" cy="3657600"/>
          </a:xfrm>
          <a:prstGeom prst="rect">
            <a:avLst/>
          </a:prstGeom>
        </p:spPr>
      </p:pic>
      <p:pic>
        <p:nvPicPr>
          <p:cNvPr id="8" name="Picture 8" descr="A person wearing a helmet and sitting on a horse&#10;&#10;Description automatically generated">
            <a:extLst>
              <a:ext uri="{FF2B5EF4-FFF2-40B4-BE49-F238E27FC236}">
                <a16:creationId xmlns:a16="http://schemas.microsoft.com/office/drawing/2014/main" id="{3318EE9B-6F6C-423F-BCCA-83CAC5ACD6CE}"/>
              </a:ext>
            </a:extLst>
          </p:cNvPr>
          <p:cNvPicPr>
            <a:picLocks noChangeAspect="1"/>
          </p:cNvPicPr>
          <p:nvPr/>
        </p:nvPicPr>
        <p:blipFill>
          <a:blip r:embed="rId4"/>
          <a:stretch>
            <a:fillRect/>
          </a:stretch>
        </p:blipFill>
        <p:spPr>
          <a:xfrm>
            <a:off x="6320287" y="421257"/>
            <a:ext cx="2743200" cy="3657600"/>
          </a:xfrm>
          <a:prstGeom prst="rect">
            <a:avLst/>
          </a:prstGeom>
        </p:spPr>
      </p:pic>
      <p:pic>
        <p:nvPicPr>
          <p:cNvPr id="9" name="Picture 9" descr="A horse is eating grass in a field&#10;&#10;Description automatically generated">
            <a:extLst>
              <a:ext uri="{FF2B5EF4-FFF2-40B4-BE49-F238E27FC236}">
                <a16:creationId xmlns:a16="http://schemas.microsoft.com/office/drawing/2014/main" id="{AC54A5F8-997F-47C8-B6F4-47D594B793D0}"/>
              </a:ext>
            </a:extLst>
          </p:cNvPr>
          <p:cNvPicPr>
            <a:picLocks noChangeAspect="1"/>
          </p:cNvPicPr>
          <p:nvPr/>
        </p:nvPicPr>
        <p:blipFill>
          <a:blip r:embed="rId5"/>
          <a:stretch>
            <a:fillRect/>
          </a:stretch>
        </p:blipFill>
        <p:spPr>
          <a:xfrm>
            <a:off x="9296400" y="421257"/>
            <a:ext cx="2743200" cy="3657600"/>
          </a:xfrm>
          <a:prstGeom prst="rect">
            <a:avLst/>
          </a:prstGeom>
        </p:spPr>
      </p:pic>
      <p:pic>
        <p:nvPicPr>
          <p:cNvPr id="10" name="Picture 10" descr="A group of people standing next to a tree&#10;&#10;Description automatically generated">
            <a:extLst>
              <a:ext uri="{FF2B5EF4-FFF2-40B4-BE49-F238E27FC236}">
                <a16:creationId xmlns:a16="http://schemas.microsoft.com/office/drawing/2014/main" id="{A8FC4F95-9F34-40EF-AFBF-CEA445C82521}"/>
              </a:ext>
            </a:extLst>
          </p:cNvPr>
          <p:cNvPicPr>
            <a:picLocks noChangeAspect="1"/>
          </p:cNvPicPr>
          <p:nvPr/>
        </p:nvPicPr>
        <p:blipFill>
          <a:blip r:embed="rId6"/>
          <a:stretch>
            <a:fillRect/>
          </a:stretch>
        </p:blipFill>
        <p:spPr>
          <a:xfrm>
            <a:off x="3358551" y="421257"/>
            <a:ext cx="2743200" cy="3657600"/>
          </a:xfrm>
          <a:prstGeom prst="rect">
            <a:avLst/>
          </a:prstGeom>
        </p:spPr>
      </p:pic>
    </p:spTree>
    <p:extLst>
      <p:ext uri="{BB962C8B-B14F-4D97-AF65-F5344CB8AC3E}">
        <p14:creationId xmlns:p14="http://schemas.microsoft.com/office/powerpoint/2010/main" val="42942078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rown horse standing next to a fence&#10;&#10;Description automatically generated">
            <a:extLst>
              <a:ext uri="{FF2B5EF4-FFF2-40B4-BE49-F238E27FC236}">
                <a16:creationId xmlns:a16="http://schemas.microsoft.com/office/drawing/2014/main" id="{A67C2C15-FFFF-49B2-ADFC-F9A776CE93C9}"/>
              </a:ext>
            </a:extLst>
          </p:cNvPr>
          <p:cNvPicPr>
            <a:picLocks noChangeAspect="1"/>
          </p:cNvPicPr>
          <p:nvPr/>
        </p:nvPicPr>
        <p:blipFill rotWithShape="1">
          <a:blip r:embed="rId3"/>
          <a:srcRect t="9770" b="9770"/>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82DB15-7033-432E-A8CF-6532BF04DDAA}"/>
              </a:ext>
            </a:extLst>
          </p:cNvPr>
          <p:cNvSpPr>
            <a:spLocks noGrp="1"/>
          </p:cNvSpPr>
          <p:nvPr>
            <p:ph type="title"/>
          </p:nvPr>
        </p:nvSpPr>
        <p:spPr>
          <a:xfrm>
            <a:off x="7064082" y="642594"/>
            <a:ext cx="4472921" cy="1371600"/>
          </a:xfrm>
        </p:spPr>
        <p:txBody>
          <a:bodyPr>
            <a:normAutofit/>
          </a:bodyPr>
          <a:lstStyle/>
          <a:p>
            <a:r>
              <a:rPr lang="en-US" dirty="0"/>
              <a:t>Equine </a:t>
            </a:r>
            <a:r>
              <a:rPr lang="en-US"/>
              <a:t>Assisted Psychotherapy</a:t>
            </a:r>
          </a:p>
        </p:txBody>
      </p:sp>
      <p:sp>
        <p:nvSpPr>
          <p:cNvPr id="3" name="Content Placeholder 2">
            <a:extLst>
              <a:ext uri="{FF2B5EF4-FFF2-40B4-BE49-F238E27FC236}">
                <a16:creationId xmlns:a16="http://schemas.microsoft.com/office/drawing/2014/main" id="{2CF72878-5B22-4BE9-B3FF-F26EDFF37A4E}"/>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en-US"/>
              <a:t>Team Aproach</a:t>
            </a:r>
          </a:p>
          <a:p>
            <a:pPr>
              <a:buClr>
                <a:srgbClr val="262626"/>
              </a:buClr>
            </a:pPr>
            <a:r>
              <a:rPr lang="en-US"/>
              <a:t>Ground-based</a:t>
            </a:r>
          </a:p>
          <a:p>
            <a:pPr>
              <a:buClr>
                <a:srgbClr val="262626"/>
              </a:buClr>
            </a:pPr>
            <a:r>
              <a:rPr lang="en-US"/>
              <a:t>Solution-Oriented</a:t>
            </a:r>
          </a:p>
          <a:p>
            <a:pPr>
              <a:buClr>
                <a:srgbClr val="262626"/>
              </a:buClr>
            </a:pPr>
            <a:r>
              <a:rPr lang="en-US"/>
              <a:t>Externalizing, the power of story</a:t>
            </a:r>
            <a:endParaRPr lang="en-US" dirty="0"/>
          </a:p>
          <a:p>
            <a:pPr>
              <a:buClr>
                <a:srgbClr val="262626"/>
              </a:buClr>
            </a:pPr>
            <a:r>
              <a:rPr lang="en-US"/>
              <a:t>Experiential</a:t>
            </a:r>
          </a:p>
          <a:p>
            <a:pPr marL="0" indent="0">
              <a:buClr>
                <a:srgbClr val="262626"/>
              </a:buClr>
              <a:buNone/>
            </a:pPr>
            <a:endParaRPr lang="en-US" dirty="0"/>
          </a:p>
          <a:p>
            <a:pPr>
              <a:buClr>
                <a:srgbClr val="262626"/>
              </a:buClr>
            </a:pPr>
            <a:r>
              <a:rPr lang="en-US"/>
              <a:t>Why Horses?</a:t>
            </a:r>
          </a:p>
          <a:p>
            <a:pPr lvl="1">
              <a:buClr>
                <a:srgbClr val="262626"/>
              </a:buClr>
            </a:pPr>
            <a:r>
              <a:rPr lang="en-US"/>
              <a:t>Social herd structure</a:t>
            </a:r>
          </a:p>
          <a:p>
            <a:pPr lvl="1">
              <a:buClr>
                <a:srgbClr val="262626"/>
              </a:buClr>
            </a:pPr>
            <a:r>
              <a:rPr lang="en-US"/>
              <a:t>Resilience and persistence</a:t>
            </a:r>
          </a:p>
          <a:p>
            <a:pPr lvl="1">
              <a:buClr>
                <a:srgbClr val="262626"/>
              </a:buClr>
            </a:pPr>
            <a:r>
              <a:rPr lang="en-US"/>
              <a:t>Large and powerful size</a:t>
            </a:r>
          </a:p>
          <a:p>
            <a:pPr lvl="1">
              <a:buClr>
                <a:srgbClr val="262626"/>
              </a:buClr>
            </a:pPr>
            <a:r>
              <a:rPr lang="en-US"/>
              <a:t>Prey animal, sensitivity to environment and non-verbal communcation</a:t>
            </a:r>
            <a:endParaRPr lang="en-US" dirty="0"/>
          </a:p>
        </p:txBody>
      </p:sp>
    </p:spTree>
    <p:extLst>
      <p:ext uri="{BB962C8B-B14F-4D97-AF65-F5344CB8AC3E}">
        <p14:creationId xmlns:p14="http://schemas.microsoft.com/office/powerpoint/2010/main" val="104771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close up of a horse&#10;&#10;Description automatically generated">
            <a:extLst>
              <a:ext uri="{FF2B5EF4-FFF2-40B4-BE49-F238E27FC236}">
                <a16:creationId xmlns:a16="http://schemas.microsoft.com/office/drawing/2014/main" id="{E1B9630E-FC82-43FF-82AE-4F2F6A765320}"/>
              </a:ext>
            </a:extLst>
          </p:cNvPr>
          <p:cNvPicPr>
            <a:picLocks noChangeAspect="1"/>
          </p:cNvPicPr>
          <p:nvPr/>
        </p:nvPicPr>
        <p:blipFill rotWithShape="1">
          <a:blip r:embed="rId3"/>
          <a:srcRect l="9091" t="47692" b="13955"/>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852257-7614-4288-89B7-AD09970CED90}"/>
              </a:ext>
            </a:extLst>
          </p:cNvPr>
          <p:cNvSpPr>
            <a:spLocks noGrp="1"/>
          </p:cNvSpPr>
          <p:nvPr>
            <p:ph type="title"/>
          </p:nvPr>
        </p:nvSpPr>
        <p:spPr>
          <a:xfrm>
            <a:off x="6846137" y="727626"/>
            <a:ext cx="4602152" cy="1718225"/>
          </a:xfrm>
        </p:spPr>
        <p:txBody>
          <a:bodyPr>
            <a:normAutofit fontScale="90000"/>
          </a:bodyPr>
          <a:lstStyle/>
          <a:p>
            <a:r>
              <a:rPr lang="en-US" sz="4400"/>
              <a:t>Road to practicing Equine Assisted Therapy</a:t>
            </a:r>
          </a:p>
        </p:txBody>
      </p:sp>
      <p:sp>
        <p:nvSpPr>
          <p:cNvPr id="3" name="Content Placeholder 2">
            <a:extLst>
              <a:ext uri="{FF2B5EF4-FFF2-40B4-BE49-F238E27FC236}">
                <a16:creationId xmlns:a16="http://schemas.microsoft.com/office/drawing/2014/main" id="{727D068F-0E30-46A4-B25B-37803F50D373}"/>
              </a:ext>
            </a:extLst>
          </p:cNvPr>
          <p:cNvSpPr>
            <a:spLocks noGrp="1"/>
          </p:cNvSpPr>
          <p:nvPr>
            <p:ph idx="1"/>
          </p:nvPr>
        </p:nvSpPr>
        <p:spPr>
          <a:xfrm>
            <a:off x="6846137" y="2538920"/>
            <a:ext cx="4602152" cy="3480066"/>
          </a:xfrm>
        </p:spPr>
        <p:txBody>
          <a:bodyPr vert="horz" lIns="91440" tIns="45720" rIns="91440" bIns="45720" rtlCol="0" anchor="t">
            <a:normAutofit/>
          </a:bodyPr>
          <a:lstStyle/>
          <a:p>
            <a:r>
              <a:rPr lang="en-US" dirty="0"/>
              <a:t>Complete requirements for licensure in the state where you plan to practice. CACREP (The Council for Accreditation of Counseling &amp; Related Educational Programs) Accredited program.</a:t>
            </a:r>
          </a:p>
          <a:p>
            <a:r>
              <a:rPr lang="en-US" dirty="0"/>
              <a:t>Obtain licensure as a mental health provider.</a:t>
            </a:r>
          </a:p>
          <a:p>
            <a:r>
              <a:rPr lang="en-US" dirty="0"/>
              <a:t>Certification Options:</a:t>
            </a:r>
          </a:p>
          <a:p>
            <a:pPr lvl="1">
              <a:buClr>
                <a:srgbClr val="262626"/>
              </a:buClr>
            </a:pPr>
            <a:r>
              <a:rPr lang="en-US" dirty="0"/>
              <a:t>EAGALA, Equine Assisted Growth and Learning Association</a:t>
            </a:r>
          </a:p>
          <a:p>
            <a:pPr lvl="1">
              <a:buClr>
                <a:srgbClr val="262626"/>
              </a:buClr>
            </a:pPr>
            <a:r>
              <a:rPr lang="en-US" dirty="0"/>
              <a:t>PATH Intl, Professional Association of Therapeutic Horsemanship International</a:t>
            </a:r>
          </a:p>
          <a:p>
            <a:pPr lvl="1">
              <a:buClr>
                <a:srgbClr val="262626"/>
              </a:buClr>
            </a:pPr>
            <a:r>
              <a:rPr lang="en-US" dirty="0"/>
              <a:t>Natural Lifemanship, Trauma Focused</a:t>
            </a:r>
          </a:p>
        </p:txBody>
      </p:sp>
    </p:spTree>
    <p:extLst>
      <p:ext uri="{BB962C8B-B14F-4D97-AF65-F5344CB8AC3E}">
        <p14:creationId xmlns:p14="http://schemas.microsoft.com/office/powerpoint/2010/main" val="3766880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3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F548EEBD-BF55-400B-BEE2-51C78FA54872}"/>
              </a:ext>
            </a:extLst>
          </p:cNvPr>
          <p:cNvPicPr>
            <a:picLocks noChangeAspect="1"/>
          </p:cNvPicPr>
          <p:nvPr/>
        </p:nvPicPr>
        <p:blipFill rotWithShape="1">
          <a:blip r:embed="rId2"/>
          <a:srcRect l="9091" t="23391"/>
          <a:stretch/>
        </p:blipFill>
        <p:spPr>
          <a:xfrm>
            <a:off x="20" y="-1"/>
            <a:ext cx="12191980" cy="6857999"/>
          </a:xfrm>
          <a:prstGeom prst="rect">
            <a:avLst/>
          </a:prstGeom>
        </p:spPr>
      </p:pic>
      <p:sp>
        <p:nvSpPr>
          <p:cNvPr id="29" name="Rectangle 3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401E8D-05E5-42A8-ADAD-8AFCB71DABCC}"/>
              </a:ext>
            </a:extLst>
          </p:cNvPr>
          <p:cNvSpPr>
            <a:spLocks noGrp="1"/>
          </p:cNvSpPr>
          <p:nvPr>
            <p:ph type="title"/>
          </p:nvPr>
        </p:nvSpPr>
        <p:spPr>
          <a:xfrm>
            <a:off x="6846137" y="727626"/>
            <a:ext cx="4602152" cy="1718225"/>
          </a:xfrm>
        </p:spPr>
        <p:txBody>
          <a:bodyPr>
            <a:normAutofit/>
          </a:bodyPr>
          <a:lstStyle/>
          <a:p>
            <a:r>
              <a:rPr lang="en-US" sz="4400"/>
              <a:t>Questions?</a:t>
            </a:r>
          </a:p>
        </p:txBody>
      </p:sp>
      <p:sp>
        <p:nvSpPr>
          <p:cNvPr id="8" name="Content Placeholder 7">
            <a:extLst>
              <a:ext uri="{FF2B5EF4-FFF2-40B4-BE49-F238E27FC236}">
                <a16:creationId xmlns:a16="http://schemas.microsoft.com/office/drawing/2014/main" id="{11298874-C5EC-43C5-924A-1D18FF756BD6}"/>
              </a:ext>
            </a:extLst>
          </p:cNvPr>
          <p:cNvSpPr>
            <a:spLocks noGrp="1"/>
          </p:cNvSpPr>
          <p:nvPr>
            <p:ph idx="1"/>
          </p:nvPr>
        </p:nvSpPr>
        <p:spPr>
          <a:xfrm>
            <a:off x="6846137" y="2538920"/>
            <a:ext cx="4602152" cy="3480066"/>
          </a:xfrm>
        </p:spPr>
        <p:txBody>
          <a:bodyPr vert="horz" lIns="91440" tIns="45720" rIns="91440" bIns="45720" rtlCol="0">
            <a:normAutofit/>
          </a:bodyPr>
          <a:lstStyle/>
          <a:p>
            <a:pPr marL="0" indent="0">
              <a:lnSpc>
                <a:spcPct val="100000"/>
              </a:lnSpc>
              <a:buNone/>
            </a:pPr>
            <a:r>
              <a:rPr lang="en-US" dirty="0">
                <a:hlinkClick r:id="rId3"/>
              </a:rPr>
              <a:t>Katie@mtrinc.org</a:t>
            </a:r>
            <a:endParaRPr lang="en-US"/>
          </a:p>
          <a:p>
            <a:pPr marL="0" indent="0">
              <a:lnSpc>
                <a:spcPct val="100000"/>
              </a:lnSpc>
              <a:buNone/>
            </a:pPr>
            <a:r>
              <a:rPr lang="en-US" dirty="0">
                <a:hlinkClick r:id="rId4"/>
              </a:rPr>
              <a:t>Katiestreett@tentencounseling.com</a:t>
            </a:r>
            <a:endParaRPr lang="en-US"/>
          </a:p>
          <a:p>
            <a:pPr marL="0" indent="0">
              <a:lnSpc>
                <a:spcPct val="100000"/>
              </a:lnSpc>
              <a:buNone/>
            </a:pPr>
            <a:r>
              <a:rPr lang="en-US"/>
              <a:t>443-494-3018</a:t>
            </a:r>
          </a:p>
          <a:p>
            <a:pPr marL="0" indent="0">
              <a:lnSpc>
                <a:spcPct val="100000"/>
              </a:lnSpc>
              <a:buNone/>
            </a:pPr>
            <a:r>
              <a:rPr lang="en-US" dirty="0">
                <a:hlinkClick r:id="rId5"/>
              </a:rPr>
              <a:t>www.horsesthatheal.org</a:t>
            </a:r>
            <a:endParaRPr lang="en-US"/>
          </a:p>
          <a:p>
            <a:pPr marL="0" indent="0">
              <a:lnSpc>
                <a:spcPct val="100000"/>
              </a:lnSpc>
              <a:buNone/>
            </a:pPr>
            <a:r>
              <a:rPr lang="en-US" dirty="0">
                <a:ea typeface="+mn-lt"/>
                <a:cs typeface="+mn-lt"/>
                <a:hlinkClick r:id="rId6"/>
              </a:rPr>
              <a:t>https://www.tentencounseling.com/</a:t>
            </a:r>
            <a:endParaRPr lang="en-US"/>
          </a:p>
          <a:p>
            <a:pPr marL="0" indent="0">
              <a:lnSpc>
                <a:spcPct val="100000"/>
              </a:lnSpc>
              <a:buNone/>
            </a:pPr>
            <a:endParaRPr lang="en-US"/>
          </a:p>
          <a:p>
            <a:pPr marL="0" indent="0">
              <a:lnSpc>
                <a:spcPct val="100000"/>
              </a:lnSpc>
              <a:buNone/>
            </a:pPr>
            <a:endParaRPr lang="en-US"/>
          </a:p>
          <a:p>
            <a:pPr marL="0" indent="0">
              <a:lnSpc>
                <a:spcPct val="100000"/>
              </a:lnSpc>
              <a:buNone/>
            </a:pPr>
            <a:r>
              <a:rPr lang="en-US" dirty="0">
                <a:hlinkClick r:id="rId7"/>
              </a:rPr>
              <a:t>www.eagala.org</a:t>
            </a:r>
            <a:r>
              <a:rPr lang="en-US" dirty="0"/>
              <a:t> </a:t>
            </a:r>
            <a:endParaRPr lang="en-US"/>
          </a:p>
          <a:p>
            <a:pPr marL="0" indent="0">
              <a:lnSpc>
                <a:spcPct val="100000"/>
              </a:lnSpc>
              <a:buNone/>
            </a:pPr>
            <a:r>
              <a:rPr lang="en-US" dirty="0">
                <a:hlinkClick r:id="rId8"/>
              </a:rPr>
              <a:t>www.pathintl.org</a:t>
            </a:r>
            <a:endParaRPr lang="en-US"/>
          </a:p>
          <a:p>
            <a:pPr marL="0" indent="0">
              <a:lnSpc>
                <a:spcPct val="100000"/>
              </a:lnSpc>
              <a:buNone/>
            </a:pPr>
            <a:r>
              <a:rPr lang="en-US" dirty="0">
                <a:ea typeface="+mn-lt"/>
                <a:cs typeface="+mn-lt"/>
                <a:hlinkClick r:id="rId9"/>
              </a:rPr>
              <a:t>https://naturallifemanship.com/</a:t>
            </a:r>
            <a:endParaRPr lang="en-US">
              <a:ea typeface="+mn-lt"/>
              <a:cs typeface="+mn-lt"/>
            </a:endParaRPr>
          </a:p>
          <a:p>
            <a:pPr marL="0" indent="0">
              <a:lnSpc>
                <a:spcPct val="100000"/>
              </a:lnSpc>
              <a:buNone/>
            </a:pPr>
            <a:endParaRPr lang="en-US"/>
          </a:p>
        </p:txBody>
      </p:sp>
    </p:spTree>
    <p:extLst>
      <p:ext uri="{BB962C8B-B14F-4D97-AF65-F5344CB8AC3E}">
        <p14:creationId xmlns:p14="http://schemas.microsoft.com/office/powerpoint/2010/main" val="19408161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10D42E6836C04199819DCD023FFE0E" ma:contentTypeVersion="7" ma:contentTypeDescription="Create a new document." ma:contentTypeScope="" ma:versionID="a764cd7df4de0664711b966ee442f687">
  <xsd:schema xmlns:xsd="http://www.w3.org/2001/XMLSchema" xmlns:xs="http://www.w3.org/2001/XMLSchema" xmlns:p="http://schemas.microsoft.com/office/2006/metadata/properties" xmlns:ns2="f4542bca-e402-4f67-be56-6b0ff98800ee" xmlns:ns3="7b76bf27-6957-4998-bd8b-ded3c891c650" targetNamespace="http://schemas.microsoft.com/office/2006/metadata/properties" ma:root="true" ma:fieldsID="638baa9f4df5e28269098d961443841d" ns2:_="" ns3:_="">
    <xsd:import namespace="f4542bca-e402-4f67-be56-6b0ff98800ee"/>
    <xsd:import namespace="7b76bf27-6957-4998-bd8b-ded3c891c6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42bca-e402-4f67-be56-6b0ff98800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76bf27-6957-4998-bd8b-ded3c891c65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f4542bca-e402-4f67-be56-6b0ff98800ee" xsi:nil="true"/>
    <SharedWithUsers xmlns="7b76bf27-6957-4998-bd8b-ded3c891c650">
      <UserInfo>
        <DisplayName>Jessica Mitchell</DisplayName>
        <AccountId>29</AccountId>
        <AccountType/>
      </UserInfo>
    </SharedWithUsers>
  </documentManagement>
</p:properties>
</file>

<file path=customXml/itemProps1.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2.xml><?xml version="1.0" encoding="utf-8"?>
<ds:datastoreItem xmlns:ds="http://schemas.openxmlformats.org/officeDocument/2006/customXml" ds:itemID="{6F5F3C27-CE5D-47AF-8164-C3158B69AA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542bca-e402-4f67-be56-6b0ff98800ee"/>
    <ds:schemaRef ds:uri="7b76bf27-6957-4998-bd8b-ded3c891c6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75FBC4-9D33-46BE-911D-419763BA9AF9}">
  <ds:schemaRefs>
    <ds:schemaRef ds:uri="http://purl.org/dc/elements/1.1/"/>
    <ds:schemaRef ds:uri="http://purl.org/dc/terms/"/>
    <ds:schemaRef ds:uri="7b76bf27-6957-4998-bd8b-ded3c891c650"/>
    <ds:schemaRef ds:uri="http://purl.org/dc/dcmitype/"/>
    <ds:schemaRef ds:uri="f4542bca-e402-4f67-be56-6b0ff98800e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484</Words>
  <Application>Microsoft Office PowerPoint</Application>
  <PresentationFormat>Widescreen</PresentationFormat>
  <Paragraphs>86</Paragraphs>
  <Slides>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Avenir Next LT Pro</vt:lpstr>
      <vt:lpstr>Avenir Next LT Pro Light</vt:lpstr>
      <vt:lpstr>Calibri</vt:lpstr>
      <vt:lpstr>Garamond</vt:lpstr>
      <vt:lpstr>Times New Roman</vt:lpstr>
      <vt:lpstr>SavonVTI</vt:lpstr>
      <vt:lpstr>PowerPoint Presentation</vt:lpstr>
      <vt:lpstr>MTR Programs and Services</vt:lpstr>
      <vt:lpstr>Equine Assisted Psychotherapy</vt:lpstr>
      <vt:lpstr>Road to practicing Equine Assisted Therapy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Meeting</dc:title>
  <dc:creator>Katie Streett</dc:creator>
  <cp:lastModifiedBy>Katie Streett</cp:lastModifiedBy>
  <cp:revision>88</cp:revision>
  <dcterms:created xsi:type="dcterms:W3CDTF">2021-01-12T16:12:51Z</dcterms:created>
  <dcterms:modified xsi:type="dcterms:W3CDTF">2021-04-22T18:06:59Z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0x0101001410D42E6836C04199819DCD023FFE0E</vt:lpwstr>
  </property>
</Properties>
</file>