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1"/>
    <p:sldMasterId id="2147483753" r:id="rId2"/>
  </p:sldMasterIdLst>
  <p:notesMasterIdLst>
    <p:notesMasterId r:id="rId35"/>
  </p:notesMasterIdLst>
  <p:handoutMasterIdLst>
    <p:handoutMasterId r:id="rId36"/>
  </p:handoutMasterIdLst>
  <p:sldIdLst>
    <p:sldId id="302" r:id="rId3"/>
    <p:sldId id="322" r:id="rId4"/>
    <p:sldId id="319" r:id="rId5"/>
    <p:sldId id="320" r:id="rId6"/>
    <p:sldId id="257" r:id="rId7"/>
    <p:sldId id="258" r:id="rId8"/>
    <p:sldId id="313" r:id="rId9"/>
    <p:sldId id="314" r:id="rId10"/>
    <p:sldId id="312" r:id="rId11"/>
    <p:sldId id="264" r:id="rId12"/>
    <p:sldId id="265" r:id="rId13"/>
    <p:sldId id="315" r:id="rId14"/>
    <p:sldId id="316" r:id="rId15"/>
    <p:sldId id="318" r:id="rId16"/>
    <p:sldId id="277"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7" r:id="rId3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432">
          <p15:clr>
            <a:srgbClr val="A4A3A4"/>
          </p15:clr>
        </p15:guide>
      </p15:sldGuideLst>
    </p:ext>
    <p:ext uri="{2D200454-40CA-4A62-9FC3-DE9A4176ACB9}">
      <p15:notesGuideLst xmlns:p15="http://schemas.microsoft.com/office/powerpoint/2012/main">
        <p15:guide id="1" orient="horz" pos="2928">
          <p15:clr>
            <a:srgbClr val="A4A3A4"/>
          </p15:clr>
        </p15:guide>
        <p15:guide id="2" orient="horz" pos="3024">
          <p15:clr>
            <a:srgbClr val="A4A3A4"/>
          </p15:clr>
        </p15:guide>
        <p15:guide id="3" pos="2167">
          <p15:clr>
            <a:srgbClr val="A4A3A4"/>
          </p15:clr>
        </p15:guide>
        <p15:guide id="4" pos="23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C715"/>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2" autoAdjust="0"/>
    <p:restoredTop sz="99217" autoAdjust="0"/>
  </p:normalViewPr>
  <p:slideViewPr>
    <p:cSldViewPr>
      <p:cViewPr varScale="1">
        <p:scale>
          <a:sx n="128" d="100"/>
          <a:sy n="128" d="100"/>
        </p:scale>
        <p:origin x="496" y="176"/>
      </p:cViewPr>
      <p:guideLst>
        <p:guide orient="horz" pos="2160"/>
        <p:guide pos="432"/>
      </p:guideLst>
    </p:cSldViewPr>
  </p:slideViewPr>
  <p:outlineViewPr>
    <p:cViewPr>
      <p:scale>
        <a:sx n="33" d="100"/>
        <a:sy n="33" d="100"/>
      </p:scale>
      <p:origin x="0" y="25392"/>
    </p:cViewPr>
  </p:outlineViewPr>
  <p:notesTextViewPr>
    <p:cViewPr>
      <p:scale>
        <a:sx n="1" d="1"/>
        <a:sy n="1" d="1"/>
      </p:scale>
      <p:origin x="0" y="0"/>
    </p:cViewPr>
  </p:notesTextViewPr>
  <p:sorterViewPr>
    <p:cViewPr>
      <p:scale>
        <a:sx n="100" d="100"/>
        <a:sy n="100" d="100"/>
      </p:scale>
      <p:origin x="0" y="0"/>
    </p:cViewPr>
  </p:sorterViewPr>
  <p:notesViewPr>
    <p:cSldViewPr>
      <p:cViewPr>
        <p:scale>
          <a:sx n="140" d="100"/>
          <a:sy n="140" d="100"/>
        </p:scale>
        <p:origin x="-758" y="2760"/>
      </p:cViewPr>
      <p:guideLst>
        <p:guide orient="horz" pos="2928"/>
        <p:guide orient="horz" pos="3024"/>
        <p:guide pos="2167"/>
        <p:guide pos="23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_rels/data2.xml.rels><?xml version="1.0" encoding="UTF-8" standalone="yes"?>
<Relationships xmlns="http://schemas.openxmlformats.org/package/2006/relationships"><Relationship Id="rId3" Type="http://schemas.openxmlformats.org/officeDocument/2006/relationships/hyperlink" Target="mailto:eabod@umbc.edu" TargetMode="External"/><Relationship Id="rId2" Type="http://schemas.openxmlformats.org/officeDocument/2006/relationships/hyperlink" Target="mailto:elasson@umbc.edu" TargetMode="External"/><Relationship Id="rId1" Type="http://schemas.openxmlformats.org/officeDocument/2006/relationships/hyperlink" Target="mailto:sgprofessionalprograms@umbc.edu"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mailto:eabod@umbc.edu" TargetMode="External"/><Relationship Id="rId2" Type="http://schemas.openxmlformats.org/officeDocument/2006/relationships/hyperlink" Target="mailto:elasson@umbc.edu" TargetMode="External"/><Relationship Id="rId1" Type="http://schemas.openxmlformats.org/officeDocument/2006/relationships/hyperlink" Target="mailto:sgprofessionalprograms@umbc.ed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EEA4DE-2166-E541-A8F9-E40B30DBA9C5}"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71EED4DF-8DAB-7142-987A-73A2D6466189}">
      <dgm:prSet phldrT="[Text]"/>
      <dgm:spPr>
        <a:solidFill>
          <a:srgbClr val="FFC000"/>
        </a:solidFill>
      </dgm:spPr>
      <dgm:t>
        <a:bodyPr/>
        <a:lstStyle/>
        <a:p>
          <a:r>
            <a:rPr lang="en-US" dirty="0">
              <a:solidFill>
                <a:schemeClr val="tx1"/>
              </a:solidFill>
            </a:rPr>
            <a:t>Scientific Study of Workplace Behavior</a:t>
          </a:r>
        </a:p>
      </dgm:t>
    </dgm:pt>
    <dgm:pt modelId="{12C839D3-35E7-2541-9975-D1AFCEED1937}" type="parTrans" cxnId="{FD57E404-866B-0F45-9556-7BA132C62664}">
      <dgm:prSet/>
      <dgm:spPr/>
      <dgm:t>
        <a:bodyPr/>
        <a:lstStyle/>
        <a:p>
          <a:endParaRPr lang="en-US"/>
        </a:p>
      </dgm:t>
    </dgm:pt>
    <dgm:pt modelId="{B76BF6BB-E557-754D-853A-DB7F998FEF7A}" type="sibTrans" cxnId="{FD57E404-866B-0F45-9556-7BA132C62664}">
      <dgm:prSet/>
      <dgm:spPr/>
      <dgm:t>
        <a:bodyPr/>
        <a:lstStyle/>
        <a:p>
          <a:endParaRPr lang="en-US"/>
        </a:p>
      </dgm:t>
    </dgm:pt>
    <dgm:pt modelId="{8EA4F57C-7AF0-2446-9644-6AEE2D45A457}">
      <dgm:prSet phldrT="[Text]"/>
      <dgm:spPr>
        <a:solidFill>
          <a:srgbClr val="FFC000"/>
        </a:solidFill>
      </dgm:spPr>
      <dgm:t>
        <a:bodyPr/>
        <a:lstStyle/>
        <a:p>
          <a:pPr rtl="0"/>
          <a:r>
            <a:rPr lang="en-US" dirty="0">
              <a:solidFill>
                <a:schemeClr val="tx1"/>
              </a:solidFill>
            </a:rPr>
            <a:t>Theoretical and Empirical Bases</a:t>
          </a:r>
        </a:p>
      </dgm:t>
    </dgm:pt>
    <dgm:pt modelId="{FBC996DE-8320-2D4E-8CE8-E9A9F7AF7F22}" type="parTrans" cxnId="{595E5503-1415-ED45-BAB4-AFAC8E96BDFB}">
      <dgm:prSet/>
      <dgm:spPr/>
      <dgm:t>
        <a:bodyPr/>
        <a:lstStyle/>
        <a:p>
          <a:endParaRPr lang="en-US"/>
        </a:p>
      </dgm:t>
    </dgm:pt>
    <dgm:pt modelId="{1669ED3E-8F20-D149-B47C-8877A5E21EB1}" type="sibTrans" cxnId="{595E5503-1415-ED45-BAB4-AFAC8E96BDFB}">
      <dgm:prSet/>
      <dgm:spPr/>
      <dgm:t>
        <a:bodyPr/>
        <a:lstStyle/>
        <a:p>
          <a:endParaRPr lang="en-US"/>
        </a:p>
      </dgm:t>
    </dgm:pt>
    <dgm:pt modelId="{B6A2C212-B0A7-9F4F-B3C5-84930D48E883}">
      <dgm:prSet phldrT="[Text]"/>
      <dgm:spPr>
        <a:solidFill>
          <a:srgbClr val="FFC000"/>
        </a:solidFill>
      </dgm:spPr>
      <dgm:t>
        <a:bodyPr/>
        <a:lstStyle/>
        <a:p>
          <a:pPr rtl="0"/>
          <a:r>
            <a:rPr lang="en-US" dirty="0">
              <a:solidFill>
                <a:schemeClr val="tx1"/>
              </a:solidFill>
            </a:rPr>
            <a:t>Talent Acquisition and Management</a:t>
          </a:r>
        </a:p>
      </dgm:t>
    </dgm:pt>
    <dgm:pt modelId="{ED6142F4-3E1E-FB40-911A-7842E05984CD}" type="parTrans" cxnId="{22878468-534A-DE4A-B9BE-5B69FE467FFF}">
      <dgm:prSet/>
      <dgm:spPr/>
      <dgm:t>
        <a:bodyPr/>
        <a:lstStyle/>
        <a:p>
          <a:endParaRPr lang="en-US"/>
        </a:p>
      </dgm:t>
    </dgm:pt>
    <dgm:pt modelId="{DC13D89E-8F8A-6D49-8F97-0DC3EE7EA548}" type="sibTrans" cxnId="{22878468-534A-DE4A-B9BE-5B69FE467FFF}">
      <dgm:prSet/>
      <dgm:spPr/>
      <dgm:t>
        <a:bodyPr/>
        <a:lstStyle/>
        <a:p>
          <a:endParaRPr lang="en-US"/>
        </a:p>
      </dgm:t>
    </dgm:pt>
    <dgm:pt modelId="{BBC4CA9C-50DB-F946-96CA-967A793A548E}">
      <dgm:prSet phldrT="[Text]"/>
      <dgm:spPr>
        <a:solidFill>
          <a:srgbClr val="FFC000"/>
        </a:solidFill>
      </dgm:spPr>
      <dgm:t>
        <a:bodyPr/>
        <a:lstStyle/>
        <a:p>
          <a:pPr rtl="0"/>
          <a:r>
            <a:rPr lang="en-US" dirty="0">
              <a:solidFill>
                <a:schemeClr val="tx1"/>
              </a:solidFill>
            </a:rPr>
            <a:t>Organizational Behavior and Development</a:t>
          </a:r>
        </a:p>
      </dgm:t>
    </dgm:pt>
    <dgm:pt modelId="{479D4C2B-AA03-F446-AFE0-420CC0030A9D}" type="parTrans" cxnId="{8E73D30C-CFF0-8344-8982-E82F2A239D4B}">
      <dgm:prSet/>
      <dgm:spPr/>
      <dgm:t>
        <a:bodyPr/>
        <a:lstStyle/>
        <a:p>
          <a:endParaRPr lang="en-US"/>
        </a:p>
      </dgm:t>
    </dgm:pt>
    <dgm:pt modelId="{D26777E1-4CF1-9245-9370-99190089FD8A}" type="sibTrans" cxnId="{8E73D30C-CFF0-8344-8982-E82F2A239D4B}">
      <dgm:prSet/>
      <dgm:spPr/>
      <dgm:t>
        <a:bodyPr/>
        <a:lstStyle/>
        <a:p>
          <a:endParaRPr lang="en-US"/>
        </a:p>
      </dgm:t>
    </dgm:pt>
    <dgm:pt modelId="{35AE1F7E-BC7C-234C-AF59-557C47B82F77}">
      <dgm:prSet phldrT="[Text]"/>
      <dgm:spPr>
        <a:solidFill>
          <a:srgbClr val="FFC000"/>
        </a:solidFill>
      </dgm:spPr>
      <dgm:t>
        <a:bodyPr/>
        <a:lstStyle/>
        <a:p>
          <a:pPr rtl="0"/>
          <a:r>
            <a:rPr lang="en-US" dirty="0">
              <a:solidFill>
                <a:schemeClr val="tx1"/>
              </a:solidFill>
            </a:rPr>
            <a:t>Interventions and Consultative</a:t>
          </a:r>
        </a:p>
      </dgm:t>
    </dgm:pt>
    <dgm:pt modelId="{A77A7DFC-A9AC-DB43-96A7-BBBF66986159}" type="parTrans" cxnId="{66AA8E21-EFA3-A94E-A79D-36E9442A4E63}">
      <dgm:prSet/>
      <dgm:spPr/>
      <dgm:t>
        <a:bodyPr/>
        <a:lstStyle/>
        <a:p>
          <a:endParaRPr lang="en-US"/>
        </a:p>
      </dgm:t>
    </dgm:pt>
    <dgm:pt modelId="{E7C61C5A-4509-2144-BF3D-B4386EF964B1}" type="sibTrans" cxnId="{66AA8E21-EFA3-A94E-A79D-36E9442A4E63}">
      <dgm:prSet/>
      <dgm:spPr/>
      <dgm:t>
        <a:bodyPr/>
        <a:lstStyle/>
        <a:p>
          <a:endParaRPr lang="en-US"/>
        </a:p>
      </dgm:t>
    </dgm:pt>
    <dgm:pt modelId="{10F2995D-705A-8E4C-9BFB-7FAA123064E7}" type="pres">
      <dgm:prSet presAssocID="{B4EEA4DE-2166-E541-A8F9-E40B30DBA9C5}" presName="cycle" presStyleCnt="0">
        <dgm:presLayoutVars>
          <dgm:chMax val="1"/>
          <dgm:dir/>
          <dgm:animLvl val="ctr"/>
          <dgm:resizeHandles val="exact"/>
        </dgm:presLayoutVars>
      </dgm:prSet>
      <dgm:spPr/>
    </dgm:pt>
    <dgm:pt modelId="{9FABA608-991F-654F-9BF5-B2E140C97EA2}" type="pres">
      <dgm:prSet presAssocID="{71EED4DF-8DAB-7142-987A-73A2D6466189}" presName="centerShape" presStyleLbl="node0" presStyleIdx="0" presStyleCnt="1"/>
      <dgm:spPr/>
    </dgm:pt>
    <dgm:pt modelId="{A6AC68FC-DBB8-0D43-A83F-C1BA7266E123}" type="pres">
      <dgm:prSet presAssocID="{FBC996DE-8320-2D4E-8CE8-E9A9F7AF7F22}" presName="Name9" presStyleLbl="parChTrans1D2" presStyleIdx="0" presStyleCnt="4"/>
      <dgm:spPr/>
    </dgm:pt>
    <dgm:pt modelId="{68FAAED3-7B73-494B-9C1A-E4C45424DF64}" type="pres">
      <dgm:prSet presAssocID="{FBC996DE-8320-2D4E-8CE8-E9A9F7AF7F22}" presName="connTx" presStyleLbl="parChTrans1D2" presStyleIdx="0" presStyleCnt="4"/>
      <dgm:spPr/>
    </dgm:pt>
    <dgm:pt modelId="{B7E46CAD-E3CB-9440-9BBF-8E2CCE2C5627}" type="pres">
      <dgm:prSet presAssocID="{8EA4F57C-7AF0-2446-9644-6AEE2D45A457}" presName="node" presStyleLbl="node1" presStyleIdx="0" presStyleCnt="4">
        <dgm:presLayoutVars>
          <dgm:bulletEnabled val="1"/>
        </dgm:presLayoutVars>
      </dgm:prSet>
      <dgm:spPr/>
    </dgm:pt>
    <dgm:pt modelId="{ED51481A-89B7-2A4C-A8C7-878FB11E2E40}" type="pres">
      <dgm:prSet presAssocID="{ED6142F4-3E1E-FB40-911A-7842E05984CD}" presName="Name9" presStyleLbl="parChTrans1D2" presStyleIdx="1" presStyleCnt="4"/>
      <dgm:spPr/>
    </dgm:pt>
    <dgm:pt modelId="{6FAEE258-2CB2-7C4F-B52B-9433125E156E}" type="pres">
      <dgm:prSet presAssocID="{ED6142F4-3E1E-FB40-911A-7842E05984CD}" presName="connTx" presStyleLbl="parChTrans1D2" presStyleIdx="1" presStyleCnt="4"/>
      <dgm:spPr/>
    </dgm:pt>
    <dgm:pt modelId="{7198D8AE-6E1C-4348-A087-CBCFDA891AD1}" type="pres">
      <dgm:prSet presAssocID="{B6A2C212-B0A7-9F4F-B3C5-84930D48E883}" presName="node" presStyleLbl="node1" presStyleIdx="1" presStyleCnt="4">
        <dgm:presLayoutVars>
          <dgm:bulletEnabled val="1"/>
        </dgm:presLayoutVars>
      </dgm:prSet>
      <dgm:spPr/>
    </dgm:pt>
    <dgm:pt modelId="{4F15FF6D-40F0-6148-B5F7-F10DCF0608AD}" type="pres">
      <dgm:prSet presAssocID="{479D4C2B-AA03-F446-AFE0-420CC0030A9D}" presName="Name9" presStyleLbl="parChTrans1D2" presStyleIdx="2" presStyleCnt="4"/>
      <dgm:spPr/>
    </dgm:pt>
    <dgm:pt modelId="{00CDCB99-F7ED-B84F-AB1F-7AE6B753E876}" type="pres">
      <dgm:prSet presAssocID="{479D4C2B-AA03-F446-AFE0-420CC0030A9D}" presName="connTx" presStyleLbl="parChTrans1D2" presStyleIdx="2" presStyleCnt="4"/>
      <dgm:spPr/>
    </dgm:pt>
    <dgm:pt modelId="{B20BD436-6EC1-F542-A294-F11AFD8AC34F}" type="pres">
      <dgm:prSet presAssocID="{BBC4CA9C-50DB-F946-96CA-967A793A548E}" presName="node" presStyleLbl="node1" presStyleIdx="2" presStyleCnt="4" custRadScaleRad="103641" custRadScaleInc="1880">
        <dgm:presLayoutVars>
          <dgm:bulletEnabled val="1"/>
        </dgm:presLayoutVars>
      </dgm:prSet>
      <dgm:spPr/>
    </dgm:pt>
    <dgm:pt modelId="{309843AB-07F8-C143-8375-3F162DC9007D}" type="pres">
      <dgm:prSet presAssocID="{A77A7DFC-A9AC-DB43-96A7-BBBF66986159}" presName="Name9" presStyleLbl="parChTrans1D2" presStyleIdx="3" presStyleCnt="4"/>
      <dgm:spPr/>
    </dgm:pt>
    <dgm:pt modelId="{C88E1450-3643-5340-825B-A77B5A661EE0}" type="pres">
      <dgm:prSet presAssocID="{A77A7DFC-A9AC-DB43-96A7-BBBF66986159}" presName="connTx" presStyleLbl="parChTrans1D2" presStyleIdx="3" presStyleCnt="4"/>
      <dgm:spPr/>
    </dgm:pt>
    <dgm:pt modelId="{C2EE2E75-6B08-CF47-A61A-F9B5C64A108A}" type="pres">
      <dgm:prSet presAssocID="{35AE1F7E-BC7C-234C-AF59-557C47B82F77}" presName="node" presStyleLbl="node1" presStyleIdx="3" presStyleCnt="4">
        <dgm:presLayoutVars>
          <dgm:bulletEnabled val="1"/>
        </dgm:presLayoutVars>
      </dgm:prSet>
      <dgm:spPr/>
    </dgm:pt>
  </dgm:ptLst>
  <dgm:cxnLst>
    <dgm:cxn modelId="{595E5503-1415-ED45-BAB4-AFAC8E96BDFB}" srcId="{71EED4DF-8DAB-7142-987A-73A2D6466189}" destId="{8EA4F57C-7AF0-2446-9644-6AEE2D45A457}" srcOrd="0" destOrd="0" parTransId="{FBC996DE-8320-2D4E-8CE8-E9A9F7AF7F22}" sibTransId="{1669ED3E-8F20-D149-B47C-8877A5E21EB1}"/>
    <dgm:cxn modelId="{FD57E404-866B-0F45-9556-7BA132C62664}" srcId="{B4EEA4DE-2166-E541-A8F9-E40B30DBA9C5}" destId="{71EED4DF-8DAB-7142-987A-73A2D6466189}" srcOrd="0" destOrd="0" parTransId="{12C839D3-35E7-2541-9975-D1AFCEED1937}" sibTransId="{B76BF6BB-E557-754D-853A-DB7F998FEF7A}"/>
    <dgm:cxn modelId="{8E73D30C-CFF0-8344-8982-E82F2A239D4B}" srcId="{71EED4DF-8DAB-7142-987A-73A2D6466189}" destId="{BBC4CA9C-50DB-F946-96CA-967A793A548E}" srcOrd="2" destOrd="0" parTransId="{479D4C2B-AA03-F446-AFE0-420CC0030A9D}" sibTransId="{D26777E1-4CF1-9245-9370-99190089FD8A}"/>
    <dgm:cxn modelId="{66AA8E21-EFA3-A94E-A79D-36E9442A4E63}" srcId="{71EED4DF-8DAB-7142-987A-73A2D6466189}" destId="{35AE1F7E-BC7C-234C-AF59-557C47B82F77}" srcOrd="3" destOrd="0" parTransId="{A77A7DFC-A9AC-DB43-96A7-BBBF66986159}" sibTransId="{E7C61C5A-4509-2144-BF3D-B4386EF964B1}"/>
    <dgm:cxn modelId="{B4BF4136-23B6-9D48-AC57-DE6E8FA237B1}" type="presOf" srcId="{35AE1F7E-BC7C-234C-AF59-557C47B82F77}" destId="{C2EE2E75-6B08-CF47-A61A-F9B5C64A108A}" srcOrd="0" destOrd="0" presId="urn:microsoft.com/office/officeart/2005/8/layout/radial1"/>
    <dgm:cxn modelId="{F6CE703D-26E2-2B48-8AF8-22BA68EE59C1}" type="presOf" srcId="{B4EEA4DE-2166-E541-A8F9-E40B30DBA9C5}" destId="{10F2995D-705A-8E4C-9BFB-7FAA123064E7}" srcOrd="0" destOrd="0" presId="urn:microsoft.com/office/officeart/2005/8/layout/radial1"/>
    <dgm:cxn modelId="{5878334A-2B2E-1C46-AAE8-2650722E0FE5}" type="presOf" srcId="{A77A7DFC-A9AC-DB43-96A7-BBBF66986159}" destId="{309843AB-07F8-C143-8375-3F162DC9007D}" srcOrd="0" destOrd="0" presId="urn:microsoft.com/office/officeart/2005/8/layout/radial1"/>
    <dgm:cxn modelId="{5A6C7450-5711-0B4F-81A8-BDB838540A9C}" type="presOf" srcId="{FBC996DE-8320-2D4E-8CE8-E9A9F7AF7F22}" destId="{68FAAED3-7B73-494B-9C1A-E4C45424DF64}" srcOrd="1" destOrd="0" presId="urn:microsoft.com/office/officeart/2005/8/layout/radial1"/>
    <dgm:cxn modelId="{7AEDB557-5525-9643-BEC7-D4016E1FDE20}" type="presOf" srcId="{ED6142F4-3E1E-FB40-911A-7842E05984CD}" destId="{ED51481A-89B7-2A4C-A8C7-878FB11E2E40}" srcOrd="0" destOrd="0" presId="urn:microsoft.com/office/officeart/2005/8/layout/radial1"/>
    <dgm:cxn modelId="{22878468-534A-DE4A-B9BE-5B69FE467FFF}" srcId="{71EED4DF-8DAB-7142-987A-73A2D6466189}" destId="{B6A2C212-B0A7-9F4F-B3C5-84930D48E883}" srcOrd="1" destOrd="0" parTransId="{ED6142F4-3E1E-FB40-911A-7842E05984CD}" sibTransId="{DC13D89E-8F8A-6D49-8F97-0DC3EE7EA548}"/>
    <dgm:cxn modelId="{A28FD56A-08C6-2B4F-8FCB-EE31C9DB8C19}" type="presOf" srcId="{A77A7DFC-A9AC-DB43-96A7-BBBF66986159}" destId="{C88E1450-3643-5340-825B-A77B5A661EE0}" srcOrd="1" destOrd="0" presId="urn:microsoft.com/office/officeart/2005/8/layout/radial1"/>
    <dgm:cxn modelId="{60C7AC72-9D9C-DF48-8BC6-665B9B04A5B7}" type="presOf" srcId="{479D4C2B-AA03-F446-AFE0-420CC0030A9D}" destId="{4F15FF6D-40F0-6148-B5F7-F10DCF0608AD}" srcOrd="0" destOrd="0" presId="urn:microsoft.com/office/officeart/2005/8/layout/radial1"/>
    <dgm:cxn modelId="{96DDED79-D3CF-FF42-9E68-A24F1F87F60C}" type="presOf" srcId="{8EA4F57C-7AF0-2446-9644-6AEE2D45A457}" destId="{B7E46CAD-E3CB-9440-9BBF-8E2CCE2C5627}" srcOrd="0" destOrd="0" presId="urn:microsoft.com/office/officeart/2005/8/layout/radial1"/>
    <dgm:cxn modelId="{AE376889-F668-5B40-A15E-38FB3B65E032}" type="presOf" srcId="{479D4C2B-AA03-F446-AFE0-420CC0030A9D}" destId="{00CDCB99-F7ED-B84F-AB1F-7AE6B753E876}" srcOrd="1" destOrd="0" presId="urn:microsoft.com/office/officeart/2005/8/layout/radial1"/>
    <dgm:cxn modelId="{FE2C6A92-E0D4-1F4E-9E38-76DC402B6D1D}" type="presOf" srcId="{ED6142F4-3E1E-FB40-911A-7842E05984CD}" destId="{6FAEE258-2CB2-7C4F-B52B-9433125E156E}" srcOrd="1" destOrd="0" presId="urn:microsoft.com/office/officeart/2005/8/layout/radial1"/>
    <dgm:cxn modelId="{045137A7-C413-634D-91DE-CD93CA73947F}" type="presOf" srcId="{FBC996DE-8320-2D4E-8CE8-E9A9F7AF7F22}" destId="{A6AC68FC-DBB8-0D43-A83F-C1BA7266E123}" srcOrd="0" destOrd="0" presId="urn:microsoft.com/office/officeart/2005/8/layout/radial1"/>
    <dgm:cxn modelId="{A5BC17B1-972C-1B43-84A6-EA4F70003415}" type="presOf" srcId="{BBC4CA9C-50DB-F946-96CA-967A793A548E}" destId="{B20BD436-6EC1-F542-A294-F11AFD8AC34F}" srcOrd="0" destOrd="0" presId="urn:microsoft.com/office/officeart/2005/8/layout/radial1"/>
    <dgm:cxn modelId="{ECB404FC-F43F-974E-BFBB-50A755D4795A}" type="presOf" srcId="{B6A2C212-B0A7-9F4F-B3C5-84930D48E883}" destId="{7198D8AE-6E1C-4348-A087-CBCFDA891AD1}" srcOrd="0" destOrd="0" presId="urn:microsoft.com/office/officeart/2005/8/layout/radial1"/>
    <dgm:cxn modelId="{CC84B4FF-B2DB-9649-ACE8-B525C926DD73}" type="presOf" srcId="{71EED4DF-8DAB-7142-987A-73A2D6466189}" destId="{9FABA608-991F-654F-9BF5-B2E140C97EA2}" srcOrd="0" destOrd="0" presId="urn:microsoft.com/office/officeart/2005/8/layout/radial1"/>
    <dgm:cxn modelId="{E3C5537B-B834-7541-81A5-1E5B1D3AD16E}" type="presParOf" srcId="{10F2995D-705A-8E4C-9BFB-7FAA123064E7}" destId="{9FABA608-991F-654F-9BF5-B2E140C97EA2}" srcOrd="0" destOrd="0" presId="urn:microsoft.com/office/officeart/2005/8/layout/radial1"/>
    <dgm:cxn modelId="{8E9A6C77-6244-AE4A-BE7D-C9233E03CB9E}" type="presParOf" srcId="{10F2995D-705A-8E4C-9BFB-7FAA123064E7}" destId="{A6AC68FC-DBB8-0D43-A83F-C1BA7266E123}" srcOrd="1" destOrd="0" presId="urn:microsoft.com/office/officeart/2005/8/layout/radial1"/>
    <dgm:cxn modelId="{F5AACC29-20A9-CA43-B8AA-9B9095D48E56}" type="presParOf" srcId="{A6AC68FC-DBB8-0D43-A83F-C1BA7266E123}" destId="{68FAAED3-7B73-494B-9C1A-E4C45424DF64}" srcOrd="0" destOrd="0" presId="urn:microsoft.com/office/officeart/2005/8/layout/radial1"/>
    <dgm:cxn modelId="{D0B1C455-38B2-B341-A881-045B76D26F2D}" type="presParOf" srcId="{10F2995D-705A-8E4C-9BFB-7FAA123064E7}" destId="{B7E46CAD-E3CB-9440-9BBF-8E2CCE2C5627}" srcOrd="2" destOrd="0" presId="urn:microsoft.com/office/officeart/2005/8/layout/radial1"/>
    <dgm:cxn modelId="{D791D7BD-BBFD-9843-B5D2-F9FB438A44B0}" type="presParOf" srcId="{10F2995D-705A-8E4C-9BFB-7FAA123064E7}" destId="{ED51481A-89B7-2A4C-A8C7-878FB11E2E40}" srcOrd="3" destOrd="0" presId="urn:microsoft.com/office/officeart/2005/8/layout/radial1"/>
    <dgm:cxn modelId="{52B3C41D-556C-9249-B3FD-BC47DCAFA092}" type="presParOf" srcId="{ED51481A-89B7-2A4C-A8C7-878FB11E2E40}" destId="{6FAEE258-2CB2-7C4F-B52B-9433125E156E}" srcOrd="0" destOrd="0" presId="urn:microsoft.com/office/officeart/2005/8/layout/radial1"/>
    <dgm:cxn modelId="{F0FB6400-2603-2848-94A8-6AF29C7C2A68}" type="presParOf" srcId="{10F2995D-705A-8E4C-9BFB-7FAA123064E7}" destId="{7198D8AE-6E1C-4348-A087-CBCFDA891AD1}" srcOrd="4" destOrd="0" presId="urn:microsoft.com/office/officeart/2005/8/layout/radial1"/>
    <dgm:cxn modelId="{2E505EC7-CBC6-2549-819C-9DDA2D16E800}" type="presParOf" srcId="{10F2995D-705A-8E4C-9BFB-7FAA123064E7}" destId="{4F15FF6D-40F0-6148-B5F7-F10DCF0608AD}" srcOrd="5" destOrd="0" presId="urn:microsoft.com/office/officeart/2005/8/layout/radial1"/>
    <dgm:cxn modelId="{EEF9B8F7-1A40-C24F-837F-A7159685D3AC}" type="presParOf" srcId="{4F15FF6D-40F0-6148-B5F7-F10DCF0608AD}" destId="{00CDCB99-F7ED-B84F-AB1F-7AE6B753E876}" srcOrd="0" destOrd="0" presId="urn:microsoft.com/office/officeart/2005/8/layout/radial1"/>
    <dgm:cxn modelId="{B7A59CC7-CA13-214B-8FD2-8B9CFE8E9EA0}" type="presParOf" srcId="{10F2995D-705A-8E4C-9BFB-7FAA123064E7}" destId="{B20BD436-6EC1-F542-A294-F11AFD8AC34F}" srcOrd="6" destOrd="0" presId="urn:microsoft.com/office/officeart/2005/8/layout/radial1"/>
    <dgm:cxn modelId="{59A0F79C-BEA4-F94D-9155-78E15A4DE5DF}" type="presParOf" srcId="{10F2995D-705A-8E4C-9BFB-7FAA123064E7}" destId="{309843AB-07F8-C143-8375-3F162DC9007D}" srcOrd="7" destOrd="0" presId="urn:microsoft.com/office/officeart/2005/8/layout/radial1"/>
    <dgm:cxn modelId="{C02BBB1A-77FA-4D43-B928-44CA22991857}" type="presParOf" srcId="{309843AB-07F8-C143-8375-3F162DC9007D}" destId="{C88E1450-3643-5340-825B-A77B5A661EE0}" srcOrd="0" destOrd="0" presId="urn:microsoft.com/office/officeart/2005/8/layout/radial1"/>
    <dgm:cxn modelId="{AE57C629-FD93-7140-8D6A-9B1A2A3DFAE6}" type="presParOf" srcId="{10F2995D-705A-8E4C-9BFB-7FAA123064E7}" destId="{C2EE2E75-6B08-CF47-A61A-F9B5C64A108A}"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EED710-05CD-4864-A87D-9E9AC9352D6B}"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EA8C05DE-E97E-4A6D-AAC2-208F3A824391}">
      <dgm:prSet phldrT="[Text]" custT="1"/>
      <dgm:spPr>
        <a:solidFill>
          <a:srgbClr val="FFC000"/>
        </a:solidFill>
        <a:ln>
          <a:solidFill>
            <a:schemeClr val="tx1"/>
          </a:solidFill>
        </a:ln>
      </dgm:spPr>
      <dgm:t>
        <a:bodyPr/>
        <a:lstStyle/>
        <a:p>
          <a:r>
            <a:rPr lang="en-US" sz="1600" b="1" dirty="0">
              <a:solidFill>
                <a:schemeClr val="tx1"/>
              </a:solidFill>
            </a:rPr>
            <a:t>Application/Admissions Information</a:t>
          </a:r>
        </a:p>
        <a:p>
          <a:r>
            <a:rPr lang="en-US" sz="1250" b="0" dirty="0">
              <a:solidFill>
                <a:schemeClr val="tx1"/>
              </a:solidFill>
              <a:hlinkClick xmlns:r="http://schemas.openxmlformats.org/officeDocument/2006/relationships" r:id="rId1"/>
            </a:rPr>
            <a:t>sgprofessionalprograms@umbc.edu</a:t>
          </a:r>
          <a:endParaRPr lang="en-US" sz="1250" b="0" dirty="0">
            <a:solidFill>
              <a:schemeClr val="tx1"/>
            </a:solidFill>
          </a:endParaRPr>
        </a:p>
      </dgm:t>
    </dgm:pt>
    <dgm:pt modelId="{A15A3F13-8166-4E44-B867-A60DE9D36E48}" type="parTrans" cxnId="{E61407BD-0D15-4A1F-84F7-88A1053BEFE1}">
      <dgm:prSet/>
      <dgm:spPr/>
      <dgm:t>
        <a:bodyPr/>
        <a:lstStyle/>
        <a:p>
          <a:endParaRPr lang="en-US"/>
        </a:p>
      </dgm:t>
    </dgm:pt>
    <dgm:pt modelId="{9A4FECDE-33B4-4FA6-A621-19CF0F83C874}" type="sibTrans" cxnId="{E61407BD-0D15-4A1F-84F7-88A1053BEFE1}">
      <dgm:prSet/>
      <dgm:spPr/>
      <dgm:t>
        <a:bodyPr/>
        <a:lstStyle/>
        <a:p>
          <a:endParaRPr lang="en-US"/>
        </a:p>
      </dgm:t>
    </dgm:pt>
    <dgm:pt modelId="{5323A568-7B99-4524-80C8-D1A5A30FBDEB}">
      <dgm:prSet phldrT="[Text]" custT="1"/>
      <dgm:spPr>
        <a:solidFill>
          <a:srgbClr val="FFC000"/>
        </a:solidFill>
        <a:ln>
          <a:solidFill>
            <a:schemeClr val="tx1"/>
          </a:solidFill>
        </a:ln>
      </dgm:spPr>
      <dgm:t>
        <a:bodyPr/>
        <a:lstStyle/>
        <a:p>
          <a:endParaRPr lang="en-US" sz="1550" b="1" dirty="0">
            <a:solidFill>
              <a:schemeClr val="tx1"/>
            </a:solidFill>
          </a:endParaRPr>
        </a:p>
        <a:p>
          <a:r>
            <a:rPr lang="en-US" sz="1550" b="1" dirty="0">
              <a:solidFill>
                <a:schemeClr val="tx1"/>
              </a:solidFill>
            </a:rPr>
            <a:t>Program Information</a:t>
          </a:r>
        </a:p>
        <a:p>
          <a:r>
            <a:rPr lang="en-US" sz="1550" dirty="0">
              <a:solidFill>
                <a:schemeClr val="tx1"/>
              </a:solidFill>
            </a:rPr>
            <a:t>Dr. Elliot Lasson</a:t>
          </a:r>
        </a:p>
        <a:p>
          <a:r>
            <a:rPr lang="en-US" sz="1550" dirty="0">
              <a:solidFill>
                <a:schemeClr val="tx1"/>
              </a:solidFill>
              <a:hlinkClick xmlns:r="http://schemas.openxmlformats.org/officeDocument/2006/relationships" r:id="rId2"/>
            </a:rPr>
            <a:t>elasson@umbc.edu</a:t>
          </a:r>
          <a:endParaRPr lang="en-US" sz="1550" dirty="0">
            <a:solidFill>
              <a:schemeClr val="tx1"/>
            </a:solidFill>
          </a:endParaRPr>
        </a:p>
        <a:p>
          <a:r>
            <a:rPr lang="en-US" sz="1550" dirty="0">
              <a:solidFill>
                <a:schemeClr val="tx1"/>
              </a:solidFill>
            </a:rPr>
            <a:t>Dr. Elissa Abod</a:t>
          </a:r>
        </a:p>
        <a:p>
          <a:r>
            <a:rPr lang="en-US" sz="1550" dirty="0">
              <a:solidFill>
                <a:schemeClr val="tx1"/>
              </a:solidFill>
              <a:hlinkClick xmlns:r="http://schemas.openxmlformats.org/officeDocument/2006/relationships" r:id="rId3"/>
            </a:rPr>
            <a:t>eabod@umbc.edu</a:t>
          </a:r>
          <a:endParaRPr lang="en-US" sz="1550" dirty="0">
            <a:solidFill>
              <a:schemeClr val="tx1"/>
            </a:solidFill>
          </a:endParaRPr>
        </a:p>
        <a:p>
          <a:endParaRPr lang="en-US" sz="1900" dirty="0">
            <a:solidFill>
              <a:schemeClr val="tx1"/>
            </a:solidFill>
          </a:endParaRPr>
        </a:p>
      </dgm:t>
    </dgm:pt>
    <dgm:pt modelId="{7D550A9A-C2A6-4FD8-BD48-43526C48CF47}" type="parTrans" cxnId="{0C5A2A50-2363-4FAA-A5BA-88F637A556FE}">
      <dgm:prSet/>
      <dgm:spPr/>
      <dgm:t>
        <a:bodyPr/>
        <a:lstStyle/>
        <a:p>
          <a:endParaRPr lang="en-US"/>
        </a:p>
      </dgm:t>
    </dgm:pt>
    <dgm:pt modelId="{782541A3-0CA4-446C-A57A-0BBA710B8B45}" type="sibTrans" cxnId="{0C5A2A50-2363-4FAA-A5BA-88F637A556FE}">
      <dgm:prSet/>
      <dgm:spPr/>
      <dgm:t>
        <a:bodyPr/>
        <a:lstStyle/>
        <a:p>
          <a:endParaRPr lang="en-US"/>
        </a:p>
      </dgm:t>
    </dgm:pt>
    <dgm:pt modelId="{FA8CA204-3106-4F9C-AA9D-D16AA976EB6C}" type="pres">
      <dgm:prSet presAssocID="{6AEED710-05CD-4864-A87D-9E9AC9352D6B}" presName="cycle" presStyleCnt="0">
        <dgm:presLayoutVars>
          <dgm:dir/>
          <dgm:resizeHandles val="exact"/>
        </dgm:presLayoutVars>
      </dgm:prSet>
      <dgm:spPr/>
    </dgm:pt>
    <dgm:pt modelId="{39B2F7EF-4AD2-4D51-9175-4E5DF07A213C}" type="pres">
      <dgm:prSet presAssocID="{EA8C05DE-E97E-4A6D-AAC2-208F3A824391}" presName="arrow" presStyleLbl="node1" presStyleIdx="0" presStyleCnt="2" custScaleX="106452" custScaleY="105616">
        <dgm:presLayoutVars>
          <dgm:bulletEnabled val="1"/>
        </dgm:presLayoutVars>
      </dgm:prSet>
      <dgm:spPr/>
    </dgm:pt>
    <dgm:pt modelId="{5DE924D3-6B94-40A7-ABCD-5B2D54BA3ACF}" type="pres">
      <dgm:prSet presAssocID="{5323A568-7B99-4524-80C8-D1A5A30FBDEB}" presName="arrow" presStyleLbl="node1" presStyleIdx="1" presStyleCnt="2" custScaleX="106452" custScaleY="100963">
        <dgm:presLayoutVars>
          <dgm:bulletEnabled val="1"/>
        </dgm:presLayoutVars>
      </dgm:prSet>
      <dgm:spPr/>
    </dgm:pt>
  </dgm:ptLst>
  <dgm:cxnLst>
    <dgm:cxn modelId="{E5079826-ECAA-3647-8892-A45CAB2CA451}" type="presOf" srcId="{EA8C05DE-E97E-4A6D-AAC2-208F3A824391}" destId="{39B2F7EF-4AD2-4D51-9175-4E5DF07A213C}" srcOrd="0" destOrd="0" presId="urn:microsoft.com/office/officeart/2005/8/layout/arrow1"/>
    <dgm:cxn modelId="{0C5A2A50-2363-4FAA-A5BA-88F637A556FE}" srcId="{6AEED710-05CD-4864-A87D-9E9AC9352D6B}" destId="{5323A568-7B99-4524-80C8-D1A5A30FBDEB}" srcOrd="1" destOrd="0" parTransId="{7D550A9A-C2A6-4FD8-BD48-43526C48CF47}" sibTransId="{782541A3-0CA4-446C-A57A-0BBA710B8B45}"/>
    <dgm:cxn modelId="{E61407BD-0D15-4A1F-84F7-88A1053BEFE1}" srcId="{6AEED710-05CD-4864-A87D-9E9AC9352D6B}" destId="{EA8C05DE-E97E-4A6D-AAC2-208F3A824391}" srcOrd="0" destOrd="0" parTransId="{A15A3F13-8166-4E44-B867-A60DE9D36E48}" sibTransId="{9A4FECDE-33B4-4FA6-A621-19CF0F83C874}"/>
    <dgm:cxn modelId="{5B7631CC-75B8-6F4B-A5E6-2F6E0E47293B}" type="presOf" srcId="{6AEED710-05CD-4864-A87D-9E9AC9352D6B}" destId="{FA8CA204-3106-4F9C-AA9D-D16AA976EB6C}" srcOrd="0" destOrd="0" presId="urn:microsoft.com/office/officeart/2005/8/layout/arrow1"/>
    <dgm:cxn modelId="{9461EFEA-BEE9-B84C-A4C3-CBC164709E02}" type="presOf" srcId="{5323A568-7B99-4524-80C8-D1A5A30FBDEB}" destId="{5DE924D3-6B94-40A7-ABCD-5B2D54BA3ACF}" srcOrd="0" destOrd="0" presId="urn:microsoft.com/office/officeart/2005/8/layout/arrow1"/>
    <dgm:cxn modelId="{78ECF8AA-BEA4-874D-B021-8A925B09780F}" type="presParOf" srcId="{FA8CA204-3106-4F9C-AA9D-D16AA976EB6C}" destId="{39B2F7EF-4AD2-4D51-9175-4E5DF07A213C}" srcOrd="0" destOrd="0" presId="urn:microsoft.com/office/officeart/2005/8/layout/arrow1"/>
    <dgm:cxn modelId="{2072CEBF-35DE-E248-8DD1-E1E2A96DAE9F}" type="presParOf" srcId="{FA8CA204-3106-4F9C-AA9D-D16AA976EB6C}" destId="{5DE924D3-6B94-40A7-ABCD-5B2D54BA3ACF}"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BA608-991F-654F-9BF5-B2E140C97EA2}">
      <dsp:nvSpPr>
        <dsp:cNvPr id="0" name=""/>
        <dsp:cNvSpPr/>
      </dsp:nvSpPr>
      <dsp:spPr>
        <a:xfrm>
          <a:off x="1939107" y="1632221"/>
          <a:ext cx="1239738" cy="1239738"/>
        </a:xfrm>
        <a:prstGeom prst="ellipse">
          <a:avLst/>
        </a:prstGeom>
        <a:solidFill>
          <a:srgbClr val="FFC000"/>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Scientific Study of Workplace Behavior</a:t>
          </a:r>
        </a:p>
      </dsp:txBody>
      <dsp:txXfrm>
        <a:off x="2120662" y="1813776"/>
        <a:ext cx="876628" cy="876628"/>
      </dsp:txXfrm>
    </dsp:sp>
    <dsp:sp modelId="{A6AC68FC-DBB8-0D43-A83F-C1BA7266E123}">
      <dsp:nvSpPr>
        <dsp:cNvPr id="0" name=""/>
        <dsp:cNvSpPr/>
      </dsp:nvSpPr>
      <dsp:spPr>
        <a:xfrm rot="16200000">
          <a:off x="2371489" y="1422932"/>
          <a:ext cx="374974" cy="43601"/>
        </a:xfrm>
        <a:custGeom>
          <a:avLst/>
          <a:gdLst/>
          <a:ahLst/>
          <a:cxnLst/>
          <a:rect l="0" t="0" r="0" b="0"/>
          <a:pathLst>
            <a:path>
              <a:moveTo>
                <a:pt x="0" y="21800"/>
              </a:moveTo>
              <a:lnTo>
                <a:pt x="374974" y="21800"/>
              </a:lnTo>
            </a:path>
          </a:pathLst>
        </a:custGeom>
        <a:noFill/>
        <a:ln w="317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49602" y="1435359"/>
        <a:ext cx="18748" cy="18748"/>
      </dsp:txXfrm>
    </dsp:sp>
    <dsp:sp modelId="{B7E46CAD-E3CB-9440-9BBF-8E2CCE2C5627}">
      <dsp:nvSpPr>
        <dsp:cNvPr id="0" name=""/>
        <dsp:cNvSpPr/>
      </dsp:nvSpPr>
      <dsp:spPr>
        <a:xfrm>
          <a:off x="1939107" y="17507"/>
          <a:ext cx="1239738" cy="1239738"/>
        </a:xfrm>
        <a:prstGeom prst="ellipse">
          <a:avLst/>
        </a:prstGeom>
        <a:solidFill>
          <a:srgbClr val="FFC000"/>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dirty="0">
              <a:solidFill>
                <a:schemeClr val="tx1"/>
              </a:solidFill>
            </a:rPr>
            <a:t>Theoretical and Empirical Bases</a:t>
          </a:r>
        </a:p>
      </dsp:txBody>
      <dsp:txXfrm>
        <a:off x="2120662" y="199062"/>
        <a:ext cx="876628" cy="876628"/>
      </dsp:txXfrm>
    </dsp:sp>
    <dsp:sp modelId="{ED51481A-89B7-2A4C-A8C7-878FB11E2E40}">
      <dsp:nvSpPr>
        <dsp:cNvPr id="0" name=""/>
        <dsp:cNvSpPr/>
      </dsp:nvSpPr>
      <dsp:spPr>
        <a:xfrm>
          <a:off x="3178846" y="2230289"/>
          <a:ext cx="374974" cy="43601"/>
        </a:xfrm>
        <a:custGeom>
          <a:avLst/>
          <a:gdLst/>
          <a:ahLst/>
          <a:cxnLst/>
          <a:rect l="0" t="0" r="0" b="0"/>
          <a:pathLst>
            <a:path>
              <a:moveTo>
                <a:pt x="0" y="21800"/>
              </a:moveTo>
              <a:lnTo>
                <a:pt x="374974" y="21800"/>
              </a:lnTo>
            </a:path>
          </a:pathLst>
        </a:custGeom>
        <a:noFill/>
        <a:ln w="317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6959" y="2242716"/>
        <a:ext cx="18748" cy="18748"/>
      </dsp:txXfrm>
    </dsp:sp>
    <dsp:sp modelId="{7198D8AE-6E1C-4348-A087-CBCFDA891AD1}">
      <dsp:nvSpPr>
        <dsp:cNvPr id="0" name=""/>
        <dsp:cNvSpPr/>
      </dsp:nvSpPr>
      <dsp:spPr>
        <a:xfrm>
          <a:off x="3553821" y="1632221"/>
          <a:ext cx="1239738" cy="1239738"/>
        </a:xfrm>
        <a:prstGeom prst="ellipse">
          <a:avLst/>
        </a:prstGeom>
        <a:solidFill>
          <a:srgbClr val="FFC000"/>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dirty="0">
              <a:solidFill>
                <a:schemeClr val="tx1"/>
              </a:solidFill>
            </a:rPr>
            <a:t>Talent Acquisition and Management</a:t>
          </a:r>
        </a:p>
      </dsp:txBody>
      <dsp:txXfrm>
        <a:off x="3735376" y="1813776"/>
        <a:ext cx="876628" cy="876628"/>
      </dsp:txXfrm>
    </dsp:sp>
    <dsp:sp modelId="{4F15FF6D-40F0-6148-B5F7-F10DCF0608AD}">
      <dsp:nvSpPr>
        <dsp:cNvPr id="0" name=""/>
        <dsp:cNvSpPr/>
      </dsp:nvSpPr>
      <dsp:spPr>
        <a:xfrm rot="5452038">
          <a:off x="2350287" y="3046400"/>
          <a:ext cx="392669" cy="43601"/>
        </a:xfrm>
        <a:custGeom>
          <a:avLst/>
          <a:gdLst/>
          <a:ahLst/>
          <a:cxnLst/>
          <a:rect l="0" t="0" r="0" b="0"/>
          <a:pathLst>
            <a:path>
              <a:moveTo>
                <a:pt x="0" y="21800"/>
              </a:moveTo>
              <a:lnTo>
                <a:pt x="392669" y="21800"/>
              </a:lnTo>
            </a:path>
          </a:pathLst>
        </a:custGeom>
        <a:noFill/>
        <a:ln w="317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536805" y="3058384"/>
        <a:ext cx="19633" cy="19633"/>
      </dsp:txXfrm>
    </dsp:sp>
    <dsp:sp modelId="{B20BD436-6EC1-F542-A294-F11AFD8AC34F}">
      <dsp:nvSpPr>
        <dsp:cNvPr id="0" name=""/>
        <dsp:cNvSpPr/>
      </dsp:nvSpPr>
      <dsp:spPr>
        <a:xfrm>
          <a:off x="1914398" y="3264442"/>
          <a:ext cx="1239738" cy="1239738"/>
        </a:xfrm>
        <a:prstGeom prst="ellipse">
          <a:avLst/>
        </a:prstGeom>
        <a:solidFill>
          <a:srgbClr val="FFC000"/>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dirty="0">
              <a:solidFill>
                <a:schemeClr val="tx1"/>
              </a:solidFill>
            </a:rPr>
            <a:t>Organizational Behavior and Development</a:t>
          </a:r>
        </a:p>
      </dsp:txBody>
      <dsp:txXfrm>
        <a:off x="2095953" y="3445997"/>
        <a:ext cx="876628" cy="876628"/>
      </dsp:txXfrm>
    </dsp:sp>
    <dsp:sp modelId="{309843AB-07F8-C143-8375-3F162DC9007D}">
      <dsp:nvSpPr>
        <dsp:cNvPr id="0" name=""/>
        <dsp:cNvSpPr/>
      </dsp:nvSpPr>
      <dsp:spPr>
        <a:xfrm rot="10800000">
          <a:off x="1564132" y="2230289"/>
          <a:ext cx="374974" cy="43601"/>
        </a:xfrm>
        <a:custGeom>
          <a:avLst/>
          <a:gdLst/>
          <a:ahLst/>
          <a:cxnLst/>
          <a:rect l="0" t="0" r="0" b="0"/>
          <a:pathLst>
            <a:path>
              <a:moveTo>
                <a:pt x="0" y="21800"/>
              </a:moveTo>
              <a:lnTo>
                <a:pt x="374974" y="21800"/>
              </a:lnTo>
            </a:path>
          </a:pathLst>
        </a:custGeom>
        <a:noFill/>
        <a:ln w="317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742245" y="2242716"/>
        <a:ext cx="18748" cy="18748"/>
      </dsp:txXfrm>
    </dsp:sp>
    <dsp:sp modelId="{C2EE2E75-6B08-CF47-A61A-F9B5C64A108A}">
      <dsp:nvSpPr>
        <dsp:cNvPr id="0" name=""/>
        <dsp:cNvSpPr/>
      </dsp:nvSpPr>
      <dsp:spPr>
        <a:xfrm>
          <a:off x="324394" y="1632221"/>
          <a:ext cx="1239738" cy="1239738"/>
        </a:xfrm>
        <a:prstGeom prst="ellipse">
          <a:avLst/>
        </a:prstGeom>
        <a:solidFill>
          <a:srgbClr val="FFC000"/>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dirty="0">
              <a:solidFill>
                <a:schemeClr val="tx1"/>
              </a:solidFill>
            </a:rPr>
            <a:t>Interventions and Consultative</a:t>
          </a:r>
        </a:p>
      </dsp:txBody>
      <dsp:txXfrm>
        <a:off x="505949" y="1813776"/>
        <a:ext cx="876628" cy="876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2F7EF-4AD2-4D51-9175-4E5DF07A213C}">
      <dsp:nvSpPr>
        <dsp:cNvPr id="0" name=""/>
        <dsp:cNvSpPr/>
      </dsp:nvSpPr>
      <dsp:spPr>
        <a:xfrm rot="16200000">
          <a:off x="-96459" y="1109821"/>
          <a:ext cx="3191618" cy="3166553"/>
        </a:xfrm>
        <a:prstGeom prst="upArrow">
          <a:avLst>
            <a:gd name="adj1" fmla="val 50000"/>
            <a:gd name="adj2" fmla="val 35000"/>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Application/Admissions Information</a:t>
          </a:r>
        </a:p>
        <a:p>
          <a:pPr marL="0" lvl="0" indent="0" algn="ctr" defTabSz="711200">
            <a:lnSpc>
              <a:spcPct val="90000"/>
            </a:lnSpc>
            <a:spcBef>
              <a:spcPct val="0"/>
            </a:spcBef>
            <a:spcAft>
              <a:spcPct val="35000"/>
            </a:spcAft>
            <a:buNone/>
          </a:pPr>
          <a:r>
            <a:rPr lang="en-US" sz="1250" b="0" kern="1200" dirty="0">
              <a:solidFill>
                <a:schemeClr val="tx1"/>
              </a:solidFill>
              <a:hlinkClick xmlns:r="http://schemas.openxmlformats.org/officeDocument/2006/relationships" r:id="rId1"/>
            </a:rPr>
            <a:t>sgprofessionalprograms@umbc.edu</a:t>
          </a:r>
          <a:endParaRPr lang="en-US" sz="1250" b="0" kern="1200" dirty="0">
            <a:solidFill>
              <a:schemeClr val="tx1"/>
            </a:solidFill>
          </a:endParaRPr>
        </a:p>
      </dsp:txBody>
      <dsp:txXfrm rot="5400000">
        <a:off x="470221" y="1895192"/>
        <a:ext cx="2612406" cy="1595809"/>
      </dsp:txXfrm>
    </dsp:sp>
    <dsp:sp modelId="{5DE924D3-6B94-40A7-ABCD-5B2D54BA3ACF}">
      <dsp:nvSpPr>
        <dsp:cNvPr id="0" name=""/>
        <dsp:cNvSpPr/>
      </dsp:nvSpPr>
      <dsp:spPr>
        <a:xfrm rot="5400000">
          <a:off x="3202548" y="1179573"/>
          <a:ext cx="3191618" cy="3027048"/>
        </a:xfrm>
        <a:prstGeom prst="upArrow">
          <a:avLst>
            <a:gd name="adj1" fmla="val 50000"/>
            <a:gd name="adj2" fmla="val 35000"/>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688975">
            <a:lnSpc>
              <a:spcPct val="90000"/>
            </a:lnSpc>
            <a:spcBef>
              <a:spcPct val="0"/>
            </a:spcBef>
            <a:spcAft>
              <a:spcPct val="35000"/>
            </a:spcAft>
            <a:buNone/>
          </a:pPr>
          <a:endParaRPr lang="en-US" sz="1550" b="1" kern="1200" dirty="0">
            <a:solidFill>
              <a:schemeClr val="tx1"/>
            </a:solidFill>
          </a:endParaRPr>
        </a:p>
        <a:p>
          <a:pPr marL="0" lvl="0" indent="0" algn="ctr" defTabSz="688975">
            <a:lnSpc>
              <a:spcPct val="90000"/>
            </a:lnSpc>
            <a:spcBef>
              <a:spcPct val="0"/>
            </a:spcBef>
            <a:spcAft>
              <a:spcPct val="35000"/>
            </a:spcAft>
            <a:buNone/>
          </a:pPr>
          <a:r>
            <a:rPr lang="en-US" sz="1550" b="1" kern="1200" dirty="0">
              <a:solidFill>
                <a:schemeClr val="tx1"/>
              </a:solidFill>
            </a:rPr>
            <a:t>Program Information</a:t>
          </a:r>
        </a:p>
        <a:p>
          <a:pPr marL="0" lvl="0" indent="0" algn="ctr" defTabSz="688975">
            <a:lnSpc>
              <a:spcPct val="90000"/>
            </a:lnSpc>
            <a:spcBef>
              <a:spcPct val="0"/>
            </a:spcBef>
            <a:spcAft>
              <a:spcPct val="35000"/>
            </a:spcAft>
            <a:buNone/>
          </a:pPr>
          <a:r>
            <a:rPr lang="en-US" sz="1550" kern="1200" dirty="0">
              <a:solidFill>
                <a:schemeClr val="tx1"/>
              </a:solidFill>
            </a:rPr>
            <a:t>Dr. Elliot Lasson</a:t>
          </a:r>
        </a:p>
        <a:p>
          <a:pPr marL="0" lvl="0" indent="0" algn="ctr" defTabSz="688975">
            <a:lnSpc>
              <a:spcPct val="90000"/>
            </a:lnSpc>
            <a:spcBef>
              <a:spcPct val="0"/>
            </a:spcBef>
            <a:spcAft>
              <a:spcPct val="35000"/>
            </a:spcAft>
            <a:buNone/>
          </a:pPr>
          <a:r>
            <a:rPr lang="en-US" sz="1550" kern="1200" dirty="0">
              <a:solidFill>
                <a:schemeClr val="tx1"/>
              </a:solidFill>
              <a:hlinkClick xmlns:r="http://schemas.openxmlformats.org/officeDocument/2006/relationships" r:id="rId2"/>
            </a:rPr>
            <a:t>elasson@umbc.edu</a:t>
          </a:r>
          <a:endParaRPr lang="en-US" sz="1550" kern="1200" dirty="0">
            <a:solidFill>
              <a:schemeClr val="tx1"/>
            </a:solidFill>
          </a:endParaRPr>
        </a:p>
        <a:p>
          <a:pPr marL="0" lvl="0" indent="0" algn="ctr" defTabSz="688975">
            <a:lnSpc>
              <a:spcPct val="90000"/>
            </a:lnSpc>
            <a:spcBef>
              <a:spcPct val="0"/>
            </a:spcBef>
            <a:spcAft>
              <a:spcPct val="35000"/>
            </a:spcAft>
            <a:buNone/>
          </a:pPr>
          <a:r>
            <a:rPr lang="en-US" sz="1550" kern="1200" dirty="0">
              <a:solidFill>
                <a:schemeClr val="tx1"/>
              </a:solidFill>
            </a:rPr>
            <a:t>Dr. Elissa Abod</a:t>
          </a:r>
        </a:p>
        <a:p>
          <a:pPr marL="0" lvl="0" indent="0" algn="ctr" defTabSz="688975">
            <a:lnSpc>
              <a:spcPct val="90000"/>
            </a:lnSpc>
            <a:spcBef>
              <a:spcPct val="0"/>
            </a:spcBef>
            <a:spcAft>
              <a:spcPct val="35000"/>
            </a:spcAft>
            <a:buNone/>
          </a:pPr>
          <a:r>
            <a:rPr lang="en-US" sz="1550" kern="1200" dirty="0">
              <a:solidFill>
                <a:schemeClr val="tx1"/>
              </a:solidFill>
              <a:hlinkClick xmlns:r="http://schemas.openxmlformats.org/officeDocument/2006/relationships" r:id="rId3"/>
            </a:rPr>
            <a:t>eabod@umbc.edu</a:t>
          </a:r>
          <a:endParaRPr lang="en-US" sz="1550" kern="1200" dirty="0">
            <a:solidFill>
              <a:schemeClr val="tx1"/>
            </a:solidFill>
          </a:endParaRPr>
        </a:p>
        <a:p>
          <a:pPr marL="0" lvl="0" indent="0" algn="ctr" defTabSz="688975">
            <a:lnSpc>
              <a:spcPct val="90000"/>
            </a:lnSpc>
            <a:spcBef>
              <a:spcPct val="0"/>
            </a:spcBef>
            <a:spcAft>
              <a:spcPct val="35000"/>
            </a:spcAft>
            <a:buNone/>
          </a:pPr>
          <a:endParaRPr lang="en-US" sz="1900" kern="1200" dirty="0">
            <a:solidFill>
              <a:schemeClr val="tx1"/>
            </a:solidFill>
          </a:endParaRPr>
        </a:p>
      </dsp:txBody>
      <dsp:txXfrm rot="-5400000">
        <a:off x="3284833" y="1895193"/>
        <a:ext cx="2497315" cy="159580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31" tIns="45716" rIns="91431" bIns="4571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31" tIns="45716" rIns="91431" bIns="45716" rtlCol="0"/>
          <a:lstStyle>
            <a:lvl1pPr algn="r" fontAlgn="auto">
              <a:spcBef>
                <a:spcPts val="0"/>
              </a:spcBef>
              <a:spcAft>
                <a:spcPts val="0"/>
              </a:spcAft>
              <a:defRPr sz="1200" smtClean="0">
                <a:latin typeface="+mn-lt"/>
                <a:ea typeface="+mn-ea"/>
                <a:cs typeface="+mn-cs"/>
              </a:defRPr>
            </a:lvl1pPr>
          </a:lstStyle>
          <a:p>
            <a:pPr>
              <a:defRPr/>
            </a:pPr>
            <a:fld id="{77CA386A-7E01-2B4E-87F7-A9804BFCCA6B}" type="datetime1">
              <a:rPr lang="en-US"/>
              <a:pPr>
                <a:defRPr/>
              </a:pPr>
              <a:t>11/17/21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31" tIns="45716" rIns="91431" bIns="4571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31" tIns="45716" rIns="91431" bIns="45716" rtlCol="0" anchor="b"/>
          <a:lstStyle>
            <a:lvl1pPr algn="r" fontAlgn="auto">
              <a:spcBef>
                <a:spcPts val="0"/>
              </a:spcBef>
              <a:spcAft>
                <a:spcPts val="0"/>
              </a:spcAft>
              <a:defRPr sz="1200" smtClean="0">
                <a:latin typeface="+mn-lt"/>
                <a:ea typeface="+mn-ea"/>
                <a:cs typeface="+mn-cs"/>
              </a:defRPr>
            </a:lvl1pPr>
          </a:lstStyle>
          <a:p>
            <a:pPr>
              <a:defRPr/>
            </a:pPr>
            <a:fld id="{8374271C-62F4-834F-96C0-AE9DCF058CE2}" type="slidenum">
              <a:rPr lang="en-US"/>
              <a:pPr>
                <a:defRPr/>
              </a:pPr>
              <a:t>‹#›</a:t>
            </a:fld>
            <a:endParaRPr lang="en-US"/>
          </a:p>
        </p:txBody>
      </p:sp>
    </p:spTree>
    <p:extLst>
      <p:ext uri="{BB962C8B-B14F-4D97-AF65-F5344CB8AC3E}">
        <p14:creationId xmlns:p14="http://schemas.microsoft.com/office/powerpoint/2010/main" val="33506108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53" tIns="48327" rIns="96653" bIns="48327" rtlCol="0"/>
          <a:lstStyle>
            <a:lvl1pPr algn="l" fontAlgn="auto">
              <a:spcBef>
                <a:spcPts val="0"/>
              </a:spcBef>
              <a:spcAft>
                <a:spcPts val="0"/>
              </a:spcAft>
              <a:defRPr sz="13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53" tIns="48327" rIns="96653" bIns="48327" rtlCol="0"/>
          <a:lstStyle>
            <a:lvl1pPr algn="r" fontAlgn="auto">
              <a:spcBef>
                <a:spcPts val="0"/>
              </a:spcBef>
              <a:spcAft>
                <a:spcPts val="0"/>
              </a:spcAft>
              <a:defRPr sz="1300" smtClean="0">
                <a:latin typeface="+mn-lt"/>
                <a:ea typeface="+mn-ea"/>
                <a:cs typeface="+mn-cs"/>
              </a:defRPr>
            </a:lvl1pPr>
          </a:lstStyle>
          <a:p>
            <a:pPr>
              <a:defRPr/>
            </a:pPr>
            <a:fld id="{8B66EEC7-75AD-3543-8737-E8BC925895C7}" type="datetime1">
              <a:rPr lang="en-US"/>
              <a:pPr>
                <a:defRPr/>
              </a:pPr>
              <a:t>11/17/21</a:t>
            </a:fld>
            <a:endParaRPr lang="en-US" dirty="0"/>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6653" tIns="48327" rIns="96653" bIns="48327"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53" tIns="48327" rIns="96653" bIns="4832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53" tIns="48327" rIns="96653" bIns="48327" rtlCol="0" anchor="b"/>
          <a:lstStyle>
            <a:lvl1pPr algn="l" fontAlgn="auto">
              <a:spcBef>
                <a:spcPts val="0"/>
              </a:spcBef>
              <a:spcAft>
                <a:spcPts val="0"/>
              </a:spcAft>
              <a:defRPr sz="13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53" tIns="48327" rIns="96653" bIns="48327" rtlCol="0" anchor="b"/>
          <a:lstStyle>
            <a:lvl1pPr algn="r" fontAlgn="auto">
              <a:spcBef>
                <a:spcPts val="0"/>
              </a:spcBef>
              <a:spcAft>
                <a:spcPts val="0"/>
              </a:spcAft>
              <a:defRPr sz="1300" smtClean="0">
                <a:latin typeface="+mn-lt"/>
                <a:ea typeface="+mn-ea"/>
                <a:cs typeface="+mn-cs"/>
              </a:defRPr>
            </a:lvl1pPr>
          </a:lstStyle>
          <a:p>
            <a:pPr>
              <a:defRPr/>
            </a:pPr>
            <a:fld id="{7D1E362C-26E1-0E45-9CC5-5FAEBC021C40}" type="slidenum">
              <a:rPr lang="en-US"/>
              <a:pPr>
                <a:defRPr/>
              </a:pPr>
              <a:t>‹#›</a:t>
            </a:fld>
            <a:endParaRPr lang="en-US" dirty="0"/>
          </a:p>
        </p:txBody>
      </p:sp>
    </p:spTree>
    <p:extLst>
      <p:ext uri="{BB962C8B-B14F-4D97-AF65-F5344CB8AC3E}">
        <p14:creationId xmlns:p14="http://schemas.microsoft.com/office/powerpoint/2010/main" val="3831175261"/>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defTabSz="1010597">
              <a:defRPr/>
            </a:pPr>
            <a:endParaRPr lang="en-US" b="1" dirty="0"/>
          </a:p>
          <a:p>
            <a:pPr defTabSz="1010597">
              <a:defRPr/>
            </a:pPr>
            <a:endParaRPr lang="en-US" b="1" dirty="0">
              <a:solidFill>
                <a:schemeClr val="bg1"/>
              </a:solidFill>
            </a:endParaRPr>
          </a:p>
          <a:p>
            <a:endParaRPr lang="en-US" dirty="0"/>
          </a:p>
        </p:txBody>
      </p:sp>
    </p:spTree>
    <p:extLst>
      <p:ext uri="{BB962C8B-B14F-4D97-AF65-F5344CB8AC3E}">
        <p14:creationId xmlns:p14="http://schemas.microsoft.com/office/powerpoint/2010/main" val="3819850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ACA831B5-DA17-460C-BE39-3AA06BBA35DE}" type="slidenum">
              <a:rPr lang="en-US" smtClean="0">
                <a:solidFill>
                  <a:prstClr val="black"/>
                </a:solidFill>
                <a:latin typeface="Calibri"/>
              </a:rPr>
              <a:pPr/>
              <a:t>13</a:t>
            </a:fld>
            <a:endParaRPr lang="en-US" dirty="0">
              <a:solidFill>
                <a:prstClr val="black"/>
              </a:solidFill>
              <a:latin typeface="Calibri"/>
            </a:endParaRPr>
          </a:p>
        </p:txBody>
      </p:sp>
    </p:spTree>
    <p:extLst>
      <p:ext uri="{BB962C8B-B14F-4D97-AF65-F5344CB8AC3E}">
        <p14:creationId xmlns:p14="http://schemas.microsoft.com/office/powerpoint/2010/main" val="4204696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9911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we can view an interview as a process with a purpose, with two parties involved, and questions are asked and answered; there are many types of interviews; fin the context of employment, the interview can be used at different points in the selection process in order to find out relevant information about the applicant</a:t>
            </a:r>
          </a:p>
          <a:p>
            <a:r>
              <a:rPr lang="en-US"/>
              <a:t>sometimes they are formal; sometimes, they are informal; for example, if you follow up with someone on the phone after receiving a letter of interest in a position, you can get a sense of who the person is and whether there is a good enough fit to move ahead</a:t>
            </a:r>
          </a:p>
          <a:p>
            <a:r>
              <a:rPr lang="en-US"/>
              <a:t>in any employment interview, both the IER and IEE can clarify their positions and determine whether there still is a fit</a:t>
            </a:r>
          </a:p>
          <a:p>
            <a:r>
              <a:rPr lang="en-US"/>
              <a:t>in the interview, there is what is said and how it is said</a:t>
            </a:r>
          </a:p>
          <a:p>
            <a:r>
              <a:rPr lang="en-US"/>
              <a:t>depending on the situation, the interview may be the first check-point in the hiring process, or it may be the last; there may be other forms of assessment taking place (for example, a test or background investigation)</a:t>
            </a:r>
          </a:p>
        </p:txBody>
      </p:sp>
      <p:sp>
        <p:nvSpPr>
          <p:cNvPr id="20482"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616648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there are a variety of short-term and long-term organizational objectives accomplished, in part, by the interview</a:t>
            </a:r>
          </a:p>
          <a:p>
            <a:r>
              <a:rPr lang="en-US"/>
              <a:t>some are selection issues, in hiring the very best person for the job and some are placement issues, of placing the person in the part of the organization which can benefit most</a:t>
            </a:r>
          </a:p>
          <a:p>
            <a:r>
              <a:rPr lang="en-US"/>
              <a:t>sometimes interviews are used for PR and other times, they are just to test the waters of who is out there in the labor market</a:t>
            </a:r>
          </a:p>
        </p:txBody>
      </p:sp>
      <p:sp>
        <p:nvSpPr>
          <p:cNvPr id="22530"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19380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the interviews we are most familiar with vary along the continuum of structure</a:t>
            </a:r>
          </a:p>
          <a:p>
            <a:r>
              <a:rPr lang="en-US"/>
              <a:t>on one end, there is the unstructured interview; on the other end, is the highly structured and standardized interview; here, the exact same questions are used for each applicant without any deviation from this protocol</a:t>
            </a:r>
          </a:p>
          <a:p>
            <a:r>
              <a:rPr lang="en-US"/>
              <a:t>for the most part, this all is a matter of degree, where almost all interviews have a minimal shell of questions which will be asked; the question is whether the IER is diligent in making sure that each applicant is asked these same questions </a:t>
            </a:r>
          </a:p>
          <a:p>
            <a:r>
              <a:rPr lang="en-US"/>
              <a:t>another type of interview which has gained popularity recently is called the </a:t>
            </a:r>
            <a:r>
              <a:rPr lang="ja-JP" altLang="en-US"/>
              <a:t>“</a:t>
            </a:r>
            <a:r>
              <a:rPr lang="en-US" altLang="ja-JP"/>
              <a:t>panel interview</a:t>
            </a:r>
            <a:r>
              <a:rPr lang="ja-JP" altLang="en-US"/>
              <a:t>”</a:t>
            </a:r>
            <a:r>
              <a:rPr lang="en-US" altLang="ja-JP"/>
              <a:t>; here, there are multiple interviewers for a single candidate; a main benefit is pragmatic, in that within an hour</a:t>
            </a:r>
            <a:r>
              <a:rPr lang="ja-JP" altLang="en-US"/>
              <a:t>’</a:t>
            </a:r>
            <a:r>
              <a:rPr lang="en-US" altLang="ja-JP"/>
              <a:t>s time, several people can observe the applicant and evaluate hs/her responses</a:t>
            </a:r>
          </a:p>
          <a:p>
            <a:r>
              <a:rPr lang="en-US"/>
              <a:t>however, the panel interview is non-traditional and poses different dynamics for both parties involved (explore)</a:t>
            </a:r>
          </a:p>
          <a:p>
            <a:r>
              <a:rPr lang="en-US"/>
              <a:t>other forms of non-traditional interviews involve the lack of face-to-face interaction between the two parties; the telephone is quite commonly used for an initial conversation with the applicant (done for pragmatic, scheduling purposes); with the telephone and the others, each party is not able to see the other (good for preventing bias, but goes against our psychological comfort tendencies)</a:t>
            </a:r>
          </a:p>
          <a:p>
            <a:r>
              <a:rPr lang="en-US"/>
              <a:t>exit  interviews are used to gain information on the circumstances associated with people leaving an organization</a:t>
            </a:r>
          </a:p>
          <a:p>
            <a:endParaRPr lang="en-US"/>
          </a:p>
        </p:txBody>
      </p:sp>
      <p:sp>
        <p:nvSpPr>
          <p:cNvPr id="2457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925956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we can all appreciate some of the down-sides associated with interviews as a technique</a:t>
            </a:r>
          </a:p>
          <a:p>
            <a:r>
              <a:rPr lang="en-US"/>
              <a:t>consider a situation where there are five candidates for a position, each of whom will be interviewed by 2 people in the first round; that</a:t>
            </a:r>
            <a:r>
              <a:rPr lang="ja-JP" altLang="en-US"/>
              <a:t>’</a:t>
            </a:r>
            <a:r>
              <a:rPr lang="en-US" altLang="ja-JP"/>
              <a:t>s 10 hours; it could be that 2 or 3 are called back for a second interview, which is another 4 or 6 hours; and this does not include preparation or evaluation/deliberation time; the point is that this is time which is </a:t>
            </a:r>
            <a:r>
              <a:rPr lang="ja-JP" altLang="en-US"/>
              <a:t>“</a:t>
            </a:r>
            <a:r>
              <a:rPr lang="en-US" altLang="ja-JP"/>
              <a:t>down time</a:t>
            </a:r>
            <a:r>
              <a:rPr lang="ja-JP" altLang="en-US"/>
              <a:t>”</a:t>
            </a:r>
            <a:r>
              <a:rPr lang="en-US" altLang="ja-JP"/>
              <a:t> for those involved in the process (which needs to be justified)</a:t>
            </a:r>
          </a:p>
          <a:p>
            <a:r>
              <a:rPr lang="en-US"/>
              <a:t>people have biases</a:t>
            </a:r>
          </a:p>
          <a:p>
            <a:r>
              <a:rPr lang="en-US"/>
              <a:t>interviewers have not objectively determined the qualifications for the position</a:t>
            </a:r>
          </a:p>
          <a:p>
            <a:r>
              <a:rPr lang="en-US"/>
              <a:t>from the interviewee</a:t>
            </a:r>
            <a:r>
              <a:rPr lang="ja-JP" altLang="en-US"/>
              <a:t>’</a:t>
            </a:r>
            <a:r>
              <a:rPr lang="en-US" altLang="ja-JP"/>
              <a:t>s perspective, some are seasoned and know what to do or say in order to make themselves more desirable</a:t>
            </a:r>
          </a:p>
          <a:p>
            <a:r>
              <a:rPr lang="en-US"/>
              <a:t>interviewers will not get the same types of information from each applicant; so, they may be comparing apples and oranges</a:t>
            </a:r>
          </a:p>
          <a:p>
            <a:r>
              <a:rPr lang="en-US"/>
              <a:t> </a:t>
            </a:r>
          </a:p>
        </p:txBody>
      </p:sp>
      <p:sp>
        <p:nvSpPr>
          <p:cNvPr id="26626"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831361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negative information- negative information which surfaces in the interview tends to get one</a:t>
            </a:r>
            <a:r>
              <a:rPr lang="ja-JP" altLang="en-US"/>
              <a:t>’</a:t>
            </a:r>
            <a:r>
              <a:rPr lang="en-US" altLang="ja-JP"/>
              <a:t>s attention and heavily influence the impression of the applicant (as we will see, you may need to seek out </a:t>
            </a:r>
            <a:r>
              <a:rPr lang="ja-JP" altLang="en-US"/>
              <a:t>“</a:t>
            </a:r>
            <a:r>
              <a:rPr lang="en-US" altLang="ja-JP"/>
              <a:t>contrary evidence</a:t>
            </a:r>
            <a:r>
              <a:rPr lang="ja-JP" altLang="en-US"/>
              <a:t>”</a:t>
            </a:r>
            <a:r>
              <a:rPr lang="en-US" altLang="ja-JP"/>
              <a:t>)</a:t>
            </a:r>
          </a:p>
          <a:p>
            <a:r>
              <a:rPr lang="en-US"/>
              <a:t>contrast-during an interview, interviewers may subconsciously compare candidate with those coming before him/her</a:t>
            </a:r>
          </a:p>
          <a:p>
            <a:r>
              <a:rPr lang="en-US"/>
              <a:t>first impressions- some people say that they can figure out a person after speaking with him/her for five minutes; the rest of the interview is spent confirming that impression rather than asking questions in an objective way</a:t>
            </a:r>
          </a:p>
          <a:p>
            <a:r>
              <a:rPr lang="en-US"/>
              <a:t>race/gender- people have pro and anti- biases of all sorts</a:t>
            </a:r>
          </a:p>
          <a:p>
            <a:r>
              <a:rPr lang="en-US"/>
              <a:t>attractiveness- interviewers may favor the candidate who is the most physically attractive (all other factors being equal or not)</a:t>
            </a:r>
          </a:p>
          <a:p>
            <a:r>
              <a:rPr lang="en-US"/>
              <a:t>disability- people may have stigmas associated with the disabled applicant</a:t>
            </a:r>
          </a:p>
          <a:p>
            <a:r>
              <a:rPr lang="en-US"/>
              <a:t>similarity- interviewers may tend to prefer candidates like themselves (political views, social views, same alma mater) </a:t>
            </a:r>
          </a:p>
        </p:txBody>
      </p:sp>
      <p:sp>
        <p:nvSpPr>
          <p:cNvPr id="28674"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971332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implicit personality theory- those who conduct interviews are quite confident in their ability to assess others and would not feel comfortable making a decision on someone sight-unseen</a:t>
            </a:r>
          </a:p>
          <a:p>
            <a:r>
              <a:rPr lang="en-US"/>
              <a:t>interviews can be used for any position and are</a:t>
            </a:r>
          </a:p>
          <a:p>
            <a:r>
              <a:rPr lang="en-US"/>
              <a:t>interviews allow us to get a picture of how people </a:t>
            </a:r>
            <a:r>
              <a:rPr lang="ja-JP" altLang="en-US"/>
              <a:t>“</a:t>
            </a:r>
            <a:r>
              <a:rPr lang="en-US" altLang="ja-JP"/>
              <a:t>carry</a:t>
            </a:r>
            <a:r>
              <a:rPr lang="ja-JP" altLang="en-US"/>
              <a:t>”</a:t>
            </a:r>
            <a:r>
              <a:rPr lang="en-US" altLang="ja-JP"/>
              <a:t> themselves</a:t>
            </a:r>
          </a:p>
          <a:p>
            <a:r>
              <a:rPr lang="en-US"/>
              <a:t>interviews allow for observation of applicant reactions </a:t>
            </a:r>
          </a:p>
        </p:txBody>
      </p:sp>
      <p:sp>
        <p:nvSpPr>
          <p:cNvPr id="30722"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413603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3481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52640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3481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10103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5465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since we operate within a legal system, we have to be aware of the types of questions we can and cannot ask; a general rule-of -thumb is that if you stick to questions that are directly job-related and competency-related, you are OK</a:t>
            </a:r>
          </a:p>
          <a:p>
            <a:r>
              <a:rPr lang="en-US"/>
              <a:t>now, there are inquiries that interviewers believe to be job-related in an indirect way which are unlawful; questions ; for example </a:t>
            </a:r>
            <a:r>
              <a:rPr lang="ja-JP" altLang="en-US"/>
              <a:t>“</a:t>
            </a:r>
            <a:r>
              <a:rPr lang="en-US" altLang="ja-JP"/>
              <a:t>how will you be getting to work on a daly basis?</a:t>
            </a:r>
            <a:r>
              <a:rPr lang="ja-JP" altLang="en-US"/>
              <a:t>”</a:t>
            </a:r>
            <a:r>
              <a:rPr lang="en-US" altLang="ja-JP"/>
              <a:t> would be an unlawful question because the answer should be secondary to the person being able to make it there</a:t>
            </a:r>
          </a:p>
          <a:p>
            <a:r>
              <a:rPr lang="en-US"/>
              <a:t>once you start asking about personal situations, past or present, this is where people can get in trouble</a:t>
            </a:r>
          </a:p>
          <a:p>
            <a:r>
              <a:rPr lang="en-US"/>
              <a:t>the ADA brings up a new twist to interviewing those who are challenged; the best thing to do is to focus on their ability to do the essential functions of the job</a:t>
            </a:r>
          </a:p>
          <a:p>
            <a:r>
              <a:rPr lang="en-US"/>
              <a:t>keep the questions neutral and ask the same of each applicant, regardless of an apparent impairment</a:t>
            </a:r>
          </a:p>
        </p:txBody>
      </p:sp>
      <p:sp>
        <p:nvSpPr>
          <p:cNvPr id="36866"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714502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specifically, these are areas which are off-limits</a:t>
            </a:r>
          </a:p>
        </p:txBody>
      </p:sp>
      <p:sp>
        <p:nvSpPr>
          <p:cNvPr id="38914"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17435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40962"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892845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we can divide any employment interview into three parts: the opening, body, and closing</a:t>
            </a:r>
          </a:p>
          <a:p>
            <a:r>
              <a:rPr lang="en-US"/>
              <a:t>while we will be spending some time today on the body, the opening will set the stage for what will take place and the closing will impact the future</a:t>
            </a:r>
          </a:p>
          <a:p>
            <a:r>
              <a:rPr lang="en-US"/>
              <a:t>for the opening, rapport is key</a:t>
            </a:r>
          </a:p>
          <a:p>
            <a:r>
              <a:rPr lang="en-US"/>
              <a:t>for the closing, a smooth and honest conclusion is needed</a:t>
            </a:r>
          </a:p>
        </p:txBody>
      </p:sp>
      <p:sp>
        <p:nvSpPr>
          <p:cNvPr id="43010"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112989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we know about the two question formats; I would recommend a combination of both behavioral and situational questions</a:t>
            </a:r>
          </a:p>
          <a:p>
            <a:r>
              <a:rPr lang="en-US"/>
              <a:t>keep in mind that situational questions are asking about ba future, perhaps hypothetical, situation; behavioral questions ask for a specific time in one</a:t>
            </a:r>
            <a:r>
              <a:rPr lang="ja-JP" altLang="en-US"/>
              <a:t>’</a:t>
            </a:r>
            <a:r>
              <a:rPr lang="en-US" altLang="ja-JP"/>
              <a:t>s past when something happened</a:t>
            </a:r>
          </a:p>
          <a:p>
            <a:r>
              <a:rPr lang="en-US"/>
              <a:t>combining these two questions in the same question is confusing and makes evaluation difficult; for example, </a:t>
            </a:r>
            <a:r>
              <a:rPr lang="ja-JP" altLang="en-US"/>
              <a:t>“</a:t>
            </a:r>
            <a:r>
              <a:rPr lang="en-US" altLang="ja-JP"/>
              <a:t>Let</a:t>
            </a:r>
            <a:r>
              <a:rPr lang="ja-JP" altLang="en-US"/>
              <a:t>’</a:t>
            </a:r>
            <a:r>
              <a:rPr lang="en-US" altLang="ja-JP"/>
              <a:t>s say you had two employees physically fighting with one another.  Has there ever been a time when you had to deal with this situation?</a:t>
            </a:r>
            <a:r>
              <a:rPr lang="ja-JP" altLang="en-US"/>
              <a:t>”</a:t>
            </a:r>
            <a:r>
              <a:rPr lang="en-US" altLang="ja-JP"/>
              <a:t>; the first part of the question was situational and the second behavioral; one needs to stay within a single question type</a:t>
            </a:r>
            <a:endParaRPr lang="en-US"/>
          </a:p>
        </p:txBody>
      </p:sp>
      <p:sp>
        <p:nvSpPr>
          <p:cNvPr id="51202"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826710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one of the best ways to begin a behavioral question is with a statement; this sets the stage by clearly identifying what the IER is talking about</a:t>
            </a:r>
          </a:p>
          <a:p>
            <a:r>
              <a:rPr lang="en-US"/>
              <a:t>when developing behavioral questions, keep in mind that not everyone will necessarily have had experience with an event in the past that you are asking about; for example, someone right out of college may have limited managerial experience</a:t>
            </a:r>
          </a:p>
          <a:p>
            <a:r>
              <a:rPr lang="en-US"/>
              <a:t>so, if  you are really trying to assess delegation and organization skills, ask the question in a generic way, about delegation skills, so that he/she can draw from relevant nonwork experiences; so, if the candidate had leadership experience by holding responsibility in an extra-curricular group, he/she would be able to draw from that experience</a:t>
            </a:r>
          </a:p>
          <a:p>
            <a:r>
              <a:rPr lang="en-US"/>
              <a:t>for some KSAO</a:t>
            </a:r>
            <a:r>
              <a:rPr lang="ja-JP" altLang="en-US"/>
              <a:t>’</a:t>
            </a:r>
            <a:r>
              <a:rPr lang="en-US" altLang="ja-JP"/>
              <a:t>s , however, where one really really should have direct experience with something, you can phrase it in a specific way (e.g., the grant proposal writing question; the second question could be re-phrased to read </a:t>
            </a:r>
            <a:r>
              <a:rPr lang="ja-JP" altLang="en-US"/>
              <a:t>“</a:t>
            </a:r>
            <a:r>
              <a:rPr lang="en-US" altLang="ja-JP"/>
              <a:t>counseling others</a:t>
            </a:r>
            <a:r>
              <a:rPr lang="ja-JP" altLang="en-US"/>
              <a:t>”</a:t>
            </a:r>
            <a:r>
              <a:rPr lang="en-US" altLang="ja-JP"/>
              <a:t>, if </a:t>
            </a:r>
            <a:r>
              <a:rPr lang="ja-JP" altLang="en-US"/>
              <a:t>“</a:t>
            </a:r>
            <a:r>
              <a:rPr lang="en-US" altLang="ja-JP"/>
              <a:t>counseling individuals with developmetal disabilities</a:t>
            </a:r>
            <a:r>
              <a:rPr lang="ja-JP" altLang="en-US"/>
              <a:t>”</a:t>
            </a:r>
            <a:r>
              <a:rPr lang="en-US" altLang="ja-JP"/>
              <a:t> is not an absolute requirement) </a:t>
            </a:r>
            <a:endParaRPr lang="en-US"/>
          </a:p>
        </p:txBody>
      </p:sp>
      <p:sp>
        <p:nvSpPr>
          <p:cNvPr id="53250"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614476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5529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995868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2683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731838" y="4560888"/>
            <a:ext cx="5851525" cy="4319587"/>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77" name="Google Shape;77;p2:notes"/>
          <p:cNvSpPr>
            <a:spLocks noGrp="1" noRot="1" noChangeAspect="1"/>
          </p:cNvSpPr>
          <p:nvPr>
            <p:ph type="sldImg" idx="2"/>
          </p:nvPr>
        </p:nvSpPr>
        <p:spPr>
          <a:xfrm>
            <a:off x="1257300" y="719138"/>
            <a:ext cx="4802188"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9561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731838" y="4560888"/>
            <a:ext cx="5851525" cy="4319587"/>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83" name="Google Shape;83;p3:notes"/>
          <p:cNvSpPr>
            <a:spLocks noGrp="1" noRot="1" noChangeAspect="1"/>
          </p:cNvSpPr>
          <p:nvPr>
            <p:ph type="sldImg" idx="2"/>
          </p:nvPr>
        </p:nvSpPr>
        <p:spPr>
          <a:xfrm>
            <a:off x="1257300" y="719138"/>
            <a:ext cx="4802188"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8454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520" y="1200150"/>
            <a:ext cx="5852160" cy="3240405"/>
          </a:xfrm>
        </p:spPr>
      </p:sp>
      <p:sp>
        <p:nvSpPr>
          <p:cNvPr id="3" name="Notes Placeholder 2"/>
          <p:cNvSpPr>
            <a:spLocks noGrp="1"/>
          </p:cNvSpPr>
          <p:nvPr>
            <p:ph type="body" idx="1"/>
          </p:nvPr>
        </p:nvSpPr>
        <p:spPr/>
        <p:txBody>
          <a:bodyPr numCol="2"/>
          <a:lstStyle/>
          <a:p>
            <a:endParaRPr lang="en-US" sz="800" dirty="0"/>
          </a:p>
        </p:txBody>
      </p:sp>
    </p:spTree>
    <p:extLst>
      <p:ext uri="{BB962C8B-B14F-4D97-AF65-F5344CB8AC3E}">
        <p14:creationId xmlns:p14="http://schemas.microsoft.com/office/powerpoint/2010/main" val="3004677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numCol="2"/>
          <a:lstStyle/>
          <a:p>
            <a:endParaRPr lang="en-US" sz="800" dirty="0"/>
          </a:p>
        </p:txBody>
      </p:sp>
    </p:spTree>
    <p:extLst>
      <p:ext uri="{BB962C8B-B14F-4D97-AF65-F5344CB8AC3E}">
        <p14:creationId xmlns:p14="http://schemas.microsoft.com/office/powerpoint/2010/main" val="3903795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9023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520" y="1200150"/>
            <a:ext cx="5852160" cy="324040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3192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pPr>
              <a:defRPr/>
            </a:pPr>
            <a:fld id="{A3E3066A-0C3C-BD44-B23F-7505E9183D45}" type="slidenum">
              <a:rPr lang="en-US" smtClean="0"/>
              <a:pPr>
                <a:defRPr/>
              </a:pPr>
              <a:t>‹#›</a:t>
            </a:fld>
            <a:endParaRPr lang="en-US" dirty="0"/>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pPr>
              <a:defRPr/>
            </a:pPr>
            <a:fld id="{A54D8A99-01CC-9C4E-BEDB-D6A376CD5E94}" type="datetime1">
              <a:rPr lang="en-US" smtClean="0"/>
              <a:pPr>
                <a:defRPr/>
              </a:pPr>
              <a:t>11/17/21</a:t>
            </a:fld>
            <a:endParaRPr lang="en-US"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pPr>
              <a:defRPr/>
            </a:pPr>
            <a:fld id="{B0597067-E11F-B14F-8734-68CAF0D1A6E2}" type="datetime1">
              <a:rPr lang="en-US" smtClean="0"/>
              <a:pPr>
                <a:defRPr/>
              </a:pPr>
              <a:t>11/17/21</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E8C8355-59D6-5244-B409-7EF6BD69DFE4}"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B63818B-33B3-AA4C-B69C-ACB5E34364AC}" type="datetime1">
              <a:rPr lang="en-US" smtClean="0"/>
              <a:pPr>
                <a:defRPr/>
              </a:pPr>
              <a:t>11/17/21</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9C0E5B-BCD8-F54F-8FE0-FB46D424838A}"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pPr>
              <a:defRPr/>
            </a:pPr>
            <a:fld id="{FBDA6574-953C-174F-83FB-98EBDB580ACA}" type="datetime1">
              <a:rPr lang="en-US" smtClean="0"/>
              <a:pPr>
                <a:defRPr/>
              </a:pPr>
              <a:t>11/17/21</a:t>
            </a:fld>
            <a:endParaRPr lang="en-US" dirty="0"/>
          </a:p>
        </p:txBody>
      </p:sp>
      <p:sp>
        <p:nvSpPr>
          <p:cNvPr id="6" name="Footer Placeholder 5"/>
          <p:cNvSpPr>
            <a:spLocks noGrp="1"/>
          </p:cNvSpPr>
          <p:nvPr>
            <p:ph type="ftr" sz="quarter" idx="11"/>
          </p:nvPr>
        </p:nvSpPr>
        <p:spPr>
          <a:xfrm>
            <a:off x="5867399" y="6288741"/>
            <a:ext cx="2675965"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F7A5FFD-0AEB-5B4E-AC18-C7B092531DC4}" type="slidenum">
              <a:rPr lang="en-US" smtClean="0"/>
              <a:pPr>
                <a:defRPr/>
              </a:pPr>
              <a:t>‹#›</a:t>
            </a:fld>
            <a:endParaRPr lang="en-US" dirty="0"/>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pPr>
              <a:defRPr/>
            </a:pPr>
            <a:fld id="{A1F5F659-C8EE-8B47-837B-9D1A135C024E}" type="datetime1">
              <a:rPr lang="en-US" smtClean="0"/>
              <a:pPr>
                <a:defRPr/>
              </a:pPr>
              <a:t>11/17/21</a:t>
            </a:fld>
            <a:endParaRPr lang="en-US" dirty="0"/>
          </a:p>
        </p:txBody>
      </p:sp>
      <p:sp>
        <p:nvSpPr>
          <p:cNvPr id="6" name="Footer Placeholder 5"/>
          <p:cNvSpPr>
            <a:spLocks noGrp="1"/>
          </p:cNvSpPr>
          <p:nvPr>
            <p:ph type="ftr" sz="quarter" idx="11"/>
          </p:nvPr>
        </p:nvSpPr>
        <p:spPr>
          <a:xfrm>
            <a:off x="3325813" y="6288741"/>
            <a:ext cx="5217551"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C17B9A8-9E68-0D48-92E6-FA3FFF8673F1}" type="slidenum">
              <a:rPr lang="en-US" smtClean="0"/>
              <a:pPr>
                <a:defRPr/>
              </a:pPr>
              <a:t>‹#›</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pPr>
              <a:defRPr/>
            </a:pPr>
            <a:fld id="{A1F5F659-C8EE-8B47-837B-9D1A135C024E}" type="datetime1">
              <a:rPr lang="en-US" smtClean="0"/>
              <a:pPr>
                <a:defRPr/>
              </a:pPr>
              <a:t>11/17/21</a:t>
            </a:fld>
            <a:endParaRPr lang="en-US" dirty="0"/>
          </a:p>
        </p:txBody>
      </p:sp>
      <p:sp>
        <p:nvSpPr>
          <p:cNvPr id="6" name="Footer Placeholder 5"/>
          <p:cNvSpPr>
            <a:spLocks noGrp="1"/>
          </p:cNvSpPr>
          <p:nvPr>
            <p:ph type="ftr" sz="quarter" idx="11"/>
          </p:nvPr>
        </p:nvSpPr>
        <p:spPr>
          <a:xfrm>
            <a:off x="3325813" y="6288741"/>
            <a:ext cx="5217551"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C17B9A8-9E68-0D48-92E6-FA3FFF8673F1}" type="slidenum">
              <a:rPr lang="en-US" smtClean="0"/>
              <a:pPr>
                <a:defRPr/>
              </a:pPr>
              <a:t>‹#›</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fld id="{57D7AB55-E55C-1D47-83BC-2E30AA4FB4FE}" type="datetime1">
              <a:rPr lang="en-US" smtClean="0"/>
              <a:pPr>
                <a:defRPr/>
              </a:pPr>
              <a:t>11/17/21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8266AB-CADC-1448-B262-DA6E6A97FB03}"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fld id="{ED2436FC-76F8-3543-B13A-36FF6A1E7FEE}" type="datetime1">
              <a:rPr lang="en-US" smtClean="0"/>
              <a:pPr>
                <a:defRPr/>
              </a:pPr>
              <a:t>11/17/21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DEAAF1A-2159-CC43-ACCE-9AA8A98E996A}"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63C41C-A487-0C45-A261-16903102544D}" type="datetimeFigureOut">
              <a:rPr lang="en-US" smtClean="0">
                <a:solidFill>
                  <a:prstClr val="black">
                    <a:tint val="75000"/>
                  </a:prstClr>
                </a:solidFill>
                <a:latin typeface="Calibri"/>
              </a:rPr>
              <a:pPr/>
              <a:t>11/17/21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latin typeface="Calibri"/>
              </a:rPr>
              <a:t>URL</a:t>
            </a:r>
          </a:p>
        </p:txBody>
      </p:sp>
    </p:spTree>
    <p:extLst>
      <p:ext uri="{BB962C8B-B14F-4D97-AF65-F5344CB8AC3E}">
        <p14:creationId xmlns:p14="http://schemas.microsoft.com/office/powerpoint/2010/main" val="3387458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63C41C-A487-0C45-A261-16903102544D}" type="datetimeFigureOut">
              <a:rPr lang="en-US" smtClean="0">
                <a:solidFill>
                  <a:prstClr val="black">
                    <a:tint val="75000"/>
                  </a:prstClr>
                </a:solidFill>
                <a:latin typeface="Calibri"/>
              </a:rPr>
              <a:pPr/>
              <a:t>11/17/21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latin typeface="Calibri"/>
              </a:rPr>
              <a:t>URL</a:t>
            </a:r>
          </a:p>
        </p:txBody>
      </p:sp>
    </p:spTree>
    <p:extLst>
      <p:ext uri="{BB962C8B-B14F-4D97-AF65-F5344CB8AC3E}">
        <p14:creationId xmlns:p14="http://schemas.microsoft.com/office/powerpoint/2010/main" val="3073516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3C41C-A487-0C45-A261-16903102544D}" type="datetimeFigureOut">
              <a:rPr lang="en-US" smtClean="0">
                <a:solidFill>
                  <a:prstClr val="black">
                    <a:tint val="75000"/>
                  </a:prstClr>
                </a:solidFill>
                <a:latin typeface="Calibri"/>
              </a:rPr>
              <a:pPr/>
              <a:t>11/17/21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latin typeface="Calibri"/>
              </a:rPr>
              <a:t>URL</a:t>
            </a:r>
          </a:p>
        </p:txBody>
      </p:sp>
    </p:spTree>
    <p:extLst>
      <p:ext uri="{BB962C8B-B14F-4D97-AF65-F5344CB8AC3E}">
        <p14:creationId xmlns:p14="http://schemas.microsoft.com/office/powerpoint/2010/main" val="99795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fld id="{DADF5014-CCAA-A349-AF2A-0F57F14220E5}" type="datetime1">
              <a:rPr lang="en-US" smtClean="0"/>
              <a:pPr>
                <a:defRPr/>
              </a:pPr>
              <a:t>11/17/21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11F50A8-201C-9A48-A9FC-9E8F294A9096}"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35236"/>
            <a:ext cx="4038600" cy="42311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236"/>
            <a:ext cx="4038600" cy="42311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63C41C-A487-0C45-A261-16903102544D}" type="datetimeFigureOut">
              <a:rPr lang="en-US" smtClean="0">
                <a:solidFill>
                  <a:prstClr val="black">
                    <a:tint val="75000"/>
                  </a:prstClr>
                </a:solidFill>
                <a:latin typeface="Calibri"/>
              </a:rPr>
              <a:pPr/>
              <a:t>11/17/21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latin typeface="Calibri"/>
              </a:rPr>
              <a:t>URL</a:t>
            </a:r>
          </a:p>
        </p:txBody>
      </p:sp>
    </p:spTree>
    <p:extLst>
      <p:ext uri="{BB962C8B-B14F-4D97-AF65-F5344CB8AC3E}">
        <p14:creationId xmlns:p14="http://schemas.microsoft.com/office/powerpoint/2010/main" val="767819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863007"/>
            <a:ext cx="4040188" cy="5816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199" y="2653292"/>
            <a:ext cx="4040188" cy="3592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863007"/>
            <a:ext cx="4041775" cy="5816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653292"/>
            <a:ext cx="4041775" cy="3592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63C41C-A487-0C45-A261-16903102544D}" type="datetimeFigureOut">
              <a:rPr lang="en-US" smtClean="0">
                <a:solidFill>
                  <a:prstClr val="black">
                    <a:tint val="75000"/>
                  </a:prstClr>
                </a:solidFill>
                <a:latin typeface="Calibri"/>
              </a:rPr>
              <a:pPr/>
              <a:t>11/17/21</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latin typeface="Calibri"/>
              </a:rPr>
              <a:t>URL</a:t>
            </a:r>
          </a:p>
        </p:txBody>
      </p:sp>
    </p:spTree>
    <p:extLst>
      <p:ext uri="{BB962C8B-B14F-4D97-AF65-F5344CB8AC3E}">
        <p14:creationId xmlns:p14="http://schemas.microsoft.com/office/powerpoint/2010/main" val="2205807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63C41C-A487-0C45-A261-16903102544D}" type="datetimeFigureOut">
              <a:rPr lang="en-US" smtClean="0">
                <a:solidFill>
                  <a:prstClr val="black">
                    <a:tint val="75000"/>
                  </a:prstClr>
                </a:solidFill>
                <a:latin typeface="Calibri"/>
              </a:rPr>
              <a:pPr/>
              <a:t>11/17/21</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latin typeface="Calibri"/>
              </a:rPr>
              <a:t>URL</a:t>
            </a:r>
          </a:p>
        </p:txBody>
      </p:sp>
    </p:spTree>
    <p:extLst>
      <p:ext uri="{BB962C8B-B14F-4D97-AF65-F5344CB8AC3E}">
        <p14:creationId xmlns:p14="http://schemas.microsoft.com/office/powerpoint/2010/main" val="2535540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3C41C-A487-0C45-A261-16903102544D}" type="datetimeFigureOut">
              <a:rPr lang="en-US" smtClean="0">
                <a:solidFill>
                  <a:prstClr val="black">
                    <a:tint val="75000"/>
                  </a:prstClr>
                </a:solidFill>
                <a:latin typeface="Calibri"/>
              </a:rPr>
              <a:pPr/>
              <a:t>11/17/21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latin typeface="Calibri"/>
              </a:rPr>
              <a:t>URL</a:t>
            </a:r>
          </a:p>
        </p:txBody>
      </p:sp>
    </p:spTree>
    <p:extLst>
      <p:ext uri="{BB962C8B-B14F-4D97-AF65-F5344CB8AC3E}">
        <p14:creationId xmlns:p14="http://schemas.microsoft.com/office/powerpoint/2010/main" val="1410809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905496"/>
            <a:ext cx="3008313" cy="10364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905497"/>
            <a:ext cx="5111750" cy="52206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2146025"/>
            <a:ext cx="3008313" cy="39801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63C41C-A487-0C45-A261-16903102544D}" type="datetimeFigureOut">
              <a:rPr lang="en-US" smtClean="0">
                <a:solidFill>
                  <a:prstClr val="black">
                    <a:tint val="75000"/>
                  </a:prstClr>
                </a:solidFill>
                <a:latin typeface="Calibri"/>
              </a:rPr>
              <a:pPr/>
              <a:t>11/17/21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latin typeface="Calibri"/>
              </a:rPr>
              <a:t>URL</a:t>
            </a:r>
          </a:p>
        </p:txBody>
      </p:sp>
    </p:spTree>
    <p:extLst>
      <p:ext uri="{BB962C8B-B14F-4D97-AF65-F5344CB8AC3E}">
        <p14:creationId xmlns:p14="http://schemas.microsoft.com/office/powerpoint/2010/main" val="2373430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44689"/>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5686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71142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803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D8DCEF6-DED5-784A-B6B0-DA8F27ACC3FE}" type="datetime1">
              <a:rPr lang="en-US" smtClean="0"/>
              <a:pPr>
                <a:defRPr/>
              </a:pPr>
              <a:t>11/17/21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7AFB1FF-8B4F-7E42-B319-6BE0EC889758}"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a:defRPr/>
            </a:pPr>
            <a:fld id="{2FBFB15F-461E-E642-8614-DF24D389F866}" type="datetime1">
              <a:rPr lang="en-US" smtClean="0"/>
              <a:pPr>
                <a:defRPr/>
              </a:pPr>
              <a:t>11/17/21</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CA47A8E-BABB-1B4A-ABAB-BB7207B8EEED}"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pPr>
              <a:defRPr/>
            </a:pPr>
            <a:fld id="{5880C10F-4DA4-2B49-994B-04A97928A098}" type="datetime1">
              <a:rPr lang="en-US" smtClean="0"/>
              <a:pPr>
                <a:defRPr/>
              </a:pPr>
              <a:t>11/17/21</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4F55366-B11B-4542-8920-44A78E049AF3}" type="slidenum">
              <a:rPr lang="en-US" smtClean="0"/>
              <a:pPr>
                <a:defRPr/>
              </a:pPr>
              <a:t>‹#›</a:t>
            </a:fld>
            <a:endParaRPr lang="en-US" dirty="0"/>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a:defRPr/>
            </a:pPr>
            <a:fld id="{A1F5F659-C8EE-8B47-837B-9D1A135C024E}" type="datetime1">
              <a:rPr lang="en-US" smtClean="0"/>
              <a:pPr>
                <a:defRPr/>
              </a:pPr>
              <a:t>11/17/21</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C17B9A8-9E68-0D48-92E6-FA3FFF8673F1}" type="slidenum">
              <a:rPr lang="en-US" smtClean="0"/>
              <a:pPr>
                <a:defRPr/>
              </a:pPr>
              <a:t>‹#›</a:t>
            </a:fld>
            <a:endParaRPr lang="en-US" dirty="0"/>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a:defRPr/>
            </a:pPr>
            <a:fld id="{A1F5F659-C8EE-8B47-837B-9D1A135C024E}" type="datetime1">
              <a:rPr lang="en-US" smtClean="0"/>
              <a:pPr>
                <a:defRPr/>
              </a:pPr>
              <a:t>11/17/21</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C17B9A8-9E68-0D48-92E6-FA3FFF8673F1}" type="slidenum">
              <a:rPr lang="en-US" smtClean="0"/>
              <a:pPr>
                <a:defRPr/>
              </a:pPr>
              <a:t>‹#›</a:t>
            </a:fld>
            <a:endParaRPr lang="en-US" dirty="0"/>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pPr>
              <a:defRPr/>
            </a:pPr>
            <a:fld id="{A1F5F659-C8EE-8B47-837B-9D1A135C024E}" type="datetime1">
              <a:rPr lang="en-US" smtClean="0"/>
              <a:pPr>
                <a:defRPr/>
              </a:pPr>
              <a:t>11/17/21</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C17B9A8-9E68-0D48-92E6-FA3FFF8673F1}" type="slidenum">
              <a:rPr lang="en-US" smtClean="0"/>
              <a:pPr>
                <a:defRPr/>
              </a:pPr>
              <a:t>‹#›</a:t>
            </a:fld>
            <a:endParaRPr lang="en-US" dirty="0"/>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57CE77B7-1906-2E4D-B154-5C5FD915005D}" type="datetime1">
              <a:rPr lang="en-US" smtClean="0"/>
              <a:pPr>
                <a:defRPr/>
              </a:pPr>
              <a:t>11/17/21</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2E3A966-733F-384E-AE65-0D310DC455A9}"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0.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9.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pPr>
              <a:defRPr/>
            </a:pPr>
            <a:fld id="{A1F5F659-C8EE-8B47-837B-9D1A135C024E}" type="datetime1">
              <a:rPr lang="en-US" smtClean="0"/>
              <a:pPr>
                <a:defRPr/>
              </a:pPr>
              <a:t>11/17/21</a:t>
            </a:fld>
            <a:endParaRPr lang="en-US" dirty="0"/>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pPr>
              <a:defRPr/>
            </a:pPr>
            <a:fld id="{5C17B9A8-9E68-0D48-92E6-FA3FFF8673F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Lst>
  <p:hf sldNum="0" hdr="0" ftr="0" dt="0"/>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36860"/>
            <a:ext cx="8229600" cy="85875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146905"/>
            <a:ext cx="8229600" cy="3979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7463C41C-A487-0C45-A261-16903102544D}" type="datetimeFigureOut">
              <a:rPr lang="en-US" smtClean="0">
                <a:solidFill>
                  <a:prstClr val="black">
                    <a:tint val="75000"/>
                  </a:prstClr>
                </a:solidFill>
                <a:latin typeface="Calibri"/>
                <a:ea typeface="+mn-ea"/>
                <a:cs typeface="+mn-cs"/>
              </a:rPr>
              <a:pPr defTabSz="457200" fontAlgn="auto">
                <a:spcBef>
                  <a:spcPts val="0"/>
                </a:spcBef>
                <a:spcAft>
                  <a:spcPts val="0"/>
                </a:spcAft>
              </a:pPr>
              <a:t>11/17/21</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r>
              <a:rPr lang="en-US" dirty="0">
                <a:solidFill>
                  <a:prstClr val="black">
                    <a:tint val="75000"/>
                  </a:prstClr>
                </a:solidFill>
                <a:latin typeface="Calibri"/>
                <a:ea typeface="+mn-ea"/>
                <a:cs typeface="+mn-cs"/>
              </a:rPr>
              <a:t>URL</a:t>
            </a:r>
          </a:p>
        </p:txBody>
      </p:sp>
      <p:pic>
        <p:nvPicPr>
          <p:cNvPr id="7" name="Picture 6" descr="MD-flag-background-ppt.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0"/>
            <a:ext cx="9143999" cy="762000"/>
          </a:xfrm>
          <a:prstGeom prst="rect">
            <a:avLst/>
          </a:prstGeom>
        </p:spPr>
      </p:pic>
      <p:pic>
        <p:nvPicPr>
          <p:cNvPr id="8" name="Picture 7" descr="UMBC-primary-logo-CMYK-on-black.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94287" y="114903"/>
            <a:ext cx="1749252" cy="537319"/>
          </a:xfrm>
          <a:prstGeom prst="rect">
            <a:avLst/>
          </a:prstGeom>
        </p:spPr>
      </p:pic>
      <p:pic>
        <p:nvPicPr>
          <p:cNvPr id="10" name="Picture 9" descr="corner-element.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19919" y="5201411"/>
            <a:ext cx="1224081" cy="1656589"/>
          </a:xfrm>
          <a:prstGeom prst="rect">
            <a:avLst/>
          </a:prstGeom>
          <a:noFill/>
          <a:ln>
            <a:noFill/>
          </a:ln>
        </p:spPr>
      </p:pic>
    </p:spTree>
    <p:extLst>
      <p:ext uri="{BB962C8B-B14F-4D97-AF65-F5344CB8AC3E}">
        <p14:creationId xmlns:p14="http://schemas.microsoft.com/office/powerpoint/2010/main" val="80290372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bzERqw7YGdI"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256" y="381000"/>
            <a:ext cx="7583487" cy="3429000"/>
          </a:xfrm>
        </p:spPr>
        <p:txBody>
          <a:bodyPr/>
          <a:lstStyle/>
          <a:p>
            <a:pPr algn="ctr"/>
            <a:r>
              <a:rPr lang="en-US" dirty="0"/>
              <a:t>The Field of I/O Psychology</a:t>
            </a:r>
            <a:br>
              <a:rPr lang="en-US" dirty="0"/>
            </a:br>
            <a:br>
              <a:rPr lang="en-US" sz="1400" dirty="0"/>
            </a:br>
            <a:r>
              <a:rPr lang="en-US" sz="2400" dirty="0"/>
              <a:t>Elliot D. Lasson, Ph.D., SHRM-SCP</a:t>
            </a:r>
            <a:br>
              <a:rPr lang="en-US" sz="2000" dirty="0"/>
            </a:br>
            <a:br>
              <a:rPr lang="en-US" sz="2000" dirty="0"/>
            </a:br>
            <a:r>
              <a:rPr lang="en-US" sz="1800" dirty="0"/>
              <a:t>Graduate Program Director, UMBC’s Masters of I/O Psychology Program</a:t>
            </a:r>
            <a:br>
              <a:rPr lang="en-US" sz="1800" dirty="0"/>
            </a:br>
            <a:br>
              <a:rPr lang="en-US" dirty="0"/>
            </a:br>
            <a:r>
              <a:rPr lang="en-US" sz="1600" dirty="0"/>
              <a:t>Presented to UMBC PSI CHI</a:t>
            </a:r>
            <a:br>
              <a:rPr lang="en-US" sz="1600" dirty="0"/>
            </a:br>
            <a:r>
              <a:rPr lang="en-US" sz="1600" dirty="0"/>
              <a:t>November 17, 2021</a:t>
            </a:r>
          </a:p>
        </p:txBody>
      </p:sp>
      <p:pic>
        <p:nvPicPr>
          <p:cNvPr id="4" name="Picture 3" descr="SIOP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4127500"/>
            <a:ext cx="5359400" cy="1511300"/>
          </a:xfrm>
          <a:prstGeom prst="rect">
            <a:avLst/>
          </a:prstGeom>
        </p:spPr>
      </p:pic>
    </p:spTree>
    <p:extLst>
      <p:ext uri="{BB962C8B-B14F-4D97-AF65-F5344CB8AC3E}">
        <p14:creationId xmlns:p14="http://schemas.microsoft.com/office/powerpoint/2010/main" val="368337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2BC5A29-3932-6D4D-9BFD-3E8F2A940ABA}"/>
              </a:ext>
            </a:extLst>
          </p:cNvPr>
          <p:cNvSpPr txBox="1">
            <a:spLocks/>
          </p:cNvSpPr>
          <p:nvPr/>
        </p:nvSpPr>
        <p:spPr>
          <a:xfrm>
            <a:off x="3278908" y="1027216"/>
            <a:ext cx="5865091" cy="529969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en-US" sz="2400" dirty="0"/>
              <a:t>John </a:t>
            </a:r>
            <a:r>
              <a:rPr lang="en-US" sz="2400" dirty="0" err="1"/>
              <a:t>D’Amore</a:t>
            </a:r>
            <a:endParaRPr lang="en-US" sz="2400" dirty="0"/>
          </a:p>
          <a:p>
            <a:pPr lvl="1"/>
            <a:r>
              <a:rPr lang="en-US" sz="2000" dirty="0"/>
              <a:t>Management and Program Analyst: U.S. Secret Service</a:t>
            </a:r>
          </a:p>
          <a:p>
            <a:r>
              <a:rPr lang="en-US" sz="2400" dirty="0"/>
              <a:t>Barb </a:t>
            </a:r>
            <a:r>
              <a:rPr lang="en-US" sz="2400" dirty="0" err="1"/>
              <a:t>Blau</a:t>
            </a:r>
            <a:endParaRPr lang="en-US" sz="2400" dirty="0"/>
          </a:p>
          <a:p>
            <a:pPr lvl="1"/>
            <a:r>
              <a:rPr lang="en-US" sz="2000" dirty="0"/>
              <a:t>Workforce Strategy and Analytics Manager: National Institutes of Health</a:t>
            </a:r>
          </a:p>
          <a:p>
            <a:r>
              <a:rPr lang="en-US" sz="2400" dirty="0" err="1"/>
              <a:t>Nikeya</a:t>
            </a:r>
            <a:r>
              <a:rPr lang="en-US" sz="2400" dirty="0"/>
              <a:t> Elliott</a:t>
            </a:r>
          </a:p>
          <a:p>
            <a:pPr lvl="1"/>
            <a:r>
              <a:rPr lang="en-US" sz="2000" dirty="0"/>
              <a:t>Manager, Talent Acquisition: KIPP Foundation</a:t>
            </a:r>
          </a:p>
          <a:p>
            <a:r>
              <a:rPr lang="en-US" sz="2400" dirty="0"/>
              <a:t>Elizabeth Winters</a:t>
            </a:r>
          </a:p>
          <a:p>
            <a:pPr lvl="1"/>
            <a:r>
              <a:rPr lang="en-US" sz="2000" dirty="0"/>
              <a:t>HR Leadership  Development Specialist: Office of Personnel Management</a:t>
            </a:r>
          </a:p>
          <a:p>
            <a:r>
              <a:rPr lang="en-US" sz="2400" dirty="0"/>
              <a:t>Emilie </a:t>
            </a:r>
            <a:r>
              <a:rPr lang="en-US" sz="2400" dirty="0" err="1"/>
              <a:t>Llenado</a:t>
            </a:r>
            <a:endParaRPr lang="en-US" sz="2400" dirty="0"/>
          </a:p>
          <a:p>
            <a:pPr lvl="1"/>
            <a:r>
              <a:rPr lang="en-US" sz="2000" dirty="0"/>
              <a:t>Asset Management Senior: Freddie Mac</a:t>
            </a:r>
          </a:p>
        </p:txBody>
      </p:sp>
      <p:sp>
        <p:nvSpPr>
          <p:cNvPr id="9" name="Oval 8"/>
          <p:cNvSpPr/>
          <p:nvPr/>
        </p:nvSpPr>
        <p:spPr>
          <a:xfrm>
            <a:off x="64655" y="1754909"/>
            <a:ext cx="3417454" cy="369454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FF"/>
                </a:solidFill>
                <a:latin typeface="Calibri Light" panose="020F0302020204030204" pitchFamily="34" charset="0"/>
                <a:cs typeface="Calibri Light" panose="020F0302020204030204" pitchFamily="34" charset="0"/>
              </a:rPr>
              <a:t>Some Recent Representative Alumni</a:t>
            </a:r>
            <a:endParaRPr lang="en-US"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24766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a:extLst>
              <a:ext uri="{FF2B5EF4-FFF2-40B4-BE49-F238E27FC236}">
                <a16:creationId xmlns:a16="http://schemas.microsoft.com/office/drawing/2014/main" id="{FA58472D-4876-EA47-8007-255FC7D5A2EC}"/>
              </a:ext>
            </a:extLst>
          </p:cNvPr>
          <p:cNvSpPr/>
          <p:nvPr/>
        </p:nvSpPr>
        <p:spPr>
          <a:xfrm>
            <a:off x="2866784" y="1123107"/>
            <a:ext cx="6277216" cy="4959927"/>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94182" y="1566453"/>
            <a:ext cx="6049817" cy="3539430"/>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“All of my bosses at have been very proud of my educational background and it naturally incorporates itself into my daily tasks and projects. I design onboarding kits for new hires in my team, am the lead facilitator for a corporate wide women’s resource group, and assist in departmental training and community service planning initiatives for our corporate scorecard. I also work regularly in data analytics for seasoned Multifamily loans, and departmental responses on morale/well being surveys. </a:t>
            </a:r>
          </a:p>
          <a:p>
            <a:r>
              <a:rPr lang="en-US" sz="1600" dirty="0">
                <a:latin typeface="Calibri" panose="020F0502020204030204" pitchFamily="34" charset="0"/>
                <a:cs typeface="Calibri" panose="020F0502020204030204" pitchFamily="34" charset="0"/>
              </a:rPr>
              <a:t>While the backbone of my position is performing seasoned loan reviews - and assessing risk ratings for loans in our portfolio, I’m very fortunate to pursue and maximize on my I/O passions. My leadership recognizes these strengths and gladly incorporates them into my role.”</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--Emilie </a:t>
            </a:r>
            <a:r>
              <a:rPr lang="en-US" sz="1600" dirty="0" err="1">
                <a:latin typeface="Calibri" panose="020F0502020204030204" pitchFamily="34" charset="0"/>
                <a:cs typeface="Calibri" panose="020F0502020204030204" pitchFamily="34" charset="0"/>
              </a:rPr>
              <a:t>Llenado</a:t>
            </a:r>
            <a:r>
              <a:rPr lang="en-US" sz="1600" dirty="0">
                <a:latin typeface="Calibri" panose="020F0502020204030204" pitchFamily="34" charset="0"/>
                <a:cs typeface="Calibri" panose="020F0502020204030204" pitchFamily="34" charset="0"/>
              </a:rPr>
              <a:t>, Asset Management, Senior for Freddie Mac</a:t>
            </a:r>
          </a:p>
        </p:txBody>
      </p:sp>
      <p:sp>
        <p:nvSpPr>
          <p:cNvPr id="10" name="Flowchart: Delay 9"/>
          <p:cNvSpPr/>
          <p:nvPr/>
        </p:nvSpPr>
        <p:spPr>
          <a:xfrm>
            <a:off x="-1" y="766618"/>
            <a:ext cx="3168074" cy="6091381"/>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FFFF"/>
                </a:solidFill>
                <a:latin typeface="Calibri Light" panose="020F0302020204030204" pitchFamily="34" charset="0"/>
                <a:cs typeface="Calibri Light" panose="020F0302020204030204" pitchFamily="34" charset="0"/>
              </a:rPr>
              <a:t>Program Alumni Quotable</a:t>
            </a:r>
            <a:endParaRPr lang="en-US" sz="4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62674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96843" y="1165499"/>
            <a:ext cx="6743700" cy="914400"/>
          </a:xfrm>
          <a:ln w="38100">
            <a:solidFill>
              <a:schemeClr val="tx1"/>
            </a:solidFill>
          </a:ln>
        </p:spPr>
        <p:txBody>
          <a:bodyPr>
            <a:noAutofit/>
          </a:bodyPr>
          <a:lstStyle/>
          <a:p>
            <a:r>
              <a:rPr lang="en-US" sz="3000" dirty="0">
                <a:latin typeface="+mn-lt"/>
              </a:rPr>
              <a:t>Mentorship &gt;&gt; Experience &gt;&gt; Partnerships</a:t>
            </a:r>
          </a:p>
        </p:txBody>
      </p:sp>
      <p:grpSp>
        <p:nvGrpSpPr>
          <p:cNvPr id="10" name="Group 9"/>
          <p:cNvGrpSpPr/>
          <p:nvPr/>
        </p:nvGrpSpPr>
        <p:grpSpPr>
          <a:xfrm>
            <a:off x="1136391" y="6781800"/>
            <a:ext cx="6864613" cy="76200"/>
            <a:chOff x="381006" y="84"/>
            <a:chExt cx="7010387" cy="2536656"/>
          </a:xfrm>
        </p:grpSpPr>
        <p:sp>
          <p:nvSpPr>
            <p:cNvPr id="11" name="Rectangle 10"/>
            <p:cNvSpPr/>
            <p:nvPr/>
          </p:nvSpPr>
          <p:spPr>
            <a:xfrm>
              <a:off x="381006" y="84"/>
              <a:ext cx="7010387" cy="2536656"/>
            </a:xfrm>
            <a:prstGeom prst="rect">
              <a:avLst/>
            </a:prstGeom>
            <a:pattFill prst="pct5">
              <a:fgClr>
                <a:srgbClr val="FFC000"/>
              </a:fgClr>
              <a:bgClr>
                <a:schemeClr val="bg1"/>
              </a:bgClr>
            </a:pattFill>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81006" y="84"/>
              <a:ext cx="7010387" cy="277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algn="ctr" defTabSz="1466850" fontAlgn="auto">
                <a:lnSpc>
                  <a:spcPct val="90000"/>
                </a:lnSpc>
                <a:spcAft>
                  <a:spcPct val="35000"/>
                </a:spcAft>
              </a:pPr>
              <a:endParaRPr lang="en-US" sz="3300" dirty="0">
                <a:solidFill>
                  <a:prstClr val="black"/>
                </a:solidFill>
                <a:latin typeface="Calibri"/>
              </a:endParaRPr>
            </a:p>
          </p:txBody>
        </p:sp>
      </p:grpSp>
      <p:pic>
        <p:nvPicPr>
          <p:cNvPr id="3" name="Picture 2"/>
          <p:cNvPicPr>
            <a:picLocks noChangeAspect="1"/>
          </p:cNvPicPr>
          <p:nvPr/>
        </p:nvPicPr>
        <p:blipFill>
          <a:blip r:embed="rId3"/>
          <a:stretch>
            <a:fillRect/>
          </a:stretch>
        </p:blipFill>
        <p:spPr>
          <a:xfrm>
            <a:off x="1586344" y="2462536"/>
            <a:ext cx="5964698" cy="4319264"/>
          </a:xfrm>
          <a:prstGeom prst="rect">
            <a:avLst/>
          </a:prstGeom>
        </p:spPr>
      </p:pic>
    </p:spTree>
    <p:extLst>
      <p:ext uri="{BB962C8B-B14F-4D97-AF65-F5344CB8AC3E}">
        <p14:creationId xmlns:p14="http://schemas.microsoft.com/office/powerpoint/2010/main" val="1221571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38200" y="1656788"/>
            <a:ext cx="2690311" cy="3982012"/>
          </a:xfrm>
          <a:ln w="57150">
            <a:solidFill>
              <a:srgbClr val="FFC000"/>
            </a:solidFill>
          </a:ln>
        </p:spPr>
        <p:txBody>
          <a:bodyPr>
            <a:noAutofit/>
          </a:bodyPr>
          <a:lstStyle/>
          <a:p>
            <a:br>
              <a:rPr lang="en-US" sz="1350" b="1" i="1" dirty="0"/>
            </a:br>
            <a:br>
              <a:rPr lang="en-US" sz="1350" b="1" i="1" dirty="0"/>
            </a:br>
            <a:br>
              <a:rPr lang="en-US" sz="1350" b="1" i="1" dirty="0"/>
            </a:br>
            <a:r>
              <a:rPr lang="en-US" sz="3200" b="1" dirty="0"/>
              <a:t>Fall 2022 Deadline: </a:t>
            </a:r>
            <a:br>
              <a:rPr lang="en-US" sz="3200" b="1" dirty="0"/>
            </a:br>
            <a:r>
              <a:rPr lang="en-US" sz="3200" b="1" dirty="0"/>
              <a:t> </a:t>
            </a:r>
            <a:br>
              <a:rPr lang="en-US" sz="3200" b="1" dirty="0"/>
            </a:br>
            <a:r>
              <a:rPr lang="en-US" sz="3200" b="1" u="sng" dirty="0"/>
              <a:t>May 15, 2022</a:t>
            </a:r>
            <a:br>
              <a:rPr lang="en-US" sz="2300" dirty="0"/>
            </a:br>
            <a:r>
              <a:rPr lang="en-US" sz="2000" dirty="0"/>
              <a:t>    </a:t>
            </a:r>
            <a:br>
              <a:rPr lang="en-US" sz="2000" dirty="0"/>
            </a:br>
            <a:endParaRPr lang="en-US" i="1" dirty="0">
              <a:latin typeface="+mn-lt"/>
            </a:endParaRPr>
          </a:p>
        </p:txBody>
      </p:sp>
      <p:grpSp>
        <p:nvGrpSpPr>
          <p:cNvPr id="17" name="Group 16"/>
          <p:cNvGrpSpPr/>
          <p:nvPr/>
        </p:nvGrpSpPr>
        <p:grpSpPr>
          <a:xfrm>
            <a:off x="1136391" y="6781800"/>
            <a:ext cx="6864613" cy="76200"/>
            <a:chOff x="381006" y="84"/>
            <a:chExt cx="7010387" cy="2536656"/>
          </a:xfrm>
        </p:grpSpPr>
        <p:sp>
          <p:nvSpPr>
            <p:cNvPr id="18" name="Rectangle 17"/>
            <p:cNvSpPr/>
            <p:nvPr/>
          </p:nvSpPr>
          <p:spPr>
            <a:xfrm>
              <a:off x="381006" y="84"/>
              <a:ext cx="7010387" cy="2536656"/>
            </a:xfrm>
            <a:prstGeom prst="rect">
              <a:avLst/>
            </a:prstGeom>
            <a:pattFill prst="pct5">
              <a:fgClr>
                <a:srgbClr val="FFC000"/>
              </a:fgClr>
              <a:bgClr>
                <a:schemeClr val="bg1"/>
              </a:bgClr>
            </a:pattFill>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Rectangle 18"/>
            <p:cNvSpPr/>
            <p:nvPr/>
          </p:nvSpPr>
          <p:spPr>
            <a:xfrm>
              <a:off x="381006" y="84"/>
              <a:ext cx="7010387" cy="277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algn="ctr" defTabSz="1466850" fontAlgn="auto">
                <a:lnSpc>
                  <a:spcPct val="90000"/>
                </a:lnSpc>
                <a:spcAft>
                  <a:spcPct val="35000"/>
                </a:spcAft>
              </a:pPr>
              <a:endParaRPr lang="en-US" sz="3300" dirty="0">
                <a:solidFill>
                  <a:prstClr val="black"/>
                </a:solidFill>
                <a:latin typeface="Calibri"/>
              </a:endParaRPr>
            </a:p>
          </p:txBody>
        </p:sp>
      </p:grpSp>
      <p:sp>
        <p:nvSpPr>
          <p:cNvPr id="11" name="Rectangle 10"/>
          <p:cNvSpPr/>
          <p:nvPr/>
        </p:nvSpPr>
        <p:spPr>
          <a:xfrm>
            <a:off x="4065781" y="1831161"/>
            <a:ext cx="3543300" cy="76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350" dirty="0">
              <a:solidFill>
                <a:prstClr val="white"/>
              </a:solidFill>
              <a:latin typeface="Calibri"/>
            </a:endParaRPr>
          </a:p>
        </p:txBody>
      </p:sp>
      <p:sp>
        <p:nvSpPr>
          <p:cNvPr id="13" name="Rectangle 12"/>
          <p:cNvSpPr/>
          <p:nvPr/>
        </p:nvSpPr>
        <p:spPr>
          <a:xfrm>
            <a:off x="4112957" y="2862213"/>
            <a:ext cx="3543300" cy="76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350" dirty="0">
              <a:solidFill>
                <a:prstClr val="white"/>
              </a:solidFill>
              <a:latin typeface="Calibri"/>
            </a:endParaRPr>
          </a:p>
        </p:txBody>
      </p:sp>
      <p:sp>
        <p:nvSpPr>
          <p:cNvPr id="14" name="Rectangle 13"/>
          <p:cNvSpPr/>
          <p:nvPr/>
        </p:nvSpPr>
        <p:spPr>
          <a:xfrm>
            <a:off x="4112957" y="3832296"/>
            <a:ext cx="3543300" cy="66313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350" dirty="0">
              <a:solidFill>
                <a:prstClr val="white"/>
              </a:solidFill>
              <a:latin typeface="Calibri"/>
            </a:endParaRPr>
          </a:p>
        </p:txBody>
      </p:sp>
      <p:sp>
        <p:nvSpPr>
          <p:cNvPr id="15" name="Rectangle 14"/>
          <p:cNvSpPr/>
          <p:nvPr/>
        </p:nvSpPr>
        <p:spPr>
          <a:xfrm>
            <a:off x="4112957" y="4775109"/>
            <a:ext cx="3543300" cy="70001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350" dirty="0">
              <a:solidFill>
                <a:prstClr val="white"/>
              </a:solidFill>
              <a:latin typeface="Calibri"/>
            </a:endParaRPr>
          </a:p>
        </p:txBody>
      </p:sp>
      <p:sp>
        <p:nvSpPr>
          <p:cNvPr id="21" name="TextBox 20"/>
          <p:cNvSpPr txBox="1"/>
          <p:nvPr/>
        </p:nvSpPr>
        <p:spPr>
          <a:xfrm>
            <a:off x="4122931" y="1998993"/>
            <a:ext cx="3429000" cy="369332"/>
          </a:xfrm>
          <a:prstGeom prst="rect">
            <a:avLst/>
          </a:prstGeom>
          <a:noFill/>
        </p:spPr>
        <p:txBody>
          <a:bodyPr wrap="square" rtlCol="0">
            <a:spAutoFit/>
          </a:bodyPr>
          <a:lstStyle/>
          <a:p>
            <a:pPr algn="ctr" defTabSz="457200" fontAlgn="auto">
              <a:spcBef>
                <a:spcPts val="0"/>
              </a:spcBef>
              <a:spcAft>
                <a:spcPts val="0"/>
              </a:spcAft>
            </a:pPr>
            <a:r>
              <a:rPr lang="en-US" b="1" dirty="0">
                <a:solidFill>
                  <a:prstClr val="black"/>
                </a:solidFill>
                <a:latin typeface="Calibri"/>
                <a:ea typeface="+mn-ea"/>
                <a:cs typeface="+mn-cs"/>
              </a:rPr>
              <a:t>Review Admission Requirements</a:t>
            </a:r>
          </a:p>
        </p:txBody>
      </p:sp>
      <p:sp>
        <p:nvSpPr>
          <p:cNvPr id="22" name="TextBox 21"/>
          <p:cNvSpPr txBox="1"/>
          <p:nvPr/>
        </p:nvSpPr>
        <p:spPr>
          <a:xfrm>
            <a:off x="4142453" y="2829162"/>
            <a:ext cx="3550674" cy="611859"/>
          </a:xfrm>
          <a:prstGeom prst="rect">
            <a:avLst/>
          </a:prstGeom>
          <a:noFill/>
        </p:spPr>
        <p:txBody>
          <a:bodyPr wrap="square" rtlCol="0">
            <a:spAutoFit/>
          </a:bodyPr>
          <a:lstStyle/>
          <a:p>
            <a:pPr algn="ctr" defTabSz="457200" fontAlgn="auto">
              <a:spcBef>
                <a:spcPts val="0"/>
              </a:spcBef>
              <a:spcAft>
                <a:spcPts val="0"/>
              </a:spcAft>
            </a:pPr>
            <a:r>
              <a:rPr lang="en-US" sz="1688" b="1" dirty="0">
                <a:solidFill>
                  <a:prstClr val="black"/>
                </a:solidFill>
                <a:latin typeface="Calibri"/>
                <a:ea typeface="+mn-ea"/>
                <a:cs typeface="+mn-cs"/>
              </a:rPr>
              <a:t>Apply Online at</a:t>
            </a:r>
          </a:p>
          <a:p>
            <a:pPr algn="ctr" defTabSz="457200" fontAlgn="auto">
              <a:spcBef>
                <a:spcPts val="0"/>
              </a:spcBef>
              <a:spcAft>
                <a:spcPts val="0"/>
              </a:spcAft>
            </a:pPr>
            <a:r>
              <a:rPr lang="en-US" sz="1688" b="1" dirty="0">
                <a:solidFill>
                  <a:prstClr val="black"/>
                </a:solidFill>
                <a:latin typeface="Calibri"/>
                <a:ea typeface="+mn-ea"/>
                <a:cs typeface="+mn-cs"/>
              </a:rPr>
              <a:t>umbc.edu/</a:t>
            </a:r>
            <a:r>
              <a:rPr lang="en-US" sz="1688" b="1" dirty="0" err="1">
                <a:solidFill>
                  <a:prstClr val="black"/>
                </a:solidFill>
                <a:latin typeface="Calibri"/>
                <a:ea typeface="+mn-ea"/>
                <a:cs typeface="+mn-cs"/>
              </a:rPr>
              <a:t>gradschool</a:t>
            </a:r>
            <a:endParaRPr lang="en-US" sz="1688" b="1" dirty="0">
              <a:solidFill>
                <a:prstClr val="black"/>
              </a:solidFill>
              <a:latin typeface="Calibri"/>
              <a:ea typeface="+mn-ea"/>
              <a:cs typeface="+mn-cs"/>
            </a:endParaRPr>
          </a:p>
        </p:txBody>
      </p:sp>
      <p:sp>
        <p:nvSpPr>
          <p:cNvPr id="23" name="TextBox 22"/>
          <p:cNvSpPr txBox="1"/>
          <p:nvPr/>
        </p:nvSpPr>
        <p:spPr>
          <a:xfrm>
            <a:off x="4170107" y="3922272"/>
            <a:ext cx="3429000" cy="369332"/>
          </a:xfrm>
          <a:prstGeom prst="rect">
            <a:avLst/>
          </a:prstGeom>
          <a:noFill/>
        </p:spPr>
        <p:txBody>
          <a:bodyPr wrap="square" rtlCol="0">
            <a:spAutoFit/>
          </a:bodyPr>
          <a:lstStyle/>
          <a:p>
            <a:pPr algn="ctr" defTabSz="457200" fontAlgn="auto">
              <a:spcBef>
                <a:spcPts val="0"/>
              </a:spcBef>
              <a:spcAft>
                <a:spcPts val="0"/>
              </a:spcAft>
            </a:pPr>
            <a:r>
              <a:rPr lang="en-US" b="1" dirty="0">
                <a:solidFill>
                  <a:prstClr val="black"/>
                </a:solidFill>
                <a:latin typeface="Calibri"/>
                <a:ea typeface="+mn-ea"/>
                <a:cs typeface="+mn-cs"/>
              </a:rPr>
              <a:t>Submit All Required Materials</a:t>
            </a:r>
          </a:p>
        </p:txBody>
      </p:sp>
      <p:sp>
        <p:nvSpPr>
          <p:cNvPr id="24" name="TextBox 23"/>
          <p:cNvSpPr txBox="1"/>
          <p:nvPr/>
        </p:nvSpPr>
        <p:spPr>
          <a:xfrm>
            <a:off x="4179327" y="4878892"/>
            <a:ext cx="3476933" cy="369332"/>
          </a:xfrm>
          <a:prstGeom prst="rect">
            <a:avLst/>
          </a:prstGeom>
          <a:noFill/>
        </p:spPr>
        <p:txBody>
          <a:bodyPr wrap="square" rtlCol="0">
            <a:spAutoFit/>
          </a:bodyPr>
          <a:lstStyle/>
          <a:p>
            <a:pPr algn="ctr" defTabSz="457200" fontAlgn="auto">
              <a:spcBef>
                <a:spcPts val="0"/>
              </a:spcBef>
              <a:spcAft>
                <a:spcPts val="0"/>
              </a:spcAft>
            </a:pPr>
            <a:r>
              <a:rPr lang="en-US" b="1" dirty="0">
                <a:solidFill>
                  <a:prstClr val="black"/>
                </a:solidFill>
                <a:latin typeface="Calibri"/>
                <a:ea typeface="+mn-ea"/>
                <a:cs typeface="+mn-cs"/>
              </a:rPr>
              <a:t>Stay Tuned for Admission Decision</a:t>
            </a:r>
          </a:p>
        </p:txBody>
      </p:sp>
    </p:spTree>
    <p:extLst>
      <p:ext uri="{BB962C8B-B14F-4D97-AF65-F5344CB8AC3E}">
        <p14:creationId xmlns:p14="http://schemas.microsoft.com/office/powerpoint/2010/main" val="1610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771650" y="930061"/>
            <a:ext cx="5829300" cy="914400"/>
          </a:xfrm>
          <a:ln w="57150">
            <a:solidFill>
              <a:srgbClr val="FFC000"/>
            </a:solidFill>
          </a:ln>
        </p:spPr>
        <p:txBody>
          <a:bodyPr>
            <a:normAutofit/>
          </a:bodyPr>
          <a:lstStyle/>
          <a:p>
            <a:r>
              <a:rPr lang="en-US" dirty="0">
                <a:latin typeface="+mn-lt"/>
              </a:rPr>
              <a:t>Your Resources</a:t>
            </a:r>
          </a:p>
        </p:txBody>
      </p:sp>
      <p:grpSp>
        <p:nvGrpSpPr>
          <p:cNvPr id="8" name="Group 7"/>
          <p:cNvGrpSpPr/>
          <p:nvPr/>
        </p:nvGrpSpPr>
        <p:grpSpPr>
          <a:xfrm>
            <a:off x="1136391" y="6781800"/>
            <a:ext cx="6864613" cy="76200"/>
            <a:chOff x="381006" y="84"/>
            <a:chExt cx="7010387" cy="2536656"/>
          </a:xfrm>
        </p:grpSpPr>
        <p:sp>
          <p:nvSpPr>
            <p:cNvPr id="11" name="Rectangle 10"/>
            <p:cNvSpPr/>
            <p:nvPr/>
          </p:nvSpPr>
          <p:spPr>
            <a:xfrm>
              <a:off x="381006" y="84"/>
              <a:ext cx="7010387" cy="2536656"/>
            </a:xfrm>
            <a:prstGeom prst="rect">
              <a:avLst/>
            </a:prstGeom>
            <a:pattFill prst="pct5">
              <a:fgClr>
                <a:srgbClr val="FFC000"/>
              </a:fgClr>
              <a:bgClr>
                <a:schemeClr val="bg1"/>
              </a:bgClr>
            </a:pattFill>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81006" y="84"/>
              <a:ext cx="7010387" cy="277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algn="ctr" defTabSz="1466850" fontAlgn="auto">
                <a:lnSpc>
                  <a:spcPct val="90000"/>
                </a:lnSpc>
                <a:spcAft>
                  <a:spcPct val="35000"/>
                </a:spcAft>
              </a:pPr>
              <a:endParaRPr lang="en-US" sz="3300" dirty="0">
                <a:solidFill>
                  <a:prstClr val="black"/>
                </a:solidFill>
                <a:latin typeface="Calibri"/>
              </a:endParaRPr>
            </a:p>
          </p:txBody>
        </p:sp>
      </p:grpSp>
      <p:sp>
        <p:nvSpPr>
          <p:cNvPr id="20" name="TextBox 19"/>
          <p:cNvSpPr txBox="1"/>
          <p:nvPr/>
        </p:nvSpPr>
        <p:spPr>
          <a:xfrm>
            <a:off x="3225668" y="6261965"/>
            <a:ext cx="2686050" cy="346249"/>
          </a:xfrm>
          <a:prstGeom prst="rect">
            <a:avLst/>
          </a:prstGeom>
          <a:noFill/>
        </p:spPr>
        <p:txBody>
          <a:bodyPr wrap="square" rtlCol="0">
            <a:spAutoFit/>
          </a:bodyPr>
          <a:lstStyle/>
          <a:p>
            <a:pPr algn="ctr" defTabSz="457200" fontAlgn="auto">
              <a:spcBef>
                <a:spcPts val="0"/>
              </a:spcBef>
              <a:spcAft>
                <a:spcPts val="0"/>
              </a:spcAft>
            </a:pPr>
            <a:r>
              <a:rPr lang="en-US" sz="1650" b="1" dirty="0">
                <a:solidFill>
                  <a:prstClr val="black"/>
                </a:solidFill>
                <a:latin typeface="Calibri"/>
                <a:ea typeface="+mn-ea"/>
                <a:cs typeface="+mn-cs"/>
              </a:rPr>
              <a:t>umbc.edu/io</a:t>
            </a:r>
          </a:p>
        </p:txBody>
      </p:sp>
      <p:graphicFrame>
        <p:nvGraphicFramePr>
          <p:cNvPr id="14" name="Diagram 13"/>
          <p:cNvGraphicFramePr/>
          <p:nvPr>
            <p:extLst>
              <p:ext uri="{D42A27DB-BD31-4B8C-83A1-F6EECF244321}">
                <p14:modId xmlns:p14="http://schemas.microsoft.com/office/powerpoint/2010/main" val="1924486227"/>
              </p:ext>
            </p:extLst>
          </p:nvPr>
        </p:nvGraphicFramePr>
        <p:xfrm>
          <a:off x="1537449" y="1562943"/>
          <a:ext cx="6297707" cy="5386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9396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667000"/>
            <a:ext cx="8077199" cy="1371600"/>
          </a:xfrm>
        </p:spPr>
        <p:txBody>
          <a:bodyPr>
            <a:noAutofit/>
          </a:bodyPr>
          <a:lstStyle/>
          <a:p>
            <a:pPr algn="ctr"/>
            <a:r>
              <a:rPr lang="en-US" sz="4400" b="1" dirty="0">
                <a:solidFill>
                  <a:schemeClr val="accent4"/>
                </a:solidFill>
                <a:effectLst>
                  <a:glow rad="139700">
                    <a:schemeClr val="accent2">
                      <a:lumMod val="40000"/>
                      <a:lumOff val="60000"/>
                      <a:alpha val="40000"/>
                    </a:schemeClr>
                  </a:glow>
                </a:effectLst>
              </a:rPr>
              <a:t>The Psychology of Interviewing</a:t>
            </a:r>
          </a:p>
        </p:txBody>
      </p:sp>
    </p:spTree>
    <p:extLst>
      <p:ext uri="{BB962C8B-B14F-4D97-AF65-F5344CB8AC3E}">
        <p14:creationId xmlns:p14="http://schemas.microsoft.com/office/powerpoint/2010/main" val="3569184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599" y="381000"/>
            <a:ext cx="6347713" cy="533400"/>
          </a:xfrm>
        </p:spPr>
        <p:txBody>
          <a:bodyPr>
            <a:normAutofit fontScale="90000"/>
          </a:bodyPr>
          <a:lstStyle/>
          <a:p>
            <a:pPr eaLnBrk="1" fontAlgn="auto" hangingPunct="1">
              <a:spcAft>
                <a:spcPts val="0"/>
              </a:spcAft>
              <a:defRPr/>
            </a:pPr>
            <a:r>
              <a:rPr lang="en-US" sz="3600" dirty="0">
                <a:ea typeface="+mj-ea"/>
                <a:cs typeface="+mj-cs"/>
              </a:rPr>
              <a:t>An employment </a:t>
            </a:r>
            <a:r>
              <a:rPr lang="en-US" sz="3600" dirty="0"/>
              <a:t>i</a:t>
            </a:r>
            <a:r>
              <a:rPr lang="en-US" sz="3600" dirty="0">
                <a:ea typeface="+mj-ea"/>
                <a:cs typeface="+mj-cs"/>
              </a:rPr>
              <a:t>nterview </a:t>
            </a:r>
            <a:r>
              <a:rPr lang="en-US" sz="3600" dirty="0"/>
              <a:t>i</a:t>
            </a:r>
            <a:r>
              <a:rPr lang="en-US" sz="3600" dirty="0">
                <a:ea typeface="+mj-ea"/>
                <a:cs typeface="+mj-cs"/>
              </a:rPr>
              <a:t>s:</a:t>
            </a:r>
          </a:p>
        </p:txBody>
      </p:sp>
      <p:sp>
        <p:nvSpPr>
          <p:cNvPr id="8195" name="Rectangle 3"/>
          <p:cNvSpPr>
            <a:spLocks noGrp="1" noChangeArrowheads="1"/>
          </p:cNvSpPr>
          <p:nvPr>
            <p:ph idx="1"/>
          </p:nvPr>
        </p:nvSpPr>
        <p:spPr>
          <a:xfrm>
            <a:off x="609598" y="990600"/>
            <a:ext cx="8001001" cy="5050763"/>
          </a:xfrm>
        </p:spPr>
        <p:txBody>
          <a:bodyPr vert="horz" lIns="91440" tIns="45720" rIns="91440" bIns="45720" rtlCol="0">
            <a:noAutofit/>
          </a:bodyPr>
          <a:lstStyle/>
          <a:p>
            <a:pPr marL="365760" indent="-256032">
              <a:buClr>
                <a:schemeClr val="accent1">
                  <a:lumMod val="75000"/>
                </a:schemeClr>
              </a:buClr>
              <a:buFont typeface="Wingdings 3"/>
              <a:buChar char=""/>
            </a:pPr>
            <a:r>
              <a:rPr lang="en-US" sz="2400" dirty="0"/>
              <a:t>A communication process between two parties, with a predetermined purpose to exchange behavior, which involves the asking and answering of questions</a:t>
            </a:r>
          </a:p>
          <a:p>
            <a:pPr marL="365760" indent="-256032">
              <a:buClr>
                <a:schemeClr val="accent1">
                  <a:lumMod val="75000"/>
                </a:schemeClr>
              </a:buClr>
              <a:buFont typeface="Wingdings 3"/>
              <a:buChar char=""/>
            </a:pPr>
            <a:r>
              <a:rPr lang="en-US" sz="2400" dirty="0"/>
              <a:t>A technique of obtaining information from a set of candidates that will allow the interviewer to differentiate among them and make an informed selection decision </a:t>
            </a:r>
          </a:p>
          <a:p>
            <a:pPr marL="365760" indent="-256032">
              <a:buClr>
                <a:schemeClr val="accent1">
                  <a:lumMod val="75000"/>
                </a:schemeClr>
              </a:buClr>
              <a:buFont typeface="Wingdings 3"/>
              <a:buChar char=""/>
            </a:pPr>
            <a:r>
              <a:rPr lang="en-US" sz="2400" dirty="0"/>
              <a:t>Verbal</a:t>
            </a:r>
          </a:p>
          <a:p>
            <a:pPr marL="365760" indent="-256032">
              <a:buClr>
                <a:schemeClr val="accent1">
                  <a:lumMod val="75000"/>
                </a:schemeClr>
              </a:buClr>
              <a:buFont typeface="Wingdings 3"/>
              <a:buChar char=""/>
            </a:pPr>
            <a:r>
              <a:rPr lang="en-US" sz="2400" dirty="0"/>
              <a:t>Non-verbal</a:t>
            </a:r>
          </a:p>
          <a:p>
            <a:pPr marL="365760" indent="-256032">
              <a:buClr>
                <a:schemeClr val="accent1">
                  <a:lumMod val="75000"/>
                </a:schemeClr>
              </a:buClr>
              <a:buFont typeface="Wingdings 3"/>
              <a:buChar char=""/>
            </a:pPr>
            <a:r>
              <a:rPr lang="en-US" sz="2400" dirty="0"/>
              <a:t>Tool which is part of larger selection process</a:t>
            </a:r>
          </a:p>
        </p:txBody>
      </p:sp>
    </p:spTree>
    <p:custDataLst>
      <p:tags r:id="rId1"/>
    </p:custDataLst>
    <p:extLst>
      <p:ext uri="{BB962C8B-B14F-4D97-AF65-F5344CB8AC3E}">
        <p14:creationId xmlns:p14="http://schemas.microsoft.com/office/powerpoint/2010/main" val="1758339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599" y="457200"/>
            <a:ext cx="8001001" cy="609600"/>
          </a:xfrm>
        </p:spPr>
        <p:txBody>
          <a:bodyPr>
            <a:normAutofit fontScale="90000"/>
          </a:bodyPr>
          <a:lstStyle/>
          <a:p>
            <a:pPr eaLnBrk="1" fontAlgn="auto" hangingPunct="1">
              <a:spcAft>
                <a:spcPts val="0"/>
              </a:spcAft>
              <a:defRPr/>
            </a:pPr>
            <a:r>
              <a:rPr lang="en-US" sz="3600" dirty="0">
                <a:ea typeface="+mj-ea"/>
                <a:cs typeface="+mj-cs"/>
              </a:rPr>
              <a:t>Organizations use </a:t>
            </a:r>
            <a:r>
              <a:rPr lang="en-US" sz="3600" dirty="0"/>
              <a:t>i</a:t>
            </a:r>
            <a:r>
              <a:rPr lang="en-US" sz="3600" dirty="0">
                <a:ea typeface="+mj-ea"/>
                <a:cs typeface="+mj-cs"/>
              </a:rPr>
              <a:t>nterviews to:</a:t>
            </a:r>
          </a:p>
        </p:txBody>
      </p:sp>
      <p:sp>
        <p:nvSpPr>
          <p:cNvPr id="21505" name="Rectangle 3"/>
          <p:cNvSpPr>
            <a:spLocks noGrp="1" noChangeArrowheads="1"/>
          </p:cNvSpPr>
          <p:nvPr>
            <p:ph idx="1"/>
          </p:nvPr>
        </p:nvSpPr>
        <p:spPr>
          <a:xfrm>
            <a:off x="779463" y="1371600"/>
            <a:ext cx="7583487" cy="4208930"/>
          </a:xfrm>
        </p:spPr>
        <p:txBody>
          <a:bodyPr vert="horz" lIns="91440" tIns="45720" rIns="91440" bIns="45720" rtlCol="0">
            <a:normAutofit/>
          </a:bodyPr>
          <a:lstStyle/>
          <a:p>
            <a:pPr marL="365760" indent="-256032">
              <a:buClr>
                <a:schemeClr val="accent1">
                  <a:lumMod val="75000"/>
                </a:schemeClr>
              </a:buClr>
              <a:buFont typeface="Wingdings 3"/>
              <a:buChar char=""/>
            </a:pPr>
            <a:r>
              <a:rPr lang="en-US" sz="2800" dirty="0"/>
              <a:t>Select the best person for the position</a:t>
            </a:r>
          </a:p>
          <a:p>
            <a:pPr marL="365760" indent="-256032">
              <a:buClr>
                <a:schemeClr val="accent1">
                  <a:lumMod val="75000"/>
                </a:schemeClr>
              </a:buClr>
              <a:buFont typeface="Wingdings 3"/>
              <a:buChar char=""/>
            </a:pPr>
            <a:r>
              <a:rPr lang="en-US" sz="2800" dirty="0"/>
              <a:t>Find the best place in the organization for the individual</a:t>
            </a:r>
          </a:p>
          <a:p>
            <a:pPr marL="365760" indent="-256032">
              <a:buClr>
                <a:schemeClr val="accent1">
                  <a:lumMod val="75000"/>
                </a:schemeClr>
              </a:buClr>
              <a:buFont typeface="Wingdings 3"/>
              <a:buChar char=""/>
            </a:pPr>
            <a:r>
              <a:rPr lang="en-US" sz="2800" dirty="0"/>
              <a:t>Sell the organization to the candidate</a:t>
            </a:r>
          </a:p>
          <a:p>
            <a:pPr marL="365760" indent="-256032">
              <a:buClr>
                <a:schemeClr val="accent1">
                  <a:lumMod val="75000"/>
                </a:schemeClr>
              </a:buClr>
              <a:buFont typeface="Wingdings 3"/>
              <a:buChar char=""/>
            </a:pPr>
            <a:r>
              <a:rPr lang="en-US" sz="2800" dirty="0"/>
              <a:t>See who is out there even if they have no intention of hiring (“</a:t>
            </a:r>
            <a:r>
              <a:rPr lang="en-US" altLang="ja-JP" sz="2800" dirty="0"/>
              <a:t>tire kicking”)</a:t>
            </a:r>
            <a:endParaRPr lang="en-US" sz="2800" dirty="0"/>
          </a:p>
        </p:txBody>
      </p:sp>
    </p:spTree>
    <p:custDataLst>
      <p:tags r:id="rId1"/>
    </p:custDataLst>
    <p:extLst>
      <p:ext uri="{BB962C8B-B14F-4D97-AF65-F5344CB8AC3E}">
        <p14:creationId xmlns:p14="http://schemas.microsoft.com/office/powerpoint/2010/main" val="1962462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79463" y="381000"/>
            <a:ext cx="7583487" cy="609600"/>
          </a:xfrm>
        </p:spPr>
        <p:txBody>
          <a:bodyPr>
            <a:normAutofit fontScale="90000"/>
          </a:bodyPr>
          <a:lstStyle/>
          <a:p>
            <a:pPr eaLnBrk="1" fontAlgn="auto" hangingPunct="1">
              <a:spcAft>
                <a:spcPts val="0"/>
              </a:spcAft>
              <a:defRPr/>
            </a:pPr>
            <a:r>
              <a:rPr lang="en-US" sz="3600" dirty="0">
                <a:ea typeface="+mj-ea"/>
                <a:cs typeface="+mj-cs"/>
              </a:rPr>
              <a:t>Interview Formats</a:t>
            </a:r>
          </a:p>
        </p:txBody>
      </p:sp>
      <p:sp>
        <p:nvSpPr>
          <p:cNvPr id="23553" name="Rectangle 3"/>
          <p:cNvSpPr>
            <a:spLocks noGrp="1" noChangeArrowheads="1"/>
          </p:cNvSpPr>
          <p:nvPr>
            <p:ph idx="1"/>
          </p:nvPr>
        </p:nvSpPr>
        <p:spPr>
          <a:xfrm>
            <a:off x="779463" y="1353670"/>
            <a:ext cx="7583487" cy="4208930"/>
          </a:xfrm>
        </p:spPr>
        <p:txBody>
          <a:bodyPr vert="horz" lIns="91440" tIns="45720" rIns="91440" bIns="45720" rtlCol="0">
            <a:normAutofit/>
          </a:bodyPr>
          <a:lstStyle/>
          <a:p>
            <a:pPr marL="365760" indent="-256032">
              <a:buClr>
                <a:schemeClr val="accent1">
                  <a:lumMod val="75000"/>
                </a:schemeClr>
              </a:buClr>
              <a:buFont typeface="Wingdings 3"/>
              <a:buChar char=""/>
            </a:pPr>
            <a:r>
              <a:rPr lang="en-US" sz="2400" dirty="0"/>
              <a:t>Traditional, one-on-one</a:t>
            </a:r>
          </a:p>
          <a:p>
            <a:pPr lvl="1"/>
            <a:r>
              <a:rPr lang="en-US" sz="1800" dirty="0"/>
              <a:t>unstructured</a:t>
            </a:r>
          </a:p>
          <a:p>
            <a:pPr lvl="1"/>
            <a:r>
              <a:rPr lang="en-US" sz="1800" dirty="0"/>
              <a:t>structured</a:t>
            </a:r>
          </a:p>
          <a:p>
            <a:pPr marL="365760" indent="-256032">
              <a:buClr>
                <a:schemeClr val="accent1">
                  <a:lumMod val="75000"/>
                </a:schemeClr>
              </a:buClr>
              <a:buFont typeface="Wingdings 3"/>
              <a:buChar char=""/>
            </a:pPr>
            <a:r>
              <a:rPr lang="en-US" sz="2400" dirty="0"/>
              <a:t>Panel (more than one interviewer)</a:t>
            </a:r>
          </a:p>
          <a:p>
            <a:pPr marL="365760" indent="-256032">
              <a:buClr>
                <a:schemeClr val="accent1">
                  <a:lumMod val="75000"/>
                </a:schemeClr>
              </a:buClr>
              <a:buFont typeface="Wingdings 3"/>
              <a:buChar char=""/>
            </a:pPr>
            <a:r>
              <a:rPr lang="en-US" sz="2400" dirty="0"/>
              <a:t>Technology platforms</a:t>
            </a:r>
          </a:p>
          <a:p>
            <a:pPr marL="661035" lvl="1" indent="-256032">
              <a:buClr>
                <a:schemeClr val="accent1">
                  <a:lumMod val="75000"/>
                </a:schemeClr>
              </a:buClr>
              <a:buFont typeface="Wingdings 3"/>
              <a:buChar char=""/>
            </a:pPr>
            <a:r>
              <a:rPr lang="en-US" sz="2200" dirty="0"/>
              <a:t>Phone, Conference Call</a:t>
            </a:r>
          </a:p>
          <a:p>
            <a:pPr marL="661035" lvl="1" indent="-256032">
              <a:buClr>
                <a:schemeClr val="accent1">
                  <a:lumMod val="75000"/>
                </a:schemeClr>
              </a:buClr>
              <a:buFont typeface="Wingdings 3"/>
              <a:buChar char=""/>
            </a:pPr>
            <a:r>
              <a:rPr lang="en-US" sz="2200" dirty="0"/>
              <a:t>Zoom, Google Meets</a:t>
            </a:r>
          </a:p>
        </p:txBody>
      </p:sp>
    </p:spTree>
    <p:custDataLst>
      <p:tags r:id="rId1"/>
    </p:custDataLst>
    <p:extLst>
      <p:ext uri="{BB962C8B-B14F-4D97-AF65-F5344CB8AC3E}">
        <p14:creationId xmlns:p14="http://schemas.microsoft.com/office/powerpoint/2010/main" val="1812014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779463" y="381000"/>
            <a:ext cx="7583487" cy="609600"/>
          </a:xfrm>
        </p:spPr>
        <p:txBody>
          <a:bodyPr>
            <a:normAutofit fontScale="90000"/>
          </a:bodyPr>
          <a:lstStyle/>
          <a:p>
            <a:pPr eaLnBrk="1" fontAlgn="auto" hangingPunct="1">
              <a:spcAft>
                <a:spcPts val="0"/>
              </a:spcAft>
              <a:defRPr/>
            </a:pPr>
            <a:r>
              <a:rPr lang="en-US" dirty="0">
                <a:ea typeface="+mj-ea"/>
                <a:cs typeface="+mj-cs"/>
              </a:rPr>
              <a:t>Drawbacks of Interviews</a:t>
            </a:r>
          </a:p>
        </p:txBody>
      </p:sp>
      <p:sp>
        <p:nvSpPr>
          <p:cNvPr id="25601" name="Rectangle 3"/>
          <p:cNvSpPr>
            <a:spLocks noGrp="1" noChangeArrowheads="1"/>
          </p:cNvSpPr>
          <p:nvPr>
            <p:ph idx="1"/>
          </p:nvPr>
        </p:nvSpPr>
        <p:spPr>
          <a:xfrm>
            <a:off x="779463" y="1371600"/>
            <a:ext cx="7583487" cy="4114800"/>
          </a:xfrm>
        </p:spPr>
        <p:txBody>
          <a:bodyPr vert="horz" lIns="91440" tIns="45720" rIns="91440" bIns="45720" rtlCol="0">
            <a:normAutofit lnSpcReduction="10000"/>
          </a:bodyPr>
          <a:lstStyle/>
          <a:p>
            <a:pPr marL="365760" indent="-256032">
              <a:buClr>
                <a:schemeClr val="accent1">
                  <a:lumMod val="75000"/>
                </a:schemeClr>
              </a:buClr>
              <a:buFont typeface="Wingdings 3"/>
              <a:buChar char=""/>
            </a:pPr>
            <a:r>
              <a:rPr lang="en-US" dirty="0"/>
              <a:t>Costly</a:t>
            </a:r>
          </a:p>
          <a:p>
            <a:pPr marL="661035" lvl="1" indent="-256032">
              <a:buClr>
                <a:schemeClr val="accent1">
                  <a:lumMod val="75000"/>
                </a:schemeClr>
              </a:buClr>
              <a:buFont typeface="Wingdings 3"/>
              <a:buChar char=""/>
            </a:pPr>
            <a:r>
              <a:rPr lang="en-US" dirty="0"/>
              <a:t>opportunity costs of time and resources</a:t>
            </a:r>
          </a:p>
          <a:p>
            <a:pPr marL="365760" indent="-256032">
              <a:buClr>
                <a:schemeClr val="accent1">
                  <a:lumMod val="75000"/>
                </a:schemeClr>
              </a:buClr>
              <a:buFont typeface="Wingdings 3"/>
              <a:buChar char=""/>
            </a:pPr>
            <a:r>
              <a:rPr lang="en-US" dirty="0"/>
              <a:t>Poorly trained interviewers, susceptible to bias (e.g., physical attractiveness)</a:t>
            </a:r>
          </a:p>
          <a:p>
            <a:pPr marL="365760" indent="-256032">
              <a:buClr>
                <a:schemeClr val="accent1">
                  <a:lumMod val="75000"/>
                </a:schemeClr>
              </a:buClr>
              <a:buFont typeface="Wingdings 3"/>
              <a:buChar char=""/>
            </a:pPr>
            <a:r>
              <a:rPr lang="en-US" dirty="0"/>
              <a:t>Interviewers lack clarity as to what they are looking for</a:t>
            </a:r>
          </a:p>
          <a:p>
            <a:pPr marL="365760" indent="-256032">
              <a:buClr>
                <a:schemeClr val="accent1">
                  <a:lumMod val="75000"/>
                </a:schemeClr>
              </a:buClr>
              <a:buFont typeface="Wingdings 3"/>
              <a:buChar char=""/>
            </a:pPr>
            <a:r>
              <a:rPr lang="en-US" dirty="0"/>
              <a:t>Interviewees are often unprepared or distort information</a:t>
            </a:r>
          </a:p>
          <a:p>
            <a:pPr marL="365760" indent="-256032">
              <a:buClr>
                <a:schemeClr val="accent1">
                  <a:lumMod val="75000"/>
                </a:schemeClr>
              </a:buClr>
              <a:buFont typeface="Wingdings 3"/>
              <a:buChar char=""/>
            </a:pPr>
            <a:r>
              <a:rPr lang="en-US" dirty="0"/>
              <a:t>Interviewers are inconsistent in the questions they ask applicants</a:t>
            </a:r>
          </a:p>
        </p:txBody>
      </p:sp>
    </p:spTree>
    <p:custDataLst>
      <p:tags r:id="rId1"/>
    </p:custDataLst>
    <p:extLst>
      <p:ext uri="{BB962C8B-B14F-4D97-AF65-F5344CB8AC3E}">
        <p14:creationId xmlns:p14="http://schemas.microsoft.com/office/powerpoint/2010/main" val="3517708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497161" y="1066800"/>
            <a:ext cx="2592593" cy="4391835"/>
          </a:xfrm>
          <a:ln w="76200">
            <a:solidFill>
              <a:srgbClr val="FFC715"/>
            </a:solidFill>
          </a:ln>
        </p:spPr>
        <p:txBody>
          <a:bodyPr>
            <a:noAutofit/>
          </a:bodyPr>
          <a:lstStyle/>
          <a:p>
            <a:r>
              <a:rPr lang="en-US" sz="3200" dirty="0">
                <a:latin typeface="+mn-lt"/>
              </a:rPr>
              <a:t>What</a:t>
            </a:r>
            <a:br>
              <a:rPr lang="en-US" sz="3200" dirty="0">
                <a:latin typeface="+mn-lt"/>
              </a:rPr>
            </a:br>
            <a:r>
              <a:rPr lang="en-US" sz="3200" dirty="0">
                <a:latin typeface="+mn-lt"/>
              </a:rPr>
              <a:t>is</a:t>
            </a:r>
            <a:br>
              <a:rPr lang="en-US" sz="3200" dirty="0">
                <a:latin typeface="+mn-lt"/>
              </a:rPr>
            </a:br>
            <a:r>
              <a:rPr lang="en-US" sz="3200" dirty="0">
                <a:latin typeface="+mn-lt"/>
              </a:rPr>
              <a:t>I/O</a:t>
            </a:r>
            <a:br>
              <a:rPr lang="en-US" sz="3200" dirty="0">
                <a:latin typeface="+mn-lt"/>
              </a:rPr>
            </a:br>
            <a:r>
              <a:rPr lang="en-US" sz="3200" dirty="0">
                <a:latin typeface="+mn-lt"/>
              </a:rPr>
              <a:t>  Psychology?</a:t>
            </a:r>
          </a:p>
        </p:txBody>
      </p:sp>
      <p:grpSp>
        <p:nvGrpSpPr>
          <p:cNvPr id="10" name="Group 9"/>
          <p:cNvGrpSpPr/>
          <p:nvPr/>
        </p:nvGrpSpPr>
        <p:grpSpPr>
          <a:xfrm>
            <a:off x="1136391" y="6781800"/>
            <a:ext cx="6864613" cy="76200"/>
            <a:chOff x="381006" y="84"/>
            <a:chExt cx="7010387" cy="2536656"/>
          </a:xfrm>
        </p:grpSpPr>
        <p:sp>
          <p:nvSpPr>
            <p:cNvPr id="11" name="Rectangle 10"/>
            <p:cNvSpPr/>
            <p:nvPr/>
          </p:nvSpPr>
          <p:spPr>
            <a:xfrm>
              <a:off x="381006" y="84"/>
              <a:ext cx="7010387" cy="2536656"/>
            </a:xfrm>
            <a:prstGeom prst="rect">
              <a:avLst/>
            </a:prstGeom>
            <a:pattFill prst="pct5">
              <a:fgClr>
                <a:srgbClr val="FFC000"/>
              </a:fgClr>
              <a:bgClr>
                <a:schemeClr val="bg1"/>
              </a:bgClr>
            </a:pattFill>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81006" y="84"/>
              <a:ext cx="7010387" cy="277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algn="ctr" defTabSz="1466850" fontAlgn="auto">
                <a:lnSpc>
                  <a:spcPct val="90000"/>
                </a:lnSpc>
                <a:spcAft>
                  <a:spcPct val="35000"/>
                </a:spcAft>
              </a:pPr>
              <a:endParaRPr lang="en-US" sz="3300" dirty="0">
                <a:solidFill>
                  <a:prstClr val="black"/>
                </a:solidFill>
                <a:latin typeface="Calibri"/>
              </a:endParaRPr>
            </a:p>
          </p:txBody>
        </p:sp>
      </p:grpSp>
      <p:sp>
        <p:nvSpPr>
          <p:cNvPr id="13" name="Rectangle 12"/>
          <p:cNvSpPr/>
          <p:nvPr/>
        </p:nvSpPr>
        <p:spPr>
          <a:xfrm>
            <a:off x="5647546" y="1295400"/>
            <a:ext cx="2592815" cy="439489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350" dirty="0">
              <a:solidFill>
                <a:prstClr val="white"/>
              </a:solidFill>
              <a:latin typeface="Calibri"/>
            </a:endParaRPr>
          </a:p>
        </p:txBody>
      </p:sp>
      <p:graphicFrame>
        <p:nvGraphicFramePr>
          <p:cNvPr id="9" name="Diagram 8">
            <a:extLst>
              <a:ext uri="{FF2B5EF4-FFF2-40B4-BE49-F238E27FC236}">
                <a16:creationId xmlns:a16="http://schemas.microsoft.com/office/drawing/2014/main" id="{7A9E3A38-42EE-4E42-A342-3D171BD95A2D}"/>
              </a:ext>
            </a:extLst>
          </p:cNvPr>
          <p:cNvGraphicFramePr/>
          <p:nvPr/>
        </p:nvGraphicFramePr>
        <p:xfrm>
          <a:off x="292246" y="1134619"/>
          <a:ext cx="5117954" cy="4504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3868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599" y="457200"/>
            <a:ext cx="7981951" cy="685800"/>
          </a:xfrm>
        </p:spPr>
        <p:txBody>
          <a:bodyPr>
            <a:normAutofit/>
          </a:bodyPr>
          <a:lstStyle/>
          <a:p>
            <a:pPr eaLnBrk="1" fontAlgn="auto" hangingPunct="1">
              <a:spcAft>
                <a:spcPts val="0"/>
              </a:spcAft>
              <a:defRPr/>
            </a:pPr>
            <a:r>
              <a:rPr lang="en-US" dirty="0">
                <a:ea typeface="+mj-ea"/>
                <a:cs typeface="+mj-cs"/>
              </a:rPr>
              <a:t>Interviewer Biases and Stereotypes</a:t>
            </a:r>
          </a:p>
        </p:txBody>
      </p:sp>
      <p:sp>
        <p:nvSpPr>
          <p:cNvPr id="16387" name="Rectangle 3"/>
          <p:cNvSpPr>
            <a:spLocks noGrp="1" noChangeArrowheads="1"/>
          </p:cNvSpPr>
          <p:nvPr>
            <p:ph sz="half" idx="1"/>
          </p:nvPr>
        </p:nvSpPr>
        <p:spPr>
          <a:xfrm>
            <a:off x="549275" y="1524000"/>
            <a:ext cx="3840480" cy="3581401"/>
          </a:xfrm>
        </p:spPr>
        <p:txBody>
          <a:bodyPr vert="horz" lIns="91440" tIns="45720" rIns="91440" bIns="45720" rtlCol="0">
            <a:normAutofit/>
          </a:bodyPr>
          <a:lstStyle/>
          <a:p>
            <a:pPr marL="365760" indent="-256032">
              <a:buClr>
                <a:schemeClr val="accent1">
                  <a:lumMod val="75000"/>
                </a:schemeClr>
              </a:buClr>
              <a:buFont typeface="Wingdings 3"/>
              <a:buChar char=""/>
            </a:pPr>
            <a:r>
              <a:rPr lang="en-US" sz="2400" dirty="0"/>
              <a:t>Negative Information</a:t>
            </a:r>
          </a:p>
          <a:p>
            <a:pPr marL="365760" indent="-256032">
              <a:buClr>
                <a:schemeClr val="accent1">
                  <a:lumMod val="75000"/>
                </a:schemeClr>
              </a:buClr>
              <a:buFont typeface="Wingdings 3"/>
              <a:buChar char=""/>
            </a:pPr>
            <a:r>
              <a:rPr lang="en-US" sz="2400" dirty="0"/>
              <a:t>Contrast</a:t>
            </a:r>
          </a:p>
          <a:p>
            <a:pPr marL="365760" indent="-256032">
              <a:buClr>
                <a:schemeClr val="accent1">
                  <a:lumMod val="75000"/>
                </a:schemeClr>
              </a:buClr>
              <a:buFont typeface="Wingdings 3"/>
              <a:buChar char=""/>
            </a:pPr>
            <a:r>
              <a:rPr lang="en-US" sz="2400" dirty="0"/>
              <a:t>First Impressions</a:t>
            </a:r>
          </a:p>
          <a:p>
            <a:pPr marL="365760" indent="-256032">
              <a:buClr>
                <a:schemeClr val="accent1">
                  <a:lumMod val="75000"/>
                </a:schemeClr>
              </a:buClr>
              <a:buFont typeface="Wingdings 3"/>
              <a:buChar char=""/>
            </a:pPr>
            <a:r>
              <a:rPr lang="en-US" sz="2400" dirty="0"/>
              <a:t>Race</a:t>
            </a:r>
          </a:p>
          <a:p>
            <a:pPr marL="365760" indent="-256032">
              <a:buClr>
                <a:schemeClr val="accent1">
                  <a:lumMod val="75000"/>
                </a:schemeClr>
              </a:buClr>
              <a:buFont typeface="Wingdings 3"/>
              <a:buChar char=""/>
            </a:pPr>
            <a:r>
              <a:rPr lang="en-US" sz="2400" dirty="0"/>
              <a:t>Gender</a:t>
            </a:r>
          </a:p>
          <a:p>
            <a:pPr marL="365760" indent="-256032">
              <a:buClr>
                <a:schemeClr val="accent1">
                  <a:lumMod val="75000"/>
                </a:schemeClr>
              </a:buClr>
              <a:buFont typeface="Wingdings 3"/>
              <a:buChar char=""/>
            </a:pPr>
            <a:endParaRPr lang="en-US" sz="2400" dirty="0"/>
          </a:p>
        </p:txBody>
      </p:sp>
      <p:sp>
        <p:nvSpPr>
          <p:cNvPr id="2" name="Content Placeholder 1">
            <a:extLst>
              <a:ext uri="{FF2B5EF4-FFF2-40B4-BE49-F238E27FC236}">
                <a16:creationId xmlns:a16="http://schemas.microsoft.com/office/drawing/2014/main" id="{4CCDA230-4AEE-4144-A502-8F5EB0B1B074}"/>
              </a:ext>
            </a:extLst>
          </p:cNvPr>
          <p:cNvSpPr>
            <a:spLocks noGrp="1"/>
          </p:cNvSpPr>
          <p:nvPr>
            <p:ph sz="half" idx="2"/>
          </p:nvPr>
        </p:nvSpPr>
        <p:spPr>
          <a:xfrm>
            <a:off x="4751071" y="1524000"/>
            <a:ext cx="3840480" cy="3581402"/>
          </a:xfrm>
        </p:spPr>
        <p:txBody>
          <a:bodyPr vert="horz" lIns="91440" tIns="45720" rIns="91440" bIns="45720" rtlCol="0">
            <a:normAutofit/>
          </a:bodyPr>
          <a:lstStyle/>
          <a:p>
            <a:pPr marL="365760" indent="-256032">
              <a:buClr>
                <a:schemeClr val="accent1">
                  <a:lumMod val="75000"/>
                </a:schemeClr>
              </a:buClr>
              <a:buFont typeface="Wingdings 3"/>
              <a:buChar char=""/>
            </a:pPr>
            <a:r>
              <a:rPr lang="en-US" sz="2400" dirty="0"/>
              <a:t>Physical Appearance</a:t>
            </a:r>
          </a:p>
          <a:p>
            <a:pPr marL="365760" indent="-256032">
              <a:buClr>
                <a:schemeClr val="accent1">
                  <a:lumMod val="75000"/>
                </a:schemeClr>
              </a:buClr>
              <a:buFont typeface="Wingdings 3"/>
              <a:buChar char=""/>
            </a:pPr>
            <a:r>
              <a:rPr lang="en-US" sz="2400" dirty="0"/>
              <a:t>Disability</a:t>
            </a:r>
          </a:p>
          <a:p>
            <a:pPr marL="365760" indent="-256032">
              <a:buClr>
                <a:schemeClr val="accent1">
                  <a:lumMod val="75000"/>
                </a:schemeClr>
              </a:buClr>
              <a:buFont typeface="Wingdings 3"/>
              <a:buChar char=""/>
            </a:pPr>
            <a:r>
              <a:rPr lang="en-US" sz="2400" dirty="0"/>
              <a:t>Similarity</a:t>
            </a:r>
          </a:p>
          <a:p>
            <a:pPr marL="365760" indent="-256032">
              <a:buClr>
                <a:schemeClr val="accent1">
                  <a:lumMod val="75000"/>
                </a:schemeClr>
              </a:buClr>
              <a:buFont typeface="Wingdings 3"/>
              <a:buChar char=""/>
            </a:pPr>
            <a:r>
              <a:rPr lang="en-US" sz="2400" dirty="0"/>
              <a:t>Halo</a:t>
            </a:r>
          </a:p>
          <a:p>
            <a:pPr lvl="1"/>
            <a:r>
              <a:rPr lang="en-US" dirty="0"/>
              <a:t>p</a:t>
            </a:r>
            <a:r>
              <a:rPr lang="en-US" sz="1800" dirty="0"/>
              <a:t>ositive</a:t>
            </a:r>
          </a:p>
          <a:p>
            <a:pPr lvl="1"/>
            <a:r>
              <a:rPr lang="en-US" sz="1800" dirty="0"/>
              <a:t>negative</a:t>
            </a:r>
          </a:p>
        </p:txBody>
      </p:sp>
    </p:spTree>
    <p:custDataLst>
      <p:tags r:id="rId1"/>
    </p:custDataLst>
    <p:extLst>
      <p:ext uri="{BB962C8B-B14F-4D97-AF65-F5344CB8AC3E}">
        <p14:creationId xmlns:p14="http://schemas.microsoft.com/office/powerpoint/2010/main" val="2900486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599" y="457200"/>
            <a:ext cx="7543801" cy="685800"/>
          </a:xfrm>
        </p:spPr>
        <p:txBody>
          <a:bodyPr>
            <a:normAutofit/>
          </a:bodyPr>
          <a:lstStyle/>
          <a:p>
            <a:pPr eaLnBrk="1" fontAlgn="auto" hangingPunct="1">
              <a:spcAft>
                <a:spcPts val="0"/>
              </a:spcAft>
              <a:defRPr/>
            </a:pPr>
            <a:r>
              <a:rPr lang="en-US" dirty="0">
                <a:ea typeface="+mj-ea"/>
                <a:cs typeface="+mj-cs"/>
              </a:rPr>
              <a:t>So, why are they so </a:t>
            </a:r>
            <a:r>
              <a:rPr lang="en-US" dirty="0"/>
              <a:t>p</a:t>
            </a:r>
            <a:r>
              <a:rPr lang="en-US" dirty="0">
                <a:ea typeface="+mj-ea"/>
                <a:cs typeface="+mj-cs"/>
              </a:rPr>
              <a:t>opular?</a:t>
            </a:r>
          </a:p>
        </p:txBody>
      </p:sp>
      <p:sp>
        <p:nvSpPr>
          <p:cNvPr id="29697" name="Rectangle 3"/>
          <p:cNvSpPr>
            <a:spLocks noGrp="1" noChangeArrowheads="1"/>
          </p:cNvSpPr>
          <p:nvPr>
            <p:ph idx="1"/>
          </p:nvPr>
        </p:nvSpPr>
        <p:spPr>
          <a:xfrm>
            <a:off x="779463" y="1371600"/>
            <a:ext cx="7583487" cy="4208930"/>
          </a:xfrm>
        </p:spPr>
        <p:txBody>
          <a:bodyPr vert="horz" lIns="91440" tIns="45720" rIns="91440" bIns="45720" rtlCol="0">
            <a:normAutofit lnSpcReduction="10000"/>
          </a:bodyPr>
          <a:lstStyle/>
          <a:p>
            <a:pPr marL="365760" indent="-256032">
              <a:buClr>
                <a:schemeClr val="accent1">
                  <a:lumMod val="75000"/>
                </a:schemeClr>
              </a:buClr>
              <a:buFont typeface="Wingdings 3"/>
              <a:buChar char=""/>
            </a:pPr>
            <a:r>
              <a:rPr lang="en-US" sz="2800" dirty="0"/>
              <a:t>Managers who do interviews believe they are amateur psychologists </a:t>
            </a:r>
          </a:p>
          <a:p>
            <a:pPr lvl="1"/>
            <a:r>
              <a:rPr lang="ja-JP" altLang="en-US" sz="2100" dirty="0"/>
              <a:t>“</a:t>
            </a:r>
            <a:r>
              <a:rPr lang="en-US" altLang="ja-JP" sz="2100" dirty="0"/>
              <a:t>Implicit Personality Theory</a:t>
            </a:r>
            <a:r>
              <a:rPr lang="ja-JP" altLang="en-US" sz="2100" dirty="0"/>
              <a:t>”</a:t>
            </a:r>
            <a:endParaRPr lang="en-US" altLang="ja-JP" sz="2100" dirty="0"/>
          </a:p>
          <a:p>
            <a:pPr marL="365760" indent="-256032">
              <a:buClr>
                <a:schemeClr val="accent1">
                  <a:lumMod val="75000"/>
                </a:schemeClr>
              </a:buClr>
              <a:buFont typeface="Wingdings 3"/>
              <a:buChar char=""/>
            </a:pPr>
            <a:r>
              <a:rPr lang="en-US" sz="2800" dirty="0"/>
              <a:t>Can be used for just about any position</a:t>
            </a:r>
          </a:p>
          <a:p>
            <a:pPr marL="365760" indent="-256032">
              <a:buClr>
                <a:schemeClr val="accent1">
                  <a:lumMod val="75000"/>
                </a:schemeClr>
              </a:buClr>
              <a:buFont typeface="Wingdings 3"/>
              <a:buChar char=""/>
            </a:pPr>
            <a:r>
              <a:rPr lang="en-US" sz="2800" dirty="0"/>
              <a:t>Allow a direct look at appearance, nonverbal behavior, verbal skills</a:t>
            </a:r>
          </a:p>
          <a:p>
            <a:pPr marL="365760" indent="-256032">
              <a:buClr>
                <a:schemeClr val="accent1">
                  <a:lumMod val="75000"/>
                </a:schemeClr>
              </a:buClr>
              <a:buFont typeface="Wingdings 3"/>
              <a:buChar char=""/>
            </a:pPr>
            <a:r>
              <a:rPr lang="en-US" sz="2800" dirty="0"/>
              <a:t>Allow for an evaluation of applicant’s</a:t>
            </a:r>
            <a:r>
              <a:rPr lang="en-US" altLang="ja-JP" sz="2800" dirty="0"/>
              <a:t> spontaneous answers to questions </a:t>
            </a:r>
            <a:endParaRPr lang="en-US" sz="2800" dirty="0"/>
          </a:p>
        </p:txBody>
      </p:sp>
    </p:spTree>
    <p:custDataLst>
      <p:tags r:id="rId1"/>
    </p:custDataLst>
    <p:extLst>
      <p:ext uri="{BB962C8B-B14F-4D97-AF65-F5344CB8AC3E}">
        <p14:creationId xmlns:p14="http://schemas.microsoft.com/office/powerpoint/2010/main" val="2950672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79463" y="304800"/>
            <a:ext cx="7583487" cy="685800"/>
          </a:xfrm>
        </p:spPr>
        <p:txBody>
          <a:bodyPr>
            <a:normAutofit/>
          </a:bodyPr>
          <a:lstStyle/>
          <a:p>
            <a:pPr>
              <a:defRPr/>
            </a:pPr>
            <a:r>
              <a:rPr lang="en-US" dirty="0"/>
              <a:t>Common Interview Questions</a:t>
            </a:r>
            <a:endParaRPr lang="en-US" dirty="0">
              <a:ea typeface="+mj-ea"/>
              <a:cs typeface="+mj-cs"/>
            </a:endParaRPr>
          </a:p>
        </p:txBody>
      </p:sp>
      <p:sp>
        <p:nvSpPr>
          <p:cNvPr id="22531" name="Rectangle 3"/>
          <p:cNvSpPr>
            <a:spLocks noGrp="1" noChangeArrowheads="1"/>
          </p:cNvSpPr>
          <p:nvPr>
            <p:ph idx="1"/>
          </p:nvPr>
        </p:nvSpPr>
        <p:spPr>
          <a:xfrm>
            <a:off x="609600" y="1219200"/>
            <a:ext cx="8153400" cy="4724400"/>
          </a:xfrm>
        </p:spPr>
        <p:txBody>
          <a:bodyPr vert="horz" lIns="91440" tIns="45720" rIns="91440" bIns="45720" rtlCol="0">
            <a:normAutofit lnSpcReduction="10000"/>
          </a:bodyPr>
          <a:lstStyle/>
          <a:p>
            <a:pPr marL="365760" indent="-256032">
              <a:buClr>
                <a:schemeClr val="accent1">
                  <a:lumMod val="75000"/>
                </a:schemeClr>
              </a:buClr>
              <a:buFont typeface="Wingdings 3"/>
              <a:buChar char=""/>
            </a:pPr>
            <a:r>
              <a:rPr lang="en-US" sz="2400" dirty="0"/>
              <a:t>Why should I hire you?</a:t>
            </a:r>
          </a:p>
          <a:p>
            <a:pPr marL="365760" indent="-256032">
              <a:buClr>
                <a:schemeClr val="accent1">
                  <a:lumMod val="75000"/>
                </a:schemeClr>
              </a:buClr>
              <a:buFont typeface="Wingdings 3"/>
              <a:buChar char=""/>
            </a:pPr>
            <a:r>
              <a:rPr lang="en-US" sz="2400" dirty="0"/>
              <a:t>What do you see yourself doing 5 years from now?</a:t>
            </a:r>
          </a:p>
          <a:p>
            <a:pPr marL="365760" indent="-256032">
              <a:buClr>
                <a:schemeClr val="accent1">
                  <a:lumMod val="75000"/>
                </a:schemeClr>
              </a:buClr>
              <a:buFont typeface="Wingdings 3"/>
              <a:buChar char=""/>
            </a:pPr>
            <a:r>
              <a:rPr lang="en-US" sz="2400" dirty="0"/>
              <a:t>What do you consider to be your greatest strengths and weaknesses?</a:t>
            </a:r>
          </a:p>
          <a:p>
            <a:pPr marL="365760" indent="-256032">
              <a:buClr>
                <a:schemeClr val="accent1">
                  <a:lumMod val="75000"/>
                </a:schemeClr>
              </a:buClr>
              <a:buFont typeface="Wingdings 3"/>
              <a:buChar char=""/>
            </a:pPr>
            <a:r>
              <a:rPr lang="en-US" sz="2400" dirty="0"/>
              <a:t>How would you describe yourself?</a:t>
            </a:r>
          </a:p>
          <a:p>
            <a:pPr marL="365760" indent="-256032">
              <a:buClr>
                <a:schemeClr val="accent1">
                  <a:lumMod val="75000"/>
                </a:schemeClr>
              </a:buClr>
              <a:buFont typeface="Wingdings 3"/>
              <a:buChar char=""/>
            </a:pPr>
            <a:r>
              <a:rPr lang="en-US" sz="2400" dirty="0"/>
              <a:t>What college subjects did you like best? least?</a:t>
            </a:r>
          </a:p>
          <a:p>
            <a:pPr marL="365760" indent="-256032">
              <a:buClr>
                <a:schemeClr val="accent1">
                  <a:lumMod val="75000"/>
                </a:schemeClr>
              </a:buClr>
              <a:buFont typeface="Wingdings 3"/>
              <a:buChar char=""/>
            </a:pPr>
            <a:r>
              <a:rPr lang="en-US" sz="2400" dirty="0"/>
              <a:t>What do you know about our company?</a:t>
            </a:r>
          </a:p>
          <a:p>
            <a:pPr marL="365760" indent="-256032">
              <a:buClr>
                <a:schemeClr val="accent1">
                  <a:lumMod val="75000"/>
                </a:schemeClr>
              </a:buClr>
              <a:buFont typeface="Wingdings 3"/>
              <a:buChar char=""/>
            </a:pPr>
            <a:r>
              <a:rPr lang="en-US" sz="2400" dirty="0"/>
              <a:t>Why did you decide to seek a position with our company?</a:t>
            </a:r>
          </a:p>
        </p:txBody>
      </p:sp>
    </p:spTree>
    <p:custDataLst>
      <p:tags r:id="rId1"/>
    </p:custDataLst>
    <p:extLst>
      <p:ext uri="{BB962C8B-B14F-4D97-AF65-F5344CB8AC3E}">
        <p14:creationId xmlns:p14="http://schemas.microsoft.com/office/powerpoint/2010/main" val="628684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599" y="228600"/>
            <a:ext cx="7924801" cy="685800"/>
          </a:xfrm>
        </p:spPr>
        <p:txBody>
          <a:bodyPr>
            <a:normAutofit/>
          </a:bodyPr>
          <a:lstStyle/>
          <a:p>
            <a:pPr eaLnBrk="1" fontAlgn="auto" hangingPunct="1">
              <a:spcAft>
                <a:spcPts val="0"/>
              </a:spcAft>
              <a:defRPr/>
            </a:pPr>
            <a:r>
              <a:rPr lang="en-US" dirty="0">
                <a:ea typeface="+mj-ea"/>
                <a:cs typeface="+mj-cs"/>
              </a:rPr>
              <a:t>More Common Interview Questions</a:t>
            </a:r>
          </a:p>
        </p:txBody>
      </p:sp>
      <p:sp>
        <p:nvSpPr>
          <p:cNvPr id="22531" name="Rectangle 3"/>
          <p:cNvSpPr>
            <a:spLocks noGrp="1" noChangeArrowheads="1"/>
          </p:cNvSpPr>
          <p:nvPr>
            <p:ph idx="1"/>
          </p:nvPr>
        </p:nvSpPr>
        <p:spPr>
          <a:xfrm>
            <a:off x="609600" y="1219200"/>
            <a:ext cx="8153400" cy="4724400"/>
          </a:xfrm>
        </p:spPr>
        <p:txBody>
          <a:bodyPr vert="horz" lIns="91440" tIns="45720" rIns="91440" bIns="45720" rtlCol="0">
            <a:normAutofit/>
          </a:bodyPr>
          <a:lstStyle/>
          <a:p>
            <a:pPr marL="365760" indent="-256032">
              <a:buClr>
                <a:schemeClr val="accent1">
                  <a:lumMod val="75000"/>
                </a:schemeClr>
              </a:buClr>
              <a:buFont typeface="Wingdings 3"/>
              <a:buChar char=""/>
            </a:pPr>
            <a:r>
              <a:rPr lang="en-US" dirty="0"/>
              <a:t>What do you really want to do in life?</a:t>
            </a:r>
          </a:p>
          <a:p>
            <a:pPr marL="365760" indent="-256032">
              <a:buClr>
                <a:schemeClr val="accent1">
                  <a:lumMod val="75000"/>
                </a:schemeClr>
              </a:buClr>
              <a:buFont typeface="Wingdings 3"/>
              <a:buChar char=""/>
            </a:pPr>
            <a:r>
              <a:rPr lang="en-US" dirty="0"/>
              <a:t>Describe your ideal job.</a:t>
            </a:r>
          </a:p>
          <a:p>
            <a:pPr marL="365760" indent="-256032">
              <a:buClr>
                <a:schemeClr val="accent1">
                  <a:lumMod val="75000"/>
                </a:schemeClr>
              </a:buClr>
              <a:buFont typeface="Wingdings 3"/>
              <a:buChar char=""/>
            </a:pPr>
            <a:r>
              <a:rPr lang="en-US" dirty="0"/>
              <a:t>Do you consider yourself an over-achiever or under-achiever?</a:t>
            </a:r>
          </a:p>
          <a:p>
            <a:pPr marL="365760" indent="-256032">
              <a:buClr>
                <a:schemeClr val="accent1">
                  <a:lumMod val="75000"/>
                </a:schemeClr>
              </a:buClr>
              <a:buFont typeface="Wingdings 3"/>
              <a:buChar char=""/>
            </a:pPr>
            <a:r>
              <a:rPr lang="en-US" dirty="0"/>
              <a:t>If I spoke with you supervisor, what would he/she say would be your strengths? weaknesses?</a:t>
            </a:r>
          </a:p>
          <a:p>
            <a:pPr marL="365760" indent="-256032">
              <a:buClr>
                <a:schemeClr val="accent1">
                  <a:lumMod val="75000"/>
                </a:schemeClr>
              </a:buClr>
              <a:buFont typeface="Wingdings 3"/>
              <a:buChar char=""/>
            </a:pPr>
            <a:r>
              <a:rPr lang="en-US" dirty="0"/>
              <a:t>What do you do for fun?</a:t>
            </a:r>
          </a:p>
          <a:p>
            <a:pPr marL="365760" indent="-256032">
              <a:buClr>
                <a:schemeClr val="accent1">
                  <a:lumMod val="75000"/>
                </a:schemeClr>
              </a:buClr>
              <a:buFont typeface="Wingdings 3"/>
              <a:buChar char=""/>
            </a:pPr>
            <a:r>
              <a:rPr lang="en-US" dirty="0"/>
              <a:t>What sort of salary expectations do you have? (this question actually has a place in an interview or phone screen)</a:t>
            </a:r>
          </a:p>
        </p:txBody>
      </p:sp>
    </p:spTree>
    <p:custDataLst>
      <p:tags r:id="rId1"/>
    </p:custDataLst>
    <p:extLst>
      <p:ext uri="{BB962C8B-B14F-4D97-AF65-F5344CB8AC3E}">
        <p14:creationId xmlns:p14="http://schemas.microsoft.com/office/powerpoint/2010/main" val="4268841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79463" y="381000"/>
            <a:ext cx="7583487" cy="609600"/>
          </a:xfrm>
        </p:spPr>
        <p:txBody>
          <a:bodyPr>
            <a:normAutofit fontScale="90000"/>
          </a:bodyPr>
          <a:lstStyle/>
          <a:p>
            <a:pPr eaLnBrk="1" fontAlgn="auto" hangingPunct="1">
              <a:spcAft>
                <a:spcPts val="0"/>
              </a:spcAft>
              <a:defRPr/>
            </a:pPr>
            <a:r>
              <a:rPr lang="en-US" dirty="0">
                <a:ea typeface="+mj-ea"/>
                <a:cs typeface="+mj-cs"/>
              </a:rPr>
              <a:t>Legal Concerns</a:t>
            </a:r>
          </a:p>
        </p:txBody>
      </p:sp>
      <p:sp>
        <p:nvSpPr>
          <p:cNvPr id="35841" name="Rectangle 3"/>
          <p:cNvSpPr>
            <a:spLocks noGrp="1" noChangeArrowheads="1"/>
          </p:cNvSpPr>
          <p:nvPr>
            <p:ph idx="1"/>
          </p:nvPr>
        </p:nvSpPr>
        <p:spPr>
          <a:xfrm>
            <a:off x="779463" y="1219200"/>
            <a:ext cx="7583487" cy="4208930"/>
          </a:xfrm>
        </p:spPr>
        <p:txBody>
          <a:bodyPr vert="horz" lIns="91440" tIns="45720" rIns="91440" bIns="45720" rtlCol="0">
            <a:normAutofit/>
          </a:bodyPr>
          <a:lstStyle/>
          <a:p>
            <a:pPr marL="365760" indent="-256032">
              <a:buClr>
                <a:schemeClr val="accent1">
                  <a:lumMod val="75000"/>
                </a:schemeClr>
              </a:buClr>
              <a:buFont typeface="Wingdings 3"/>
              <a:buChar char=""/>
            </a:pPr>
            <a:r>
              <a:rPr lang="en-US" sz="2400" dirty="0"/>
              <a:t>Base interview questions on job-related Issues</a:t>
            </a:r>
          </a:p>
          <a:p>
            <a:pPr marL="365760" indent="-256032">
              <a:buClr>
                <a:schemeClr val="accent1">
                  <a:lumMod val="75000"/>
                </a:schemeClr>
              </a:buClr>
              <a:buFont typeface="Wingdings 3"/>
              <a:buChar char=""/>
            </a:pPr>
            <a:r>
              <a:rPr lang="en-US" sz="2400" dirty="0"/>
              <a:t>ADA</a:t>
            </a:r>
          </a:p>
          <a:p>
            <a:pPr marL="365760" indent="-256032">
              <a:buClr>
                <a:schemeClr val="accent1">
                  <a:lumMod val="75000"/>
                </a:schemeClr>
              </a:buClr>
              <a:buFont typeface="Wingdings 3"/>
              <a:buChar char=""/>
            </a:pPr>
            <a:r>
              <a:rPr lang="en-US" sz="2400" dirty="0"/>
              <a:t>Unlawful questions</a:t>
            </a:r>
          </a:p>
        </p:txBody>
      </p:sp>
    </p:spTree>
    <p:custDataLst>
      <p:tags r:id="rId1"/>
    </p:custDataLst>
    <p:extLst>
      <p:ext uri="{BB962C8B-B14F-4D97-AF65-F5344CB8AC3E}">
        <p14:creationId xmlns:p14="http://schemas.microsoft.com/office/powerpoint/2010/main" val="2084768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79463" y="381000"/>
            <a:ext cx="7583487" cy="609600"/>
          </a:xfrm>
        </p:spPr>
        <p:txBody>
          <a:bodyPr>
            <a:normAutofit fontScale="90000"/>
          </a:bodyPr>
          <a:lstStyle/>
          <a:p>
            <a:pPr eaLnBrk="1" fontAlgn="auto" hangingPunct="1">
              <a:spcAft>
                <a:spcPts val="0"/>
              </a:spcAft>
              <a:defRPr/>
            </a:pPr>
            <a:r>
              <a:rPr lang="en-US" dirty="0">
                <a:ea typeface="+mj-ea"/>
                <a:cs typeface="+mj-cs"/>
              </a:rPr>
              <a:t>Unlawful Questions</a:t>
            </a:r>
          </a:p>
        </p:txBody>
      </p:sp>
      <p:sp>
        <p:nvSpPr>
          <p:cNvPr id="37889" name="Rectangle 3"/>
          <p:cNvSpPr>
            <a:spLocks noGrp="1" noChangeArrowheads="1"/>
          </p:cNvSpPr>
          <p:nvPr>
            <p:ph idx="1"/>
          </p:nvPr>
        </p:nvSpPr>
        <p:spPr>
          <a:xfrm>
            <a:off x="457200" y="1066800"/>
            <a:ext cx="8229600" cy="5486400"/>
          </a:xfrm>
        </p:spPr>
        <p:txBody>
          <a:bodyPr vert="horz" lIns="91440" tIns="45720" rIns="91440" bIns="45720" rtlCol="0">
            <a:noAutofit/>
          </a:bodyPr>
          <a:lstStyle/>
          <a:p>
            <a:pPr marL="365760" indent="-256032">
              <a:buClr>
                <a:schemeClr val="accent1">
                  <a:lumMod val="75000"/>
                </a:schemeClr>
              </a:buClr>
              <a:buFont typeface="Wingdings 3"/>
              <a:buChar char=""/>
            </a:pPr>
            <a:r>
              <a:rPr lang="en-US" dirty="0"/>
              <a:t>Maiden name</a:t>
            </a:r>
          </a:p>
          <a:p>
            <a:pPr marL="365760" indent="-256032">
              <a:buClr>
                <a:schemeClr val="accent1">
                  <a:lumMod val="75000"/>
                </a:schemeClr>
              </a:buClr>
              <a:buFont typeface="Wingdings 3"/>
              <a:buChar char=""/>
            </a:pPr>
            <a:r>
              <a:rPr lang="en-US" dirty="0"/>
              <a:t>Pregnancy</a:t>
            </a:r>
          </a:p>
          <a:p>
            <a:pPr marL="365760" indent="-256032">
              <a:buClr>
                <a:schemeClr val="accent1">
                  <a:lumMod val="75000"/>
                </a:schemeClr>
              </a:buClr>
              <a:buFont typeface="Wingdings 3"/>
              <a:buChar char=""/>
            </a:pPr>
            <a:r>
              <a:rPr lang="en-US" dirty="0"/>
              <a:t>If rent or own home</a:t>
            </a:r>
          </a:p>
          <a:p>
            <a:pPr marL="365760" indent="-256032">
              <a:buClr>
                <a:schemeClr val="accent1">
                  <a:lumMod val="75000"/>
                </a:schemeClr>
              </a:buClr>
              <a:buFont typeface="Wingdings 3"/>
              <a:buChar char=""/>
            </a:pPr>
            <a:r>
              <a:rPr lang="en-US" dirty="0"/>
              <a:t>Direct question of age</a:t>
            </a:r>
          </a:p>
          <a:p>
            <a:pPr marL="365760" indent="-256032">
              <a:buClr>
                <a:schemeClr val="accent1">
                  <a:lumMod val="75000"/>
                </a:schemeClr>
              </a:buClr>
              <a:buFont typeface="Wingdings 3"/>
              <a:buChar char=""/>
            </a:pPr>
            <a:r>
              <a:rPr lang="en-US" dirty="0"/>
              <a:t>About sexual preference</a:t>
            </a:r>
          </a:p>
          <a:p>
            <a:pPr marL="365760" indent="-256032">
              <a:buClr>
                <a:schemeClr val="accent1">
                  <a:lumMod val="75000"/>
                </a:schemeClr>
              </a:buClr>
              <a:buFont typeface="Wingdings 3"/>
              <a:buChar char=""/>
            </a:pPr>
            <a:r>
              <a:rPr lang="en-US" dirty="0"/>
              <a:t>U.S. citizenship*</a:t>
            </a:r>
          </a:p>
          <a:p>
            <a:pPr marL="661035" lvl="1" indent="-256032">
              <a:buClr>
                <a:schemeClr val="accent1">
                  <a:lumMod val="75000"/>
                </a:schemeClr>
              </a:buClr>
              <a:buFont typeface="Wingdings 3"/>
              <a:buChar char=""/>
            </a:pPr>
            <a:r>
              <a:rPr lang="en-US" dirty="0"/>
              <a:t>* for many government jobs, OK</a:t>
            </a:r>
          </a:p>
          <a:p>
            <a:pPr marL="365760" indent="-256032">
              <a:buClr>
                <a:schemeClr val="accent1">
                  <a:lumMod val="75000"/>
                </a:schemeClr>
              </a:buClr>
              <a:buFont typeface="Wingdings 3"/>
              <a:buChar char=""/>
            </a:pPr>
            <a:r>
              <a:rPr lang="en-US" dirty="0"/>
              <a:t>Marital status</a:t>
            </a:r>
          </a:p>
          <a:p>
            <a:pPr marL="365760" indent="-256032">
              <a:buClr>
                <a:schemeClr val="accent1">
                  <a:lumMod val="75000"/>
                </a:schemeClr>
              </a:buClr>
              <a:buFont typeface="Wingdings 3"/>
              <a:buChar char=""/>
            </a:pPr>
            <a:r>
              <a:rPr lang="en-US" dirty="0"/>
              <a:t>Questions about spouse</a:t>
            </a:r>
          </a:p>
          <a:p>
            <a:pPr marL="365760" indent="-256032">
              <a:buClr>
                <a:schemeClr val="accent1">
                  <a:lumMod val="75000"/>
                </a:schemeClr>
              </a:buClr>
              <a:buFont typeface="Wingdings 3"/>
              <a:buChar char=""/>
            </a:pPr>
            <a:r>
              <a:rPr lang="en-US" dirty="0"/>
              <a:t>Treatment for mental illness</a:t>
            </a:r>
          </a:p>
        </p:txBody>
      </p:sp>
    </p:spTree>
    <p:custDataLst>
      <p:tags r:id="rId1"/>
    </p:custDataLst>
    <p:extLst>
      <p:ext uri="{BB962C8B-B14F-4D97-AF65-F5344CB8AC3E}">
        <p14:creationId xmlns:p14="http://schemas.microsoft.com/office/powerpoint/2010/main" val="873800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81000"/>
            <a:ext cx="8153399" cy="762000"/>
          </a:xfrm>
        </p:spPr>
        <p:txBody>
          <a:bodyPr>
            <a:normAutofit/>
          </a:bodyPr>
          <a:lstStyle/>
          <a:p>
            <a:pPr eaLnBrk="1" fontAlgn="auto" hangingPunct="1">
              <a:spcAft>
                <a:spcPts val="0"/>
              </a:spcAft>
              <a:defRPr/>
            </a:pPr>
            <a:r>
              <a:rPr lang="en-US" dirty="0">
                <a:ea typeface="+mj-ea"/>
                <a:cs typeface="+mj-cs"/>
              </a:rPr>
              <a:t>More Potentially Unlawful Questions</a:t>
            </a:r>
          </a:p>
        </p:txBody>
      </p:sp>
      <p:sp>
        <p:nvSpPr>
          <p:cNvPr id="39937" name="Rectangle 3"/>
          <p:cNvSpPr>
            <a:spLocks noGrp="1" noChangeArrowheads="1"/>
          </p:cNvSpPr>
          <p:nvPr>
            <p:ph idx="1"/>
          </p:nvPr>
        </p:nvSpPr>
        <p:spPr>
          <a:xfrm>
            <a:off x="779463" y="1371600"/>
            <a:ext cx="7583487" cy="4208930"/>
          </a:xfrm>
        </p:spPr>
        <p:txBody>
          <a:bodyPr vert="horz" lIns="91440" tIns="45720" rIns="91440" bIns="45720" rtlCol="0">
            <a:normAutofit/>
          </a:bodyPr>
          <a:lstStyle/>
          <a:p>
            <a:pPr marL="365760" indent="-256032">
              <a:buClr>
                <a:schemeClr val="accent1">
                  <a:lumMod val="75000"/>
                </a:schemeClr>
              </a:buClr>
              <a:buFont typeface="Wingdings 3"/>
              <a:buChar char=""/>
            </a:pPr>
            <a:r>
              <a:rPr lang="en-US" sz="2400" dirty="0"/>
              <a:t>Ask to submit a photo</a:t>
            </a:r>
          </a:p>
          <a:p>
            <a:pPr marL="365760" indent="-256032">
              <a:buClr>
                <a:schemeClr val="accent1">
                  <a:lumMod val="75000"/>
                </a:schemeClr>
              </a:buClr>
              <a:buFont typeface="Wingdings 3"/>
              <a:buChar char=""/>
            </a:pPr>
            <a:r>
              <a:rPr lang="en-US" sz="2400" dirty="0"/>
              <a:t>If applicant has a disability</a:t>
            </a:r>
          </a:p>
          <a:p>
            <a:pPr marL="365760" indent="-256032">
              <a:buClr>
                <a:schemeClr val="accent1">
                  <a:lumMod val="75000"/>
                </a:schemeClr>
              </a:buClr>
              <a:buFont typeface="Wingdings 3"/>
              <a:buChar char=""/>
            </a:pPr>
            <a:r>
              <a:rPr lang="en-US" sz="2400" dirty="0"/>
              <a:t>About arrests</a:t>
            </a:r>
          </a:p>
          <a:p>
            <a:pPr marL="365760" indent="-256032">
              <a:buClr>
                <a:schemeClr val="accent1">
                  <a:lumMod val="75000"/>
                </a:schemeClr>
              </a:buClr>
              <a:buFont typeface="Wingdings 3"/>
              <a:buChar char=""/>
            </a:pPr>
            <a:r>
              <a:rPr lang="en-US" sz="2400" dirty="0"/>
              <a:t>About military service</a:t>
            </a:r>
          </a:p>
          <a:p>
            <a:pPr lvl="1"/>
            <a:r>
              <a:rPr lang="en-US" sz="1800" dirty="0"/>
              <a:t>reserve duty obligations</a:t>
            </a:r>
          </a:p>
          <a:p>
            <a:pPr lvl="1"/>
            <a:r>
              <a:rPr lang="en-US" sz="1800" dirty="0"/>
              <a:t>nature of discharge</a:t>
            </a:r>
          </a:p>
          <a:p>
            <a:pPr lvl="1"/>
            <a:r>
              <a:rPr lang="en-US" sz="1800" dirty="0"/>
              <a:t>service for another country</a:t>
            </a:r>
          </a:p>
        </p:txBody>
      </p:sp>
    </p:spTree>
    <p:custDataLst>
      <p:tags r:id="rId1"/>
    </p:custDataLst>
    <p:extLst>
      <p:ext uri="{BB962C8B-B14F-4D97-AF65-F5344CB8AC3E}">
        <p14:creationId xmlns:p14="http://schemas.microsoft.com/office/powerpoint/2010/main" val="3844796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79463" y="228600"/>
            <a:ext cx="7583487" cy="685800"/>
          </a:xfrm>
        </p:spPr>
        <p:txBody>
          <a:bodyPr>
            <a:normAutofit/>
          </a:bodyPr>
          <a:lstStyle/>
          <a:p>
            <a:pPr eaLnBrk="1" fontAlgn="auto" hangingPunct="1">
              <a:spcAft>
                <a:spcPts val="0"/>
              </a:spcAft>
              <a:defRPr/>
            </a:pPr>
            <a:r>
              <a:rPr lang="en-US" dirty="0">
                <a:ea typeface="+mj-ea"/>
                <a:cs typeface="+mj-cs"/>
              </a:rPr>
              <a:t>Parts of a Typical Interview</a:t>
            </a:r>
          </a:p>
        </p:txBody>
      </p:sp>
      <p:sp>
        <p:nvSpPr>
          <p:cNvPr id="41985" name="Rectangle 3"/>
          <p:cNvSpPr>
            <a:spLocks noGrp="1" noChangeArrowheads="1"/>
          </p:cNvSpPr>
          <p:nvPr>
            <p:ph idx="1"/>
          </p:nvPr>
        </p:nvSpPr>
        <p:spPr>
          <a:xfrm>
            <a:off x="609600" y="1066800"/>
            <a:ext cx="8077200" cy="4876800"/>
          </a:xfrm>
        </p:spPr>
        <p:txBody>
          <a:bodyPr vert="horz" lIns="91440" tIns="45720" rIns="91440" bIns="45720" rtlCol="0">
            <a:noAutofit/>
          </a:bodyPr>
          <a:lstStyle/>
          <a:p>
            <a:pPr marL="365760" indent="-256032">
              <a:buClr>
                <a:schemeClr val="accent1">
                  <a:lumMod val="75000"/>
                </a:schemeClr>
              </a:buClr>
              <a:buFont typeface="Wingdings 3"/>
              <a:buChar char=""/>
            </a:pPr>
            <a:r>
              <a:rPr lang="en-US" sz="2400" dirty="0"/>
              <a:t>Opening</a:t>
            </a:r>
          </a:p>
          <a:p>
            <a:pPr lvl="1"/>
            <a:r>
              <a:rPr lang="en-US" sz="1800" dirty="0"/>
              <a:t>establish rapport</a:t>
            </a:r>
          </a:p>
          <a:p>
            <a:pPr lvl="1"/>
            <a:r>
              <a:rPr lang="en-US" sz="1800" dirty="0"/>
              <a:t>introduction</a:t>
            </a:r>
          </a:p>
          <a:p>
            <a:pPr lvl="1"/>
            <a:r>
              <a:rPr lang="en-US" sz="1800" dirty="0"/>
              <a:t>scheduling</a:t>
            </a:r>
          </a:p>
          <a:p>
            <a:pPr marL="365760" indent="-256032">
              <a:buClr>
                <a:schemeClr val="accent1">
                  <a:lumMod val="75000"/>
                </a:schemeClr>
              </a:buClr>
              <a:buFont typeface="Wingdings 3"/>
              <a:buChar char=""/>
            </a:pPr>
            <a:r>
              <a:rPr lang="en-US" sz="2400" dirty="0"/>
              <a:t>Body</a:t>
            </a:r>
          </a:p>
          <a:p>
            <a:pPr lvl="1"/>
            <a:r>
              <a:rPr lang="en-US" sz="1800" dirty="0"/>
              <a:t>questions</a:t>
            </a:r>
          </a:p>
          <a:p>
            <a:pPr lvl="1"/>
            <a:r>
              <a:rPr lang="en-US" sz="1800" dirty="0"/>
              <a:t>maintain rapport</a:t>
            </a:r>
          </a:p>
          <a:p>
            <a:pPr marL="365760" indent="-256032">
              <a:buClr>
                <a:schemeClr val="accent1">
                  <a:lumMod val="75000"/>
                </a:schemeClr>
              </a:buClr>
              <a:buFont typeface="Wingdings 3"/>
              <a:buChar char=""/>
            </a:pPr>
            <a:r>
              <a:rPr lang="en-US" sz="2400" dirty="0"/>
              <a:t>Closing</a:t>
            </a:r>
          </a:p>
          <a:p>
            <a:pPr lvl="1"/>
            <a:r>
              <a:rPr lang="en-US" sz="1800" dirty="0"/>
              <a:t>information about position/organization</a:t>
            </a:r>
          </a:p>
          <a:p>
            <a:pPr lvl="1"/>
            <a:r>
              <a:rPr lang="en-US" sz="1800" dirty="0"/>
              <a:t>offer to answer questions</a:t>
            </a:r>
            <a:endParaRPr lang="en-US" altLang="ja-JP" sz="1800" dirty="0"/>
          </a:p>
          <a:p>
            <a:pPr lvl="1"/>
            <a:r>
              <a:rPr lang="en-US" sz="1800" dirty="0"/>
              <a:t>next steps</a:t>
            </a:r>
          </a:p>
        </p:txBody>
      </p:sp>
    </p:spTree>
    <p:custDataLst>
      <p:tags r:id="rId1"/>
    </p:custDataLst>
    <p:extLst>
      <p:ext uri="{BB962C8B-B14F-4D97-AF65-F5344CB8AC3E}">
        <p14:creationId xmlns:p14="http://schemas.microsoft.com/office/powerpoint/2010/main" val="664594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9463" y="381000"/>
            <a:ext cx="7583487" cy="685800"/>
          </a:xfrm>
        </p:spPr>
        <p:txBody>
          <a:bodyPr>
            <a:normAutofit/>
          </a:bodyPr>
          <a:lstStyle/>
          <a:p>
            <a:r>
              <a:rPr lang="en-US" dirty="0"/>
              <a:t>Interview Question Categories</a:t>
            </a:r>
          </a:p>
        </p:txBody>
      </p:sp>
      <p:sp>
        <p:nvSpPr>
          <p:cNvPr id="2" name="Content Placeholder 1"/>
          <p:cNvSpPr>
            <a:spLocks noGrp="1"/>
          </p:cNvSpPr>
          <p:nvPr>
            <p:ph idx="1"/>
          </p:nvPr>
        </p:nvSpPr>
        <p:spPr>
          <a:xfrm>
            <a:off x="779463" y="1219200"/>
            <a:ext cx="7583487" cy="4208930"/>
          </a:xfrm>
        </p:spPr>
        <p:txBody>
          <a:bodyPr vert="horz" lIns="91440" tIns="45720" rIns="91440" bIns="45720" rtlCol="0">
            <a:noAutofit/>
          </a:bodyPr>
          <a:lstStyle/>
          <a:p>
            <a:pPr marL="365760" indent="-256032">
              <a:buClr>
                <a:schemeClr val="accent1">
                  <a:lumMod val="75000"/>
                </a:schemeClr>
              </a:buClr>
              <a:buFont typeface="Wingdings 3"/>
              <a:buChar char=""/>
            </a:pPr>
            <a:r>
              <a:rPr lang="en-US" sz="2400" dirty="0"/>
              <a:t>Job knowledge</a:t>
            </a:r>
          </a:p>
          <a:p>
            <a:pPr marL="365760" indent="-256032">
              <a:buClr>
                <a:schemeClr val="accent1">
                  <a:lumMod val="75000"/>
                </a:schemeClr>
              </a:buClr>
              <a:buFont typeface="Wingdings 3"/>
              <a:buChar char=""/>
            </a:pPr>
            <a:r>
              <a:rPr lang="en-US" sz="2400" dirty="0"/>
              <a:t>Informational</a:t>
            </a:r>
          </a:p>
          <a:p>
            <a:pPr lvl="1"/>
            <a:r>
              <a:rPr lang="en-US" sz="1800" dirty="0"/>
              <a:t>education</a:t>
            </a:r>
          </a:p>
          <a:p>
            <a:pPr lvl="1"/>
            <a:r>
              <a:rPr lang="en-US" sz="1800" dirty="0"/>
              <a:t>experience</a:t>
            </a:r>
          </a:p>
          <a:p>
            <a:pPr lvl="1"/>
            <a:r>
              <a:rPr lang="en-US" sz="1800" dirty="0"/>
              <a:t>pragmatics</a:t>
            </a:r>
          </a:p>
          <a:p>
            <a:pPr lvl="2"/>
            <a:r>
              <a:rPr lang="en-US" sz="1800" dirty="0"/>
              <a:t>availability to start</a:t>
            </a:r>
          </a:p>
          <a:p>
            <a:pPr lvl="2"/>
            <a:r>
              <a:rPr lang="en-US" sz="1800" dirty="0"/>
              <a:t>working conditions</a:t>
            </a:r>
          </a:p>
          <a:p>
            <a:pPr marL="365760" indent="-256032">
              <a:buClr>
                <a:schemeClr val="accent1">
                  <a:lumMod val="75000"/>
                </a:schemeClr>
              </a:buClr>
              <a:buFont typeface="Wingdings 3"/>
              <a:buChar char=""/>
            </a:pPr>
            <a:r>
              <a:rPr lang="en-US" sz="2400" dirty="0"/>
              <a:t>Behavioral</a:t>
            </a:r>
          </a:p>
          <a:p>
            <a:pPr marL="365760" indent="-256032">
              <a:buClr>
                <a:schemeClr val="accent1">
                  <a:lumMod val="75000"/>
                </a:schemeClr>
              </a:buClr>
              <a:buFont typeface="Wingdings 3"/>
              <a:buChar char=""/>
            </a:pPr>
            <a:r>
              <a:rPr lang="en-US" sz="2400" dirty="0"/>
              <a:t>Situational</a:t>
            </a:r>
          </a:p>
        </p:txBody>
      </p:sp>
    </p:spTree>
    <p:extLst>
      <p:ext uri="{BB962C8B-B14F-4D97-AF65-F5344CB8AC3E}">
        <p14:creationId xmlns:p14="http://schemas.microsoft.com/office/powerpoint/2010/main" val="787543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457200"/>
            <a:ext cx="8001000" cy="533400"/>
          </a:xfrm>
        </p:spPr>
        <p:txBody>
          <a:bodyPr>
            <a:normAutofit fontScale="90000"/>
          </a:bodyPr>
          <a:lstStyle/>
          <a:p>
            <a:pPr eaLnBrk="1" fontAlgn="auto" hangingPunct="1">
              <a:spcAft>
                <a:spcPts val="0"/>
              </a:spcAft>
              <a:defRPr/>
            </a:pPr>
            <a:r>
              <a:rPr lang="en-US" sz="3600" dirty="0">
                <a:ea typeface="+mj-ea"/>
                <a:cs typeface="+mj-cs"/>
              </a:rPr>
              <a:t>Behavioral and Situational Questions</a:t>
            </a:r>
          </a:p>
        </p:txBody>
      </p:sp>
      <p:sp>
        <p:nvSpPr>
          <p:cNvPr id="50177" name="Rectangle 3"/>
          <p:cNvSpPr>
            <a:spLocks noGrp="1" noChangeArrowheads="1"/>
          </p:cNvSpPr>
          <p:nvPr>
            <p:ph sz="half" idx="1"/>
          </p:nvPr>
        </p:nvSpPr>
        <p:spPr>
          <a:xfrm>
            <a:off x="609600" y="1143000"/>
            <a:ext cx="3088109" cy="4110961"/>
          </a:xfrm>
        </p:spPr>
        <p:txBody>
          <a:bodyPr vert="horz" lIns="91440" tIns="45720" rIns="91440" bIns="45720" rtlCol="0">
            <a:noAutofit/>
          </a:bodyPr>
          <a:lstStyle/>
          <a:p>
            <a:pPr marL="365760" indent="-256032">
              <a:buClr>
                <a:schemeClr val="accent1">
                  <a:lumMod val="75000"/>
                </a:schemeClr>
              </a:buClr>
              <a:buFont typeface="Wingdings 3"/>
              <a:buChar char=""/>
            </a:pPr>
            <a:r>
              <a:rPr lang="en-US" sz="2400" dirty="0"/>
              <a:t>Behavioral</a:t>
            </a:r>
          </a:p>
          <a:p>
            <a:pPr lvl="1"/>
            <a:r>
              <a:rPr lang="en-US" dirty="0"/>
              <a:t>b</a:t>
            </a:r>
            <a:r>
              <a:rPr lang="en-US" sz="1800" dirty="0"/>
              <a:t>ased on </a:t>
            </a:r>
            <a:r>
              <a:rPr lang="en-US" altLang="ja-JP" sz="1800" dirty="0"/>
              <a:t>from job description/analysis</a:t>
            </a:r>
          </a:p>
          <a:p>
            <a:pPr lvl="1"/>
            <a:r>
              <a:rPr lang="en-US" dirty="0"/>
              <a:t>s</a:t>
            </a:r>
            <a:r>
              <a:rPr lang="en-US" sz="1800" dirty="0"/>
              <a:t>et up questions with a statement about the job</a:t>
            </a:r>
          </a:p>
          <a:p>
            <a:pPr lvl="1"/>
            <a:r>
              <a:rPr lang="en-US" altLang="ja-JP" dirty="0"/>
              <a:t>“C</a:t>
            </a:r>
            <a:r>
              <a:rPr lang="en-US" altLang="ja-JP" sz="1800" dirty="0"/>
              <a:t>an you tell me about a time when....</a:t>
            </a:r>
            <a:r>
              <a:rPr lang="ja-JP" altLang="en-US" sz="1800" dirty="0"/>
              <a:t>”</a:t>
            </a:r>
            <a:endParaRPr lang="en-US" altLang="ja-JP" sz="1800" dirty="0"/>
          </a:p>
          <a:p>
            <a:pPr lvl="1"/>
            <a:r>
              <a:rPr lang="en-US" dirty="0"/>
              <a:t>f</a:t>
            </a:r>
            <a:r>
              <a:rPr lang="en-US" sz="1800" dirty="0"/>
              <a:t>ollow-up probes for details</a:t>
            </a:r>
          </a:p>
          <a:p>
            <a:pPr lvl="1"/>
            <a:r>
              <a:rPr lang="en-US" dirty="0"/>
              <a:t>s</a:t>
            </a:r>
            <a:r>
              <a:rPr lang="en-US" sz="1800" dirty="0"/>
              <a:t>coring guide to evaluate answers</a:t>
            </a:r>
          </a:p>
        </p:txBody>
      </p:sp>
      <p:sp>
        <p:nvSpPr>
          <p:cNvPr id="2" name="Content Placeholder 1">
            <a:extLst>
              <a:ext uri="{FF2B5EF4-FFF2-40B4-BE49-F238E27FC236}">
                <a16:creationId xmlns:a16="http://schemas.microsoft.com/office/drawing/2014/main" id="{14A3B5F4-855B-4F46-95B7-940D09B6B2BE}"/>
              </a:ext>
            </a:extLst>
          </p:cNvPr>
          <p:cNvSpPr>
            <a:spLocks noGrp="1"/>
          </p:cNvSpPr>
          <p:nvPr>
            <p:ph sz="half" idx="2"/>
          </p:nvPr>
        </p:nvSpPr>
        <p:spPr>
          <a:xfrm>
            <a:off x="4836690" y="1143000"/>
            <a:ext cx="3088110" cy="4110963"/>
          </a:xfrm>
        </p:spPr>
        <p:txBody>
          <a:bodyPr>
            <a:noAutofit/>
          </a:bodyPr>
          <a:lstStyle/>
          <a:p>
            <a:pPr marL="365760" indent="-256032">
              <a:buClr>
                <a:schemeClr val="accent1">
                  <a:lumMod val="75000"/>
                </a:schemeClr>
              </a:buClr>
              <a:buFont typeface="Wingdings 3"/>
              <a:buChar char=""/>
            </a:pPr>
            <a:r>
              <a:rPr lang="en-US" sz="2400" dirty="0"/>
              <a:t>Situational</a:t>
            </a:r>
          </a:p>
          <a:p>
            <a:pPr lvl="1"/>
            <a:r>
              <a:rPr lang="en-US" dirty="0"/>
              <a:t>a</a:t>
            </a:r>
            <a:r>
              <a:rPr lang="en-US" sz="1800" dirty="0"/>
              <a:t>lso based on </a:t>
            </a:r>
            <a:r>
              <a:rPr lang="en-US" altLang="ja-JP" sz="1800" dirty="0"/>
              <a:t>job description/analysis</a:t>
            </a:r>
          </a:p>
          <a:p>
            <a:pPr lvl="1"/>
            <a:r>
              <a:rPr lang="en-US" dirty="0"/>
              <a:t>a</a:t>
            </a:r>
            <a:r>
              <a:rPr lang="en-US" sz="1800" dirty="0"/>
              <a:t> “dilemma”</a:t>
            </a:r>
          </a:p>
          <a:p>
            <a:pPr lvl="1"/>
            <a:r>
              <a:rPr lang="en-US" dirty="0"/>
              <a:t>s</a:t>
            </a:r>
            <a:r>
              <a:rPr lang="en-US" sz="1800" dirty="0"/>
              <a:t>et up questions with a situation which poses a dilemma</a:t>
            </a:r>
          </a:p>
          <a:p>
            <a:pPr lvl="1"/>
            <a:r>
              <a:rPr lang="en-US" altLang="ja-JP" sz="1800" dirty="0"/>
              <a:t>“Let’s say you were confronted with [situation x].  What would you do?</a:t>
            </a:r>
            <a:r>
              <a:rPr lang="ja-JP" altLang="en-US" sz="1800" dirty="0"/>
              <a:t>”</a:t>
            </a:r>
            <a:endParaRPr lang="en-US" altLang="ja-JP" sz="1800" dirty="0"/>
          </a:p>
          <a:p>
            <a:pPr lvl="1"/>
            <a:r>
              <a:rPr lang="en-US" dirty="0"/>
              <a:t>s</a:t>
            </a:r>
            <a:r>
              <a:rPr lang="en-US" sz="1800" dirty="0"/>
              <a:t>coring guide to evaluate answers</a:t>
            </a:r>
          </a:p>
          <a:p>
            <a:endParaRPr lang="en-US" sz="2400" dirty="0"/>
          </a:p>
        </p:txBody>
      </p:sp>
    </p:spTree>
    <p:custDataLst>
      <p:tags r:id="rId1"/>
    </p:custDataLst>
    <p:extLst>
      <p:ext uri="{BB962C8B-B14F-4D97-AF65-F5344CB8AC3E}">
        <p14:creationId xmlns:p14="http://schemas.microsoft.com/office/powerpoint/2010/main" val="2161720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36391" y="6781800"/>
            <a:ext cx="6864613" cy="76200"/>
            <a:chOff x="381006" y="84"/>
            <a:chExt cx="7010387" cy="2536656"/>
          </a:xfrm>
        </p:grpSpPr>
        <p:sp>
          <p:nvSpPr>
            <p:cNvPr id="17" name="Rectangle 16"/>
            <p:cNvSpPr/>
            <p:nvPr/>
          </p:nvSpPr>
          <p:spPr>
            <a:xfrm>
              <a:off x="381006" y="84"/>
              <a:ext cx="7010387" cy="2536656"/>
            </a:xfrm>
            <a:prstGeom prst="rect">
              <a:avLst/>
            </a:prstGeom>
            <a:pattFill prst="pct5">
              <a:fgClr>
                <a:srgbClr val="FFC000"/>
              </a:fgClr>
              <a:bgClr>
                <a:schemeClr val="bg1"/>
              </a:bgClr>
            </a:pattFill>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ctangle 17"/>
            <p:cNvSpPr/>
            <p:nvPr/>
          </p:nvSpPr>
          <p:spPr>
            <a:xfrm>
              <a:off x="381006" y="84"/>
              <a:ext cx="7010387" cy="277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algn="ctr" defTabSz="1466850" fontAlgn="auto">
                <a:lnSpc>
                  <a:spcPct val="90000"/>
                </a:lnSpc>
                <a:spcAft>
                  <a:spcPct val="35000"/>
                </a:spcAft>
              </a:pPr>
              <a:endParaRPr lang="en-US" sz="3300" dirty="0">
                <a:solidFill>
                  <a:prstClr val="black"/>
                </a:solidFill>
                <a:latin typeface="Calibri"/>
              </a:endParaRPr>
            </a:p>
          </p:txBody>
        </p:sp>
      </p:grpSp>
      <p:sp>
        <p:nvSpPr>
          <p:cNvPr id="7" name="Title 1"/>
          <p:cNvSpPr txBox="1">
            <a:spLocks/>
          </p:cNvSpPr>
          <p:nvPr/>
        </p:nvSpPr>
        <p:spPr>
          <a:xfrm>
            <a:off x="406402" y="685800"/>
            <a:ext cx="7518399" cy="685800"/>
          </a:xfrm>
          <a:prstGeom prst="rect">
            <a:avLst/>
          </a:prstGeom>
          <a:ln w="38100">
            <a:solidFill>
              <a:srgbClr val="FFC000"/>
            </a:solidFill>
          </a:ln>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300" dirty="0">
                <a:solidFill>
                  <a:srgbClr val="FFFFFF"/>
                </a:solidFill>
                <a:latin typeface="Calibri"/>
              </a:rPr>
              <a:t>Employment Sectors for I/O’s</a:t>
            </a:r>
          </a:p>
        </p:txBody>
      </p:sp>
      <p:sp>
        <p:nvSpPr>
          <p:cNvPr id="9" name="Content Placeholder 10"/>
          <p:cNvSpPr txBox="1">
            <a:spLocks/>
          </p:cNvSpPr>
          <p:nvPr/>
        </p:nvSpPr>
        <p:spPr>
          <a:xfrm>
            <a:off x="1724889" y="1752600"/>
            <a:ext cx="5687615" cy="3904131"/>
          </a:xfrm>
          <a:prstGeom prst="rect">
            <a:avLst/>
          </a:prstGeom>
        </p:spPr>
        <p:txBody>
          <a:bodyPr vert="horz" lIns="68580" tIns="34290" rIns="68580" bIns="3429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fontAlgn="auto">
              <a:spcAft>
                <a:spcPts val="0"/>
              </a:spcAft>
              <a:buFont typeface="Arial"/>
              <a:buChar char="•"/>
            </a:pPr>
            <a:r>
              <a:rPr lang="en-US" sz="2400" dirty="0">
                <a:solidFill>
                  <a:schemeClr val="bg1"/>
                </a:solidFill>
                <a:latin typeface="Calibri"/>
              </a:rPr>
              <a:t>Public/Government</a:t>
            </a:r>
          </a:p>
          <a:p>
            <a:pPr marL="342900" indent="-342900" algn="l" fontAlgn="auto">
              <a:spcAft>
                <a:spcPts val="0"/>
              </a:spcAft>
              <a:buFont typeface="Arial"/>
              <a:buChar char="•"/>
            </a:pPr>
            <a:r>
              <a:rPr lang="en-US" sz="2400" dirty="0">
                <a:solidFill>
                  <a:schemeClr val="bg1"/>
                </a:solidFill>
                <a:latin typeface="Calibri"/>
              </a:rPr>
              <a:t>Corporate/Private</a:t>
            </a:r>
          </a:p>
          <a:p>
            <a:pPr marL="342900" indent="-342900" algn="l" fontAlgn="auto">
              <a:spcAft>
                <a:spcPts val="0"/>
              </a:spcAft>
              <a:buFont typeface="Arial"/>
              <a:buChar char="•"/>
            </a:pPr>
            <a:r>
              <a:rPr lang="en-US" sz="2400" dirty="0">
                <a:solidFill>
                  <a:schemeClr val="bg1"/>
                </a:solidFill>
                <a:latin typeface="Calibri"/>
              </a:rPr>
              <a:t>Consulting	</a:t>
            </a:r>
          </a:p>
          <a:p>
            <a:pPr marL="342900" indent="-342900" algn="l" fontAlgn="auto">
              <a:spcAft>
                <a:spcPts val="0"/>
              </a:spcAft>
              <a:buFont typeface="Arial"/>
              <a:buChar char="•"/>
            </a:pPr>
            <a:r>
              <a:rPr lang="en-US" sz="2400" dirty="0">
                <a:solidFill>
                  <a:schemeClr val="bg1"/>
                </a:solidFill>
                <a:latin typeface="Calibri"/>
              </a:rPr>
              <a:t>Nonprofit</a:t>
            </a:r>
          </a:p>
          <a:p>
            <a:pPr marL="342900" indent="-342900" algn="l" fontAlgn="auto">
              <a:spcAft>
                <a:spcPts val="0"/>
              </a:spcAft>
              <a:buFont typeface="Arial"/>
              <a:buChar char="•"/>
            </a:pPr>
            <a:r>
              <a:rPr lang="en-US" sz="2400" dirty="0">
                <a:solidFill>
                  <a:schemeClr val="bg1"/>
                </a:solidFill>
                <a:latin typeface="Calibri"/>
              </a:rPr>
              <a:t>Higher Education</a:t>
            </a:r>
          </a:p>
          <a:p>
            <a:pPr marL="342900" indent="-342900" algn="l" fontAlgn="auto">
              <a:spcAft>
                <a:spcPts val="0"/>
              </a:spcAft>
              <a:buFont typeface="Arial"/>
              <a:buChar char="•"/>
            </a:pPr>
            <a:r>
              <a:rPr lang="en-US" sz="2400" dirty="0">
                <a:solidFill>
                  <a:schemeClr val="bg1"/>
                </a:solidFill>
                <a:latin typeface="Calibri"/>
              </a:rPr>
              <a:t>Research firms</a:t>
            </a:r>
          </a:p>
        </p:txBody>
      </p:sp>
    </p:spTree>
    <p:extLst>
      <p:ext uri="{BB962C8B-B14F-4D97-AF65-F5344CB8AC3E}">
        <p14:creationId xmlns:p14="http://schemas.microsoft.com/office/powerpoint/2010/main" val="2900848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79463" y="381000"/>
            <a:ext cx="7583487" cy="685800"/>
          </a:xfrm>
        </p:spPr>
        <p:txBody>
          <a:bodyPr>
            <a:normAutofit/>
          </a:bodyPr>
          <a:lstStyle/>
          <a:p>
            <a:pPr eaLnBrk="1" fontAlgn="auto" hangingPunct="1">
              <a:spcAft>
                <a:spcPts val="0"/>
              </a:spcAft>
              <a:defRPr/>
            </a:pPr>
            <a:r>
              <a:rPr lang="en-US" dirty="0">
                <a:ea typeface="+mj-ea"/>
                <a:cs typeface="+mj-cs"/>
              </a:rPr>
              <a:t>Behavioral Question Example</a:t>
            </a:r>
          </a:p>
        </p:txBody>
      </p:sp>
      <p:sp>
        <p:nvSpPr>
          <p:cNvPr id="52225" name="Rectangle 3"/>
          <p:cNvSpPr>
            <a:spLocks noGrp="1" noChangeArrowheads="1"/>
          </p:cNvSpPr>
          <p:nvPr>
            <p:ph idx="1"/>
          </p:nvPr>
        </p:nvSpPr>
        <p:spPr>
          <a:xfrm>
            <a:off x="779463" y="1295400"/>
            <a:ext cx="7583487" cy="4208930"/>
          </a:xfrm>
        </p:spPr>
        <p:txBody>
          <a:bodyPr vert="horz" lIns="91440" tIns="45720" rIns="91440" bIns="45720" rtlCol="0">
            <a:normAutofit/>
          </a:bodyPr>
          <a:lstStyle/>
          <a:p>
            <a:pPr marL="365760" indent="-256032">
              <a:buClr>
                <a:schemeClr val="accent1">
                  <a:lumMod val="75000"/>
                </a:schemeClr>
              </a:buClr>
              <a:buFont typeface="Wingdings 3"/>
              <a:buChar char=""/>
            </a:pPr>
            <a:r>
              <a:rPr lang="ja-JP" altLang="en-US" sz="2400" dirty="0"/>
              <a:t>“</a:t>
            </a:r>
            <a:r>
              <a:rPr lang="en-US" altLang="ja-JP" sz="2400" dirty="0"/>
              <a:t>One of the functions that the person in this position will perform is the writing of grant proposals.  Can you tell me about a recent time when you wrote such a proposal?  What were the circumstances?  How did you go about doing it?  What was the outcome?</a:t>
            </a:r>
            <a:r>
              <a:rPr lang="ja-JP" altLang="en-US" sz="2400" dirty="0"/>
              <a:t>”</a:t>
            </a:r>
            <a:endParaRPr lang="en-US" sz="2400" dirty="0"/>
          </a:p>
        </p:txBody>
      </p:sp>
    </p:spTree>
    <p:custDataLst>
      <p:tags r:id="rId1"/>
    </p:custDataLst>
    <p:extLst>
      <p:ext uri="{BB962C8B-B14F-4D97-AF65-F5344CB8AC3E}">
        <p14:creationId xmlns:p14="http://schemas.microsoft.com/office/powerpoint/2010/main" val="680552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79463" y="381000"/>
            <a:ext cx="7583487" cy="685800"/>
          </a:xfrm>
        </p:spPr>
        <p:txBody>
          <a:bodyPr>
            <a:normAutofit/>
          </a:bodyPr>
          <a:lstStyle/>
          <a:p>
            <a:pPr eaLnBrk="1" fontAlgn="auto" hangingPunct="1">
              <a:spcAft>
                <a:spcPts val="0"/>
              </a:spcAft>
              <a:defRPr/>
            </a:pPr>
            <a:r>
              <a:rPr lang="en-US" dirty="0">
                <a:ea typeface="+mj-ea"/>
                <a:cs typeface="+mj-cs"/>
              </a:rPr>
              <a:t>Situational Question Example</a:t>
            </a:r>
          </a:p>
        </p:txBody>
      </p:sp>
      <p:sp>
        <p:nvSpPr>
          <p:cNvPr id="54273" name="Rectangle 3"/>
          <p:cNvSpPr>
            <a:spLocks noGrp="1" noChangeArrowheads="1"/>
          </p:cNvSpPr>
          <p:nvPr>
            <p:ph idx="1"/>
          </p:nvPr>
        </p:nvSpPr>
        <p:spPr>
          <a:xfrm>
            <a:off x="779463" y="1219200"/>
            <a:ext cx="7583487" cy="4208930"/>
          </a:xfrm>
        </p:spPr>
        <p:txBody>
          <a:bodyPr vert="horz" lIns="91440" tIns="45720" rIns="91440" bIns="45720" rtlCol="0">
            <a:normAutofit/>
          </a:bodyPr>
          <a:lstStyle/>
          <a:p>
            <a:pPr marL="365760" indent="-256032">
              <a:buClr>
                <a:schemeClr val="accent1">
                  <a:lumMod val="75000"/>
                </a:schemeClr>
              </a:buClr>
              <a:buFont typeface="Wingdings 3"/>
              <a:buChar char=""/>
            </a:pPr>
            <a:r>
              <a:rPr lang="en-US" altLang="ja-JP" sz="2400" dirty="0"/>
              <a:t>“Let’s say you are dealing with a client one-on-one who becomes belligerent and starts to physically assault you. What would you do?”</a:t>
            </a:r>
          </a:p>
        </p:txBody>
      </p:sp>
    </p:spTree>
    <p:custDataLst>
      <p:tags r:id="rId1"/>
    </p:custDataLst>
    <p:extLst>
      <p:ext uri="{BB962C8B-B14F-4D97-AF65-F5344CB8AC3E}">
        <p14:creationId xmlns:p14="http://schemas.microsoft.com/office/powerpoint/2010/main" val="932123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609600"/>
          </a:xfrm>
        </p:spPr>
        <p:txBody>
          <a:bodyPr>
            <a:normAutofit fontScale="90000"/>
          </a:bodyPr>
          <a:lstStyle/>
          <a:p>
            <a:r>
              <a:rPr lang="en-US" dirty="0"/>
              <a:t>Closing and Beyond</a:t>
            </a:r>
          </a:p>
        </p:txBody>
      </p:sp>
      <p:sp>
        <p:nvSpPr>
          <p:cNvPr id="3" name="Content Placeholder 2"/>
          <p:cNvSpPr>
            <a:spLocks noGrp="1"/>
          </p:cNvSpPr>
          <p:nvPr>
            <p:ph sz="half" idx="1"/>
          </p:nvPr>
        </p:nvSpPr>
        <p:spPr>
          <a:xfrm>
            <a:off x="779462" y="1219200"/>
            <a:ext cx="3657600" cy="4219575"/>
          </a:xfrm>
        </p:spPr>
        <p:txBody>
          <a:bodyPr>
            <a:normAutofit/>
          </a:bodyPr>
          <a:lstStyle/>
          <a:p>
            <a:pPr marL="0" indent="0" algn="ctr">
              <a:buNone/>
            </a:pPr>
            <a:r>
              <a:rPr lang="en-US" u="sng" dirty="0"/>
              <a:t>Interviewer</a:t>
            </a:r>
          </a:p>
          <a:p>
            <a:r>
              <a:rPr lang="en-US" dirty="0"/>
              <a:t>Offer to answer questions</a:t>
            </a:r>
          </a:p>
          <a:p>
            <a:r>
              <a:rPr lang="en-US" dirty="0"/>
              <a:t>Additional information about the job and organization</a:t>
            </a:r>
          </a:p>
          <a:p>
            <a:r>
              <a:rPr lang="en-US" dirty="0"/>
              <a:t>Next steps</a:t>
            </a:r>
          </a:p>
          <a:p>
            <a:pPr lvl="1"/>
            <a:r>
              <a:rPr lang="en-US" dirty="0"/>
              <a:t>be honest</a:t>
            </a:r>
          </a:p>
        </p:txBody>
      </p:sp>
      <p:sp>
        <p:nvSpPr>
          <p:cNvPr id="4" name="Content Placeholder 3"/>
          <p:cNvSpPr>
            <a:spLocks noGrp="1"/>
          </p:cNvSpPr>
          <p:nvPr>
            <p:ph sz="half" idx="2"/>
          </p:nvPr>
        </p:nvSpPr>
        <p:spPr>
          <a:xfrm>
            <a:off x="4688541" y="1219200"/>
            <a:ext cx="3657600" cy="4219575"/>
          </a:xfrm>
        </p:spPr>
        <p:txBody>
          <a:bodyPr>
            <a:normAutofit/>
          </a:bodyPr>
          <a:lstStyle/>
          <a:p>
            <a:pPr marL="0" indent="0" algn="ctr">
              <a:buNone/>
            </a:pPr>
            <a:r>
              <a:rPr lang="en-US" u="sng" dirty="0"/>
              <a:t>Interviewee</a:t>
            </a:r>
          </a:p>
          <a:p>
            <a:r>
              <a:rPr lang="en-US" dirty="0"/>
              <a:t>Be gracious for the opportunity</a:t>
            </a:r>
          </a:p>
          <a:p>
            <a:pPr lvl="1"/>
            <a:r>
              <a:rPr lang="en-US" dirty="0"/>
              <a:t>recap</a:t>
            </a:r>
          </a:p>
          <a:p>
            <a:pPr lvl="1"/>
            <a:r>
              <a:rPr lang="en-US" dirty="0"/>
              <a:t>additional information</a:t>
            </a:r>
          </a:p>
          <a:p>
            <a:r>
              <a:rPr lang="en-US" dirty="0"/>
              <a:t>‘Thank You’ email within one business day</a:t>
            </a:r>
          </a:p>
          <a:p>
            <a:r>
              <a:rPr lang="en-US" dirty="0"/>
              <a:t>Follow-up as appropriate to find out status</a:t>
            </a:r>
          </a:p>
        </p:txBody>
      </p:sp>
    </p:spTree>
    <p:extLst>
      <p:ext uri="{BB962C8B-B14F-4D97-AF65-F5344CB8AC3E}">
        <p14:creationId xmlns:p14="http://schemas.microsoft.com/office/powerpoint/2010/main" val="686369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36391" y="6781800"/>
            <a:ext cx="6864613" cy="76200"/>
            <a:chOff x="381006" y="84"/>
            <a:chExt cx="7010387" cy="2536656"/>
          </a:xfrm>
        </p:grpSpPr>
        <p:sp>
          <p:nvSpPr>
            <p:cNvPr id="17" name="Rectangle 16"/>
            <p:cNvSpPr/>
            <p:nvPr/>
          </p:nvSpPr>
          <p:spPr>
            <a:xfrm>
              <a:off x="381006" y="84"/>
              <a:ext cx="7010387" cy="2536656"/>
            </a:xfrm>
            <a:prstGeom prst="rect">
              <a:avLst/>
            </a:prstGeom>
            <a:pattFill prst="pct5">
              <a:fgClr>
                <a:srgbClr val="FFC000"/>
              </a:fgClr>
              <a:bgClr>
                <a:schemeClr val="bg1"/>
              </a:bgClr>
            </a:pattFill>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ctangle 17"/>
            <p:cNvSpPr/>
            <p:nvPr/>
          </p:nvSpPr>
          <p:spPr>
            <a:xfrm>
              <a:off x="381006" y="84"/>
              <a:ext cx="7010387" cy="277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algn="ctr" defTabSz="1466850" fontAlgn="auto">
                <a:lnSpc>
                  <a:spcPct val="90000"/>
                </a:lnSpc>
                <a:spcAft>
                  <a:spcPct val="35000"/>
                </a:spcAft>
              </a:pPr>
              <a:endParaRPr lang="en-US" sz="3300" dirty="0">
                <a:solidFill>
                  <a:prstClr val="black"/>
                </a:solidFill>
                <a:latin typeface="Calibri"/>
              </a:endParaRPr>
            </a:p>
          </p:txBody>
        </p:sp>
      </p:grpSp>
      <p:sp>
        <p:nvSpPr>
          <p:cNvPr id="10" name="Title 1">
            <a:extLst>
              <a:ext uri="{FF2B5EF4-FFF2-40B4-BE49-F238E27FC236}">
                <a16:creationId xmlns:a16="http://schemas.microsoft.com/office/drawing/2014/main" id="{FA766432-3958-1A42-BA3B-614AA8390BA3}"/>
              </a:ext>
            </a:extLst>
          </p:cNvPr>
          <p:cNvSpPr txBox="1">
            <a:spLocks/>
          </p:cNvSpPr>
          <p:nvPr/>
        </p:nvSpPr>
        <p:spPr>
          <a:xfrm>
            <a:off x="1371600" y="457200"/>
            <a:ext cx="6230541" cy="9144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300" dirty="0">
                <a:solidFill>
                  <a:srgbClr val="FFFFFF"/>
                </a:solidFill>
                <a:latin typeface="Calibri"/>
              </a:rPr>
              <a:t>One Coin, Two Sides</a:t>
            </a:r>
          </a:p>
          <a:p>
            <a:pPr fontAlgn="auto">
              <a:spcAft>
                <a:spcPts val="0"/>
              </a:spcAft>
            </a:pPr>
            <a:r>
              <a:rPr lang="en-US" sz="2800" dirty="0">
                <a:solidFill>
                  <a:srgbClr val="FFFFFF"/>
                </a:solidFill>
                <a:latin typeface="Calibri"/>
              </a:rPr>
              <a:t>Some Actual Job Titles for Each</a:t>
            </a:r>
          </a:p>
        </p:txBody>
      </p:sp>
      <p:sp>
        <p:nvSpPr>
          <p:cNvPr id="11" name="Content Placeholder 3">
            <a:extLst>
              <a:ext uri="{FF2B5EF4-FFF2-40B4-BE49-F238E27FC236}">
                <a16:creationId xmlns:a16="http://schemas.microsoft.com/office/drawing/2014/main" id="{8EBF9A00-CC37-CF4D-8A84-56C8D9478805}"/>
              </a:ext>
            </a:extLst>
          </p:cNvPr>
          <p:cNvSpPr txBox="1">
            <a:spLocks/>
          </p:cNvSpPr>
          <p:nvPr/>
        </p:nvSpPr>
        <p:spPr>
          <a:xfrm>
            <a:off x="1485903" y="1992312"/>
            <a:ext cx="3030141" cy="395128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Arial"/>
              <a:buChar char="•"/>
            </a:pPr>
            <a:r>
              <a:rPr lang="en-US" sz="2100" dirty="0">
                <a:solidFill>
                  <a:srgbClr val="FFFFFF"/>
                </a:solidFill>
                <a:latin typeface="Calibri"/>
              </a:rPr>
              <a:t>Personnel Psychologist</a:t>
            </a:r>
          </a:p>
          <a:p>
            <a:pPr fontAlgn="auto">
              <a:spcAft>
                <a:spcPts val="0"/>
              </a:spcAft>
              <a:buFont typeface="Arial"/>
              <a:buChar char="•"/>
            </a:pPr>
            <a:r>
              <a:rPr lang="en-US" sz="2100" dirty="0">
                <a:solidFill>
                  <a:srgbClr val="FFFFFF"/>
                </a:solidFill>
                <a:latin typeface="Calibri"/>
              </a:rPr>
              <a:t>Human Capital Consultant</a:t>
            </a:r>
          </a:p>
          <a:p>
            <a:pPr fontAlgn="auto">
              <a:spcAft>
                <a:spcPts val="0"/>
              </a:spcAft>
              <a:buFont typeface="Arial"/>
              <a:buChar char="•"/>
            </a:pPr>
            <a:r>
              <a:rPr lang="en-US" sz="2100" dirty="0">
                <a:solidFill>
                  <a:srgbClr val="FFFFFF"/>
                </a:solidFill>
                <a:latin typeface="Calibri"/>
              </a:rPr>
              <a:t>Senior Director, Talent Management Analytics and Solutions</a:t>
            </a:r>
          </a:p>
          <a:p>
            <a:pPr fontAlgn="auto">
              <a:spcAft>
                <a:spcPts val="0"/>
              </a:spcAft>
              <a:buFont typeface="Arial"/>
              <a:buChar char="•"/>
            </a:pPr>
            <a:r>
              <a:rPr lang="en-US" sz="2100" dirty="0">
                <a:solidFill>
                  <a:srgbClr val="FFFFFF"/>
                </a:solidFill>
                <a:latin typeface="Calibri"/>
              </a:rPr>
              <a:t>Management Analyst</a:t>
            </a:r>
          </a:p>
          <a:p>
            <a:pPr fontAlgn="auto">
              <a:spcAft>
                <a:spcPts val="0"/>
              </a:spcAft>
              <a:buFont typeface="Arial"/>
              <a:buChar char="•"/>
            </a:pPr>
            <a:r>
              <a:rPr lang="en-US" sz="2100" dirty="0">
                <a:solidFill>
                  <a:srgbClr val="FFFFFF"/>
                </a:solidFill>
                <a:latin typeface="Calibri"/>
              </a:rPr>
              <a:t>Professor, Instructor, etc.</a:t>
            </a:r>
          </a:p>
          <a:p>
            <a:pPr fontAlgn="auto">
              <a:spcAft>
                <a:spcPts val="0"/>
              </a:spcAft>
              <a:buFont typeface="Arial"/>
              <a:buChar char="•"/>
            </a:pPr>
            <a:r>
              <a:rPr lang="en-US" sz="2100" dirty="0">
                <a:solidFill>
                  <a:srgbClr val="FFFFFF"/>
                </a:solidFill>
                <a:latin typeface="Calibri"/>
              </a:rPr>
              <a:t>Research Scientist</a:t>
            </a:r>
          </a:p>
          <a:p>
            <a:pPr fontAlgn="auto">
              <a:spcAft>
                <a:spcPts val="0"/>
              </a:spcAft>
              <a:buFont typeface="Arial"/>
              <a:buChar char="•"/>
            </a:pPr>
            <a:endParaRPr lang="en-US" sz="2400" dirty="0">
              <a:solidFill>
                <a:prstClr val="black"/>
              </a:solidFill>
              <a:latin typeface="Calibri"/>
            </a:endParaRPr>
          </a:p>
          <a:p>
            <a:pPr fontAlgn="auto">
              <a:spcAft>
                <a:spcPts val="0"/>
              </a:spcAft>
              <a:buFont typeface="Arial"/>
              <a:buChar char="•"/>
            </a:pPr>
            <a:endParaRPr lang="en-US" sz="2400" dirty="0">
              <a:solidFill>
                <a:prstClr val="black"/>
              </a:solidFill>
              <a:latin typeface="Calibri"/>
            </a:endParaRPr>
          </a:p>
          <a:p>
            <a:pPr fontAlgn="auto">
              <a:spcAft>
                <a:spcPts val="0"/>
              </a:spcAft>
              <a:buFont typeface="Arial"/>
              <a:buChar char="•"/>
            </a:pPr>
            <a:endParaRPr lang="en-US" sz="2400" dirty="0">
              <a:solidFill>
                <a:srgbClr val="000000"/>
              </a:solidFill>
              <a:latin typeface="Calibri"/>
            </a:endParaRPr>
          </a:p>
          <a:p>
            <a:pPr fontAlgn="auto">
              <a:spcAft>
                <a:spcPts val="0"/>
              </a:spcAft>
              <a:buFont typeface="Arial"/>
              <a:buChar char="•"/>
            </a:pPr>
            <a:endParaRPr lang="en-US" sz="2400" dirty="0">
              <a:solidFill>
                <a:srgbClr val="000000"/>
              </a:solidFill>
              <a:latin typeface="Calibri"/>
            </a:endParaRPr>
          </a:p>
          <a:p>
            <a:pPr fontAlgn="auto">
              <a:spcAft>
                <a:spcPts val="0"/>
              </a:spcAft>
            </a:pPr>
            <a:endParaRPr lang="en-US" sz="2400" dirty="0">
              <a:solidFill>
                <a:prstClr val="black"/>
              </a:solidFill>
              <a:latin typeface="Calibri"/>
            </a:endParaRPr>
          </a:p>
        </p:txBody>
      </p:sp>
      <p:sp>
        <p:nvSpPr>
          <p:cNvPr id="12" name="Content Placeholder 5">
            <a:extLst>
              <a:ext uri="{FF2B5EF4-FFF2-40B4-BE49-F238E27FC236}">
                <a16:creationId xmlns:a16="http://schemas.microsoft.com/office/drawing/2014/main" id="{4A29F8DC-A92A-4F46-94FA-6D6DDE00F3D7}"/>
              </a:ext>
            </a:extLst>
          </p:cNvPr>
          <p:cNvSpPr txBox="1">
            <a:spLocks/>
          </p:cNvSpPr>
          <p:nvPr/>
        </p:nvSpPr>
        <p:spPr>
          <a:xfrm>
            <a:off x="4626772" y="1981200"/>
            <a:ext cx="3031331" cy="395128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Arial"/>
              <a:buChar char="•"/>
            </a:pPr>
            <a:r>
              <a:rPr lang="en-US" sz="2100" dirty="0">
                <a:solidFill>
                  <a:srgbClr val="FFFFFF"/>
                </a:solidFill>
                <a:latin typeface="Calibri"/>
              </a:rPr>
              <a:t>Partner, Talent and Rewards</a:t>
            </a:r>
          </a:p>
          <a:p>
            <a:pPr fontAlgn="auto">
              <a:spcAft>
                <a:spcPts val="0"/>
              </a:spcAft>
              <a:buFont typeface="Arial"/>
              <a:buChar char="•"/>
            </a:pPr>
            <a:r>
              <a:rPr lang="en-US" sz="2100" dirty="0">
                <a:solidFill>
                  <a:srgbClr val="FFFFFF"/>
                </a:solidFill>
                <a:latin typeface="Calibri"/>
              </a:rPr>
              <a:t>Director of HR</a:t>
            </a:r>
          </a:p>
          <a:p>
            <a:pPr fontAlgn="auto">
              <a:spcAft>
                <a:spcPts val="0"/>
              </a:spcAft>
              <a:buFont typeface="Arial"/>
              <a:buChar char="•"/>
            </a:pPr>
            <a:r>
              <a:rPr lang="en-US" sz="2100" dirty="0">
                <a:solidFill>
                  <a:srgbClr val="FFFFFF"/>
                </a:solidFill>
                <a:latin typeface="Calibri"/>
              </a:rPr>
              <a:t>VP of Talent Acquisition</a:t>
            </a:r>
          </a:p>
          <a:p>
            <a:pPr fontAlgn="auto">
              <a:spcAft>
                <a:spcPts val="0"/>
              </a:spcAft>
              <a:buFont typeface="Arial"/>
              <a:buChar char="•"/>
            </a:pPr>
            <a:r>
              <a:rPr lang="en-US" sz="2100" dirty="0">
                <a:solidFill>
                  <a:srgbClr val="FFFFFF"/>
                </a:solidFill>
                <a:latin typeface="Calibri"/>
              </a:rPr>
              <a:t>Chief Customer Experience Officer (CXO)</a:t>
            </a:r>
          </a:p>
          <a:p>
            <a:pPr fontAlgn="auto">
              <a:spcAft>
                <a:spcPts val="0"/>
              </a:spcAft>
              <a:buFont typeface="Arial"/>
              <a:buChar char="•"/>
            </a:pPr>
            <a:r>
              <a:rPr lang="en-US" sz="2100" dirty="0">
                <a:solidFill>
                  <a:srgbClr val="FFFFFF"/>
                </a:solidFill>
                <a:latin typeface="Calibri"/>
              </a:rPr>
              <a:t>Chief Human Resources Officer</a:t>
            </a:r>
          </a:p>
          <a:p>
            <a:pPr fontAlgn="auto">
              <a:spcAft>
                <a:spcPts val="0"/>
              </a:spcAft>
              <a:buFont typeface="Arial"/>
              <a:buChar char="•"/>
            </a:pPr>
            <a:r>
              <a:rPr lang="en-US" sz="2100" dirty="0">
                <a:solidFill>
                  <a:srgbClr val="FFFFFF"/>
                </a:solidFill>
                <a:latin typeface="Calibri"/>
              </a:rPr>
              <a:t>HR Specialist/Manager</a:t>
            </a:r>
          </a:p>
          <a:p>
            <a:pPr fontAlgn="auto">
              <a:spcAft>
                <a:spcPts val="0"/>
              </a:spcAft>
              <a:buFont typeface="Arial"/>
              <a:buChar char="•"/>
            </a:pPr>
            <a:endParaRPr lang="en-US" sz="2400" dirty="0">
              <a:solidFill>
                <a:prstClr val="black"/>
              </a:solidFill>
              <a:latin typeface="Calibri"/>
            </a:endParaRPr>
          </a:p>
          <a:p>
            <a:pPr fontAlgn="auto">
              <a:spcAft>
                <a:spcPts val="0"/>
              </a:spcAft>
              <a:buFont typeface="Arial"/>
              <a:buChar char="•"/>
            </a:pPr>
            <a:endParaRPr lang="en-US" sz="2400" dirty="0">
              <a:solidFill>
                <a:srgbClr val="000000"/>
              </a:solidFill>
              <a:latin typeface="Calibri"/>
            </a:endParaRPr>
          </a:p>
          <a:p>
            <a:pPr fontAlgn="auto">
              <a:spcAft>
                <a:spcPts val="0"/>
              </a:spcAft>
            </a:pPr>
            <a:endParaRPr lang="en-US" sz="2400" dirty="0">
              <a:solidFill>
                <a:prstClr val="black"/>
              </a:solidFill>
              <a:latin typeface="Calibri"/>
            </a:endParaRPr>
          </a:p>
        </p:txBody>
      </p:sp>
      <p:sp>
        <p:nvSpPr>
          <p:cNvPr id="13" name="Text Placeholder 2">
            <a:extLst>
              <a:ext uri="{FF2B5EF4-FFF2-40B4-BE49-F238E27FC236}">
                <a16:creationId xmlns:a16="http://schemas.microsoft.com/office/drawing/2014/main" id="{E705B859-72D0-2249-AB5C-51AE5D288ACB}"/>
              </a:ext>
            </a:extLst>
          </p:cNvPr>
          <p:cNvSpPr txBox="1">
            <a:spLocks/>
          </p:cNvSpPr>
          <p:nvPr/>
        </p:nvSpPr>
        <p:spPr>
          <a:xfrm>
            <a:off x="1485902" y="1524000"/>
            <a:ext cx="3030141" cy="457200"/>
          </a:xfrm>
          <a:prstGeom prst="rect">
            <a:avLst/>
          </a:prstGeom>
        </p:spPr>
        <p:txBody>
          <a:bodyPr vert="horz" lIns="68580" tIns="34290" rIns="68580" bIns="3429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100" u="sng" dirty="0">
                <a:solidFill>
                  <a:srgbClr val="FFFFFF"/>
                </a:solidFill>
                <a:latin typeface="Calibri"/>
              </a:rPr>
              <a:t>I/O Psychology</a:t>
            </a:r>
            <a:r>
              <a:rPr lang="en-US" sz="2400" dirty="0">
                <a:solidFill>
                  <a:srgbClr val="FFC000"/>
                </a:solidFill>
                <a:latin typeface="Calibri"/>
              </a:rPr>
              <a:t>	</a:t>
            </a:r>
          </a:p>
        </p:txBody>
      </p:sp>
      <p:sp>
        <p:nvSpPr>
          <p:cNvPr id="14" name="Text Placeholder 2">
            <a:extLst>
              <a:ext uri="{FF2B5EF4-FFF2-40B4-BE49-F238E27FC236}">
                <a16:creationId xmlns:a16="http://schemas.microsoft.com/office/drawing/2014/main" id="{E705B859-72D0-2249-AB5C-51AE5D288ACB}"/>
              </a:ext>
            </a:extLst>
          </p:cNvPr>
          <p:cNvSpPr txBox="1">
            <a:spLocks/>
          </p:cNvSpPr>
          <p:nvPr/>
        </p:nvSpPr>
        <p:spPr>
          <a:xfrm>
            <a:off x="4803446" y="1524000"/>
            <a:ext cx="3030141" cy="457200"/>
          </a:xfrm>
          <a:prstGeom prst="rect">
            <a:avLst/>
          </a:prstGeom>
        </p:spPr>
        <p:txBody>
          <a:bodyPr vert="horz" lIns="68580" tIns="34290" rIns="68580" bIns="3429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100" u="sng" dirty="0">
                <a:solidFill>
                  <a:srgbClr val="FFFFFF"/>
                </a:solidFill>
                <a:latin typeface="Calibri"/>
              </a:rPr>
              <a:t>Human Resources</a:t>
            </a:r>
            <a:r>
              <a:rPr lang="en-US" sz="2400" dirty="0">
                <a:solidFill>
                  <a:srgbClr val="FFC000"/>
                </a:solidFill>
                <a:latin typeface="Calibri"/>
              </a:rPr>
              <a:t>	</a:t>
            </a:r>
          </a:p>
        </p:txBody>
      </p:sp>
    </p:spTree>
    <p:extLst>
      <p:ext uri="{BB962C8B-B14F-4D97-AF65-F5344CB8AC3E}">
        <p14:creationId xmlns:p14="http://schemas.microsoft.com/office/powerpoint/2010/main" val="81590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457200" y="1380755"/>
            <a:ext cx="8229600" cy="121004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400"/>
              <a:buFont typeface="Calibri"/>
              <a:buNone/>
            </a:pPr>
            <a:r>
              <a:rPr lang="en-US" dirty="0"/>
              <a:t>UMBC Masters of I/O Psychology Program Overview</a:t>
            </a:r>
            <a:endParaRPr dirty="0"/>
          </a:p>
        </p:txBody>
      </p:sp>
      <p:sp>
        <p:nvSpPr>
          <p:cNvPr id="80" name="Google Shape;80;p2"/>
          <p:cNvSpPr txBox="1">
            <a:spLocks noGrp="1"/>
          </p:cNvSpPr>
          <p:nvPr>
            <p:ph type="body" idx="1"/>
          </p:nvPr>
        </p:nvSpPr>
        <p:spPr>
          <a:xfrm>
            <a:off x="457200" y="3581400"/>
            <a:ext cx="8229600" cy="254476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endParaRPr lang="en-US" u="sng" dirty="0">
              <a:solidFill>
                <a:schemeClr val="hlink"/>
              </a:solidFill>
              <a:hlinkClick r:id="rId3"/>
            </a:endParaRPr>
          </a:p>
          <a:p>
            <a:pPr marL="0" lvl="0" indent="0" algn="ctr" rtl="0">
              <a:spcBef>
                <a:spcPts val="0"/>
              </a:spcBef>
              <a:spcAft>
                <a:spcPts val="0"/>
              </a:spcAft>
              <a:buClr>
                <a:schemeClr val="dk1"/>
              </a:buClr>
              <a:buSzPts val="3200"/>
              <a:buNone/>
            </a:pPr>
            <a:r>
              <a:rPr lang="en-US" u="sng" dirty="0">
                <a:solidFill>
                  <a:schemeClr val="hlink"/>
                </a:solidFill>
                <a:hlinkClick r:id="rId3"/>
              </a:rPr>
              <a:t>Our Courses and Faculty</a:t>
            </a:r>
            <a:endParaRPr dirty="0"/>
          </a:p>
          <a:p>
            <a:pPr marL="342900" lvl="0" indent="-139700" algn="l" rtl="0">
              <a:spcBef>
                <a:spcPts val="64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p:txBody>
      </p:sp>
    </p:spTree>
    <p:extLst>
      <p:ext uri="{BB962C8B-B14F-4D97-AF65-F5344CB8AC3E}">
        <p14:creationId xmlns:p14="http://schemas.microsoft.com/office/powerpoint/2010/main" val="1467472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
          <p:cNvSpPr txBox="1">
            <a:spLocks noGrp="1"/>
          </p:cNvSpPr>
          <p:nvPr>
            <p:ph type="title"/>
          </p:nvPr>
        </p:nvSpPr>
        <p:spPr>
          <a:xfrm>
            <a:off x="457200" y="784460"/>
            <a:ext cx="8229600" cy="66334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US" sz="3959"/>
              <a:t>Program Highlights</a:t>
            </a:r>
            <a:endParaRPr sz="3959"/>
          </a:p>
        </p:txBody>
      </p:sp>
      <p:sp>
        <p:nvSpPr>
          <p:cNvPr id="86" name="Google Shape;86;p3"/>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480"/>
              <a:buChar char="•"/>
            </a:pPr>
            <a:r>
              <a:rPr lang="en-US" sz="2480"/>
              <a:t>Applied program</a:t>
            </a:r>
            <a:endParaRPr/>
          </a:p>
          <a:p>
            <a:pPr marL="342900" lvl="0" indent="-342900" algn="l" rtl="0">
              <a:lnSpc>
                <a:spcPct val="80000"/>
              </a:lnSpc>
              <a:spcBef>
                <a:spcPts val="496"/>
              </a:spcBef>
              <a:spcAft>
                <a:spcPts val="0"/>
              </a:spcAft>
              <a:buClr>
                <a:schemeClr val="dk1"/>
              </a:buClr>
              <a:buSzPts val="2480"/>
              <a:buChar char="•"/>
            </a:pPr>
            <a:r>
              <a:rPr lang="en-US" sz="2480"/>
              <a:t>Designed for working adults</a:t>
            </a:r>
            <a:endParaRPr/>
          </a:p>
          <a:p>
            <a:pPr marL="742950" lvl="1" indent="-285750" algn="l" rtl="0">
              <a:lnSpc>
                <a:spcPct val="80000"/>
              </a:lnSpc>
              <a:spcBef>
                <a:spcPts val="434"/>
              </a:spcBef>
              <a:spcAft>
                <a:spcPts val="0"/>
              </a:spcAft>
              <a:buClr>
                <a:schemeClr val="dk1"/>
              </a:buClr>
              <a:buSzPts val="2170"/>
              <a:buChar char="–"/>
            </a:pPr>
            <a:r>
              <a:rPr lang="en-US" sz="2170"/>
              <a:t>evening classes</a:t>
            </a:r>
            <a:endParaRPr/>
          </a:p>
          <a:p>
            <a:pPr marL="742950" lvl="1" indent="-285750" algn="l" rtl="0">
              <a:lnSpc>
                <a:spcPct val="80000"/>
              </a:lnSpc>
              <a:spcBef>
                <a:spcPts val="434"/>
              </a:spcBef>
              <a:spcAft>
                <a:spcPts val="0"/>
              </a:spcAft>
              <a:buClr>
                <a:schemeClr val="dk1"/>
              </a:buClr>
              <a:buSzPts val="2170"/>
              <a:buChar char="–"/>
            </a:pPr>
            <a:r>
              <a:rPr lang="en-US" sz="2170"/>
              <a:t>meet once a week</a:t>
            </a:r>
            <a:endParaRPr/>
          </a:p>
          <a:p>
            <a:pPr marL="342900" lvl="0" indent="-342900" algn="l" rtl="0">
              <a:lnSpc>
                <a:spcPct val="80000"/>
              </a:lnSpc>
              <a:spcBef>
                <a:spcPts val="496"/>
              </a:spcBef>
              <a:spcAft>
                <a:spcPts val="0"/>
              </a:spcAft>
              <a:buClr>
                <a:schemeClr val="dk1"/>
              </a:buClr>
              <a:buSzPts val="2480"/>
              <a:buChar char="•"/>
            </a:pPr>
            <a:r>
              <a:rPr lang="en-US" sz="2480"/>
              <a:t>Academic components</a:t>
            </a:r>
            <a:endParaRPr/>
          </a:p>
          <a:p>
            <a:pPr marL="742950" lvl="1" indent="-285750" algn="l" rtl="0">
              <a:lnSpc>
                <a:spcPct val="80000"/>
              </a:lnSpc>
              <a:spcBef>
                <a:spcPts val="434"/>
              </a:spcBef>
              <a:spcAft>
                <a:spcPts val="0"/>
              </a:spcAft>
              <a:buClr>
                <a:schemeClr val="dk1"/>
              </a:buClr>
              <a:buSzPts val="2170"/>
              <a:buChar char="–"/>
            </a:pPr>
            <a:r>
              <a:rPr lang="en-US" sz="2170"/>
              <a:t>core and specialty courses</a:t>
            </a:r>
            <a:endParaRPr/>
          </a:p>
          <a:p>
            <a:pPr marL="1143000" lvl="2" indent="-228600" algn="l" rtl="0">
              <a:lnSpc>
                <a:spcPct val="80000"/>
              </a:lnSpc>
              <a:spcBef>
                <a:spcPts val="372"/>
              </a:spcBef>
              <a:spcAft>
                <a:spcPts val="0"/>
              </a:spcAft>
              <a:buClr>
                <a:schemeClr val="dk1"/>
              </a:buClr>
              <a:buSzPts val="1860"/>
              <a:buChar char="•"/>
            </a:pPr>
            <a:r>
              <a:rPr lang="en-US" sz="1860"/>
              <a:t>allows for choice of curriculum based on student career interests</a:t>
            </a:r>
            <a:endParaRPr/>
          </a:p>
          <a:p>
            <a:pPr marL="342900" lvl="0" indent="-342900" algn="l" rtl="0">
              <a:lnSpc>
                <a:spcPct val="80000"/>
              </a:lnSpc>
              <a:spcBef>
                <a:spcPts val="496"/>
              </a:spcBef>
              <a:spcAft>
                <a:spcPts val="0"/>
              </a:spcAft>
              <a:buClr>
                <a:schemeClr val="dk1"/>
              </a:buClr>
              <a:buSzPts val="2480"/>
              <a:buChar char="•"/>
            </a:pPr>
            <a:r>
              <a:rPr lang="en-US" sz="2480"/>
              <a:t>Experiential components</a:t>
            </a:r>
            <a:endParaRPr/>
          </a:p>
          <a:p>
            <a:pPr marL="742950" lvl="1" indent="-285750" algn="l" rtl="0">
              <a:lnSpc>
                <a:spcPct val="80000"/>
              </a:lnSpc>
              <a:spcBef>
                <a:spcPts val="434"/>
              </a:spcBef>
              <a:spcAft>
                <a:spcPts val="0"/>
              </a:spcAft>
              <a:buClr>
                <a:schemeClr val="dk1"/>
              </a:buClr>
              <a:buSzPts val="2170"/>
              <a:buChar char="–"/>
            </a:pPr>
            <a:r>
              <a:rPr lang="en-US" sz="2170"/>
              <a:t>Advisory Board mentorship program</a:t>
            </a:r>
            <a:endParaRPr/>
          </a:p>
          <a:p>
            <a:pPr marL="742950" lvl="1" indent="-285750" algn="l" rtl="0">
              <a:lnSpc>
                <a:spcPct val="80000"/>
              </a:lnSpc>
              <a:spcBef>
                <a:spcPts val="434"/>
              </a:spcBef>
              <a:spcAft>
                <a:spcPts val="0"/>
              </a:spcAft>
              <a:buClr>
                <a:schemeClr val="dk1"/>
              </a:buClr>
              <a:buSzPts val="2170"/>
              <a:buChar char="–"/>
            </a:pPr>
            <a:r>
              <a:rPr lang="en-US" sz="2170"/>
              <a:t>Capstone Experience (PSYC 698)</a:t>
            </a:r>
            <a:endParaRPr/>
          </a:p>
          <a:p>
            <a:pPr marL="742950" lvl="1" indent="-285750" algn="l" rtl="0">
              <a:lnSpc>
                <a:spcPct val="80000"/>
              </a:lnSpc>
              <a:spcBef>
                <a:spcPts val="434"/>
              </a:spcBef>
              <a:spcAft>
                <a:spcPts val="0"/>
              </a:spcAft>
              <a:buClr>
                <a:schemeClr val="dk1"/>
              </a:buClr>
              <a:buSzPts val="2170"/>
              <a:buChar char="–"/>
            </a:pPr>
            <a:r>
              <a:rPr lang="en-US" sz="2170"/>
              <a:t>Practicum (PSYC 690)</a:t>
            </a:r>
            <a:endParaRPr/>
          </a:p>
          <a:p>
            <a:pPr marL="742950" lvl="1" indent="-285750" algn="l" rtl="0">
              <a:lnSpc>
                <a:spcPct val="80000"/>
              </a:lnSpc>
              <a:spcBef>
                <a:spcPts val="434"/>
              </a:spcBef>
              <a:spcAft>
                <a:spcPts val="0"/>
              </a:spcAft>
              <a:buClr>
                <a:schemeClr val="dk1"/>
              </a:buClr>
              <a:buSzPts val="2170"/>
              <a:buChar char="–"/>
            </a:pPr>
            <a:r>
              <a:rPr lang="en-US" sz="2170"/>
              <a:t>Consulting projects with faculty</a:t>
            </a:r>
            <a:endParaRPr/>
          </a:p>
          <a:p>
            <a:pPr marL="742950" lvl="1" indent="-285750" algn="l" rtl="0">
              <a:lnSpc>
                <a:spcPct val="80000"/>
              </a:lnSpc>
              <a:spcBef>
                <a:spcPts val="434"/>
              </a:spcBef>
              <a:spcAft>
                <a:spcPts val="0"/>
              </a:spcAft>
              <a:buClr>
                <a:schemeClr val="dk1"/>
              </a:buClr>
              <a:buSzPts val="2170"/>
              <a:buChar char="–"/>
            </a:pPr>
            <a:r>
              <a:rPr lang="en-US" sz="2170"/>
              <a:t>Professional organizations</a:t>
            </a:r>
            <a:endParaRPr/>
          </a:p>
          <a:p>
            <a:pPr marL="1143000" lvl="2" indent="-228600" algn="l" rtl="0">
              <a:lnSpc>
                <a:spcPct val="80000"/>
              </a:lnSpc>
              <a:spcBef>
                <a:spcPts val="372"/>
              </a:spcBef>
              <a:spcAft>
                <a:spcPts val="0"/>
              </a:spcAft>
              <a:buClr>
                <a:schemeClr val="dk1"/>
              </a:buClr>
              <a:buSzPts val="1860"/>
              <a:buChar char="•"/>
            </a:pPr>
            <a:r>
              <a:rPr lang="en-US" sz="1860"/>
              <a:t>SIOP, PTC, SHRM</a:t>
            </a:r>
            <a:endParaRPr/>
          </a:p>
        </p:txBody>
      </p:sp>
    </p:spTree>
    <p:extLst>
      <p:ext uri="{BB962C8B-B14F-4D97-AF65-F5344CB8AC3E}">
        <p14:creationId xmlns:p14="http://schemas.microsoft.com/office/powerpoint/2010/main" val="3731678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49854" y="989705"/>
            <a:ext cx="7459756" cy="1147483"/>
          </a:xfrm>
          <a:ln w="38100">
            <a:solidFill>
              <a:schemeClr val="tx1"/>
            </a:solidFill>
          </a:ln>
        </p:spPr>
        <p:txBody>
          <a:bodyPr>
            <a:noAutofit/>
          </a:bodyPr>
          <a:lstStyle/>
          <a:p>
            <a:r>
              <a:rPr lang="en-US" dirty="0">
                <a:latin typeface="+mn-lt"/>
              </a:rPr>
              <a:t>I/O Psychology Program Details</a:t>
            </a:r>
          </a:p>
        </p:txBody>
      </p:sp>
      <p:sp>
        <p:nvSpPr>
          <p:cNvPr id="15" name="TextBox 14"/>
          <p:cNvSpPr txBox="1"/>
          <p:nvPr/>
        </p:nvSpPr>
        <p:spPr>
          <a:xfrm>
            <a:off x="1824346" y="2676706"/>
            <a:ext cx="2683108" cy="2759217"/>
          </a:xfrm>
          <a:prstGeom prst="rect">
            <a:avLst/>
          </a:prstGeom>
          <a:solidFill>
            <a:srgbClr val="FFC000"/>
          </a:solidFill>
          <a:ln>
            <a:solidFill>
              <a:srgbClr val="FFC000"/>
            </a:solidFill>
          </a:ln>
          <a:effectLst/>
        </p:spPr>
        <p:txBody>
          <a:bodyPr wrap="square" lIns="137160" tIns="68580" rIns="137160" bIns="68580" rtlCol="0">
            <a:spAutoFit/>
          </a:bodyPr>
          <a:lstStyle/>
          <a:p>
            <a:pPr algn="ctr" defTabSz="457200" fontAlgn="auto">
              <a:spcBef>
                <a:spcPts val="0"/>
              </a:spcBef>
              <a:spcAft>
                <a:spcPts val="0"/>
              </a:spcAft>
            </a:pPr>
            <a:br>
              <a:rPr lang="en-US" sz="600" b="1" dirty="0">
                <a:solidFill>
                  <a:prstClr val="black"/>
                </a:solidFill>
                <a:latin typeface="Calibri"/>
                <a:ea typeface="+mn-ea"/>
                <a:cs typeface="+mn-cs"/>
              </a:rPr>
            </a:br>
            <a:br>
              <a:rPr lang="en-US" sz="600" b="1" dirty="0">
                <a:solidFill>
                  <a:prstClr val="black"/>
                </a:solidFill>
                <a:latin typeface="Calibri"/>
                <a:ea typeface="+mn-ea"/>
                <a:cs typeface="+mn-cs"/>
              </a:rPr>
            </a:br>
            <a:r>
              <a:rPr lang="en-US" sz="2100" b="1" dirty="0">
                <a:solidFill>
                  <a:prstClr val="black"/>
                </a:solidFill>
                <a:latin typeface="Calibri"/>
                <a:ea typeface="+mn-ea"/>
                <a:cs typeface="+mn-cs"/>
              </a:rPr>
              <a:t>Master of Professional Studies:</a:t>
            </a:r>
          </a:p>
          <a:p>
            <a:pPr algn="ctr" defTabSz="457200" fontAlgn="auto">
              <a:spcBef>
                <a:spcPts val="0"/>
              </a:spcBef>
              <a:spcAft>
                <a:spcPts val="0"/>
              </a:spcAft>
            </a:pPr>
            <a:endParaRPr lang="en-US" sz="1130" b="1" dirty="0">
              <a:solidFill>
                <a:prstClr val="black"/>
              </a:solidFill>
              <a:latin typeface="Calibri"/>
              <a:ea typeface="+mn-ea"/>
              <a:cs typeface="+mn-cs"/>
            </a:endParaRPr>
          </a:p>
          <a:p>
            <a:pPr algn="ctr" defTabSz="457200" fontAlgn="auto">
              <a:spcBef>
                <a:spcPts val="0"/>
              </a:spcBef>
              <a:spcAft>
                <a:spcPts val="0"/>
              </a:spcAft>
            </a:pPr>
            <a:r>
              <a:rPr lang="en-US" dirty="0">
                <a:solidFill>
                  <a:prstClr val="black"/>
                </a:solidFill>
                <a:latin typeface="Calibri"/>
                <a:ea typeface="+mn-ea"/>
                <a:cs typeface="+mn-cs"/>
              </a:rPr>
              <a:t>Industrial/Organizational Psychology</a:t>
            </a:r>
          </a:p>
          <a:p>
            <a:pPr algn="ctr" defTabSz="457200" fontAlgn="auto">
              <a:spcBef>
                <a:spcPts val="0"/>
              </a:spcBef>
              <a:spcAft>
                <a:spcPts val="0"/>
              </a:spcAft>
            </a:pPr>
            <a:endParaRPr lang="en-US" sz="1000" i="1" dirty="0">
              <a:solidFill>
                <a:prstClr val="black"/>
              </a:solidFill>
              <a:latin typeface="Calibri"/>
              <a:ea typeface="+mn-ea"/>
              <a:cs typeface="+mn-cs"/>
            </a:endParaRPr>
          </a:p>
          <a:p>
            <a:pPr algn="ctr" defTabSz="457200" fontAlgn="auto">
              <a:spcBef>
                <a:spcPts val="0"/>
              </a:spcBef>
              <a:spcAft>
                <a:spcPts val="0"/>
              </a:spcAft>
            </a:pPr>
            <a:endParaRPr lang="en-US" sz="1000" i="1" dirty="0">
              <a:solidFill>
                <a:prstClr val="black"/>
              </a:solidFill>
              <a:latin typeface="Calibri"/>
              <a:ea typeface="+mn-ea"/>
              <a:cs typeface="+mn-cs"/>
            </a:endParaRPr>
          </a:p>
          <a:p>
            <a:pPr algn="ctr" defTabSz="457200" fontAlgn="auto">
              <a:spcBef>
                <a:spcPts val="0"/>
              </a:spcBef>
              <a:spcAft>
                <a:spcPts val="0"/>
              </a:spcAft>
            </a:pPr>
            <a:r>
              <a:rPr lang="en-US" sz="1500" i="1" dirty="0">
                <a:solidFill>
                  <a:prstClr val="black"/>
                </a:solidFill>
                <a:latin typeface="Calibri"/>
                <a:ea typeface="+mn-ea"/>
                <a:cs typeface="+mn-cs"/>
              </a:rPr>
              <a:t>10 courses (3 Credits each)</a:t>
            </a:r>
          </a:p>
          <a:p>
            <a:pPr algn="ctr" defTabSz="457200" fontAlgn="auto">
              <a:spcBef>
                <a:spcPts val="0"/>
              </a:spcBef>
              <a:spcAft>
                <a:spcPts val="0"/>
              </a:spcAft>
            </a:pPr>
            <a:r>
              <a:rPr lang="en-US" sz="1500" i="1" dirty="0">
                <a:solidFill>
                  <a:prstClr val="black"/>
                </a:solidFill>
                <a:latin typeface="Calibri"/>
                <a:ea typeface="+mn-ea"/>
                <a:cs typeface="+mn-cs"/>
              </a:rPr>
              <a:t>30 credits</a:t>
            </a:r>
          </a:p>
          <a:p>
            <a:pPr algn="ctr" defTabSz="457200" fontAlgn="auto">
              <a:spcBef>
                <a:spcPts val="0"/>
              </a:spcBef>
              <a:spcAft>
                <a:spcPts val="0"/>
              </a:spcAft>
            </a:pPr>
            <a:endParaRPr lang="en-US" sz="400" i="1" dirty="0">
              <a:solidFill>
                <a:prstClr val="black"/>
              </a:solidFill>
              <a:latin typeface="Calibri"/>
              <a:ea typeface="+mn-ea"/>
              <a:cs typeface="+mn-cs"/>
            </a:endParaRPr>
          </a:p>
          <a:p>
            <a:pPr algn="ctr" defTabSz="457200" fontAlgn="auto">
              <a:spcBef>
                <a:spcPts val="0"/>
              </a:spcBef>
              <a:spcAft>
                <a:spcPts val="0"/>
              </a:spcAft>
            </a:pPr>
            <a:endParaRPr lang="en-US" sz="800" i="1" dirty="0">
              <a:solidFill>
                <a:prstClr val="black"/>
              </a:solidFill>
              <a:latin typeface="Calibri"/>
              <a:ea typeface="+mn-ea"/>
              <a:cs typeface="+mn-cs"/>
            </a:endParaRPr>
          </a:p>
          <a:p>
            <a:pPr algn="ctr" defTabSz="457200" fontAlgn="auto">
              <a:spcBef>
                <a:spcPts val="0"/>
              </a:spcBef>
              <a:spcAft>
                <a:spcPts val="0"/>
              </a:spcAft>
            </a:pPr>
            <a:endParaRPr lang="en-US" sz="700" i="1" dirty="0">
              <a:solidFill>
                <a:prstClr val="black"/>
              </a:solidFill>
              <a:latin typeface="Calibri"/>
              <a:ea typeface="+mn-ea"/>
              <a:cs typeface="+mn-cs"/>
            </a:endParaRPr>
          </a:p>
        </p:txBody>
      </p:sp>
      <p:grpSp>
        <p:nvGrpSpPr>
          <p:cNvPr id="11" name="Group 10"/>
          <p:cNvGrpSpPr/>
          <p:nvPr/>
        </p:nvGrpSpPr>
        <p:grpSpPr>
          <a:xfrm>
            <a:off x="1136391" y="6781800"/>
            <a:ext cx="6864613" cy="76200"/>
            <a:chOff x="381006" y="84"/>
            <a:chExt cx="7010387" cy="2536656"/>
          </a:xfrm>
        </p:grpSpPr>
        <p:sp>
          <p:nvSpPr>
            <p:cNvPr id="12" name="Rectangle 11"/>
            <p:cNvSpPr/>
            <p:nvPr/>
          </p:nvSpPr>
          <p:spPr>
            <a:xfrm>
              <a:off x="381006" y="84"/>
              <a:ext cx="7010387" cy="2536656"/>
            </a:xfrm>
            <a:prstGeom prst="rect">
              <a:avLst/>
            </a:prstGeom>
            <a:pattFill prst="pct5">
              <a:fgClr>
                <a:srgbClr val="FFC000"/>
              </a:fgClr>
              <a:bgClr>
                <a:schemeClr val="bg1"/>
              </a:bgClr>
            </a:pattFill>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Rectangle 12"/>
            <p:cNvSpPr/>
            <p:nvPr/>
          </p:nvSpPr>
          <p:spPr>
            <a:xfrm>
              <a:off x="381006" y="84"/>
              <a:ext cx="7010387" cy="277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algn="ctr" defTabSz="1466850" fontAlgn="auto">
                <a:lnSpc>
                  <a:spcPct val="90000"/>
                </a:lnSpc>
                <a:spcAft>
                  <a:spcPct val="35000"/>
                </a:spcAft>
              </a:pPr>
              <a:endParaRPr lang="en-US" sz="3300" dirty="0">
                <a:solidFill>
                  <a:prstClr val="black"/>
                </a:solidFill>
                <a:latin typeface="Calibri"/>
              </a:endParaRPr>
            </a:p>
          </p:txBody>
        </p:sp>
      </p:grpSp>
      <p:sp>
        <p:nvSpPr>
          <p:cNvPr id="14" name="TextBox 13"/>
          <p:cNvSpPr txBox="1"/>
          <p:nvPr/>
        </p:nvSpPr>
        <p:spPr>
          <a:xfrm>
            <a:off x="4820643" y="2667002"/>
            <a:ext cx="2573977" cy="2762295"/>
          </a:xfrm>
          <a:prstGeom prst="rect">
            <a:avLst/>
          </a:prstGeom>
          <a:solidFill>
            <a:srgbClr val="FFC000"/>
          </a:solidFill>
          <a:ln>
            <a:solidFill>
              <a:srgbClr val="FFC000"/>
            </a:solidFill>
          </a:ln>
          <a:effectLst/>
        </p:spPr>
        <p:txBody>
          <a:bodyPr wrap="square" lIns="137160" tIns="68580" rIns="137160" bIns="68580" rtlCol="0">
            <a:spAutoFit/>
          </a:bodyPr>
          <a:lstStyle/>
          <a:p>
            <a:pPr algn="ctr" defTabSz="457200" fontAlgn="auto">
              <a:spcBef>
                <a:spcPts val="0"/>
              </a:spcBef>
              <a:spcAft>
                <a:spcPts val="0"/>
              </a:spcAft>
            </a:pPr>
            <a:br>
              <a:rPr lang="en-US" sz="600" b="1" dirty="0">
                <a:solidFill>
                  <a:prstClr val="black"/>
                </a:solidFill>
                <a:latin typeface="Calibri"/>
                <a:ea typeface="+mn-ea"/>
                <a:cs typeface="+mn-cs"/>
              </a:rPr>
            </a:br>
            <a:endParaRPr lang="en-US" sz="600" b="1" dirty="0">
              <a:solidFill>
                <a:prstClr val="black"/>
              </a:solidFill>
              <a:latin typeface="Calibri"/>
              <a:ea typeface="+mn-ea"/>
              <a:cs typeface="+mn-cs"/>
            </a:endParaRPr>
          </a:p>
          <a:p>
            <a:pPr algn="ctr" defTabSz="457200" fontAlgn="auto">
              <a:spcBef>
                <a:spcPts val="0"/>
              </a:spcBef>
              <a:spcAft>
                <a:spcPts val="0"/>
              </a:spcAft>
            </a:pPr>
            <a:r>
              <a:rPr lang="en-US" sz="2100" b="1" dirty="0">
                <a:solidFill>
                  <a:prstClr val="black"/>
                </a:solidFill>
                <a:latin typeface="Calibri"/>
                <a:ea typeface="+mn-ea"/>
                <a:cs typeface="+mn-cs"/>
              </a:rPr>
              <a:t>Course Requirements:</a:t>
            </a:r>
          </a:p>
          <a:p>
            <a:pPr algn="ctr" defTabSz="457200" fontAlgn="auto">
              <a:spcBef>
                <a:spcPts val="0"/>
              </a:spcBef>
              <a:spcAft>
                <a:spcPts val="0"/>
              </a:spcAft>
            </a:pPr>
            <a:endParaRPr lang="en-US" sz="1125" b="1" dirty="0">
              <a:solidFill>
                <a:prstClr val="black"/>
              </a:solidFill>
              <a:latin typeface="Calibri"/>
              <a:ea typeface="+mn-ea"/>
              <a:cs typeface="+mn-cs"/>
            </a:endParaRPr>
          </a:p>
          <a:p>
            <a:pPr marL="342900" indent="-342900" defTabSz="457200" fontAlgn="auto">
              <a:spcBef>
                <a:spcPts val="0"/>
              </a:spcBef>
              <a:spcAft>
                <a:spcPts val="0"/>
              </a:spcAft>
              <a:buFont typeface="Arial" panose="020B0604020202020204" pitchFamily="34" charset="0"/>
              <a:buChar char="•"/>
            </a:pPr>
            <a:r>
              <a:rPr lang="en-US" sz="1950" dirty="0">
                <a:solidFill>
                  <a:prstClr val="black"/>
                </a:solidFill>
                <a:latin typeface="Calibri"/>
                <a:ea typeface="+mn-ea"/>
                <a:cs typeface="+mn-cs"/>
              </a:rPr>
              <a:t>5 Core Courses</a:t>
            </a:r>
          </a:p>
          <a:p>
            <a:pPr defTabSz="457200" fontAlgn="auto">
              <a:spcBef>
                <a:spcPts val="0"/>
              </a:spcBef>
              <a:spcAft>
                <a:spcPts val="0"/>
              </a:spcAft>
            </a:pPr>
            <a:endParaRPr lang="en-US" sz="825" dirty="0">
              <a:solidFill>
                <a:prstClr val="black"/>
              </a:solidFill>
              <a:latin typeface="Calibri"/>
              <a:ea typeface="+mn-ea"/>
              <a:cs typeface="+mn-cs"/>
            </a:endParaRPr>
          </a:p>
          <a:p>
            <a:pPr marL="342900" indent="-342900" defTabSz="457200" fontAlgn="auto">
              <a:spcBef>
                <a:spcPts val="0"/>
              </a:spcBef>
              <a:spcAft>
                <a:spcPts val="0"/>
              </a:spcAft>
              <a:buFont typeface="Arial" panose="020B0604020202020204" pitchFamily="34" charset="0"/>
              <a:buChar char="•"/>
            </a:pPr>
            <a:r>
              <a:rPr lang="en-US" sz="1950" dirty="0">
                <a:solidFill>
                  <a:prstClr val="black"/>
                </a:solidFill>
                <a:latin typeface="Calibri"/>
                <a:ea typeface="+mn-ea"/>
                <a:cs typeface="+mn-cs"/>
              </a:rPr>
              <a:t>4 Specialty Courses</a:t>
            </a:r>
          </a:p>
          <a:p>
            <a:pPr defTabSz="457200" fontAlgn="auto">
              <a:spcBef>
                <a:spcPts val="0"/>
              </a:spcBef>
              <a:spcAft>
                <a:spcPts val="0"/>
              </a:spcAft>
            </a:pPr>
            <a:endParaRPr lang="en-US" sz="825" dirty="0">
              <a:solidFill>
                <a:prstClr val="black"/>
              </a:solidFill>
              <a:latin typeface="Calibri"/>
              <a:ea typeface="+mn-ea"/>
              <a:cs typeface="+mn-cs"/>
            </a:endParaRPr>
          </a:p>
          <a:p>
            <a:pPr marL="342900" indent="-342900" defTabSz="457200" fontAlgn="auto">
              <a:spcBef>
                <a:spcPts val="0"/>
              </a:spcBef>
              <a:spcAft>
                <a:spcPts val="0"/>
              </a:spcAft>
              <a:buFont typeface="Arial" panose="020B0604020202020204" pitchFamily="34" charset="0"/>
              <a:buChar char="•"/>
            </a:pPr>
            <a:r>
              <a:rPr lang="en-US" sz="1950" dirty="0">
                <a:solidFill>
                  <a:prstClr val="black"/>
                </a:solidFill>
                <a:latin typeface="Calibri"/>
                <a:ea typeface="+mn-ea"/>
                <a:cs typeface="+mn-cs"/>
              </a:rPr>
              <a:t>1 Capstone Course</a:t>
            </a:r>
          </a:p>
          <a:p>
            <a:pPr defTabSz="457200" fontAlgn="auto">
              <a:spcBef>
                <a:spcPts val="0"/>
              </a:spcBef>
              <a:spcAft>
                <a:spcPts val="0"/>
              </a:spcAft>
            </a:pPr>
            <a:endParaRPr lang="en-US" sz="1125" i="1" dirty="0">
              <a:solidFill>
                <a:prstClr val="black"/>
              </a:solidFill>
              <a:latin typeface="Calibri"/>
              <a:ea typeface="+mn-ea"/>
              <a:cs typeface="+mn-cs"/>
            </a:endParaRPr>
          </a:p>
          <a:p>
            <a:pPr defTabSz="457200" fontAlgn="auto">
              <a:spcBef>
                <a:spcPts val="0"/>
              </a:spcBef>
              <a:spcAft>
                <a:spcPts val="0"/>
              </a:spcAft>
            </a:pPr>
            <a:endParaRPr lang="en-US" sz="1100" i="1" dirty="0">
              <a:solidFill>
                <a:prstClr val="black"/>
              </a:solidFill>
              <a:latin typeface="Calibri"/>
              <a:ea typeface="+mn-ea"/>
              <a:cs typeface="+mn-cs"/>
            </a:endParaRPr>
          </a:p>
          <a:p>
            <a:pPr defTabSz="457200" fontAlgn="auto">
              <a:spcBef>
                <a:spcPts val="0"/>
              </a:spcBef>
              <a:spcAft>
                <a:spcPts val="0"/>
              </a:spcAft>
            </a:pPr>
            <a:endParaRPr lang="en-US" sz="800" i="1" dirty="0">
              <a:solidFill>
                <a:prstClr val="black"/>
              </a:solidFill>
              <a:latin typeface="Calibri"/>
              <a:ea typeface="+mn-ea"/>
              <a:cs typeface="+mn-cs"/>
            </a:endParaRPr>
          </a:p>
        </p:txBody>
      </p:sp>
    </p:spTree>
    <p:extLst>
      <p:ext uri="{BB962C8B-B14F-4D97-AF65-F5344CB8AC3E}">
        <p14:creationId xmlns:p14="http://schemas.microsoft.com/office/powerpoint/2010/main" val="3419034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892226" y="794617"/>
            <a:ext cx="3352941" cy="657939"/>
          </a:xfrm>
          <a:ln w="57150">
            <a:solidFill>
              <a:srgbClr val="FFC000"/>
            </a:solidFill>
          </a:ln>
        </p:spPr>
        <p:txBody>
          <a:bodyPr>
            <a:noAutofit/>
          </a:bodyPr>
          <a:lstStyle/>
          <a:p>
            <a:r>
              <a:rPr lang="en-US" sz="2400" dirty="0">
                <a:latin typeface="+mn-lt"/>
              </a:rPr>
              <a:t>Current Course Offerings</a:t>
            </a:r>
          </a:p>
        </p:txBody>
      </p:sp>
      <p:grpSp>
        <p:nvGrpSpPr>
          <p:cNvPr id="11" name="Group 10"/>
          <p:cNvGrpSpPr/>
          <p:nvPr/>
        </p:nvGrpSpPr>
        <p:grpSpPr>
          <a:xfrm>
            <a:off x="1136391" y="6781800"/>
            <a:ext cx="6864613" cy="76200"/>
            <a:chOff x="381006" y="84"/>
            <a:chExt cx="7010387" cy="2536656"/>
          </a:xfrm>
        </p:grpSpPr>
        <p:sp>
          <p:nvSpPr>
            <p:cNvPr id="12" name="Rectangle 11"/>
            <p:cNvSpPr/>
            <p:nvPr/>
          </p:nvSpPr>
          <p:spPr>
            <a:xfrm>
              <a:off x="381006" y="84"/>
              <a:ext cx="7010387" cy="2536656"/>
            </a:xfrm>
            <a:prstGeom prst="rect">
              <a:avLst/>
            </a:prstGeom>
            <a:pattFill prst="pct5">
              <a:fgClr>
                <a:srgbClr val="FFC000"/>
              </a:fgClr>
              <a:bgClr>
                <a:schemeClr val="bg1"/>
              </a:bgClr>
            </a:pattFill>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Rectangle 12"/>
            <p:cNvSpPr/>
            <p:nvPr/>
          </p:nvSpPr>
          <p:spPr>
            <a:xfrm>
              <a:off x="381006" y="84"/>
              <a:ext cx="7010387" cy="277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algn="ctr" defTabSz="1466850" fontAlgn="auto">
                <a:lnSpc>
                  <a:spcPct val="90000"/>
                </a:lnSpc>
                <a:spcAft>
                  <a:spcPct val="35000"/>
                </a:spcAft>
              </a:pPr>
              <a:endParaRPr lang="en-US" sz="3300" dirty="0">
                <a:solidFill>
                  <a:prstClr val="black"/>
                </a:solidFill>
                <a:latin typeface="Calibri"/>
              </a:endParaRPr>
            </a:p>
          </p:txBody>
        </p:sp>
      </p:grpSp>
      <p:pic>
        <p:nvPicPr>
          <p:cNvPr id="3" name="Picture 2" descr="Table&#10;&#10;Description automatically generated">
            <a:extLst>
              <a:ext uri="{FF2B5EF4-FFF2-40B4-BE49-F238E27FC236}">
                <a16:creationId xmlns:a16="http://schemas.microsoft.com/office/drawing/2014/main" id="{BB2FDC6A-F22D-9E46-BD98-DB83D593C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481867"/>
            <a:ext cx="5378450" cy="5147533"/>
          </a:xfrm>
          <a:prstGeom prst="rect">
            <a:avLst/>
          </a:prstGeom>
        </p:spPr>
      </p:pic>
    </p:spTree>
    <p:extLst>
      <p:ext uri="{BB962C8B-B14F-4D97-AF65-F5344CB8AC3E}">
        <p14:creationId xmlns:p14="http://schemas.microsoft.com/office/powerpoint/2010/main" val="4142856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36391" y="6781800"/>
            <a:ext cx="6864613" cy="76200"/>
            <a:chOff x="381006" y="84"/>
            <a:chExt cx="7010387" cy="2536656"/>
          </a:xfrm>
        </p:grpSpPr>
        <p:sp>
          <p:nvSpPr>
            <p:cNvPr id="17" name="Rectangle 16"/>
            <p:cNvSpPr/>
            <p:nvPr/>
          </p:nvSpPr>
          <p:spPr>
            <a:xfrm>
              <a:off x="381006" y="84"/>
              <a:ext cx="7010387" cy="2536656"/>
            </a:xfrm>
            <a:prstGeom prst="rect">
              <a:avLst/>
            </a:prstGeom>
            <a:pattFill prst="pct5">
              <a:fgClr>
                <a:srgbClr val="FFC000"/>
              </a:fgClr>
              <a:bgClr>
                <a:schemeClr val="bg1"/>
              </a:bgClr>
            </a:pattFill>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ctangle 17"/>
            <p:cNvSpPr/>
            <p:nvPr/>
          </p:nvSpPr>
          <p:spPr>
            <a:xfrm>
              <a:off x="381006" y="84"/>
              <a:ext cx="7010387" cy="277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algn="ctr" defTabSz="1466850" fontAlgn="auto">
                <a:lnSpc>
                  <a:spcPct val="90000"/>
                </a:lnSpc>
                <a:spcAft>
                  <a:spcPct val="35000"/>
                </a:spcAft>
              </a:pPr>
              <a:endParaRPr lang="en-US" sz="3300" dirty="0">
                <a:solidFill>
                  <a:prstClr val="black"/>
                </a:solidFill>
                <a:latin typeface="Calibri"/>
              </a:endParaRPr>
            </a:p>
          </p:txBody>
        </p:sp>
      </p:grpSp>
      <p:sp>
        <p:nvSpPr>
          <p:cNvPr id="6" name="Content Placeholder 2"/>
          <p:cNvSpPr txBox="1">
            <a:spLocks/>
          </p:cNvSpPr>
          <p:nvPr/>
        </p:nvSpPr>
        <p:spPr>
          <a:xfrm>
            <a:off x="1482596" y="1905000"/>
            <a:ext cx="6518407" cy="4668819"/>
          </a:xfrm>
          <a:prstGeom prst="rect">
            <a:avLst/>
          </a:prstGeom>
        </p:spPr>
        <p:txBody>
          <a:bodyPr vert="horz" lIns="68580" tIns="34290" rIns="68580" bIns="3429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fontAlgn="auto">
              <a:spcAft>
                <a:spcPts val="0"/>
              </a:spcAft>
              <a:buFont typeface="Arial"/>
              <a:buChar char="•"/>
            </a:pPr>
            <a:r>
              <a:rPr lang="en-US" sz="2400" dirty="0">
                <a:solidFill>
                  <a:srgbClr val="000000"/>
                </a:solidFill>
                <a:latin typeface="Calibri"/>
              </a:rPr>
              <a:t>U.S. Department of Defense</a:t>
            </a:r>
          </a:p>
          <a:p>
            <a:pPr marL="685800" lvl="1" indent="-342900" algn="l" fontAlgn="auto">
              <a:spcAft>
                <a:spcPts val="0"/>
              </a:spcAft>
              <a:buFont typeface="Arial"/>
              <a:buChar char="•"/>
            </a:pPr>
            <a:r>
              <a:rPr lang="en-US" sz="2100" dirty="0">
                <a:solidFill>
                  <a:srgbClr val="000000"/>
                </a:solidFill>
                <a:latin typeface="Calibri"/>
              </a:rPr>
              <a:t>Research Psychologist, Management Analyst</a:t>
            </a:r>
          </a:p>
          <a:p>
            <a:pPr marL="342900" indent="-342900" algn="l" fontAlgn="auto">
              <a:spcAft>
                <a:spcPts val="0"/>
              </a:spcAft>
              <a:buFont typeface="Arial"/>
              <a:buChar char="•"/>
            </a:pPr>
            <a:r>
              <a:rPr lang="en-US" sz="2400" dirty="0">
                <a:solidFill>
                  <a:srgbClr val="000000"/>
                </a:solidFill>
                <a:latin typeface="Calibri"/>
              </a:rPr>
              <a:t>Wells Fargo</a:t>
            </a:r>
          </a:p>
          <a:p>
            <a:pPr marL="685800" lvl="1" indent="-342900" algn="l" fontAlgn="auto">
              <a:spcAft>
                <a:spcPts val="0"/>
              </a:spcAft>
              <a:buFont typeface="Arial"/>
              <a:buChar char="•"/>
            </a:pPr>
            <a:r>
              <a:rPr lang="en-US" sz="2100" dirty="0">
                <a:solidFill>
                  <a:srgbClr val="000000"/>
                </a:solidFill>
                <a:latin typeface="Calibri"/>
              </a:rPr>
              <a:t>Selection and Assessment Specialist</a:t>
            </a:r>
          </a:p>
          <a:p>
            <a:pPr marL="342900" indent="-342900" algn="l" fontAlgn="auto">
              <a:spcAft>
                <a:spcPts val="0"/>
              </a:spcAft>
              <a:buFont typeface="Arial"/>
              <a:buChar char="•"/>
            </a:pPr>
            <a:r>
              <a:rPr lang="en-US" sz="2400" dirty="0">
                <a:solidFill>
                  <a:srgbClr val="000000"/>
                </a:solidFill>
                <a:latin typeface="Calibri"/>
                <a:ea typeface="Lucida Grande"/>
                <a:cs typeface="Lucida Grande"/>
              </a:rPr>
              <a:t>Norwegian Labour and Welfare Administration</a:t>
            </a:r>
          </a:p>
          <a:p>
            <a:pPr marL="685800" lvl="1" indent="-342900" algn="l" fontAlgn="auto">
              <a:spcAft>
                <a:spcPts val="0"/>
              </a:spcAft>
              <a:buFont typeface="Arial"/>
              <a:buChar char="•"/>
            </a:pPr>
            <a:r>
              <a:rPr lang="en-US" sz="2100" dirty="0">
                <a:solidFill>
                  <a:srgbClr val="000000"/>
                </a:solidFill>
                <a:latin typeface="Calibri"/>
                <a:ea typeface="Lucida Grande"/>
                <a:cs typeface="Lucida Grande"/>
              </a:rPr>
              <a:t>Inclusive Workplace Advisor</a:t>
            </a:r>
          </a:p>
          <a:p>
            <a:pPr marL="342900" indent="-342900" algn="l" fontAlgn="auto">
              <a:spcAft>
                <a:spcPts val="0"/>
              </a:spcAft>
              <a:buFont typeface="Arial"/>
              <a:buChar char="•"/>
            </a:pPr>
            <a:r>
              <a:rPr lang="en-US" sz="2400" dirty="0">
                <a:solidFill>
                  <a:srgbClr val="000000"/>
                </a:solidFill>
                <a:latin typeface="Calibri"/>
              </a:rPr>
              <a:t>FINRA</a:t>
            </a:r>
          </a:p>
          <a:p>
            <a:pPr marL="685800" lvl="1" indent="-342900" algn="l" fontAlgn="auto">
              <a:spcAft>
                <a:spcPts val="0"/>
              </a:spcAft>
              <a:buFont typeface="Arial"/>
              <a:buChar char="•"/>
            </a:pPr>
            <a:r>
              <a:rPr lang="en-US" sz="2100" dirty="0">
                <a:solidFill>
                  <a:srgbClr val="000000"/>
                </a:solidFill>
                <a:latin typeface="Calibri"/>
              </a:rPr>
              <a:t>HR Sr. Associate, Training &amp; Development</a:t>
            </a:r>
          </a:p>
          <a:p>
            <a:pPr marL="342900" indent="-342900" algn="l" fontAlgn="auto">
              <a:spcAft>
                <a:spcPts val="0"/>
              </a:spcAft>
              <a:buFont typeface="Arial"/>
              <a:buChar char="•"/>
            </a:pPr>
            <a:r>
              <a:rPr lang="en-US" sz="2400" dirty="0">
                <a:solidFill>
                  <a:srgbClr val="000000"/>
                </a:solidFill>
                <a:latin typeface="Calibri"/>
              </a:rPr>
              <a:t>American Humane Society</a:t>
            </a:r>
          </a:p>
          <a:p>
            <a:pPr marL="685800" lvl="1" indent="-342900" algn="l" fontAlgn="auto">
              <a:spcAft>
                <a:spcPts val="0"/>
              </a:spcAft>
              <a:buFont typeface="Arial"/>
              <a:buChar char="•"/>
            </a:pPr>
            <a:r>
              <a:rPr lang="en-US" sz="2100" dirty="0">
                <a:solidFill>
                  <a:srgbClr val="000000"/>
                </a:solidFill>
                <a:latin typeface="Calibri"/>
              </a:rPr>
              <a:t>HR and Legal Coordinator</a:t>
            </a:r>
          </a:p>
          <a:p>
            <a:pPr marL="342900" indent="-342900" algn="l" fontAlgn="auto">
              <a:spcAft>
                <a:spcPts val="0"/>
              </a:spcAft>
              <a:buFont typeface="Arial"/>
              <a:buChar char="•"/>
            </a:pPr>
            <a:r>
              <a:rPr lang="en-US" sz="2400" dirty="0">
                <a:solidFill>
                  <a:srgbClr val="000000"/>
                </a:solidFill>
                <a:latin typeface="Calibri"/>
              </a:rPr>
              <a:t>NIH</a:t>
            </a:r>
          </a:p>
          <a:p>
            <a:pPr marL="685800" lvl="1" indent="-342900" algn="l" fontAlgn="auto">
              <a:spcAft>
                <a:spcPts val="0"/>
              </a:spcAft>
              <a:buFont typeface="Arial"/>
              <a:buChar char="•"/>
            </a:pPr>
            <a:r>
              <a:rPr lang="en-US" sz="2100" dirty="0">
                <a:solidFill>
                  <a:srgbClr val="000000"/>
                </a:solidFill>
                <a:latin typeface="Calibri"/>
              </a:rPr>
              <a:t>Chief/Consultant</a:t>
            </a:r>
          </a:p>
          <a:p>
            <a:pPr fontAlgn="auto">
              <a:spcAft>
                <a:spcPts val="0"/>
              </a:spcAft>
            </a:pPr>
            <a:endParaRPr lang="en-US" sz="2400" dirty="0">
              <a:solidFill>
                <a:prstClr val="black">
                  <a:tint val="75000"/>
                </a:prstClr>
              </a:solidFill>
              <a:latin typeface="Calibri"/>
            </a:endParaRPr>
          </a:p>
        </p:txBody>
      </p:sp>
      <p:sp>
        <p:nvSpPr>
          <p:cNvPr id="7" name="Title 1"/>
          <p:cNvSpPr txBox="1">
            <a:spLocks/>
          </p:cNvSpPr>
          <p:nvPr/>
        </p:nvSpPr>
        <p:spPr>
          <a:xfrm>
            <a:off x="419100" y="949997"/>
            <a:ext cx="8020050" cy="762000"/>
          </a:xfrm>
          <a:prstGeom prst="rect">
            <a:avLst/>
          </a:prstGeom>
          <a:ln w="38100">
            <a:solidFill>
              <a:srgbClr val="FFC000"/>
            </a:solidFill>
          </a:ln>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300" dirty="0">
                <a:solidFill>
                  <a:prstClr val="black"/>
                </a:solidFill>
                <a:latin typeface="Calibri"/>
              </a:rPr>
              <a:t>Where Some of Our Alumni Work</a:t>
            </a:r>
          </a:p>
        </p:txBody>
      </p:sp>
    </p:spTree>
    <p:extLst>
      <p:ext uri="{BB962C8B-B14F-4D97-AF65-F5344CB8AC3E}">
        <p14:creationId xmlns:p14="http://schemas.microsoft.com/office/powerpoint/2010/main" val="23408800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4966</TotalTime>
  <Words>2830</Words>
  <Application>Microsoft Macintosh PowerPoint</Application>
  <PresentationFormat>On-screen Show (4:3)</PresentationFormat>
  <Paragraphs>303</Paragraphs>
  <Slides>32</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Calibri</vt:lpstr>
      <vt:lpstr>Calibri Light</vt:lpstr>
      <vt:lpstr>Trebuchet MS</vt:lpstr>
      <vt:lpstr>Wingdings 2</vt:lpstr>
      <vt:lpstr>Wingdings 3</vt:lpstr>
      <vt:lpstr>Revolution</vt:lpstr>
      <vt:lpstr>Office Theme</vt:lpstr>
      <vt:lpstr>The Field of I/O Psychology  Elliot D. Lasson, Ph.D., SHRM-SCP  Graduate Program Director, UMBC’s Masters of I/O Psychology Program  Presented to UMBC PSI CHI November 17, 2021</vt:lpstr>
      <vt:lpstr>What is I/O   Psychology?</vt:lpstr>
      <vt:lpstr>PowerPoint Presentation</vt:lpstr>
      <vt:lpstr>PowerPoint Presentation</vt:lpstr>
      <vt:lpstr>UMBC Masters of I/O Psychology Program Overview</vt:lpstr>
      <vt:lpstr>Program Highlights</vt:lpstr>
      <vt:lpstr>I/O Psychology Program Details</vt:lpstr>
      <vt:lpstr>Current Course Offerings</vt:lpstr>
      <vt:lpstr>PowerPoint Presentation</vt:lpstr>
      <vt:lpstr>PowerPoint Presentation</vt:lpstr>
      <vt:lpstr>PowerPoint Presentation</vt:lpstr>
      <vt:lpstr>Mentorship &gt;&gt; Experience &gt;&gt; Partnerships</vt:lpstr>
      <vt:lpstr>   Fall 2022 Deadline:    May 15, 2022      </vt:lpstr>
      <vt:lpstr>Your Resources</vt:lpstr>
      <vt:lpstr>The Psychology of Interviewing</vt:lpstr>
      <vt:lpstr>An employment interview is:</vt:lpstr>
      <vt:lpstr>Organizations use interviews to:</vt:lpstr>
      <vt:lpstr>Interview Formats</vt:lpstr>
      <vt:lpstr>Drawbacks of Interviews</vt:lpstr>
      <vt:lpstr>Interviewer Biases and Stereotypes</vt:lpstr>
      <vt:lpstr>So, why are they so popular?</vt:lpstr>
      <vt:lpstr>Common Interview Questions</vt:lpstr>
      <vt:lpstr>More Common Interview Questions</vt:lpstr>
      <vt:lpstr>Legal Concerns</vt:lpstr>
      <vt:lpstr>Unlawful Questions</vt:lpstr>
      <vt:lpstr>More Potentially Unlawful Questions</vt:lpstr>
      <vt:lpstr>Parts of a Typical Interview</vt:lpstr>
      <vt:lpstr>Interview Question Categories</vt:lpstr>
      <vt:lpstr>Behavioral and Situational Questions</vt:lpstr>
      <vt:lpstr>Behavioral Question Example</vt:lpstr>
      <vt:lpstr>Situational Question Example</vt:lpstr>
      <vt:lpstr>Closing and Beyond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AWaters</dc:creator>
  <cp:lastModifiedBy>Microsoft Office User</cp:lastModifiedBy>
  <cp:revision>182</cp:revision>
  <cp:lastPrinted>2018-10-16T16:23:41Z</cp:lastPrinted>
  <dcterms:created xsi:type="dcterms:W3CDTF">2015-05-06T16:06:04Z</dcterms:created>
  <dcterms:modified xsi:type="dcterms:W3CDTF">2021-11-17T22:53:57Z</dcterms:modified>
</cp:coreProperties>
</file>