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57" r:id="rId4"/>
    <p:sldId id="258" r:id="rId5"/>
    <p:sldId id="262" r:id="rId6"/>
    <p:sldId id="266" r:id="rId7"/>
    <p:sldId id="263" r:id="rId8"/>
    <p:sldId id="264" r:id="rId9"/>
    <p:sldId id="265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80" r:id="rId19"/>
    <p:sldId id="281" r:id="rId20"/>
    <p:sldId id="283" r:id="rId21"/>
    <p:sldId id="284" r:id="rId22"/>
    <p:sldId id="285" r:id="rId23"/>
    <p:sldId id="286" r:id="rId24"/>
    <p:sldId id="287" r:id="rId25"/>
    <p:sldId id="288" r:id="rId26"/>
    <p:sldId id="290" r:id="rId27"/>
    <p:sldId id="289" r:id="rId28"/>
    <p:sldId id="279" r:id="rId29"/>
    <p:sldId id="292" r:id="rId30"/>
    <p:sldId id="259" r:id="rId31"/>
    <p:sldId id="260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6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77C7DC-3B48-420F-8F3F-34BED7A2243A}" type="doc">
      <dgm:prSet loTypeId="urn:microsoft.com/office/officeart/2011/layout/CircleProcess" loCatId="process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B18FD6E7-61F9-433B-985C-E515ABC59CA6}">
      <dgm:prSet phldrT="[Text]"/>
      <dgm:spPr>
        <a:solidFill>
          <a:schemeClr val="bg1">
            <a:lumMod val="65000"/>
          </a:schemeClr>
        </a:solidFill>
        <a:ln w="38100">
          <a:noFill/>
        </a:ln>
      </dgm:spPr>
      <dgm:t>
        <a:bodyPr/>
        <a:lstStyle/>
        <a:p>
          <a:r>
            <a:rPr lang="en-US" b="0" dirty="0">
              <a:latin typeface="Garamond" panose="02020404030301010803" pitchFamily="18" charset="0"/>
            </a:rPr>
            <a:t>Comprehensive Exam Course</a:t>
          </a:r>
        </a:p>
      </dgm:t>
    </dgm:pt>
    <dgm:pt modelId="{4DE8B79E-A348-4508-8CC5-791059DB4961}" type="parTrans" cxnId="{B084C92E-85B2-421D-AE1B-5FFF966F0FEE}">
      <dgm:prSet/>
      <dgm:spPr/>
      <dgm:t>
        <a:bodyPr/>
        <a:lstStyle/>
        <a:p>
          <a:endParaRPr lang="en-US"/>
        </a:p>
      </dgm:t>
    </dgm:pt>
    <dgm:pt modelId="{A129FCBB-B380-405E-AD5A-B3C43440F4F0}" type="sibTrans" cxnId="{B084C92E-85B2-421D-AE1B-5FFF966F0FEE}">
      <dgm:prSet/>
      <dgm:spPr/>
      <dgm:t>
        <a:bodyPr/>
        <a:lstStyle/>
        <a:p>
          <a:endParaRPr lang="en-US"/>
        </a:p>
      </dgm:t>
    </dgm:pt>
    <dgm:pt modelId="{E5144E0D-BF4C-4BA0-88A3-F4F9D418BC3A}">
      <dgm:prSet phldrT="[Text]"/>
      <dgm:spPr>
        <a:solidFill>
          <a:schemeClr val="bg1">
            <a:lumMod val="65000"/>
          </a:schemeClr>
        </a:solidFill>
        <a:ln w="38100">
          <a:noFill/>
        </a:ln>
      </dgm:spPr>
      <dgm:t>
        <a:bodyPr/>
        <a:lstStyle/>
        <a:p>
          <a:r>
            <a:rPr lang="en-US" b="0" dirty="0">
              <a:latin typeface="Garamond" panose="02020404030301010803" pitchFamily="18" charset="0"/>
            </a:rPr>
            <a:t>Dissertation Proposal</a:t>
          </a:r>
        </a:p>
      </dgm:t>
    </dgm:pt>
    <dgm:pt modelId="{78B7C445-99E1-4416-A5EC-3C575AD0E0EB}" type="parTrans" cxnId="{93294F7A-729B-4CA4-92B2-2A9DD58732B0}">
      <dgm:prSet/>
      <dgm:spPr/>
      <dgm:t>
        <a:bodyPr/>
        <a:lstStyle/>
        <a:p>
          <a:endParaRPr lang="en-US"/>
        </a:p>
      </dgm:t>
    </dgm:pt>
    <dgm:pt modelId="{08637D28-FBEE-4C4A-9D31-95EBE63D223D}" type="sibTrans" cxnId="{93294F7A-729B-4CA4-92B2-2A9DD58732B0}">
      <dgm:prSet/>
      <dgm:spPr/>
      <dgm:t>
        <a:bodyPr/>
        <a:lstStyle/>
        <a:p>
          <a:endParaRPr lang="en-US"/>
        </a:p>
      </dgm:t>
    </dgm:pt>
    <dgm:pt modelId="{8C8D5788-3D53-4679-A52C-04086BC26CD2}">
      <dgm:prSet phldrT="[Text]"/>
      <dgm:spPr>
        <a:solidFill>
          <a:schemeClr val="bg2">
            <a:lumMod val="75000"/>
            <a:alpha val="90000"/>
          </a:schemeClr>
        </a:solidFill>
        <a:ln w="38100">
          <a:noFill/>
        </a:ln>
      </dgm:spPr>
      <dgm:t>
        <a:bodyPr/>
        <a:lstStyle/>
        <a:p>
          <a:r>
            <a:rPr lang="en-US" b="0" dirty="0">
              <a:latin typeface="Garamond" panose="02020404030301010803" pitchFamily="18" charset="0"/>
            </a:rPr>
            <a:t>Candidacy &amp; Dissertation Writing</a:t>
          </a:r>
        </a:p>
      </dgm:t>
    </dgm:pt>
    <dgm:pt modelId="{DEA89EDA-EC56-4816-905E-0480C1EF7932}" type="parTrans" cxnId="{FCCE3211-D676-4FCC-B016-C0D2AFA16863}">
      <dgm:prSet/>
      <dgm:spPr/>
      <dgm:t>
        <a:bodyPr/>
        <a:lstStyle/>
        <a:p>
          <a:endParaRPr lang="en-US"/>
        </a:p>
      </dgm:t>
    </dgm:pt>
    <dgm:pt modelId="{C261AB4B-3724-4067-9540-C0D1D00C12B3}" type="sibTrans" cxnId="{FCCE3211-D676-4FCC-B016-C0D2AFA16863}">
      <dgm:prSet/>
      <dgm:spPr/>
      <dgm:t>
        <a:bodyPr/>
        <a:lstStyle/>
        <a:p>
          <a:endParaRPr lang="en-US"/>
        </a:p>
      </dgm:t>
    </dgm:pt>
    <dgm:pt modelId="{91D78C01-9591-48A2-9117-39733E04F164}">
      <dgm:prSet phldrT="[Text]"/>
      <dgm:spPr>
        <a:solidFill>
          <a:schemeClr val="bg1">
            <a:lumMod val="65000"/>
          </a:schemeClr>
        </a:solidFill>
        <a:ln w="38100">
          <a:noFill/>
        </a:ln>
      </dgm:spPr>
      <dgm:t>
        <a:bodyPr/>
        <a:lstStyle/>
        <a:p>
          <a:r>
            <a:rPr lang="en-US" b="0" dirty="0">
              <a:latin typeface="Garamond" panose="02020404030301010803" pitchFamily="18" charset="0"/>
            </a:rPr>
            <a:t>Dissertation Defense &amp; Completion</a:t>
          </a:r>
        </a:p>
      </dgm:t>
    </dgm:pt>
    <dgm:pt modelId="{939A331E-AD87-4349-838B-31505FD58055}" type="parTrans" cxnId="{189B2750-C382-4A11-BC8D-9899C0C4EA22}">
      <dgm:prSet/>
      <dgm:spPr/>
      <dgm:t>
        <a:bodyPr/>
        <a:lstStyle/>
        <a:p>
          <a:endParaRPr lang="en-US"/>
        </a:p>
      </dgm:t>
    </dgm:pt>
    <dgm:pt modelId="{9F9FAA3D-3DE6-44CD-A45C-5B3BA9174DBE}" type="sibTrans" cxnId="{189B2750-C382-4A11-BC8D-9899C0C4EA22}">
      <dgm:prSet/>
      <dgm:spPr/>
      <dgm:t>
        <a:bodyPr/>
        <a:lstStyle/>
        <a:p>
          <a:endParaRPr lang="en-US"/>
        </a:p>
      </dgm:t>
    </dgm:pt>
    <dgm:pt modelId="{EBB92E56-D064-40D3-AE6E-709C7DAA4A5B}" type="pres">
      <dgm:prSet presAssocID="{9C77C7DC-3B48-420F-8F3F-34BED7A2243A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DF82737-939A-4FB7-9144-3611A6594D7E}" type="pres">
      <dgm:prSet presAssocID="{91D78C01-9591-48A2-9117-39733E04F164}" presName="Accent4" presStyleCnt="0"/>
      <dgm:spPr/>
    </dgm:pt>
    <dgm:pt modelId="{BA2B1061-AC21-4889-9AC1-5DC880BBCB45}" type="pres">
      <dgm:prSet presAssocID="{91D78C01-9591-48A2-9117-39733E04F164}" presName="Accent" presStyleLbl="node1" presStyleIdx="0" presStyleCnt="4"/>
      <dgm:spPr/>
    </dgm:pt>
    <dgm:pt modelId="{F07E9098-3F7A-4564-9B73-DAAF4C14B15C}" type="pres">
      <dgm:prSet presAssocID="{91D78C01-9591-48A2-9117-39733E04F164}" presName="ParentBackground4" presStyleCnt="0"/>
      <dgm:spPr/>
    </dgm:pt>
    <dgm:pt modelId="{7CF295D8-CFCA-4D7F-99E4-3051B3D436D2}" type="pres">
      <dgm:prSet presAssocID="{91D78C01-9591-48A2-9117-39733E04F164}" presName="ParentBackground" presStyleLbl="fgAcc1" presStyleIdx="0" presStyleCnt="4"/>
      <dgm:spPr/>
      <dgm:t>
        <a:bodyPr/>
        <a:lstStyle/>
        <a:p>
          <a:endParaRPr lang="en-US"/>
        </a:p>
      </dgm:t>
    </dgm:pt>
    <dgm:pt modelId="{38535A33-4977-429D-9E59-D8339CACC1BB}" type="pres">
      <dgm:prSet presAssocID="{91D78C01-9591-48A2-9117-39733E04F164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FD1861-31AE-4411-9518-DF7173224EEA}" type="pres">
      <dgm:prSet presAssocID="{8C8D5788-3D53-4679-A52C-04086BC26CD2}" presName="Accent3" presStyleCnt="0"/>
      <dgm:spPr/>
    </dgm:pt>
    <dgm:pt modelId="{65E1E871-2396-430C-B4CF-59201ED50EA5}" type="pres">
      <dgm:prSet presAssocID="{8C8D5788-3D53-4679-A52C-04086BC26CD2}" presName="Accent" presStyleLbl="node1" presStyleIdx="1" presStyleCnt="4"/>
      <dgm:spPr/>
    </dgm:pt>
    <dgm:pt modelId="{09CB8C14-142F-424D-8CBB-D23EAB031393}" type="pres">
      <dgm:prSet presAssocID="{8C8D5788-3D53-4679-A52C-04086BC26CD2}" presName="ParentBackground3" presStyleCnt="0"/>
      <dgm:spPr/>
    </dgm:pt>
    <dgm:pt modelId="{239092AF-2E43-4FAD-A3EF-5AC336437DA9}" type="pres">
      <dgm:prSet presAssocID="{8C8D5788-3D53-4679-A52C-04086BC26CD2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2738B59A-DBC8-4C7E-B6A6-6DB327781204}" type="pres">
      <dgm:prSet presAssocID="{8C8D5788-3D53-4679-A52C-04086BC26CD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9F5DD3-B8DB-40BF-9646-CA7BFE5502E3}" type="pres">
      <dgm:prSet presAssocID="{E5144E0D-BF4C-4BA0-88A3-F4F9D418BC3A}" presName="Accent2" presStyleCnt="0"/>
      <dgm:spPr/>
    </dgm:pt>
    <dgm:pt modelId="{D2E96981-00A7-43D6-9CF0-BD4635EFAE8D}" type="pres">
      <dgm:prSet presAssocID="{E5144E0D-BF4C-4BA0-88A3-F4F9D418BC3A}" presName="Accent" presStyleLbl="node1" presStyleIdx="2" presStyleCnt="4"/>
      <dgm:spPr/>
    </dgm:pt>
    <dgm:pt modelId="{AF0B80A9-F884-495A-8498-731FCF61EECC}" type="pres">
      <dgm:prSet presAssocID="{E5144E0D-BF4C-4BA0-88A3-F4F9D418BC3A}" presName="ParentBackground2" presStyleCnt="0"/>
      <dgm:spPr/>
    </dgm:pt>
    <dgm:pt modelId="{3FEA9011-D520-4D68-8E19-B6B621E0490E}" type="pres">
      <dgm:prSet presAssocID="{E5144E0D-BF4C-4BA0-88A3-F4F9D418BC3A}" presName="ParentBackground" presStyleLbl="fgAcc1" presStyleIdx="2" presStyleCnt="4" custLinFactNeighborX="-647" custLinFactNeighborY="-1295"/>
      <dgm:spPr/>
      <dgm:t>
        <a:bodyPr/>
        <a:lstStyle/>
        <a:p>
          <a:endParaRPr lang="en-US"/>
        </a:p>
      </dgm:t>
    </dgm:pt>
    <dgm:pt modelId="{9D55BEB0-8F98-4E93-8F36-A298DD62B739}" type="pres">
      <dgm:prSet presAssocID="{E5144E0D-BF4C-4BA0-88A3-F4F9D418BC3A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B20B6E-8C5B-47C6-B803-E2862D1BC109}" type="pres">
      <dgm:prSet presAssocID="{B18FD6E7-61F9-433B-985C-E515ABC59CA6}" presName="Accent1" presStyleCnt="0"/>
      <dgm:spPr/>
    </dgm:pt>
    <dgm:pt modelId="{F736DA42-5021-4542-B369-04791A4A3A29}" type="pres">
      <dgm:prSet presAssocID="{B18FD6E7-61F9-433B-985C-E515ABC59CA6}" presName="Accent" presStyleLbl="node1" presStyleIdx="3" presStyleCnt="4"/>
      <dgm:spPr/>
    </dgm:pt>
    <dgm:pt modelId="{A43DB8B7-2394-4BB2-81BC-2E5DA1737ADC}" type="pres">
      <dgm:prSet presAssocID="{B18FD6E7-61F9-433B-985C-E515ABC59CA6}" presName="ParentBackground1" presStyleCnt="0"/>
      <dgm:spPr/>
    </dgm:pt>
    <dgm:pt modelId="{C5784FED-268B-4470-89E4-20D4BFB73833}" type="pres">
      <dgm:prSet presAssocID="{B18FD6E7-61F9-433B-985C-E515ABC59CA6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CE072042-9116-492B-BC2D-E1C0F365D261}" type="pres">
      <dgm:prSet presAssocID="{B18FD6E7-61F9-433B-985C-E515ABC59CA6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9B2750-C382-4A11-BC8D-9899C0C4EA22}" srcId="{9C77C7DC-3B48-420F-8F3F-34BED7A2243A}" destId="{91D78C01-9591-48A2-9117-39733E04F164}" srcOrd="3" destOrd="0" parTransId="{939A331E-AD87-4349-838B-31505FD58055}" sibTransId="{9F9FAA3D-3DE6-44CD-A45C-5B3BA9174DBE}"/>
    <dgm:cxn modelId="{5D63BE53-52A1-4C66-9BA3-A3FF17343988}" type="presOf" srcId="{9C77C7DC-3B48-420F-8F3F-34BED7A2243A}" destId="{EBB92E56-D064-40D3-AE6E-709C7DAA4A5B}" srcOrd="0" destOrd="0" presId="urn:microsoft.com/office/officeart/2011/layout/CircleProcess"/>
    <dgm:cxn modelId="{2C76E37D-1C35-4FF3-A47E-08858D3848FE}" type="presOf" srcId="{E5144E0D-BF4C-4BA0-88A3-F4F9D418BC3A}" destId="{3FEA9011-D520-4D68-8E19-B6B621E0490E}" srcOrd="0" destOrd="0" presId="urn:microsoft.com/office/officeart/2011/layout/CircleProcess"/>
    <dgm:cxn modelId="{B084C92E-85B2-421D-AE1B-5FFF966F0FEE}" srcId="{9C77C7DC-3B48-420F-8F3F-34BED7A2243A}" destId="{B18FD6E7-61F9-433B-985C-E515ABC59CA6}" srcOrd="0" destOrd="0" parTransId="{4DE8B79E-A348-4508-8CC5-791059DB4961}" sibTransId="{A129FCBB-B380-405E-AD5A-B3C43440F4F0}"/>
    <dgm:cxn modelId="{D9FC644F-604C-40FA-A434-61D94CD4F094}" type="presOf" srcId="{B18FD6E7-61F9-433B-985C-E515ABC59CA6}" destId="{CE072042-9116-492B-BC2D-E1C0F365D261}" srcOrd="1" destOrd="0" presId="urn:microsoft.com/office/officeart/2011/layout/CircleProcess"/>
    <dgm:cxn modelId="{FCCE3211-D676-4FCC-B016-C0D2AFA16863}" srcId="{9C77C7DC-3B48-420F-8F3F-34BED7A2243A}" destId="{8C8D5788-3D53-4679-A52C-04086BC26CD2}" srcOrd="2" destOrd="0" parTransId="{DEA89EDA-EC56-4816-905E-0480C1EF7932}" sibTransId="{C261AB4B-3724-4067-9540-C0D1D00C12B3}"/>
    <dgm:cxn modelId="{BE04D106-0369-4C75-8ACB-6538C8EB7B57}" type="presOf" srcId="{8C8D5788-3D53-4679-A52C-04086BC26CD2}" destId="{239092AF-2E43-4FAD-A3EF-5AC336437DA9}" srcOrd="0" destOrd="0" presId="urn:microsoft.com/office/officeart/2011/layout/CircleProcess"/>
    <dgm:cxn modelId="{44BAF865-4546-4AB8-A75E-92CBD45FFAE1}" type="presOf" srcId="{91D78C01-9591-48A2-9117-39733E04F164}" destId="{7CF295D8-CFCA-4D7F-99E4-3051B3D436D2}" srcOrd="0" destOrd="0" presId="urn:microsoft.com/office/officeart/2011/layout/CircleProcess"/>
    <dgm:cxn modelId="{12FB5ACD-93CA-44E8-994D-005A7C056B09}" type="presOf" srcId="{E5144E0D-BF4C-4BA0-88A3-F4F9D418BC3A}" destId="{9D55BEB0-8F98-4E93-8F36-A298DD62B739}" srcOrd="1" destOrd="0" presId="urn:microsoft.com/office/officeart/2011/layout/CircleProcess"/>
    <dgm:cxn modelId="{93294F7A-729B-4CA4-92B2-2A9DD58732B0}" srcId="{9C77C7DC-3B48-420F-8F3F-34BED7A2243A}" destId="{E5144E0D-BF4C-4BA0-88A3-F4F9D418BC3A}" srcOrd="1" destOrd="0" parTransId="{78B7C445-99E1-4416-A5EC-3C575AD0E0EB}" sibTransId="{08637D28-FBEE-4C4A-9D31-95EBE63D223D}"/>
    <dgm:cxn modelId="{4ECE5553-C9E2-4077-B3A2-6F49B4275A9F}" type="presOf" srcId="{8C8D5788-3D53-4679-A52C-04086BC26CD2}" destId="{2738B59A-DBC8-4C7E-B6A6-6DB327781204}" srcOrd="1" destOrd="0" presId="urn:microsoft.com/office/officeart/2011/layout/CircleProcess"/>
    <dgm:cxn modelId="{3B8DA563-78D8-48CE-B5C2-E42B430B8104}" type="presOf" srcId="{91D78C01-9591-48A2-9117-39733E04F164}" destId="{38535A33-4977-429D-9E59-D8339CACC1BB}" srcOrd="1" destOrd="0" presId="urn:microsoft.com/office/officeart/2011/layout/CircleProcess"/>
    <dgm:cxn modelId="{A7A56000-CE0A-420B-AE22-AA28A58CA98E}" type="presOf" srcId="{B18FD6E7-61F9-433B-985C-E515ABC59CA6}" destId="{C5784FED-268B-4470-89E4-20D4BFB73833}" srcOrd="0" destOrd="0" presId="urn:microsoft.com/office/officeart/2011/layout/CircleProcess"/>
    <dgm:cxn modelId="{26600E57-2496-4743-9A07-D4C35AEBBC78}" type="presParOf" srcId="{EBB92E56-D064-40D3-AE6E-709C7DAA4A5B}" destId="{ADF82737-939A-4FB7-9144-3611A6594D7E}" srcOrd="0" destOrd="0" presId="urn:microsoft.com/office/officeart/2011/layout/CircleProcess"/>
    <dgm:cxn modelId="{36DE2EB3-5B54-4D3D-BA94-0A1B1F36A3B9}" type="presParOf" srcId="{ADF82737-939A-4FB7-9144-3611A6594D7E}" destId="{BA2B1061-AC21-4889-9AC1-5DC880BBCB45}" srcOrd="0" destOrd="0" presId="urn:microsoft.com/office/officeart/2011/layout/CircleProcess"/>
    <dgm:cxn modelId="{B2C7869D-58DF-4F34-B281-3EA034D494F3}" type="presParOf" srcId="{EBB92E56-D064-40D3-AE6E-709C7DAA4A5B}" destId="{F07E9098-3F7A-4564-9B73-DAAF4C14B15C}" srcOrd="1" destOrd="0" presId="urn:microsoft.com/office/officeart/2011/layout/CircleProcess"/>
    <dgm:cxn modelId="{7AA879AD-D230-48DA-95F9-E64F25641FAF}" type="presParOf" srcId="{F07E9098-3F7A-4564-9B73-DAAF4C14B15C}" destId="{7CF295D8-CFCA-4D7F-99E4-3051B3D436D2}" srcOrd="0" destOrd="0" presId="urn:microsoft.com/office/officeart/2011/layout/CircleProcess"/>
    <dgm:cxn modelId="{1D9FADC7-06F0-40E6-BFED-6808C84D6E55}" type="presParOf" srcId="{EBB92E56-D064-40D3-AE6E-709C7DAA4A5B}" destId="{38535A33-4977-429D-9E59-D8339CACC1BB}" srcOrd="2" destOrd="0" presId="urn:microsoft.com/office/officeart/2011/layout/CircleProcess"/>
    <dgm:cxn modelId="{EA5340B0-3C78-4967-A74E-DB98C3942C65}" type="presParOf" srcId="{EBB92E56-D064-40D3-AE6E-709C7DAA4A5B}" destId="{E0FD1861-31AE-4411-9518-DF7173224EEA}" srcOrd="3" destOrd="0" presId="urn:microsoft.com/office/officeart/2011/layout/CircleProcess"/>
    <dgm:cxn modelId="{B6CBE27D-217C-4C13-B019-BABBDEDD59D2}" type="presParOf" srcId="{E0FD1861-31AE-4411-9518-DF7173224EEA}" destId="{65E1E871-2396-430C-B4CF-59201ED50EA5}" srcOrd="0" destOrd="0" presId="urn:microsoft.com/office/officeart/2011/layout/CircleProcess"/>
    <dgm:cxn modelId="{78E3E413-7104-4F17-971E-33D9A28BB9FE}" type="presParOf" srcId="{EBB92E56-D064-40D3-AE6E-709C7DAA4A5B}" destId="{09CB8C14-142F-424D-8CBB-D23EAB031393}" srcOrd="4" destOrd="0" presId="urn:microsoft.com/office/officeart/2011/layout/CircleProcess"/>
    <dgm:cxn modelId="{631EE4D0-96C2-49FD-8026-50D559F7D863}" type="presParOf" srcId="{09CB8C14-142F-424D-8CBB-D23EAB031393}" destId="{239092AF-2E43-4FAD-A3EF-5AC336437DA9}" srcOrd="0" destOrd="0" presId="urn:microsoft.com/office/officeart/2011/layout/CircleProcess"/>
    <dgm:cxn modelId="{2297809E-A0AA-42A0-A84C-A76B748C796E}" type="presParOf" srcId="{EBB92E56-D064-40D3-AE6E-709C7DAA4A5B}" destId="{2738B59A-DBC8-4C7E-B6A6-6DB327781204}" srcOrd="5" destOrd="0" presId="urn:microsoft.com/office/officeart/2011/layout/CircleProcess"/>
    <dgm:cxn modelId="{5F6A13D7-5D4A-4D73-AA25-F68384DD8818}" type="presParOf" srcId="{EBB92E56-D064-40D3-AE6E-709C7DAA4A5B}" destId="{1E9F5DD3-B8DB-40BF-9646-CA7BFE5502E3}" srcOrd="6" destOrd="0" presId="urn:microsoft.com/office/officeart/2011/layout/CircleProcess"/>
    <dgm:cxn modelId="{7EFF2762-0F1A-4EF2-BAAE-2C959F0CC3A3}" type="presParOf" srcId="{1E9F5DD3-B8DB-40BF-9646-CA7BFE5502E3}" destId="{D2E96981-00A7-43D6-9CF0-BD4635EFAE8D}" srcOrd="0" destOrd="0" presId="urn:microsoft.com/office/officeart/2011/layout/CircleProcess"/>
    <dgm:cxn modelId="{5F4AE4BF-E9CF-4A43-8DCF-95FD0D24EBFE}" type="presParOf" srcId="{EBB92E56-D064-40D3-AE6E-709C7DAA4A5B}" destId="{AF0B80A9-F884-495A-8498-731FCF61EECC}" srcOrd="7" destOrd="0" presId="urn:microsoft.com/office/officeart/2011/layout/CircleProcess"/>
    <dgm:cxn modelId="{2289FBE2-8A0F-407D-95B6-12CD112B42D3}" type="presParOf" srcId="{AF0B80A9-F884-495A-8498-731FCF61EECC}" destId="{3FEA9011-D520-4D68-8E19-B6B621E0490E}" srcOrd="0" destOrd="0" presId="urn:microsoft.com/office/officeart/2011/layout/CircleProcess"/>
    <dgm:cxn modelId="{74C8A05A-F865-4AEB-A3EB-743A5FDC2DF6}" type="presParOf" srcId="{EBB92E56-D064-40D3-AE6E-709C7DAA4A5B}" destId="{9D55BEB0-8F98-4E93-8F36-A298DD62B739}" srcOrd="8" destOrd="0" presId="urn:microsoft.com/office/officeart/2011/layout/CircleProcess"/>
    <dgm:cxn modelId="{F8FBAC2F-FA61-4C00-B31D-6EBD02EE28E0}" type="presParOf" srcId="{EBB92E56-D064-40D3-AE6E-709C7DAA4A5B}" destId="{2DB20B6E-8C5B-47C6-B803-E2862D1BC109}" srcOrd="9" destOrd="0" presId="urn:microsoft.com/office/officeart/2011/layout/CircleProcess"/>
    <dgm:cxn modelId="{969C972A-3E34-4F46-9E76-66609221B34D}" type="presParOf" srcId="{2DB20B6E-8C5B-47C6-B803-E2862D1BC109}" destId="{F736DA42-5021-4542-B369-04791A4A3A29}" srcOrd="0" destOrd="0" presId="urn:microsoft.com/office/officeart/2011/layout/CircleProcess"/>
    <dgm:cxn modelId="{A4459BEA-D3F1-4360-9CA9-84C9FD0F8316}" type="presParOf" srcId="{EBB92E56-D064-40D3-AE6E-709C7DAA4A5B}" destId="{A43DB8B7-2394-4BB2-81BC-2E5DA1737ADC}" srcOrd="10" destOrd="0" presId="urn:microsoft.com/office/officeart/2011/layout/CircleProcess"/>
    <dgm:cxn modelId="{15243B34-70AB-4005-9D5B-26484EECCE2D}" type="presParOf" srcId="{A43DB8B7-2394-4BB2-81BC-2E5DA1737ADC}" destId="{C5784FED-268B-4470-89E4-20D4BFB73833}" srcOrd="0" destOrd="0" presId="urn:microsoft.com/office/officeart/2011/layout/CircleProcess"/>
    <dgm:cxn modelId="{26FE0D16-8742-4B11-93FF-6D57534C653A}" type="presParOf" srcId="{EBB92E56-D064-40D3-AE6E-709C7DAA4A5B}" destId="{CE072042-9116-492B-BC2D-E1C0F365D261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B1061-AC21-4889-9AC1-5DC880BBCB45}">
      <dsp:nvSpPr>
        <dsp:cNvPr id="0" name=""/>
        <dsp:cNvSpPr/>
      </dsp:nvSpPr>
      <dsp:spPr>
        <a:xfrm>
          <a:off x="6023012" y="1274503"/>
          <a:ext cx="1802554" cy="1802646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F295D8-CFCA-4D7F-99E4-3051B3D436D2}">
      <dsp:nvSpPr>
        <dsp:cNvPr id="0" name=""/>
        <dsp:cNvSpPr/>
      </dsp:nvSpPr>
      <dsp:spPr>
        <a:xfrm>
          <a:off x="6083304" y="1334602"/>
          <a:ext cx="1682745" cy="1682449"/>
        </a:xfrm>
        <a:prstGeom prst="ellipse">
          <a:avLst/>
        </a:prstGeom>
        <a:solidFill>
          <a:schemeClr val="bg1">
            <a:lumMod val="65000"/>
          </a:schemeClr>
        </a:solidFill>
        <a:ln w="381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>
              <a:latin typeface="Garamond" panose="02020404030301010803" pitchFamily="18" charset="0"/>
            </a:rPr>
            <a:t>Dissertation Defense &amp; Completion</a:t>
          </a:r>
        </a:p>
      </dsp:txBody>
      <dsp:txXfrm>
        <a:off x="6323696" y="1574997"/>
        <a:ext cx="1201960" cy="1201659"/>
      </dsp:txXfrm>
    </dsp:sp>
    <dsp:sp modelId="{65E1E871-2396-430C-B4CF-59201ED50EA5}">
      <dsp:nvSpPr>
        <dsp:cNvPr id="0" name=""/>
        <dsp:cNvSpPr/>
      </dsp:nvSpPr>
      <dsp:spPr>
        <a:xfrm rot="2700000">
          <a:off x="4152422" y="1274376"/>
          <a:ext cx="1802584" cy="1802584"/>
        </a:xfrm>
        <a:prstGeom prst="teardrop">
          <a:avLst>
            <a:gd name="adj" fmla="val 100000"/>
          </a:avLst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9092AF-2E43-4FAD-A3EF-5AC336437DA9}">
      <dsp:nvSpPr>
        <dsp:cNvPr id="0" name=""/>
        <dsp:cNvSpPr/>
      </dsp:nvSpPr>
      <dsp:spPr>
        <a:xfrm>
          <a:off x="4220458" y="1334602"/>
          <a:ext cx="1682745" cy="1682449"/>
        </a:xfrm>
        <a:prstGeom prst="ellipse">
          <a:avLst/>
        </a:prstGeom>
        <a:solidFill>
          <a:schemeClr val="bg2">
            <a:lumMod val="75000"/>
            <a:alpha val="90000"/>
          </a:schemeClr>
        </a:solidFill>
        <a:ln w="381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>
              <a:latin typeface="Garamond" panose="02020404030301010803" pitchFamily="18" charset="0"/>
            </a:rPr>
            <a:t>Candidacy &amp; Dissertation Writing</a:t>
          </a:r>
        </a:p>
      </dsp:txBody>
      <dsp:txXfrm>
        <a:off x="4460850" y="1574997"/>
        <a:ext cx="1201960" cy="1201659"/>
      </dsp:txXfrm>
    </dsp:sp>
    <dsp:sp modelId="{D2E96981-00A7-43D6-9CF0-BD4635EFAE8D}">
      <dsp:nvSpPr>
        <dsp:cNvPr id="0" name=""/>
        <dsp:cNvSpPr/>
      </dsp:nvSpPr>
      <dsp:spPr>
        <a:xfrm rot="2700000">
          <a:off x="2297305" y="1274376"/>
          <a:ext cx="1802584" cy="1802584"/>
        </a:xfrm>
        <a:prstGeom prst="teardrop">
          <a:avLst>
            <a:gd name="adj" fmla="val 100000"/>
          </a:avLst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EA9011-D520-4D68-8E19-B6B621E0490E}">
      <dsp:nvSpPr>
        <dsp:cNvPr id="0" name=""/>
        <dsp:cNvSpPr/>
      </dsp:nvSpPr>
      <dsp:spPr>
        <a:xfrm>
          <a:off x="2346724" y="1312814"/>
          <a:ext cx="1682745" cy="1682449"/>
        </a:xfrm>
        <a:prstGeom prst="ellipse">
          <a:avLst/>
        </a:prstGeom>
        <a:solidFill>
          <a:schemeClr val="bg1">
            <a:lumMod val="65000"/>
          </a:schemeClr>
        </a:solidFill>
        <a:ln w="381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>
              <a:latin typeface="Garamond" panose="02020404030301010803" pitchFamily="18" charset="0"/>
            </a:rPr>
            <a:t>Dissertation Proposal</a:t>
          </a:r>
        </a:p>
      </dsp:txBody>
      <dsp:txXfrm>
        <a:off x="2587116" y="1553209"/>
        <a:ext cx="1201960" cy="1201659"/>
      </dsp:txXfrm>
    </dsp:sp>
    <dsp:sp modelId="{F736DA42-5021-4542-B369-04791A4A3A29}">
      <dsp:nvSpPr>
        <dsp:cNvPr id="0" name=""/>
        <dsp:cNvSpPr/>
      </dsp:nvSpPr>
      <dsp:spPr>
        <a:xfrm rot="2700000">
          <a:off x="434459" y="1274376"/>
          <a:ext cx="1802584" cy="1802584"/>
        </a:xfrm>
        <a:prstGeom prst="teardrop">
          <a:avLst>
            <a:gd name="adj" fmla="val 100000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84FED-268B-4470-89E4-20D4BFB73833}">
      <dsp:nvSpPr>
        <dsp:cNvPr id="0" name=""/>
        <dsp:cNvSpPr/>
      </dsp:nvSpPr>
      <dsp:spPr>
        <a:xfrm>
          <a:off x="494766" y="1334602"/>
          <a:ext cx="1682745" cy="1682449"/>
        </a:xfrm>
        <a:prstGeom prst="ellipse">
          <a:avLst/>
        </a:prstGeom>
        <a:solidFill>
          <a:schemeClr val="bg1">
            <a:lumMod val="65000"/>
          </a:schemeClr>
        </a:solidFill>
        <a:ln w="381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>
              <a:latin typeface="Garamond" panose="02020404030301010803" pitchFamily="18" charset="0"/>
            </a:rPr>
            <a:t>Comprehensive Exam Course</a:t>
          </a:r>
        </a:p>
      </dsp:txBody>
      <dsp:txXfrm>
        <a:off x="735158" y="1574997"/>
        <a:ext cx="1201960" cy="1201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8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6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3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1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7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4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1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2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D2E77-5373-4EA1-B517-E002D4E2C7A5}" type="datetimeFigureOut">
              <a:rPr lang="en-US" smtClean="0"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B599-9B7A-469F-8DF2-DD27D036C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7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y3.my.umbc.edu/groups/publicpolicy/file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00D4A8-51D7-4AF7-8836-354DA9927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06346"/>
            <a:ext cx="7772400" cy="5461317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UMBC </a:t>
            </a:r>
            <a:br>
              <a:rPr lang="en-US" sz="4800" dirty="0"/>
            </a:br>
            <a:r>
              <a:rPr lang="en-US" sz="4800" dirty="0"/>
              <a:t>School of Public Policy</a:t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Doctoral Dissertation Pathway</a:t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>December 9, 2019</a:t>
            </a:r>
            <a:br>
              <a:rPr lang="en-US" sz="4800" dirty="0"/>
            </a:br>
            <a:r>
              <a:rPr lang="en-US" sz="4800" dirty="0"/>
              <a:t>Jane Arnold Lincove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27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4E0B5B-A5B2-4C37-ABEE-984BF8B53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2. Dissertation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Overview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 dissertation is an original work of empirical research that tests or advances theory in public policy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Completing a dissertation demonstrates that you understand theoretical frameworks and can apply them in empirical research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dissertation proposal is a formal plan for conducting this research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public policy dissertation proposal includes a written proposal and oral defense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033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26383"/>
            <a:ext cx="7886700" cy="5349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Steps towards proposing</a:t>
            </a:r>
          </a:p>
          <a:p>
            <a:pPr marL="0" indent="0">
              <a:buNone/>
            </a:pPr>
            <a:endParaRPr lang="en-US" dirty="0"/>
          </a:p>
          <a:p>
            <a:pPr marL="385763" indent="-385763">
              <a:buAutoNum type="arabicPeriod"/>
            </a:pPr>
            <a:r>
              <a:rPr lang="en-US" dirty="0"/>
              <a:t>Complete training and research protocols</a:t>
            </a:r>
          </a:p>
          <a:p>
            <a:pPr marL="385763" indent="-385763">
              <a:buAutoNum type="arabicPeriod"/>
            </a:pPr>
            <a:r>
              <a:rPr lang="en-US" dirty="0"/>
              <a:t>Write an abstract</a:t>
            </a:r>
          </a:p>
          <a:p>
            <a:pPr marL="385763" indent="-385763">
              <a:buAutoNum type="arabicPeriod"/>
            </a:pPr>
            <a:r>
              <a:rPr lang="en-US" dirty="0"/>
              <a:t>Form a committee</a:t>
            </a:r>
          </a:p>
          <a:p>
            <a:pPr marL="385763" indent="-385763">
              <a:buAutoNum type="arabicPeriod"/>
            </a:pPr>
            <a:r>
              <a:rPr lang="en-US" dirty="0"/>
              <a:t>Write a full proposal</a:t>
            </a:r>
          </a:p>
          <a:p>
            <a:pPr marL="385763" indent="-385763">
              <a:buAutoNum type="arabicPeriod"/>
            </a:pPr>
            <a:r>
              <a:rPr lang="en-US" dirty="0"/>
              <a:t>Oral defense</a:t>
            </a:r>
          </a:p>
          <a:p>
            <a:pPr marL="385763" indent="-385763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49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93874"/>
            <a:ext cx="7886700" cy="59460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Step 1: Complete training and research protocols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Students are responsible for ensuring that dissertation research is original and ethical!</a:t>
            </a:r>
          </a:p>
          <a:p>
            <a:pPr marL="0" indent="0" algn="ctr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Familiarize yourself with rules of attribution and plagiarism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Complete basic human subjects training plus required modules for your research subjects and methods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Apply for and obtain approval from UMBC’s institutional review board (IRB)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10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5858"/>
            <a:ext cx="7886700" cy="600472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Step 2: Write an abstract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research abstract is a short (2-page) document that summarizes your dissertation plans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Suggested components:</a:t>
            </a:r>
          </a:p>
          <a:p>
            <a:pPr marL="428625" indent="-428625">
              <a:buFont typeface="+mj-lt"/>
              <a:buAutoNum type="romanUcPeriod"/>
            </a:pPr>
            <a:r>
              <a:rPr lang="en-US" dirty="0"/>
              <a:t>Statement of research objective and motivation</a:t>
            </a:r>
          </a:p>
          <a:p>
            <a:pPr marL="428625" indent="-428625">
              <a:buFont typeface="+mj-lt"/>
              <a:buAutoNum type="romanUcPeriod"/>
            </a:pPr>
            <a:r>
              <a:rPr lang="en-US" dirty="0"/>
              <a:t>Proposed theoretical framework for analysis</a:t>
            </a:r>
          </a:p>
          <a:p>
            <a:pPr marL="428625" indent="-428625">
              <a:buFont typeface="+mj-lt"/>
              <a:buAutoNum type="romanUcPeriod"/>
            </a:pPr>
            <a:r>
              <a:rPr lang="en-US" dirty="0"/>
              <a:t> Research question and how it fills a gap in academic and policy knowledge</a:t>
            </a:r>
          </a:p>
          <a:p>
            <a:pPr marL="428625" indent="-428625">
              <a:buFont typeface="+mj-lt"/>
              <a:buAutoNum type="romanUcPeriod"/>
            </a:pPr>
            <a:r>
              <a:rPr lang="en-US" dirty="0"/>
              <a:t> Short bibliography of relevant prior studies (no page limit)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Completed abstract is submitted to the advisor to share will core and affiliate faculty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7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7400"/>
            <a:ext cx="7886700" cy="59998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300" dirty="0"/>
              <a:t>Step 3: Form a committee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Required committee membership (5 members) :</a:t>
            </a:r>
          </a:p>
          <a:p>
            <a:r>
              <a:rPr lang="en-US" dirty="0"/>
              <a:t>Chair (1) – must be “regular” graduate faculty AND affiliated with public policy</a:t>
            </a:r>
          </a:p>
          <a:p>
            <a:r>
              <a:rPr lang="en-US" dirty="0"/>
              <a:t>Readers (2) – must be “regular” graduate faculty in any UMBC department</a:t>
            </a:r>
          </a:p>
          <a:p>
            <a:r>
              <a:rPr lang="en-US" dirty="0"/>
              <a:t>External member (1) – must be a distinguished scholar who is </a:t>
            </a:r>
            <a:r>
              <a:rPr lang="en-US" u="sng" dirty="0"/>
              <a:t>not</a:t>
            </a:r>
            <a:r>
              <a:rPr lang="en-US" dirty="0"/>
              <a:t> a core faculty member in public policy</a:t>
            </a:r>
          </a:p>
          <a:p>
            <a:r>
              <a:rPr lang="en-US" dirty="0"/>
              <a:t>Open (1) – may be employed at UMBC or elsewhere with any faculty designation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All members must hold terminal degrees (preferably PhD’s)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External members must be approved by the graduate school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Check the graduate school website for faculty status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Choose members who can contribute expertise in theory, policy area, and methods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7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96078"/>
            <a:ext cx="7886700" cy="543794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Step 4: Write a proposal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During proposal writing, students can register for PUBL 898 (3-9 credits) to receive faculty support from your dissertation chair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Select your dissertation format:</a:t>
            </a:r>
          </a:p>
          <a:p>
            <a:pPr marL="385763" indent="-385763">
              <a:buAutoNum type="arabicPeriod"/>
            </a:pPr>
            <a:r>
              <a:rPr lang="en-US" dirty="0"/>
              <a:t>Multi-Chapter</a:t>
            </a:r>
          </a:p>
          <a:p>
            <a:pPr lvl="1"/>
            <a:r>
              <a:rPr lang="en-US" dirty="0"/>
              <a:t>cohesive work, appropriate for publication as a book</a:t>
            </a:r>
          </a:p>
          <a:p>
            <a:pPr marL="0" indent="0">
              <a:buNone/>
            </a:pPr>
            <a:endParaRPr lang="en-US" dirty="0"/>
          </a:p>
          <a:p>
            <a:pPr marL="385763" indent="-385763">
              <a:buFont typeface="+mj-lt"/>
              <a:buAutoNum type="arabicPeriod" startAt="2"/>
            </a:pPr>
            <a:r>
              <a:rPr lang="en-US" dirty="0"/>
              <a:t>Three-Paper</a:t>
            </a:r>
          </a:p>
          <a:p>
            <a:pPr lvl="1"/>
            <a:r>
              <a:rPr lang="en-US" dirty="0"/>
              <a:t>three distinct papers, publishable as journal articles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12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8941"/>
            <a:ext cx="7886700" cy="61758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Multi-Chapter Proposal Content </a:t>
            </a:r>
          </a:p>
          <a:p>
            <a:pPr marL="0" indent="0" algn="ctr">
              <a:buNone/>
            </a:pPr>
            <a:r>
              <a:rPr lang="en-US" dirty="0"/>
              <a:t>Recommended Outline</a:t>
            </a:r>
          </a:p>
          <a:p>
            <a:pPr marL="728663" lvl="1" indent="-385763">
              <a:buFont typeface="+mj-lt"/>
              <a:buAutoNum type="romanUcPeriod"/>
            </a:pPr>
            <a:r>
              <a:rPr lang="en-US" dirty="0"/>
              <a:t>Background, motivation, and statement of theoretical puzzle to be addressed</a:t>
            </a:r>
          </a:p>
          <a:p>
            <a:pPr marL="728663" lvl="1" indent="-385763">
              <a:buFont typeface="+mj-lt"/>
              <a:buAutoNum type="romanUcPeriod"/>
            </a:pPr>
            <a:r>
              <a:rPr lang="en-US" dirty="0"/>
              <a:t>Comprehensive review of extant literature and theory</a:t>
            </a:r>
          </a:p>
          <a:p>
            <a:pPr marL="728663" lvl="1" indent="-385763">
              <a:buFont typeface="+mj-lt"/>
              <a:buAutoNum type="romanUcPeriod"/>
            </a:pPr>
            <a:r>
              <a:rPr lang="en-US" dirty="0"/>
              <a:t>Clear statement of empirical research questions and potential contribution</a:t>
            </a:r>
          </a:p>
          <a:p>
            <a:pPr marL="728663" lvl="1" indent="-385763">
              <a:buFont typeface="+mj-lt"/>
              <a:buAutoNum type="romanUcPeriod"/>
            </a:pPr>
            <a:r>
              <a:rPr lang="en-US" dirty="0"/>
              <a:t>Description of and justification for planned research methods</a:t>
            </a:r>
          </a:p>
          <a:p>
            <a:pPr marL="728663" lvl="1" indent="-385763">
              <a:buFont typeface="+mj-lt"/>
              <a:buAutoNum type="romanUcPeriod"/>
            </a:pPr>
            <a:r>
              <a:rPr lang="en-US" dirty="0"/>
              <a:t>Description of planned data sources</a:t>
            </a:r>
          </a:p>
          <a:p>
            <a:pPr marL="728663" lvl="1" indent="-385763">
              <a:buFont typeface="+mj-lt"/>
              <a:buAutoNum type="romanUcPeriod"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Three-Paper Proposal</a:t>
            </a:r>
          </a:p>
          <a:p>
            <a:pPr marL="0" indent="0" algn="ctr">
              <a:buNone/>
            </a:pPr>
            <a:r>
              <a:rPr lang="en-US" dirty="0"/>
              <a:t>Recommended Format</a:t>
            </a:r>
          </a:p>
          <a:p>
            <a:pPr marL="771525" lvl="1" indent="-428625">
              <a:buFont typeface="+mj-lt"/>
              <a:buAutoNum type="romanUcPeriod"/>
            </a:pPr>
            <a:r>
              <a:rPr lang="en-US" dirty="0"/>
              <a:t>Complete, conference-quality draft of Paper 1</a:t>
            </a:r>
          </a:p>
          <a:p>
            <a:pPr marL="771525" lvl="1" indent="-428625">
              <a:buFont typeface="+mj-lt"/>
              <a:buAutoNum type="romanUcPeriod"/>
            </a:pPr>
            <a:r>
              <a:rPr lang="en-US" dirty="0"/>
              <a:t>1-2 page abstracts of papers 2 and 3</a:t>
            </a:r>
          </a:p>
          <a:p>
            <a:pPr marL="771525" lvl="1" indent="-428625">
              <a:buFont typeface="+mj-lt"/>
              <a:buAutoNum type="romanU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02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382"/>
            <a:ext cx="7886700" cy="6102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Step 5: Oral Proposal Defense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oral defense is a public event where you present your dissertation proposal to your full committee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This should be a helpful event where you get feedback from your expert committee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(More details on defenses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523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4A7D0D-6B52-4BC8-93F1-3A16ED81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3. Candidacy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9375"/>
            <a:ext cx="7886700" cy="52419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Doctoral candidacy is the period when you conduct your original research and write-up the results in a written dissertation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During candidacy, you must register for PUBL 899 (Dissertation Research) for a minimum of 2 semesters and 18 credit hours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also must submit paperwork to make this official:</a:t>
            </a:r>
          </a:p>
          <a:p>
            <a:r>
              <a:rPr lang="en-US" dirty="0">
                <a:solidFill>
                  <a:srgbClr val="0070C0"/>
                </a:solidFill>
              </a:rPr>
              <a:t>Application for Admission to Candidacy</a:t>
            </a:r>
          </a:p>
          <a:p>
            <a:r>
              <a:rPr lang="en-US" dirty="0">
                <a:solidFill>
                  <a:srgbClr val="0070C0"/>
                </a:solidFill>
              </a:rPr>
              <a:t>Nomination of Members of Final Doctoral Examination Committee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Paperwork must be submitted to the graduate school </a:t>
            </a:r>
            <a:r>
              <a:rPr lang="en-US" b="1" dirty="0">
                <a:sym typeface="Wingdings" panose="05000000000000000000" pitchFamily="2" charset="2"/>
              </a:rPr>
              <a:t>at least 6 months prior </a:t>
            </a:r>
            <a:r>
              <a:rPr lang="en-US" dirty="0">
                <a:sym typeface="Wingdings" panose="05000000000000000000" pitchFamily="2" charset="2"/>
              </a:rPr>
              <a:t>to a final dissertation defense</a:t>
            </a:r>
            <a:endParaRPr lang="en-US" dirty="0"/>
          </a:p>
          <a:p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89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23213"/>
            <a:ext cx="7886700" cy="59069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Candidacy is a student-driven period of independent dissertation research that can last from 2 semesters to several years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Tips for dissertation research</a:t>
            </a:r>
          </a:p>
          <a:p>
            <a:r>
              <a:rPr lang="en-US" sz="2600" dirty="0"/>
              <a:t>Choose a question about which you are genuinely interested in the answer</a:t>
            </a:r>
          </a:p>
          <a:p>
            <a:r>
              <a:rPr lang="en-US" sz="2600" dirty="0"/>
              <a:t>Select a project that does not rely on primary data collection</a:t>
            </a:r>
          </a:p>
          <a:p>
            <a:r>
              <a:rPr lang="en-US" sz="2600" dirty="0"/>
              <a:t>Continue to take coursework that supports your research</a:t>
            </a:r>
          </a:p>
          <a:p>
            <a:r>
              <a:rPr lang="en-US" sz="2600" dirty="0"/>
              <a:t>Seek frequent feedback from your chair and committee</a:t>
            </a:r>
          </a:p>
          <a:p>
            <a:r>
              <a:rPr lang="en-US" sz="2600" dirty="0"/>
              <a:t>Participate in a writing group</a:t>
            </a:r>
          </a:p>
          <a:p>
            <a:r>
              <a:rPr lang="en-US" sz="2600" dirty="0"/>
              <a:t>Schedule dissertation work as a weekly activity</a:t>
            </a:r>
          </a:p>
          <a:p>
            <a:r>
              <a:rPr lang="en-US" sz="2600" dirty="0"/>
              <a:t>Submit your work to present at academic conferences and publish in journals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11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056DC6-8AEB-4E1B-8405-1515B9658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D0C777-606B-49E9-B615-08DF4B670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+mj-lt"/>
              </a:rPr>
              <a:t>Rules are updated at:</a:t>
            </a:r>
          </a:p>
          <a:p>
            <a:pPr marL="0" indent="0" algn="ctr">
              <a:buNone/>
            </a:pPr>
            <a:endParaRPr lang="en-US" dirty="0">
              <a:latin typeface="+mj-lt"/>
            </a:endParaRPr>
          </a:p>
          <a:p>
            <a:pPr marL="0" indent="0" algn="ctr">
              <a:buNone/>
            </a:pPr>
            <a:r>
              <a:rPr lang="en-US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https://my3.my.umbc.edu/groups/publicpolicy/files</a:t>
            </a:r>
            <a:endParaRPr lang="en-US" dirty="0">
              <a:latin typeface="+mj-lt"/>
            </a:endParaRPr>
          </a:p>
          <a:p>
            <a:pPr marL="0" indent="0" algn="ctr">
              <a:buNone/>
            </a:pPr>
            <a:endParaRPr lang="en-US" dirty="0">
              <a:latin typeface="+mj-lt"/>
            </a:endParaRPr>
          </a:p>
          <a:p>
            <a:pPr marL="0" indent="0" algn="ctr">
              <a:buNone/>
            </a:pPr>
            <a:r>
              <a:rPr lang="en-US" dirty="0">
                <a:latin typeface="+mj-lt"/>
              </a:rPr>
              <a:t>Graduate Student Handbook</a:t>
            </a:r>
          </a:p>
          <a:p>
            <a:pPr marL="0" indent="0" algn="ctr">
              <a:buNone/>
            </a:pPr>
            <a:r>
              <a:rPr lang="en-US" dirty="0">
                <a:latin typeface="+mj-lt"/>
              </a:rPr>
              <a:t>Doctoral Dissertation Guidelines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14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1402CF-23A2-4EC7-9432-05B81AA48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4. Dissertation Defense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294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dissertation defense is a public oral presentation of the final written dissertation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defense occurs </a:t>
            </a:r>
            <a:r>
              <a:rPr lang="en-US" u="sng" dirty="0"/>
              <a:t>after</a:t>
            </a:r>
            <a:r>
              <a:rPr lang="en-US" dirty="0"/>
              <a:t> the full committee approves the content of the written dissertation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This is the culminating experience of the candidacy stage!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007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50350"/>
            <a:ext cx="7886700" cy="518367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000" dirty="0"/>
              <a:t>Steps to a defense</a:t>
            </a:r>
          </a:p>
          <a:p>
            <a:pPr marL="0" indent="0" algn="ctr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Approved candidacy paperwork (6 months in advance)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Complete 18 credits of PUBL 899 over at least 2 semesters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Submit a complete draft to full committee (at least 1 month in advance)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Committee chair and 2 committee members agree the written work is ready to defend (at least 2 weeks in advance)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Submit </a:t>
            </a:r>
            <a:r>
              <a:rPr lang="en-US" dirty="0">
                <a:solidFill>
                  <a:srgbClr val="0070C0"/>
                </a:solidFill>
              </a:rPr>
              <a:t>Readiness to Defend</a:t>
            </a:r>
            <a:r>
              <a:rPr lang="en-US" dirty="0"/>
              <a:t> form to the graduate school (2 weeks before defense)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06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5858"/>
            <a:ext cx="7886700" cy="59264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To schedule a defense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Find a time when all 5 committee members can attend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Inform the School of Public Policy (Shelley)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Book a room (Pam)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If any members are skyping the defense:</a:t>
            </a:r>
          </a:p>
          <a:p>
            <a:pPr lvl="1"/>
            <a:r>
              <a:rPr lang="en-US" dirty="0"/>
              <a:t>Inform the graduate school (2 weeks in advance)</a:t>
            </a:r>
          </a:p>
          <a:p>
            <a:pPr lvl="1"/>
            <a:r>
              <a:rPr lang="en-US" dirty="0"/>
              <a:t>Make sure the room has teleconference capability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02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35680"/>
            <a:ext cx="7886700" cy="576023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At the defense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candidate is responsible for technology in the room!  Make sure laptop, cables, etc. are available. (You can borrow equipment from Public Policy)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Make sure all committee members have a final copy of the proposal or dissertation and all needed information to attend (including those attending remotely)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Some students bring food. This is completely optional and will not affect the outcome.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Typical agenda: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Presentation of major findings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Q &amp; A from the audience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Q &amp; A from all committee members (hard questions!)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Private discussion by committee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dirty="0"/>
              <a:t>Final decision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785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7620"/>
            <a:ext cx="7886700" cy="550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After the defense (almost there)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Committees can ask for minor or major revisions after the oral defense. Your chair will coordinate and sign off on the final product.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Format and submit your dissertation to ProQuest. Formatting problems will (and often do) delay the final submission.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Forms, forms, forms (enough to get their own page)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494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688"/>
            <a:ext cx="7886700" cy="57313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Required forms to graduate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Before the defense:</a:t>
            </a:r>
          </a:p>
          <a:p>
            <a:r>
              <a:rPr lang="en-US" dirty="0"/>
              <a:t>Certification of Readiness to Defend</a:t>
            </a:r>
          </a:p>
          <a:p>
            <a:r>
              <a:rPr lang="en-US" dirty="0"/>
              <a:t>Announcement of PhD Dissertation Defense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At the defense:</a:t>
            </a:r>
          </a:p>
          <a:p>
            <a:r>
              <a:rPr lang="en-US" dirty="0"/>
              <a:t>Report of the Examining Committee</a:t>
            </a:r>
          </a:p>
          <a:p>
            <a:r>
              <a:rPr lang="en-US" dirty="0"/>
              <a:t>Application for Diploma</a:t>
            </a:r>
          </a:p>
          <a:p>
            <a:r>
              <a:rPr lang="en-US" dirty="0"/>
              <a:t>Approval of the PhD Dissertation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Before you leave:</a:t>
            </a:r>
          </a:p>
          <a:p>
            <a:r>
              <a:rPr lang="en-US" dirty="0"/>
              <a:t>PhD Exit Survey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23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AAC263-9DF5-4F9A-B9BA-FD7603A4F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FAQ’s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FBB1C2-4F90-4908-9F19-EAE7297FE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preferred style guide?</a:t>
            </a:r>
          </a:p>
          <a:p>
            <a:r>
              <a:rPr lang="en-US" dirty="0"/>
              <a:t>How long should my dissertation be?</a:t>
            </a:r>
          </a:p>
          <a:p>
            <a:r>
              <a:rPr lang="en-US" dirty="0"/>
              <a:t>Which format should I pick?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Universal answer:</a:t>
            </a:r>
          </a:p>
          <a:p>
            <a:pPr marL="0" indent="0">
              <a:buNone/>
            </a:pPr>
            <a:r>
              <a:rPr lang="en-US" dirty="0"/>
              <a:t>Pick the one that is most appropriate for your field and publication goals! </a:t>
            </a:r>
          </a:p>
          <a:p>
            <a:pPr marL="0" indent="0">
              <a:buNone/>
            </a:pPr>
            <a:r>
              <a:rPr lang="en-US" dirty="0"/>
              <a:t>Talk to your advisor!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84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3AA637-C6B6-40C3-8FD7-F19568F67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Helpful Hints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EDF1A5-E5FA-4F81-940F-615DB92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Know what a dissertation looks like in advance:</a:t>
            </a:r>
          </a:p>
          <a:p>
            <a:pPr lvl="1"/>
            <a:r>
              <a:rPr lang="en-US" dirty="0"/>
              <a:t>Examples in the reading room, ProQuest guidelines, UMBC library guidelines and style sheets, pick a style guide</a:t>
            </a:r>
          </a:p>
          <a:p>
            <a:pPr lvl="1"/>
            <a:endParaRPr lang="en-US" dirty="0"/>
          </a:p>
          <a:p>
            <a:r>
              <a:rPr lang="en-US" dirty="0"/>
              <a:t>Know what oral defenses are like:</a:t>
            </a:r>
          </a:p>
          <a:p>
            <a:pPr lvl="1"/>
            <a:r>
              <a:rPr lang="en-US" dirty="0"/>
              <a:t>All defenses are public. Attend at least one proposal and dissertation defense.</a:t>
            </a:r>
          </a:p>
          <a:p>
            <a:pPr lvl="1"/>
            <a:endParaRPr lang="en-US" dirty="0"/>
          </a:p>
          <a:p>
            <a:r>
              <a:rPr lang="en-US" dirty="0"/>
              <a:t>Professors are not copy editors. Consider hiring a professional editor for the final product. </a:t>
            </a:r>
          </a:p>
          <a:p>
            <a:pPr marL="342900" lvl="1" indent="0">
              <a:buNone/>
            </a:pPr>
            <a:endParaRPr lang="en-US" dirty="0"/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525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A97A3-A2DB-4936-8CA8-E59054008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 Things to Look Forward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2DC3A1-EACF-4059-A86D-08C3A840E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Candidacy Dinner</a:t>
            </a:r>
          </a:p>
          <a:p>
            <a:endParaRPr lang="en-US" dirty="0"/>
          </a:p>
          <a:p>
            <a:r>
              <a:rPr lang="en-US" dirty="0"/>
              <a:t>Hooding Ceremony</a:t>
            </a:r>
          </a:p>
          <a:p>
            <a:endParaRPr lang="en-US" dirty="0"/>
          </a:p>
          <a:p>
            <a:r>
              <a:rPr lang="en-US" dirty="0"/>
              <a:t>Graduation</a:t>
            </a:r>
          </a:p>
          <a:p>
            <a:endParaRPr lang="en-US" dirty="0"/>
          </a:p>
          <a:p>
            <a:r>
              <a:rPr lang="en-US" dirty="0"/>
              <a:t>Hearing your professors call you Doctor</a:t>
            </a:r>
          </a:p>
          <a:p>
            <a:endParaRPr lang="en-US" dirty="0"/>
          </a:p>
          <a:p>
            <a:r>
              <a:rPr lang="en-US" dirty="0"/>
              <a:t>A lifetime of prestige</a:t>
            </a:r>
          </a:p>
        </p:txBody>
      </p:sp>
    </p:spTree>
    <p:extLst>
      <p:ext uri="{BB962C8B-B14F-4D97-AF65-F5344CB8AC3E}">
        <p14:creationId xmlns:p14="http://schemas.microsoft.com/office/powerpoint/2010/main" val="587912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87CEEF-5BCF-4D16-9E3D-5DCD58269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 the Perplexed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7B1F7A-499E-4A37-B61B-425EDA896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my.umbc</a:t>
            </a:r>
            <a:r>
              <a:rPr lang="en-US" dirty="0"/>
              <a:t> Public Policy Group</a:t>
            </a:r>
          </a:p>
          <a:p>
            <a:endParaRPr lang="en-US" dirty="0"/>
          </a:p>
          <a:p>
            <a:r>
              <a:rPr lang="en-US" dirty="0"/>
              <a:t>Graduate School website</a:t>
            </a:r>
          </a:p>
          <a:p>
            <a:endParaRPr lang="en-US" dirty="0"/>
          </a:p>
          <a:p>
            <a:r>
              <a:rPr lang="en-US" dirty="0"/>
              <a:t>Public Policy Staff</a:t>
            </a:r>
          </a:p>
          <a:p>
            <a:endParaRPr lang="en-US" dirty="0"/>
          </a:p>
          <a:p>
            <a:r>
              <a:rPr lang="en-US" dirty="0"/>
              <a:t>UMBC Dissertation House</a:t>
            </a:r>
          </a:p>
        </p:txBody>
      </p:sp>
    </p:spTree>
    <p:extLst>
      <p:ext uri="{BB962C8B-B14F-4D97-AF65-F5344CB8AC3E}">
        <p14:creationId xmlns:p14="http://schemas.microsoft.com/office/powerpoint/2010/main" val="250244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4FC121-CD75-4E94-9ED6-2A8D5E58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Pathway to Completion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75FE9D03-7B0A-464C-9408-DE86D05A4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45397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0552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79688"/>
            <a:ext cx="7886700" cy="582868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Core Courses</a:t>
            </a:r>
          </a:p>
          <a:p>
            <a:pPr marL="0" indent="0" algn="ctr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PUBL 600 Research Methodology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PUBL 601 Political and Social Context of the Policymaking Process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PUBL 603 Theory and Practice of Policy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PUBL 604 Statistical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ECON 600 Policy Consequences of Economic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SOCY 606 Social Inequality and Social Policy (also PUBL 610 with Pam Bennett)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Timing: </a:t>
            </a:r>
          </a:p>
          <a:p>
            <a:pPr marL="0" indent="0">
              <a:buNone/>
            </a:pPr>
            <a:r>
              <a:rPr lang="en-US" dirty="0"/>
              <a:t>Students must complete </a:t>
            </a:r>
            <a:r>
              <a:rPr lang="en-US" i="1" dirty="0"/>
              <a:t>before</a:t>
            </a:r>
            <a:r>
              <a:rPr lang="en-US" dirty="0"/>
              <a:t> passing the comprehensive exam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1713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8721"/>
            <a:ext cx="7886700" cy="62932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b="1" dirty="0"/>
              <a:t>Specialization and elective courses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Elective Courses (at least 2):</a:t>
            </a:r>
          </a:p>
          <a:p>
            <a:pPr marL="0" indent="0">
              <a:buNone/>
            </a:pPr>
            <a:r>
              <a:rPr lang="en-US" dirty="0"/>
              <a:t>	PUBL 607 Statistical Application in Evaluation Research</a:t>
            </a:r>
          </a:p>
          <a:p>
            <a:pPr marL="0" indent="0">
              <a:buNone/>
            </a:pPr>
            <a:r>
              <a:rPr lang="en-US" dirty="0"/>
              <a:t>	PUBL 608 Multivariate Regression Analysis</a:t>
            </a:r>
          </a:p>
          <a:p>
            <a:pPr marL="0" indent="0">
              <a:buNone/>
            </a:pPr>
            <a:r>
              <a:rPr lang="en-US" dirty="0"/>
              <a:t>	PUBL 611 Causal Inference in Program Evaluation</a:t>
            </a:r>
          </a:p>
          <a:p>
            <a:pPr marL="0" indent="0">
              <a:buNone/>
            </a:pPr>
            <a:r>
              <a:rPr lang="en-US" dirty="0"/>
              <a:t>	ECON 605 Benefit-Cost Evaluation</a:t>
            </a:r>
          </a:p>
          <a:p>
            <a:pPr marL="0" indent="0">
              <a:buNone/>
            </a:pPr>
            <a:r>
              <a:rPr lang="en-US" dirty="0"/>
              <a:t>	ECON 611/612 Advanced Econometrics I &amp; II</a:t>
            </a:r>
          </a:p>
          <a:p>
            <a:pPr marL="0" indent="0">
              <a:buNone/>
            </a:pPr>
            <a:r>
              <a:rPr lang="en-US" dirty="0"/>
              <a:t>	SOCY 619 Qualitative Methods in Social Research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Specialization Courses</a:t>
            </a:r>
          </a:p>
          <a:p>
            <a:pPr marL="0" indent="0">
              <a:buNone/>
            </a:pPr>
            <a:r>
              <a:rPr lang="en-US" dirty="0"/>
              <a:t>	varies by specialization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Timing: </a:t>
            </a:r>
          </a:p>
          <a:p>
            <a:pPr marL="0" indent="0">
              <a:buNone/>
            </a:pPr>
            <a:r>
              <a:rPr lang="en-US" dirty="0"/>
              <a:t>Students must complete </a:t>
            </a:r>
            <a:r>
              <a:rPr lang="en-US" i="1" dirty="0"/>
              <a:t>before</a:t>
            </a:r>
            <a:r>
              <a:rPr lang="en-US" dirty="0"/>
              <a:t> advancing to candidacy but not necessarily before comprehensive exam</a:t>
            </a:r>
          </a:p>
          <a:p>
            <a:pPr marL="0" indent="0">
              <a:buNone/>
            </a:pPr>
            <a:r>
              <a:rPr lang="en-US" dirty="0"/>
              <a:t>Electives are not offered every year, so be strategic</a:t>
            </a:r>
          </a:p>
        </p:txBody>
      </p:sp>
    </p:spTree>
    <p:extLst>
      <p:ext uri="{BB962C8B-B14F-4D97-AF65-F5344CB8AC3E}">
        <p14:creationId xmlns:p14="http://schemas.microsoft.com/office/powerpoint/2010/main" val="157277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28075-2E18-4EDE-8D86-9EDD5D38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Coursework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Pre comps</a:t>
            </a:r>
            <a:endParaRPr lang="en-US" dirty="0"/>
          </a:p>
          <a:p>
            <a:r>
              <a:rPr lang="en-US" b="1" dirty="0"/>
              <a:t>Core coursework</a:t>
            </a:r>
            <a:r>
              <a:rPr lang="en-US" dirty="0"/>
              <a:t> provides a foundation in theory and research methods in public policy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Pre or post comps</a:t>
            </a:r>
          </a:p>
          <a:p>
            <a:r>
              <a:rPr lang="en-US" b="1" dirty="0"/>
              <a:t>Specialization and elective courses </a:t>
            </a:r>
            <a:r>
              <a:rPr lang="en-US" dirty="0"/>
              <a:t>provide expertise and research skills in your area of interest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Some courses can be waived with permission of instructor (core) or advisor (electives) based on prior coursework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8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F37AFFA4-507F-40CC-99C6-150282A4B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1. Comprehensive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Overview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Public Policy comprehensive exam is a 3-credit</a:t>
            </a:r>
            <a:r>
              <a:rPr lang="en-US" u="sng" dirty="0"/>
              <a:t> </a:t>
            </a:r>
            <a:r>
              <a:rPr lang="en-US" dirty="0"/>
              <a:t>course (PUBL 609) that students must pass to continue in the PhD program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 course provides a synthesis of theory from the core courses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Students must write and pass the comprehensive exam paper to successfully complete this step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152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25899"/>
            <a:ext cx="7886700" cy="55646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To register for PUBL 609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the final fall semester before completing core coursework: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Identify an exam reader from the core policy faculty</a:t>
            </a:r>
          </a:p>
          <a:p>
            <a:r>
              <a:rPr lang="en-US" dirty="0"/>
              <a:t>Submit the </a:t>
            </a:r>
            <a:r>
              <a:rPr lang="en-US" dirty="0">
                <a:solidFill>
                  <a:srgbClr val="0070C0"/>
                </a:solidFill>
              </a:rPr>
              <a:t>Application to Take the PhD Comprehensive Exam Course </a:t>
            </a:r>
            <a:endParaRPr lang="en-US" i="1" dirty="0">
              <a:solidFill>
                <a:srgbClr val="0070C0"/>
              </a:solidFill>
            </a:endParaRPr>
          </a:p>
          <a:p>
            <a:r>
              <a:rPr lang="en-US" dirty="0"/>
              <a:t>Register for PUBL 609 and any unfinished core courses for the spring semester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56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8942"/>
            <a:ext cx="7886700" cy="629322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/>
              <a:t>Comprehensive Exam Paper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Objective is to present a strong </a:t>
            </a:r>
            <a:r>
              <a:rPr lang="en-US" b="1" dirty="0"/>
              <a:t>theoretical foundation </a:t>
            </a:r>
            <a:r>
              <a:rPr lang="en-US" dirty="0"/>
              <a:t>for an empirical research project.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passing paper will include:</a:t>
            </a:r>
          </a:p>
          <a:p>
            <a:pPr lvl="0"/>
            <a:r>
              <a:rPr lang="en-US" dirty="0"/>
              <a:t>A clear statement of a higher-order policy question.</a:t>
            </a:r>
          </a:p>
          <a:p>
            <a:pPr lvl="0"/>
            <a:r>
              <a:rPr lang="en-US" dirty="0"/>
              <a:t>Description of the normative and positive frameworks that are commonly applied in academic literature on this problem.</a:t>
            </a:r>
          </a:p>
          <a:p>
            <a:pPr lvl="0"/>
            <a:r>
              <a:rPr lang="en-US" dirty="0"/>
              <a:t>A thoughtful analysis of past applications of multiple theories to policy inquiry and contributions to knowledge</a:t>
            </a:r>
          </a:p>
          <a:p>
            <a:pPr lvl="0"/>
            <a:r>
              <a:rPr lang="en-US" dirty="0"/>
              <a:t>Discussion of appropriate and plausible methodologies for research</a:t>
            </a:r>
          </a:p>
        </p:txBody>
      </p:sp>
    </p:spTree>
    <p:extLst>
      <p:ext uri="{BB962C8B-B14F-4D97-AF65-F5344CB8AC3E}">
        <p14:creationId xmlns:p14="http://schemas.microsoft.com/office/powerpoint/2010/main" val="1177317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71628"/>
            <a:ext cx="7886700" cy="6068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finish this step: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Successfully complete PUBL 609 with a passing grade on the comprehensive exam paper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Successfully complete all concurrently enrolled core courses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A student who receives a failing grade on the paper, may be invited to rewrite with a deadline in fall semester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56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EB60AA-6D7C-49E7-A2B8-1ED27FCC5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3434"/>
            <a:ext cx="7886700" cy="5320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Alternative: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Students who entered the PhD program </a:t>
            </a:r>
            <a:r>
              <a:rPr lang="en-US" u="sng" dirty="0"/>
              <a:t>before Fall 2018 </a:t>
            </a:r>
            <a:r>
              <a:rPr lang="en-US" dirty="0"/>
              <a:t>may opt for the old comprehensive exam format:</a:t>
            </a:r>
          </a:p>
          <a:p>
            <a:r>
              <a:rPr lang="en-US" dirty="0"/>
              <a:t>72-hour test with prompted question</a:t>
            </a:r>
          </a:p>
          <a:p>
            <a:r>
              <a:rPr lang="en-US" dirty="0"/>
              <a:t>Graded by a faculty committee, appointed by the Director</a:t>
            </a:r>
          </a:p>
          <a:p>
            <a:r>
              <a:rPr lang="en-US" dirty="0"/>
              <a:t>Re-takes at the discretion of the faculty committee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263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rm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470</TotalTime>
  <Words>1627</Words>
  <Application>Microsoft Macintosh PowerPoint</Application>
  <PresentationFormat>On-screen Show (4:3)</PresentationFormat>
  <Paragraphs>346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Garamond</vt:lpstr>
      <vt:lpstr>Times New Roman</vt:lpstr>
      <vt:lpstr>Wingdings</vt:lpstr>
      <vt:lpstr>Office Theme</vt:lpstr>
      <vt:lpstr>UMBC  School of Public Policy  Doctoral Dissertation Pathway  December 9, 2019 Jane Arnold Lincove </vt:lpstr>
      <vt:lpstr>Disclaimer</vt:lpstr>
      <vt:lpstr>Pathway to Completion</vt:lpstr>
      <vt:lpstr>Coursework</vt:lpstr>
      <vt:lpstr>1. Comprehensive Exam</vt:lpstr>
      <vt:lpstr>PowerPoint Presentation</vt:lpstr>
      <vt:lpstr>PowerPoint Presentation</vt:lpstr>
      <vt:lpstr>PowerPoint Presentation</vt:lpstr>
      <vt:lpstr>PowerPoint Presentation</vt:lpstr>
      <vt:lpstr>2. Dissertation 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Candidacy</vt:lpstr>
      <vt:lpstr>PowerPoint Presentation</vt:lpstr>
      <vt:lpstr>4. Dissertation Defense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FAQ’s </vt:lpstr>
      <vt:lpstr>Helpful Hints</vt:lpstr>
      <vt:lpstr>Fun Things to Look Forward To</vt:lpstr>
      <vt:lpstr>For the Perplexed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School of Public Policy Doctoral Dissertation Pathway</dc:title>
  <dc:creator>Jane Lincove</dc:creator>
  <cp:lastModifiedBy>Microsoft Office User</cp:lastModifiedBy>
  <cp:revision>32</cp:revision>
  <dcterms:created xsi:type="dcterms:W3CDTF">2019-05-06T14:44:15Z</dcterms:created>
  <dcterms:modified xsi:type="dcterms:W3CDTF">2019-12-10T16:01:37Z</dcterms:modified>
</cp:coreProperties>
</file>