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mc:PreserveAttributes="mv:*" mc:Ignorable="mv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slides/slide11.xml" Type="http://schemas.openxmlformats.org/officeDocument/2006/relationships/slide" Id="rId16"/><Relationship Target="slides/slide10.xml" Type="http://schemas.openxmlformats.org/officeDocument/2006/relationships/slide" Id="rId15"/><Relationship Target="slides/slide9.xml" Type="http://schemas.openxmlformats.org/officeDocument/2006/relationships/slide" Id="rId14"/><Relationship Target="presProps.xml" Type="http://schemas.openxmlformats.org/officeDocument/2006/relationships/presProps" Id="rId2"/><Relationship Target="slides/slide7.xml" Type="http://schemas.openxmlformats.org/officeDocument/2006/relationships/slide" Id="rId12"/><Relationship Target="theme/theme3.xml" Type="http://schemas.openxmlformats.org/officeDocument/2006/relationships/theme" Id="rId1"/><Relationship Target="slides/slide8.xml" Type="http://schemas.openxmlformats.org/officeDocument/2006/relationships/slide" Id="rId13"/><Relationship Target="slideMasters/slideMaster1.xml" Type="http://schemas.openxmlformats.org/officeDocument/2006/relationships/slideMaster" Id="rId4"/><Relationship Target="slides/slide5.xml" Type="http://schemas.openxmlformats.org/officeDocument/2006/relationships/slide" Id="rId10"/><Relationship Target="tableStyles.xml" Type="http://schemas.openxmlformats.org/officeDocument/2006/relationships/tableStyles" Id="rId3"/><Relationship Target="slides/slide6.xml" Type="http://schemas.openxmlformats.org/officeDocument/2006/relationships/slide" Id="rId11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1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0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9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1" name="Shape 4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2" name="Shape 4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3" name="Shape 4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5" name="Shape 9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6" name="Shape 9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01" name="Shape 10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2" name="Shape 10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03" name="Shape 10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7" name="Shape 4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8" name="Shape 48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9" name="Shape 4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3" name="Shape 5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4" name="Shape 54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9" name="Shape 5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0" name="Shape 60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61" name="Shape 6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65" name="Shape 6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6" name="Shape 6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1" name="Shape 7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2" name="Shape 7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73" name="Shape 7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7" name="Shape 7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8" name="Shape 78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79" name="Shape 7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3" name="Shape 8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4" name="Shape 84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85" name="Shape 8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9" name="Shape 8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0" name="Shape 90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91" name="Shape 9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7" name="Shape 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" name="Shape 8"/>
          <p:cNvSpPr/>
          <p:nvPr/>
        </p:nvSpPr>
        <p:spPr>
          <a:xfrm rot="10800000" flipH="1">
            <a:off y="2984999" x="0"/>
            <a:ext cy="2158500" cx="914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sp>
        <p:nvSpPr>
          <p:cNvPr id="9" name="Shape 9"/>
          <p:cNvSpPr/>
          <p:nvPr/>
        </p:nvSpPr>
        <p:spPr>
          <a:xfrm>
            <a:off y="2393175" x="0"/>
            <a:ext cy="590502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sp>
        <p:nvSpPr>
          <p:cNvPr id="10" name="Shape 10"/>
          <p:cNvSpPr/>
          <p:nvPr/>
        </p:nvSpPr>
        <p:spPr>
          <a:xfrm rot="10800000" flipH="1">
            <a:off y="2983958" x="0"/>
            <a:ext cy="571095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sp>
        <p:nvSpPr>
          <p:cNvPr id="11" name="Shape 11"/>
          <p:cNvSpPr txBox="1"/>
          <p:nvPr>
            <p:ph type="ctrTitle"/>
          </p:nvPr>
        </p:nvSpPr>
        <p:spPr>
          <a:xfrm>
            <a:off y="1746892" x="685800"/>
            <a:ext cy="1238099" cx="77724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  <a:lvl6pPr algn="ctr">
              <a:defRPr/>
            </a:lvl6pPr>
            <a:lvl7pPr algn="ctr">
              <a:defRPr/>
            </a:lvl7pPr>
            <a:lvl8pPr algn="ctr">
              <a:defRPr/>
            </a:lvl8pPr>
            <a:lvl9pPr algn="ctr">
              <a:defRPr/>
            </a:lvl9pPr>
          </a:lstStyle>
          <a:p/>
        </p:txBody>
      </p:sp>
      <p:sp>
        <p:nvSpPr>
          <p:cNvPr id="12" name="Shape 12"/>
          <p:cNvSpPr txBox="1"/>
          <p:nvPr>
            <p:ph idx="1" type="subTitle"/>
          </p:nvPr>
        </p:nvSpPr>
        <p:spPr>
          <a:xfrm>
            <a:off y="3093357" x="685800"/>
            <a:ext cy="666600" cx="77724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 indent="1524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2400" i="1">
                <a:solidFill>
                  <a:schemeClr val="dk2"/>
                </a:solidFill>
              </a:defRPr>
            </a:lvl1pPr>
            <a:lvl2pPr algn="ctr" indent="152400" marL="0">
              <a:spcBef>
                <a:spcPts val="0"/>
              </a:spcBef>
              <a:buClr>
                <a:schemeClr val="dk2"/>
              </a:buClr>
              <a:buNone/>
              <a:defRPr i="1">
                <a:solidFill>
                  <a:schemeClr val="dk2"/>
                </a:solidFill>
              </a:defRPr>
            </a:lvl2pPr>
            <a:lvl3pPr algn="ctr" indent="152400" marL="0">
              <a:spcBef>
                <a:spcPts val="0"/>
              </a:spcBef>
              <a:buClr>
                <a:schemeClr val="dk2"/>
              </a:buClr>
              <a:buNone/>
              <a:defRPr i="1">
                <a:solidFill>
                  <a:schemeClr val="dk2"/>
                </a:solidFill>
              </a:defRPr>
            </a:lvl3pPr>
            <a:lvl4pPr algn="ctr" indent="1524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2400" i="1">
                <a:solidFill>
                  <a:schemeClr val="dk2"/>
                </a:solidFill>
              </a:defRPr>
            </a:lvl4pPr>
            <a:lvl5pPr algn="ctr" indent="1524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2400" i="1">
                <a:solidFill>
                  <a:schemeClr val="dk2"/>
                </a:solidFill>
              </a:defRPr>
            </a:lvl5pPr>
            <a:lvl6pPr algn="ctr" indent="1524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2400" i="1">
                <a:solidFill>
                  <a:schemeClr val="dk2"/>
                </a:solidFill>
              </a:defRPr>
            </a:lvl6pPr>
            <a:lvl7pPr algn="ctr" indent="1524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2400" i="1">
                <a:solidFill>
                  <a:schemeClr val="dk2"/>
                </a:solidFill>
              </a:defRPr>
            </a:lvl7pPr>
            <a:lvl8pPr algn="ctr" indent="1524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2400" i="1">
                <a:solidFill>
                  <a:schemeClr val="dk2"/>
                </a:solidFill>
              </a:defRPr>
            </a:lvl8pPr>
            <a:lvl9pPr algn="ctr" indent="1524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2400" i="1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3" name="Shape 1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" name="Shape 14"/>
          <p:cNvSpPr/>
          <p:nvPr/>
        </p:nvSpPr>
        <p:spPr>
          <a:xfrm rot="10800000" flipH="1">
            <a:off y="1163100" x="0"/>
            <a:ext cy="3980399" cx="914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sp>
        <p:nvSpPr>
          <p:cNvPr id="15" name="Shape 15"/>
          <p:cNvSpPr/>
          <p:nvPr/>
        </p:nvSpPr>
        <p:spPr>
          <a:xfrm flipH="1">
            <a:off y="571349" x="4526627"/>
            <a:ext cy="590502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sp>
        <p:nvSpPr>
          <p:cNvPr id="16" name="Shape 16"/>
          <p:cNvSpPr/>
          <p:nvPr/>
        </p:nvSpPr>
        <p:spPr>
          <a:xfrm rot="10800000">
            <a:off y="1162132" x="4526627"/>
            <a:ext cy="571095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sp>
        <p:nvSpPr>
          <p:cNvPr id="17" name="Shape 17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9" name="Shape 1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0" name="Shape 20"/>
          <p:cNvSpPr/>
          <p:nvPr/>
        </p:nvSpPr>
        <p:spPr>
          <a:xfrm rot="10800000" flipH="1">
            <a:off y="1163100" x="0"/>
            <a:ext cy="3980399" cx="914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sp>
        <p:nvSpPr>
          <p:cNvPr id="21" name="Shape 21"/>
          <p:cNvSpPr/>
          <p:nvPr/>
        </p:nvSpPr>
        <p:spPr>
          <a:xfrm rot="10800000">
            <a:off y="1162132" x="4526627"/>
            <a:ext cy="571095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sp>
        <p:nvSpPr>
          <p:cNvPr id="22" name="Shape 22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" type="body"/>
          </p:nvPr>
        </p:nvSpPr>
        <p:spPr>
          <a:xfrm>
            <a:off y="1200150" x="457200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24" name="Shape 24"/>
          <p:cNvSpPr/>
          <p:nvPr/>
        </p:nvSpPr>
        <p:spPr>
          <a:xfrm flipH="1">
            <a:off y="571349" x="4526627"/>
            <a:ext cy="590502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sp>
        <p:nvSpPr>
          <p:cNvPr id="25" name="Shape 25"/>
          <p:cNvSpPr txBox="1"/>
          <p:nvPr>
            <p:ph idx="2" type="body"/>
          </p:nvPr>
        </p:nvSpPr>
        <p:spPr>
          <a:xfrm>
            <a:off y="1200150" x="4692273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6" name="Shape 2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7" name="Shape 27"/>
          <p:cNvSpPr/>
          <p:nvPr/>
        </p:nvSpPr>
        <p:spPr>
          <a:xfrm rot="10800000" flipH="1">
            <a:off y="1163100" x="0"/>
            <a:ext cy="3980399" cx="914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sp>
        <p:nvSpPr>
          <p:cNvPr id="28" name="Shape 28"/>
          <p:cNvSpPr/>
          <p:nvPr/>
        </p:nvSpPr>
        <p:spPr>
          <a:xfrm flipH="1">
            <a:off y="571349" x="4526627"/>
            <a:ext cy="590502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sp>
        <p:nvSpPr>
          <p:cNvPr id="29" name="Shape 2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30" name="Shape 30"/>
          <p:cNvSpPr/>
          <p:nvPr/>
        </p:nvSpPr>
        <p:spPr>
          <a:xfrm rot="10800000">
            <a:off y="1162132" x="4526627"/>
            <a:ext cy="571095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31" name="Shape 3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2" name="Shape 32"/>
          <p:cNvSpPr/>
          <p:nvPr/>
        </p:nvSpPr>
        <p:spPr>
          <a:xfrm rot="10800000" flipH="1">
            <a:off y="4412699" x="0"/>
            <a:ext cy="730799" cx="914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sp>
        <p:nvSpPr>
          <p:cNvPr id="33" name="Shape 33"/>
          <p:cNvSpPr/>
          <p:nvPr/>
        </p:nvSpPr>
        <p:spPr>
          <a:xfrm flipH="1">
            <a:off y="3820834" x="4526627"/>
            <a:ext cy="590502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sp>
        <p:nvSpPr>
          <p:cNvPr id="34" name="Shape 34"/>
          <p:cNvSpPr/>
          <p:nvPr/>
        </p:nvSpPr>
        <p:spPr>
          <a:xfrm rot="10800000">
            <a:off y="4411617" x="4526627"/>
            <a:ext cy="571095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  <p:sp>
        <p:nvSpPr>
          <p:cNvPr id="35" name="Shape 35"/>
          <p:cNvSpPr txBox="1"/>
          <p:nvPr>
            <p:ph idx="1" type="body"/>
          </p:nvPr>
        </p:nvSpPr>
        <p:spPr>
          <a:xfrm>
            <a:off y="4421726" x="457200"/>
            <a:ext cy="505200" cx="8229600"/>
          </a:xfrm>
          <a:prstGeom prst="rect">
            <a:avLst/>
          </a:prstGeom>
        </p:spPr>
        <p:txBody>
          <a:bodyPr bIns="91425" rIns="91425" lIns="91425" tIns="91425" anchor="ctr" anchorCtr="0"/>
          <a:lstStyle>
            <a:lvl1pPr indent="152400">
              <a:spcBef>
                <a:spcPts val="0"/>
              </a:spcBef>
              <a:buClr>
                <a:schemeClr val="dk2"/>
              </a:buClr>
              <a:buSzPct val="100000"/>
              <a:buNone/>
              <a:defRPr sz="2400" i="1">
                <a:solidFill>
                  <a:schemeClr val="dk2"/>
                </a:solidFill>
              </a:defRPr>
            </a:lvl1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36" name="Shape 3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7" name="Shape 37"/>
          <p:cNvSpPr/>
          <p:nvPr/>
        </p:nvSpPr>
        <p:spPr>
          <a:xfrm>
            <a:off y="76256" x="6676"/>
            <a:ext cy="5054792" cx="9134130"/>
          </a:xfrm>
          <a:custGeom>
            <a:pathLst>
              <a:path w="9157023" extrusionOk="0" h="6739723">
                <a:moveTo>
                  <a:pt y="0" x="1629"/>
                </a:moveTo>
                <a:lnTo>
                  <a:pt y="4340980" x="9157023"/>
                </a:lnTo>
                <a:lnTo>
                  <a:pt y="6739723" x="1593"/>
                </a:lnTo>
                <a:cubicBezTo>
                  <a:pt y="5123960" x="-3941"/>
                  <a:pt y="1615763" x="7163"/>
                  <a:pt y="0" x="1629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2.xml" Type="http://schemas.openxmlformats.org/officeDocument/2006/relationships/slideLayout" Id="rId2"/><Relationship Target="../slideLayouts/slideLayout1.xml" Type="http://schemas.openxmlformats.org/officeDocument/2006/relationships/slideLayout" Id="rId1"/><Relationship Target="../slideLayouts/slideLayout4.xml" Type="http://schemas.openxmlformats.org/officeDocument/2006/relationships/slideLayout" Id="rId4"/><Relationship Target="../slideLayouts/slideLayout3.xml" Type="http://schemas.openxmlformats.org/officeDocument/2006/relationships/slideLayout" Id="rId3"/><Relationship Target="../slideLayouts/slideLayout6.xml" Type="http://schemas.openxmlformats.org/officeDocument/2006/relationships/slideLayout" Id="rId6"/><Relationship Target="../slideLayouts/slideLayout5.xml" Type="http://schemas.openxmlformats.org/officeDocument/2006/relationships/slideLayout" Id="rId5"/><Relationship Target="../theme/theme2.xml" Type="http://schemas.openxmlformats.org/officeDocument/2006/relationships/theme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1C232"/>
        </a:solid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/>
          <a:lstStyle>
            <a:lvl1pPr indent="304800" marL="0"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304800" marL="0"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304800" marL="0"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304800" marL="0"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304800" marL="0"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304800" marL="0"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304800" marL="0"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304800" marL="0"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304800" marL="0"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indent="-152400" marL="342900">
              <a:spcBef>
                <a:spcPts val="600"/>
              </a:spcBef>
              <a:buClr>
                <a:schemeClr val="dk1"/>
              </a:buClr>
              <a:buSzPct val="100000"/>
              <a:buFont typeface="Georgia"/>
              <a:defRPr sz="3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133350" marL="742950">
              <a:spcBef>
                <a:spcPts val="480"/>
              </a:spcBef>
              <a:buClr>
                <a:schemeClr val="dk1"/>
              </a:buClr>
              <a:buSzPct val="100000"/>
              <a:buFont typeface="Georgia"/>
              <a:defRPr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-76200" marL="1143000">
              <a:spcBef>
                <a:spcPts val="480"/>
              </a:spcBef>
              <a:buClr>
                <a:schemeClr val="dk1"/>
              </a:buClr>
              <a:buSzPct val="100000"/>
              <a:buFont typeface="Georgia"/>
              <a:defRPr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-114300" marL="1600200">
              <a:spcBef>
                <a:spcPts val="360"/>
              </a:spcBef>
              <a:buClr>
                <a:schemeClr val="dk1"/>
              </a:buClr>
              <a:buSzPct val="100000"/>
              <a:buFont typeface="Georgia"/>
              <a:def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-114300" marL="2057400">
              <a:spcBef>
                <a:spcPts val="360"/>
              </a:spcBef>
              <a:buClr>
                <a:schemeClr val="dk1"/>
              </a:buClr>
              <a:buSzPct val="100000"/>
              <a:buFont typeface="Georgia"/>
              <a:def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-114300" marL="2514600">
              <a:spcBef>
                <a:spcPts val="360"/>
              </a:spcBef>
              <a:buClr>
                <a:schemeClr val="dk1"/>
              </a:buClr>
              <a:buSzPct val="100000"/>
              <a:buFont typeface="Georgia"/>
              <a:def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-114300" marL="2971800">
              <a:spcBef>
                <a:spcPts val="360"/>
              </a:spcBef>
              <a:buClr>
                <a:schemeClr val="dk1"/>
              </a:buClr>
              <a:buSzPct val="100000"/>
              <a:buFont typeface="Georgia"/>
              <a:def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-114300" marL="3429000">
              <a:spcBef>
                <a:spcPts val="360"/>
              </a:spcBef>
              <a:buClr>
                <a:schemeClr val="dk1"/>
              </a:buClr>
              <a:buSzPct val="100000"/>
              <a:buFont typeface="Georgia"/>
              <a:def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-114300" marL="3886200">
              <a:spcBef>
                <a:spcPts val="360"/>
              </a:spcBef>
              <a:buClr>
                <a:schemeClr val="dk1"/>
              </a:buClr>
              <a:buSzPct val="100000"/>
              <a:buFont typeface="Georgia"/>
              <a:def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/Relationships>
</file>

<file path=ppt/slides/_rels/slide10.xml.rels><?xml version="1.0" encoding="UTF-8" standalone="yes"?><Relationships xmlns="http://schemas.openxmlformats.org/package/2006/relationships"><Relationship Target="../notesSlides/notesSlide10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1.xml.rels><?xml version="1.0" encoding="UTF-8" standalone="yes"?><Relationships xmlns="http://schemas.openxmlformats.org/package/2006/relationships"><Relationship Target="../notesSlides/notesSlide11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6.xml.rels><?xml version="1.0" encoding="UTF-8" standalone="yes"?><Relationships xmlns="http://schemas.openxmlformats.org/package/2006/relationships"><Relationship Target="../notesSlides/notesSlide6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7.xml.rels><?xml version="1.0" encoding="UTF-8" standalone="yes"?><Relationships xmlns="http://schemas.openxmlformats.org/package/2006/relationships"><Relationship Target="../notesSlides/notesSlide7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8.xml.rels><?xml version="1.0" encoding="UTF-8" standalone="yes"?><Relationships xmlns="http://schemas.openxmlformats.org/package/2006/relationships"><Relationship Target="../notesSlides/notesSlide8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9.xml.rels><?xml version="1.0" encoding="UTF-8" standalone="yes"?><Relationships xmlns="http://schemas.openxmlformats.org/package/2006/relationships"><Relationship Target="../notesSlides/notesSlide9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8" name="Shape 3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9" name="Shape 39"/>
          <p:cNvSpPr txBox="1"/>
          <p:nvPr>
            <p:ph type="ctrTitle"/>
          </p:nvPr>
        </p:nvSpPr>
        <p:spPr>
          <a:xfrm>
            <a:off y="1746892" x="685800"/>
            <a:ext cy="12380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"/>
              <a:t>Retriever Robotics</a:t>
            </a:r>
          </a:p>
        </p:txBody>
      </p:sp>
      <p:sp>
        <p:nvSpPr>
          <p:cNvPr id="40" name="Shape 40"/>
          <p:cNvSpPr txBox="1"/>
          <p:nvPr>
            <p:ph idx="1" type="subTitle"/>
          </p:nvPr>
        </p:nvSpPr>
        <p:spPr>
          <a:xfrm>
            <a:off y="3093357" x="685800"/>
            <a:ext cy="666600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buNone/>
            </a:pPr>
            <a:r>
              <a:rPr lang="en"/>
              <a:t>GBM 3/28/14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2" name="Shape 9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3" name="Shape 93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buNone/>
            </a:pPr>
            <a:r>
              <a:rPr lang="en"/>
              <a:t>Event Dates: (definate) </a:t>
            </a:r>
          </a:p>
        </p:txBody>
      </p:sp>
      <p:sp>
        <p:nvSpPr>
          <p:cNvPr id="94" name="Shape 94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US Science and Engineering Festival</a:t>
            </a:r>
          </a:p>
          <a:p>
            <a:pPr rtl="0" lvl="1" indent="-381000" marL="9144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Saturday, April 27th - Sunday, April 28th</a:t>
            </a:r>
          </a:p>
          <a:p>
            <a:pPr rtl="0" lvl="1" indent="-381000" marL="9144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Some time between 9am-6pm</a:t>
            </a:r>
          </a:p>
          <a:p>
            <a:pPr rtl="0" lvl="1" indent="-381000" marL="9144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Chair = Shelby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Quadmania 2014</a:t>
            </a:r>
          </a:p>
          <a:p>
            <a:pPr rtl="0" lvl="1" indent="-381000" marL="9144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Saturday, April 27th - noon onward</a:t>
            </a:r>
          </a:p>
          <a:p>
            <a:pPr rtl="0" lvl="1" indent="-381000" marL="9144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Chair = John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Baking @ Shelby’s </a:t>
            </a:r>
          </a:p>
          <a:p>
            <a:pPr lvl="1" indent="-381000" marL="9144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Friday, April 26th</a:t>
            </a: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8" name="Shape 9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9" name="Shape 9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buNone/>
            </a:pPr>
            <a:r>
              <a:rPr lang="en"/>
              <a:t>Project Overviews</a:t>
            </a:r>
          </a:p>
        </p:txBody>
      </p:sp>
      <p:sp>
        <p:nvSpPr>
          <p:cNvPr id="100" name="Shape 100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Fix competition bots</a:t>
            </a:r>
          </a:p>
          <a:p>
            <a:pPr rtl="0" lvl="1" indent="-381000" marL="9144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Shelby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VEX challenges</a:t>
            </a:r>
          </a:p>
          <a:p>
            <a:pPr lvl="1" indent="-381000" marL="9144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Chris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4" name="Shape 4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buNone/>
            </a:pPr>
            <a:r>
              <a:rPr lang="en"/>
              <a:t>Agenda</a:t>
            </a:r>
          </a:p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Eboard updates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General member updates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GBM dates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Election information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Event dates</a:t>
            </a:r>
          </a:p>
          <a:p>
            <a:pPr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Project overviews and break into groups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0" name="Shape 5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1" name="Shape 51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buNone/>
            </a:pPr>
            <a:r>
              <a:rPr lang="en"/>
              <a:t>GBM Dates</a:t>
            </a:r>
          </a:p>
        </p:txBody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April 11th - Multicopters!</a:t>
            </a:r>
          </a:p>
          <a:p>
            <a:pPr rtl="0" lvl="1" indent="-381000" marL="9144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Dress for outside!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April 25th - Elections &amp; 3D printing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May 9th - Last meeting</a:t>
            </a:r>
          </a:p>
          <a:p>
            <a:pPr rtl="0" lvl="1" indent="-381000" marL="9144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Member recognition </a:t>
            </a:r>
          </a:p>
          <a:p>
            <a:pPr lvl="1" indent="-381000" marL="9144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Start brainstorming for VEX U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6" name="Shape 5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7" name="Shape 57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buNone/>
            </a:pPr>
            <a:r>
              <a:rPr lang="en"/>
              <a:t>Election Information</a:t>
            </a:r>
          </a:p>
        </p:txBody>
      </p:sp>
      <p:sp>
        <p:nvSpPr>
          <p:cNvPr id="58" name="Shape 58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Election will be on April 25th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Nomination</a:t>
            </a:r>
          </a:p>
          <a:p>
            <a:pPr rtl="0" lvl="1" indent="-381000" marL="9144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Now - April 11th</a:t>
            </a:r>
          </a:p>
          <a:p>
            <a:pPr rtl="0" lvl="1" indent="-381000" marL="9144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You can nominate yourself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Requirements</a:t>
            </a:r>
          </a:p>
          <a:p>
            <a:pPr rtl="0" lvl="1" indent="-381000" marL="9144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2.5 Overall UMBC GPA</a:t>
            </a:r>
          </a:p>
          <a:p>
            <a:pPr lvl="1" indent="-381000" marL="9144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Must be active RR member (have attended 3 events)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2" name="Shape 6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3" name="Shape 63"/>
          <p:cNvSpPr txBox="1"/>
          <p:nvPr>
            <p:ph type="title"/>
          </p:nvPr>
        </p:nvSpPr>
        <p:spPr>
          <a:xfrm>
            <a:off y="205975" x="457200"/>
            <a:ext cy="857400" cx="86868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buNone/>
            </a:pPr>
            <a:r>
              <a:rPr lang="en"/>
              <a:t>Officer Information: President</a:t>
            </a:r>
          </a:p>
        </p:txBody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Oversee committees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Manage communication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Public relations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Project leader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Event Chair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Organization’s representative</a:t>
            </a:r>
          </a:p>
          <a:p>
            <a:pPr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Current President = Shelby (shelbyc1@umbc.edu)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8" name="Shape 6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y="205975" x="457200"/>
            <a:ext cy="857400" cx="86868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buNone/>
            </a:pPr>
            <a:r>
              <a:rPr lang="en"/>
              <a:t>Officer Information: VP</a:t>
            </a:r>
          </a:p>
        </p:txBody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Event Chair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Project leader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Managing recruitment/retention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Manage communication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Public relations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Assume role of President if President is absent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Current VP = Chris (mchris1@umbc.edu)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4" name="Shape 7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y="205975" x="457200"/>
            <a:ext cy="857400" cx="86868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buNone/>
            </a:pPr>
            <a:r>
              <a:rPr lang="en"/>
              <a:t>Officer Information: Treasurer</a:t>
            </a:r>
          </a:p>
        </p:txBody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Event Chair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Project leader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Manage Fundraising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Manage funds and ensuring compliance with financial rules and guidelines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Current Treasurer = John (jpeter5@umbc.edu)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0" name="Shape 8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1" name="Shape 81"/>
          <p:cNvSpPr txBox="1"/>
          <p:nvPr>
            <p:ph type="title"/>
          </p:nvPr>
        </p:nvSpPr>
        <p:spPr>
          <a:xfrm>
            <a:off y="205975" x="457200"/>
            <a:ext cy="857400" cx="86868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buNone/>
            </a:pPr>
            <a:r>
              <a:rPr lang="en"/>
              <a:t>Officer Information: Secretary</a:t>
            </a:r>
          </a:p>
        </p:txBody>
      </p:sp>
      <p:sp>
        <p:nvSpPr>
          <p:cNvPr id="82" name="Shape 82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Event Chair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Project leader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Take notes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Manage attendance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Track history of RR</a:t>
            </a:r>
          </a:p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Current Secretary = Nate (lebedda2@umbc.edu)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6" name="Shape 8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7" name="Shape 87"/>
          <p:cNvSpPr txBox="1"/>
          <p:nvPr>
            <p:ph type="title"/>
          </p:nvPr>
        </p:nvSpPr>
        <p:spPr>
          <a:xfrm>
            <a:off y="205975" x="457200"/>
            <a:ext cy="857400" cx="86868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buNone/>
            </a:pPr>
            <a:r>
              <a:rPr lang="en"/>
              <a:t>Event Dates: (definate) </a:t>
            </a:r>
          </a:p>
        </p:txBody>
      </p:sp>
      <p:sp>
        <p:nvSpPr>
          <p:cNvPr id="88" name="Shape 88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4191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RoboCEO </a:t>
            </a:r>
          </a:p>
          <a:p>
            <a:pPr rtl="0" lvl="1" indent="-381000" marL="9144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Sunday, March 30th, 4-7 pm</a:t>
            </a:r>
          </a:p>
          <a:p>
            <a:pPr rtl="0" lvl="1" indent="-381000" marL="9144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Chair = Nate</a:t>
            </a:r>
          </a:p>
          <a:p>
            <a:pPr rtl="0" lvl="0" indent="-419100" marL="457200">
              <a:spcBef>
                <a:spcPts val="600"/>
              </a:spcBef>
              <a:buClr>
                <a:schemeClr val="dk1"/>
              </a:buClr>
              <a:buSzPct val="166666"/>
              <a:buFont typeface="Arial"/>
              <a:buChar char="•"/>
            </a:pPr>
            <a:r>
              <a:rPr sz="3000" lang="en"/>
              <a:t>FIRST Robotics Competition</a:t>
            </a:r>
          </a:p>
          <a:p>
            <a:pPr rtl="0" lvl="1" indent="-381000" marL="9144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Saturday, April 5, 8:30 am - 6:30 pm</a:t>
            </a:r>
          </a:p>
          <a:p>
            <a:pPr rtl="0" lvl="1" indent="-381000" marL="914400"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/>
              <a:t>Chair = Shelby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aper-plane">
  <a:themeElements>
    <a:clrScheme name="Custom 354">
      <a:dk1>
        <a:srgbClr val="000000"/>
      </a:dk1>
      <a:lt1>
        <a:srgbClr val="FFFFFF"/>
      </a:lt1>
      <a:dk2>
        <a:srgbClr val="30182B"/>
      </a:dk2>
      <a:lt2>
        <a:srgbClr val="DFDFDF"/>
      </a:lt2>
      <a:accent1>
        <a:srgbClr val="592D50"/>
      </a:accent1>
      <a:accent2>
        <a:srgbClr val="D3A67A"/>
      </a:accent2>
      <a:accent3>
        <a:srgbClr val="45485F"/>
      </a:accent3>
      <a:accent4>
        <a:srgbClr val="6B9756"/>
      </a:accent4>
      <a:accent5>
        <a:srgbClr val="7D576E"/>
      </a:accent5>
      <a:accent6>
        <a:srgbClr val="4C1A23"/>
      </a:accent6>
      <a:hlink>
        <a:srgbClr val="511E3E"/>
      </a:hlink>
      <a:folHlink>
        <a:srgbClr val="9EA0A2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