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11.xml" Type="http://schemas.openxmlformats.org/officeDocument/2006/relationships/slide" Id="rId16"/><Relationship Target="slides/slide10.xml" Type="http://schemas.openxmlformats.org/officeDocument/2006/relationships/slide" Id="rId15"/><Relationship Target="slides/slide9.xml" Type="http://schemas.openxmlformats.org/officeDocument/2006/relationships/slide" Id="rId14"/><Relationship Target="presProps.xml" Type="http://schemas.openxmlformats.org/officeDocument/2006/relationships/presProps" Id="rId2"/><Relationship Target="slides/slide7.xml" Type="http://schemas.openxmlformats.org/officeDocument/2006/relationships/slide" Id="rId12"/><Relationship Target="theme/theme3.xml" Type="http://schemas.openxmlformats.org/officeDocument/2006/relationships/theme" Id="rId1"/><Relationship Target="slides/slide8.xml" Type="http://schemas.openxmlformats.org/officeDocument/2006/relationships/slide" Id="rId13"/><Relationship Target="slideMasters/slideMaster1.xml" Type="http://schemas.openxmlformats.org/officeDocument/2006/relationships/slideMaster" Id="rId4"/><Relationship Target="slides/slide5.xml" Type="http://schemas.openxmlformats.org/officeDocument/2006/relationships/slide" Id="rId10"/><Relationship Target="tableStyles.xml" Type="http://schemas.openxmlformats.org/officeDocument/2006/relationships/tableStyles" Id="rId3"/><Relationship Target="slides/slide6.xml" Type="http://schemas.openxmlformats.org/officeDocument/2006/relationships/slide" Id="rId11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1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0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1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8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9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1" name="Shape 4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2" name="Shape 4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95" name="Shape 9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101" name="Shape 10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3" name="Shape 5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9" name="Shape 5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5" name="Shape 6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1" name="Shape 7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77" name="Shape 7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3" name="Shape 8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89" name="Shape 8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y="685800" x="381187"/>
            <a:ext cy="3429000" cx="6096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/>
          <p:nvPr/>
        </p:nvSpPr>
        <p:spPr>
          <a:xfrm rot="10800000" flipH="1">
            <a:off y="2984999" x="0"/>
            <a:ext cy="2158500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9" name="Shape 9"/>
          <p:cNvSpPr/>
          <p:nvPr/>
        </p:nvSpPr>
        <p:spPr>
          <a:xfrm>
            <a:off y="2393175" x="0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0" name="Shape 10"/>
          <p:cNvSpPr/>
          <p:nvPr/>
        </p:nvSpPr>
        <p:spPr>
          <a:xfrm rot="10800000" flipH="1">
            <a:off y="2983958" x="0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1" name="Shape 11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/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  <a:lvl6pPr algn="ctr">
              <a:defRPr/>
            </a:lvl6pPr>
            <a:lvl7pPr algn="ctr">
              <a:defRPr/>
            </a:lvl7pPr>
            <a:lvl8pPr algn="ctr">
              <a:defRPr/>
            </a:lvl8pPr>
            <a:lvl9pPr algn="ctr"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  <a:lvl2pPr algn="ctr" indent="152400" marL="0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algn="ctr" indent="152400" marL="0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4pPr>
            <a:lvl5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5pPr>
            <a:lvl6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6pPr>
            <a:lvl7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7pPr>
            <a:lvl8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8pPr>
            <a:lvl9pPr algn="ctr" indent="152400" marL="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5" name="Shape 15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6" name="Shape 16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17" name="Shape 1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1" name="Shape 21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2" name="Shape 22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y="1200150" x="457200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24" name="Shape 24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5" name="Shape 25"/>
          <p:cNvSpPr txBox="1"/>
          <p:nvPr>
            <p:ph idx="2" type="body"/>
          </p:nvPr>
        </p:nvSpPr>
        <p:spPr>
          <a:xfrm>
            <a:off y="1200150" x="4692273"/>
            <a:ext cy="3725699" cx="39945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6" name="Shape 2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7" name="Shape 27"/>
          <p:cNvSpPr/>
          <p:nvPr/>
        </p:nvSpPr>
        <p:spPr>
          <a:xfrm rot="10800000" flipH="1">
            <a:off y="1163100" x="0"/>
            <a:ext cy="39803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8" name="Shape 28"/>
          <p:cNvSpPr/>
          <p:nvPr/>
        </p:nvSpPr>
        <p:spPr>
          <a:xfrm flipH="1">
            <a:off y="571349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29" name="Shape 2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/>
        </p:txBody>
      </p:sp>
      <p:sp>
        <p:nvSpPr>
          <p:cNvPr id="30" name="Shape 30"/>
          <p:cNvSpPr/>
          <p:nvPr/>
        </p:nvSpPr>
        <p:spPr>
          <a:xfrm rot="10800000">
            <a:off y="1162132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/>
        </p:nvSpPr>
        <p:spPr>
          <a:xfrm rot="10800000" flipH="1">
            <a:off y="4412699" x="0"/>
            <a:ext cy="730799" cx="9144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3" name="Shape 33"/>
          <p:cNvSpPr/>
          <p:nvPr/>
        </p:nvSpPr>
        <p:spPr>
          <a:xfrm flipH="1">
            <a:off y="3820834" x="4526627"/>
            <a:ext cy="590502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4" name="Shape 34"/>
          <p:cNvSpPr/>
          <p:nvPr/>
        </p:nvSpPr>
        <p:spPr>
          <a:xfrm rot="10800000">
            <a:off y="4411617" x="4526627"/>
            <a:ext cy="571095" cx="4617372"/>
          </a:xfrm>
          <a:custGeom>
            <a:pathLst>
              <a:path w="4617373" extrusionOk="0" h="1108924">
                <a:moveTo>
                  <a:pt y="1108924" x="1199"/>
                </a:moveTo>
                <a:lnTo>
                  <a:pt y="1108924" x="4617373"/>
                </a:lnTo>
                <a:lnTo>
                  <a:pt y="0" x="0"/>
                </a:lnTo>
                <a:cubicBezTo>
                  <a:pt y="369641" x="400"/>
                  <a:pt y="739283" x="799"/>
                  <a:pt y="1108924" x="1199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  <p:sp>
        <p:nvSpPr>
          <p:cNvPr id="35" name="Shape 35"/>
          <p:cNvSpPr txBox="1"/>
          <p:nvPr>
            <p:ph idx="1" type="body"/>
          </p:nvPr>
        </p:nvSpPr>
        <p:spPr>
          <a:xfrm>
            <a:off y="4421726" x="457200"/>
            <a:ext cy="5052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indent="152400">
              <a:spcBef>
                <a:spcPts val="0"/>
              </a:spcBef>
              <a:buClr>
                <a:schemeClr val="dk2"/>
              </a:buClr>
              <a:buSzPct val="100000"/>
              <a:buNone/>
              <a:defRPr sz="2400" i="1">
                <a:solidFill>
                  <a:schemeClr val="dk2"/>
                </a:solidFill>
              </a:defRPr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36" name="Shape 3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7" name="Shape 37"/>
          <p:cNvSpPr/>
          <p:nvPr/>
        </p:nvSpPr>
        <p:spPr>
          <a:xfrm>
            <a:off y="76256" x="6676"/>
            <a:ext cy="5054792" cx="9134130"/>
          </a:xfrm>
          <a:custGeom>
            <a:pathLst>
              <a:path w="9157023" extrusionOk="0" h="6739723">
                <a:moveTo>
                  <a:pt y="0" x="1629"/>
                </a:moveTo>
                <a:lnTo>
                  <a:pt y="4340980" x="9157023"/>
                </a:lnTo>
                <a:lnTo>
                  <a:pt y="6739723" x="1593"/>
                </a:lnTo>
                <a:cubicBezTo>
                  <a:pt y="5123960" x="-3941"/>
                  <a:pt y="1615763" x="7163"/>
                  <a:pt y="0" x="1629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bIns="45700" rIns="91425" lIns="91425" tIns="45700" anchor="ctr" anchorCtr="0">
            <a:noAutofit/>
          </a:bodyPr>
          <a:lstStyle/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2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1C232"/>
        </a:soli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/>
          <a:lstStyle>
            <a:lvl1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304800" marL="0"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 indent="-152400" marL="34290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indent="-133350" marL="74295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indent="-76200" marL="1143000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indent="-114300" marL="16002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indent="-114300" marL="20574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indent="-114300" marL="25146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indent="-114300" marL="29718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indent="-114300" marL="34290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indent="-114300" marL="3886200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10.xml.rels><?xml version="1.0" encoding="UTF-8" standalone="yes"?><Relationships xmlns="http://schemas.openxmlformats.org/package/2006/relationships"><Relationship Target="../notesSlides/notesSlide10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11.xml.rels><?xml version="1.0" encoding="UTF-8" standalone="yes"?><Relationships xmlns="http://schemas.openxmlformats.org/package/2006/relationships"><Relationship Target="../notesSlides/notesSlide11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8.xml.rels><?xml version="1.0" encoding="UTF-8" standalone="yes"?><Relationships xmlns="http://schemas.openxmlformats.org/package/2006/relationships"><Relationship Target="../notesSlides/notesSlide8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9.xml.rels><?xml version="1.0" encoding="UTF-8" standalone="yes"?><Relationships xmlns="http://schemas.openxmlformats.org/package/2006/relationships"><Relationship Target="../notesSlides/notesSlide9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8" name="Shape 3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9" name="Shape 39"/>
          <p:cNvSpPr txBox="1"/>
          <p:nvPr>
            <p:ph type="ctrTitle"/>
          </p:nvPr>
        </p:nvSpPr>
        <p:spPr>
          <a:xfrm>
            <a:off y="1746892" x="685800"/>
            <a:ext cy="1238099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Retriever Robotics</a:t>
            </a:r>
          </a:p>
        </p:txBody>
      </p:sp>
      <p:sp>
        <p:nvSpPr>
          <p:cNvPr id="40" name="Shape 40"/>
          <p:cNvSpPr txBox="1"/>
          <p:nvPr>
            <p:ph idx="1" type="subTitle"/>
          </p:nvPr>
        </p:nvSpPr>
        <p:spPr>
          <a:xfrm>
            <a:off y="3093357" x="685800"/>
            <a:ext cy="6666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>
              <a:buNone/>
            </a:pPr>
            <a:r>
              <a:rPr lang="en"/>
              <a:t>GBM 3/28/14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Event Dates: (definate) 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US Science and Engineering Festival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Saturday, April 27th - Sunday, April 28th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Some time between 9am-6pm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Chair = Shelby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Quadmania 2014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Saturday, April 27th - noon onward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Chair = John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Baking @ Shelby’s </a:t>
            </a:r>
          </a:p>
          <a:p>
            <a:pPr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Friday, April 26th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Project Overviews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Fix competition bots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Shelby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VEX challenges</a:t>
            </a:r>
          </a:p>
          <a:p>
            <a:pPr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Chris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Agenda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Eboard updates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General member updates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GBM dates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Election information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Event dates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Project overviews and break into groups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0" name="Shape 5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GBM Dates</a:t>
            </a:r>
          </a:p>
        </p:txBody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April 11th - Multicopters!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Dress for outside!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April 25th - Elections &amp; 3D printing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May 9th - Last meeting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Member recognition </a:t>
            </a:r>
          </a:p>
          <a:p>
            <a:pPr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Start brainstorming for VEX U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y="205978" x="457200"/>
            <a:ext cy="857400" cx="82296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Election Information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Election will be on April 25th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Nomination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Now - April 11th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You can nominate yourself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Requirements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2.5 Overall UMBC GPA</a:t>
            </a:r>
          </a:p>
          <a:p>
            <a:pPr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Must be active RR member (have attended 3 events)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Officer Information: President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Oversee committees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Manage communication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Public relations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Project leader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Event Chair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Organization’s representative</a:t>
            </a:r>
          </a:p>
          <a:p>
            <a:pPr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Current President = Shelby (shelbyc1@umbc.edu)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Officer Information: VP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Event Chair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Project leader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Managing recruitment/retention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Manage communication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Public relations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Assume role of President if President is absent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Current VP = Chris (mchris1@umbc.edu)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Officer Information: Treasurer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Event Chair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Project leader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Manage Fundraising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Manage funds and ensuring compliance with financial rules and guidelines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Current Treasurer = John (jpeter5@umbc.edu)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 rtl="0" lvl="0">
              <a:buNone/>
            </a:pPr>
            <a:r>
              <a:rPr lang="en"/>
              <a:t>Officer Information: Secretary</a:t>
            </a:r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Event Chair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Project leader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Take notes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Manage attendance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Track history of RR</a:t>
            </a:r>
          </a:p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Current Secretary = Nate (lebedda2@umbc.edu)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y="205975" x="457200"/>
            <a:ext cy="857400" cx="8686800"/>
          </a:xfrm>
          <a:prstGeom prst="rect">
            <a:avLst/>
          </a:prstGeom>
        </p:spPr>
        <p:txBody>
          <a:bodyPr bIns="91425" rIns="91425" lIns="91425" tIns="91425" anchor="ctr" anchorCtr="0">
            <a:noAutofit/>
          </a:bodyPr>
          <a:lstStyle/>
          <a:p>
            <a:pPr>
              <a:buNone/>
            </a:pPr>
            <a:r>
              <a:rPr lang="en"/>
              <a:t>Event Dates: (definate) 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y="1200150" x="457200"/>
            <a:ext cy="3725699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dk1"/>
              </a:buClr>
              <a:buSzPct val="166666"/>
              <a:buFont typeface="Arial"/>
              <a:buChar char="•"/>
            </a:pPr>
            <a:r>
              <a:rPr lang="en"/>
              <a:t>RoboCEO 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Sunday, March 30th, 4-7 pm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Chair = Nate</a:t>
            </a:r>
          </a:p>
          <a:p>
            <a:pPr rtl="0" lvl="0" indent="-419100" marL="45720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sz="3000" lang="en"/>
              <a:t>FIRST Robotics Competition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Saturday, April 5, 8:30 am - 6:30 pm</a:t>
            </a:r>
          </a:p>
          <a:p>
            <a:pPr rtl="0" lvl="1" indent="-381000" marL="914400">
              <a:buClr>
                <a:schemeClr val="dk1"/>
              </a:buClr>
              <a:buSzPct val="80000"/>
              <a:buFont typeface="Courier New"/>
              <a:buChar char="o"/>
            </a:pPr>
            <a:r>
              <a:rPr lang="en"/>
              <a:t>Chair = Shelby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