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>
        <p:scale>
          <a:sx n="100" d="100"/>
          <a:sy n="100" d="100"/>
        </p:scale>
        <p:origin x="-99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8E6A24-49FC-49F8-A502-F72217EB5665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8B7D68-ACFB-40F2-9A89-CA74B5E42ED1}">
      <dgm:prSet phldrT="[Text]"/>
      <dgm:spPr/>
      <dgm:t>
        <a:bodyPr/>
        <a:lstStyle/>
        <a:p>
          <a:r>
            <a:rPr lang="en-US" dirty="0" smtClean="0"/>
            <a:t>Competitions and robotics projects</a:t>
          </a:r>
          <a:endParaRPr lang="en-US" dirty="0"/>
        </a:p>
      </dgm:t>
    </dgm:pt>
    <dgm:pt modelId="{7326E19C-F4D0-4DDF-AC2E-896A300C48A5}" type="parTrans" cxnId="{66D4AE24-88B3-47A2-8A7A-FF61C1DB1F14}">
      <dgm:prSet/>
      <dgm:spPr/>
      <dgm:t>
        <a:bodyPr/>
        <a:lstStyle/>
        <a:p>
          <a:endParaRPr lang="en-US"/>
        </a:p>
      </dgm:t>
    </dgm:pt>
    <dgm:pt modelId="{31DEAE55-5B19-40C6-A7EF-54A60C4F3EDA}" type="sibTrans" cxnId="{66D4AE24-88B3-47A2-8A7A-FF61C1DB1F14}">
      <dgm:prSet/>
      <dgm:spPr/>
      <dgm:t>
        <a:bodyPr/>
        <a:lstStyle/>
        <a:p>
          <a:endParaRPr lang="en-US"/>
        </a:p>
      </dgm:t>
    </dgm:pt>
    <dgm:pt modelId="{2590F5BB-D14C-42DD-BF30-1FD4EE464A10}">
      <dgm:prSet phldrT="[Text]"/>
      <dgm:spPr/>
      <dgm:t>
        <a:bodyPr/>
        <a:lstStyle/>
        <a:p>
          <a:r>
            <a:rPr lang="en-US" dirty="0" smtClean="0"/>
            <a:t>Professional Development</a:t>
          </a:r>
          <a:endParaRPr lang="en-US" dirty="0"/>
        </a:p>
      </dgm:t>
    </dgm:pt>
    <dgm:pt modelId="{8C6E91FD-84DB-4445-95BA-BFEE0FF96C12}" type="parTrans" cxnId="{939BDE9E-75A5-4E65-B073-3BC958E953B7}">
      <dgm:prSet/>
      <dgm:spPr/>
      <dgm:t>
        <a:bodyPr/>
        <a:lstStyle/>
        <a:p>
          <a:endParaRPr lang="en-US"/>
        </a:p>
      </dgm:t>
    </dgm:pt>
    <dgm:pt modelId="{69F40C83-9A9D-4CCD-8684-B55D7C2631C2}" type="sibTrans" cxnId="{939BDE9E-75A5-4E65-B073-3BC958E953B7}">
      <dgm:prSet/>
      <dgm:spPr/>
      <dgm:t>
        <a:bodyPr/>
        <a:lstStyle/>
        <a:p>
          <a:endParaRPr lang="en-US"/>
        </a:p>
      </dgm:t>
    </dgm:pt>
    <dgm:pt modelId="{186B5E3E-F1CC-4FBC-8B4D-2C58A9E3413A}">
      <dgm:prSet phldrT="[Text]"/>
      <dgm:spPr/>
      <dgm:t>
        <a:bodyPr/>
        <a:lstStyle/>
        <a:p>
          <a:r>
            <a:rPr lang="en-US" dirty="0" smtClean="0"/>
            <a:t>Service</a:t>
          </a:r>
          <a:endParaRPr lang="en-US" dirty="0"/>
        </a:p>
      </dgm:t>
    </dgm:pt>
    <dgm:pt modelId="{BAC7F215-4E3B-4B44-887C-8CBC412A2407}" type="parTrans" cxnId="{C5202115-ADC6-4567-B710-068506FF5CD0}">
      <dgm:prSet/>
      <dgm:spPr/>
      <dgm:t>
        <a:bodyPr/>
        <a:lstStyle/>
        <a:p>
          <a:endParaRPr lang="en-US"/>
        </a:p>
      </dgm:t>
    </dgm:pt>
    <dgm:pt modelId="{9F7EF75A-E113-4A04-BB31-4553DF0B8C13}" type="sibTrans" cxnId="{C5202115-ADC6-4567-B710-068506FF5CD0}">
      <dgm:prSet/>
      <dgm:spPr/>
      <dgm:t>
        <a:bodyPr/>
        <a:lstStyle/>
        <a:p>
          <a:endParaRPr lang="en-US"/>
        </a:p>
      </dgm:t>
    </dgm:pt>
    <dgm:pt modelId="{1E0FFBDE-C07D-474C-80EF-DD537E64DB76}">
      <dgm:prSet phldrT="[Text]"/>
      <dgm:spPr/>
      <dgm:t>
        <a:bodyPr/>
        <a:lstStyle/>
        <a:p>
          <a:r>
            <a:rPr lang="en-US" dirty="0" smtClean="0"/>
            <a:t>Socials</a:t>
          </a:r>
          <a:endParaRPr lang="en-US" dirty="0"/>
        </a:p>
      </dgm:t>
    </dgm:pt>
    <dgm:pt modelId="{F41DE50D-8DCC-4A0F-91B5-B81D0529A9F6}" type="parTrans" cxnId="{B1A775C6-53ED-4F79-A425-19E3229DB187}">
      <dgm:prSet/>
      <dgm:spPr/>
      <dgm:t>
        <a:bodyPr/>
        <a:lstStyle/>
        <a:p>
          <a:endParaRPr lang="en-US"/>
        </a:p>
      </dgm:t>
    </dgm:pt>
    <dgm:pt modelId="{B85AB744-2F52-444F-93CC-8BF6CCA8BA2E}" type="sibTrans" cxnId="{B1A775C6-53ED-4F79-A425-19E3229DB187}">
      <dgm:prSet/>
      <dgm:spPr/>
      <dgm:t>
        <a:bodyPr/>
        <a:lstStyle/>
        <a:p>
          <a:endParaRPr lang="en-US"/>
        </a:p>
      </dgm:t>
    </dgm:pt>
    <dgm:pt modelId="{8A5A543C-7086-4984-9CD6-1D7E832FE4CB}" type="pres">
      <dgm:prSet presAssocID="{738E6A24-49FC-49F8-A502-F72217EB5665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901FF6-0A9E-46CC-A10E-C1504B90E0CA}" type="pres">
      <dgm:prSet presAssocID="{738E6A24-49FC-49F8-A502-F72217EB5665}" presName="diamond" presStyleLbl="bgShp" presStyleIdx="0" presStyleCnt="1"/>
      <dgm:spPr/>
    </dgm:pt>
    <dgm:pt modelId="{7903B392-4F1C-489A-A917-4C7D83FEEACB}" type="pres">
      <dgm:prSet presAssocID="{738E6A24-49FC-49F8-A502-F72217EB5665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FA290E-4C9F-42D6-9D52-15BE99DEA576}" type="pres">
      <dgm:prSet presAssocID="{738E6A24-49FC-49F8-A502-F72217EB5665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318FE3-2EB1-4CE8-BE7F-D3E5DE6666FD}" type="pres">
      <dgm:prSet presAssocID="{738E6A24-49FC-49F8-A502-F72217EB5665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63466B-31B5-4798-9656-DC52238638D4}" type="pres">
      <dgm:prSet presAssocID="{738E6A24-49FC-49F8-A502-F72217EB5665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9BDE9E-75A5-4E65-B073-3BC958E953B7}" srcId="{738E6A24-49FC-49F8-A502-F72217EB5665}" destId="{2590F5BB-D14C-42DD-BF30-1FD4EE464A10}" srcOrd="1" destOrd="0" parTransId="{8C6E91FD-84DB-4445-95BA-BFEE0FF96C12}" sibTransId="{69F40C83-9A9D-4CCD-8684-B55D7C2631C2}"/>
    <dgm:cxn modelId="{66D4AE24-88B3-47A2-8A7A-FF61C1DB1F14}" srcId="{738E6A24-49FC-49F8-A502-F72217EB5665}" destId="{098B7D68-ACFB-40F2-9A89-CA74B5E42ED1}" srcOrd="0" destOrd="0" parTransId="{7326E19C-F4D0-4DDF-AC2E-896A300C48A5}" sibTransId="{31DEAE55-5B19-40C6-A7EF-54A60C4F3EDA}"/>
    <dgm:cxn modelId="{07EBEF42-5E42-4215-B0BF-83DC93E6B358}" type="presOf" srcId="{098B7D68-ACFB-40F2-9A89-CA74B5E42ED1}" destId="{7903B392-4F1C-489A-A917-4C7D83FEEACB}" srcOrd="0" destOrd="0" presId="urn:microsoft.com/office/officeart/2005/8/layout/matrix3"/>
    <dgm:cxn modelId="{C5202115-ADC6-4567-B710-068506FF5CD0}" srcId="{738E6A24-49FC-49F8-A502-F72217EB5665}" destId="{186B5E3E-F1CC-4FBC-8B4D-2C58A9E3413A}" srcOrd="2" destOrd="0" parTransId="{BAC7F215-4E3B-4B44-887C-8CBC412A2407}" sibTransId="{9F7EF75A-E113-4A04-BB31-4553DF0B8C13}"/>
    <dgm:cxn modelId="{B397880B-F16D-422C-94BA-F05C23803D1D}" type="presOf" srcId="{2590F5BB-D14C-42DD-BF30-1FD4EE464A10}" destId="{49FA290E-4C9F-42D6-9D52-15BE99DEA576}" srcOrd="0" destOrd="0" presId="urn:microsoft.com/office/officeart/2005/8/layout/matrix3"/>
    <dgm:cxn modelId="{847B7A2F-023E-4438-9747-D6EF40399BBB}" type="presOf" srcId="{186B5E3E-F1CC-4FBC-8B4D-2C58A9E3413A}" destId="{D2318FE3-2EB1-4CE8-BE7F-D3E5DE6666FD}" srcOrd="0" destOrd="0" presId="urn:microsoft.com/office/officeart/2005/8/layout/matrix3"/>
    <dgm:cxn modelId="{B1A775C6-53ED-4F79-A425-19E3229DB187}" srcId="{738E6A24-49FC-49F8-A502-F72217EB5665}" destId="{1E0FFBDE-C07D-474C-80EF-DD537E64DB76}" srcOrd="3" destOrd="0" parTransId="{F41DE50D-8DCC-4A0F-91B5-B81D0529A9F6}" sibTransId="{B85AB744-2F52-444F-93CC-8BF6CCA8BA2E}"/>
    <dgm:cxn modelId="{45C5D3E1-026F-45D7-81E9-0E5673CB55D9}" type="presOf" srcId="{1E0FFBDE-C07D-474C-80EF-DD537E64DB76}" destId="{D963466B-31B5-4798-9656-DC52238638D4}" srcOrd="0" destOrd="0" presId="urn:microsoft.com/office/officeart/2005/8/layout/matrix3"/>
    <dgm:cxn modelId="{F8761381-CA2F-42AB-AC0D-223FE5704AF3}" type="presOf" srcId="{738E6A24-49FC-49F8-A502-F72217EB5665}" destId="{8A5A543C-7086-4984-9CD6-1D7E832FE4CB}" srcOrd="0" destOrd="0" presId="urn:microsoft.com/office/officeart/2005/8/layout/matrix3"/>
    <dgm:cxn modelId="{13434214-6906-4941-B221-F467B709692D}" type="presParOf" srcId="{8A5A543C-7086-4984-9CD6-1D7E832FE4CB}" destId="{11901FF6-0A9E-46CC-A10E-C1504B90E0CA}" srcOrd="0" destOrd="0" presId="urn:microsoft.com/office/officeart/2005/8/layout/matrix3"/>
    <dgm:cxn modelId="{8BD41602-EFF8-4D1F-A9C2-35DC9E4A38A3}" type="presParOf" srcId="{8A5A543C-7086-4984-9CD6-1D7E832FE4CB}" destId="{7903B392-4F1C-489A-A917-4C7D83FEEACB}" srcOrd="1" destOrd="0" presId="urn:microsoft.com/office/officeart/2005/8/layout/matrix3"/>
    <dgm:cxn modelId="{D14099C1-7C19-4DA1-BA90-35824374CE8D}" type="presParOf" srcId="{8A5A543C-7086-4984-9CD6-1D7E832FE4CB}" destId="{49FA290E-4C9F-42D6-9D52-15BE99DEA576}" srcOrd="2" destOrd="0" presId="urn:microsoft.com/office/officeart/2005/8/layout/matrix3"/>
    <dgm:cxn modelId="{BE662BAF-B005-4739-B9C1-A2F639C2541E}" type="presParOf" srcId="{8A5A543C-7086-4984-9CD6-1D7E832FE4CB}" destId="{D2318FE3-2EB1-4CE8-BE7F-D3E5DE6666FD}" srcOrd="3" destOrd="0" presId="urn:microsoft.com/office/officeart/2005/8/layout/matrix3"/>
    <dgm:cxn modelId="{4E67607E-D9AB-49D6-8260-D59D7709B473}" type="presParOf" srcId="{8A5A543C-7086-4984-9CD6-1D7E832FE4CB}" destId="{D963466B-31B5-4798-9656-DC52238638D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901FF6-0A9E-46CC-A10E-C1504B90E0CA}">
      <dsp:nvSpPr>
        <dsp:cNvPr id="0" name=""/>
        <dsp:cNvSpPr/>
      </dsp:nvSpPr>
      <dsp:spPr>
        <a:xfrm>
          <a:off x="1801812" y="0"/>
          <a:ext cx="4625975" cy="4625975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03B392-4F1C-489A-A917-4C7D83FEEACB}">
      <dsp:nvSpPr>
        <dsp:cNvPr id="0" name=""/>
        <dsp:cNvSpPr/>
      </dsp:nvSpPr>
      <dsp:spPr>
        <a:xfrm>
          <a:off x="2241280" y="439467"/>
          <a:ext cx="1804130" cy="18041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Competitions and robotics projects</a:t>
          </a:r>
          <a:endParaRPr lang="en-US" sz="1900" kern="1200" dirty="0"/>
        </a:p>
      </dsp:txBody>
      <dsp:txXfrm>
        <a:off x="2329350" y="527537"/>
        <a:ext cx="1627990" cy="1627990"/>
      </dsp:txXfrm>
    </dsp:sp>
    <dsp:sp modelId="{49FA290E-4C9F-42D6-9D52-15BE99DEA576}">
      <dsp:nvSpPr>
        <dsp:cNvPr id="0" name=""/>
        <dsp:cNvSpPr/>
      </dsp:nvSpPr>
      <dsp:spPr>
        <a:xfrm>
          <a:off x="4184189" y="439467"/>
          <a:ext cx="1804130" cy="18041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Professional Development</a:t>
          </a:r>
          <a:endParaRPr lang="en-US" sz="1900" kern="1200" dirty="0"/>
        </a:p>
      </dsp:txBody>
      <dsp:txXfrm>
        <a:off x="4272259" y="527537"/>
        <a:ext cx="1627990" cy="1627990"/>
      </dsp:txXfrm>
    </dsp:sp>
    <dsp:sp modelId="{D2318FE3-2EB1-4CE8-BE7F-D3E5DE6666FD}">
      <dsp:nvSpPr>
        <dsp:cNvPr id="0" name=""/>
        <dsp:cNvSpPr/>
      </dsp:nvSpPr>
      <dsp:spPr>
        <a:xfrm>
          <a:off x="2241280" y="2382377"/>
          <a:ext cx="1804130" cy="18041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Service</a:t>
          </a:r>
          <a:endParaRPr lang="en-US" sz="1900" kern="1200" dirty="0"/>
        </a:p>
      </dsp:txBody>
      <dsp:txXfrm>
        <a:off x="2329350" y="2470447"/>
        <a:ext cx="1627990" cy="1627990"/>
      </dsp:txXfrm>
    </dsp:sp>
    <dsp:sp modelId="{D963466B-31B5-4798-9656-DC52238638D4}">
      <dsp:nvSpPr>
        <dsp:cNvPr id="0" name=""/>
        <dsp:cNvSpPr/>
      </dsp:nvSpPr>
      <dsp:spPr>
        <a:xfrm>
          <a:off x="4184189" y="2382377"/>
          <a:ext cx="1804130" cy="18041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Socials</a:t>
          </a:r>
          <a:endParaRPr lang="en-US" sz="1900" kern="1200" dirty="0"/>
        </a:p>
      </dsp:txBody>
      <dsp:txXfrm>
        <a:off x="4272259" y="2470447"/>
        <a:ext cx="1627990" cy="1627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AB1B3-E8E2-426B-9F8C-6AC7C639EB49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832E9-DADC-4631-BBFD-5BAC128A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70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832E9-DADC-4631-BBFD-5BAC128A4E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37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8C87CBE-6F4E-4482-9C44-35CB81E9174B}" type="datetimeFigureOut">
              <a:rPr lang="en-US" smtClean="0"/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lebedda2@umbc.edu" TargetMode="External"/><Relationship Id="rId2" Type="http://schemas.openxmlformats.org/officeDocument/2006/relationships/hyperlink" Target="mailto:shelbyc1@umbc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bminor1@umbc.edu" TargetMode="External"/><Relationship Id="rId4" Type="http://schemas.openxmlformats.org/officeDocument/2006/relationships/hyperlink" Target="mailto:mknutse1@umbc.edu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J-5H3JVtP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879848"/>
            <a:ext cx="8077200" cy="1673352"/>
          </a:xfrm>
        </p:spPr>
        <p:txBody>
          <a:bodyPr/>
          <a:lstStyle/>
          <a:p>
            <a:r>
              <a:rPr lang="en-US" dirty="0" smtClean="0"/>
              <a:t>9/4/2014 GBM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00984"/>
            <a:ext cx="8077200" cy="1499616"/>
          </a:xfrm>
        </p:spPr>
        <p:txBody>
          <a:bodyPr/>
          <a:lstStyle/>
          <a:p>
            <a:r>
              <a:rPr lang="en-US" dirty="0" smtClean="0"/>
              <a:t>Shelby </a:t>
            </a:r>
            <a:r>
              <a:rPr lang="en-US" dirty="0" err="1" smtClean="0"/>
              <a:t>Coppolino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778" b="91667" l="14875" r="77625">
                        <a14:backgroundMark x1="29688" y1="34111" x2="29688" y2="34111"/>
                        <a14:backgroundMark x1="39938" y1="38333" x2="39938" y2="38333"/>
                        <a14:backgroundMark x1="34438" y1="82667" x2="34438" y2="82667"/>
                        <a14:backgroundMark x1="43563" y1="78667" x2="43563" y2="78667"/>
                        <a14:backgroundMark x1="62687" y1="72778" x2="62687" y2="72778"/>
                        <a14:backgroundMark x1="22938" y1="68111" x2="22938" y2="68111"/>
                        <a14:backgroundMark x1="38188" y1="53222" x2="38188" y2="53222"/>
                        <a14:backgroundMark x1="53188" y1="57667" x2="53188" y2="57667"/>
                        <a14:backgroundMark x1="55250" y1="62222" x2="55250" y2="62222"/>
                        <a14:backgroundMark x1="25438" y1="40889" x2="25438" y2="40889"/>
                        <a14:backgroundMark x1="21500" y1="31333" x2="21500" y2="31333"/>
                        <a14:backgroundMark x1="20063" y1="20111" x2="20063" y2="20111"/>
                        <a14:backgroundMark x1="34750" y1="31333" x2="34750" y2="31333"/>
                        <a14:backgroundMark x1="47375" y1="36889" x2="47375" y2="36889"/>
                        <a14:backgroundMark x1="30500" y1="44222" x2="45938" y2="39444"/>
                        <a14:backgroundMark x1="16125" y1="52333" x2="19438" y2="47889"/>
                        <a14:backgroundMark x1="19313" y1="50111" x2="23563" y2="51222"/>
                        <a14:backgroundMark x1="24188" y1="51556" x2="29563" y2="50667"/>
                        <a14:backgroundMark x1="27313" y1="54000" x2="30813" y2="50111"/>
                        <a14:backgroundMark x1="31563" y1="50111" x2="41500" y2="48444"/>
                        <a14:backgroundMark x1="37250" y1="51000" x2="44813" y2="48111"/>
                        <a14:backgroundMark x1="45313" y1="49889" x2="51625" y2="46444"/>
                        <a14:backgroundMark x1="52250" y1="46444" x2="55250" y2="38111"/>
                        <a14:backgroundMark x1="16125" y1="54000" x2="16938" y2="65222"/>
                        <a14:backgroundMark x1="16938" y1="56333" x2="20875" y2="58778"/>
                        <a14:backgroundMark x1="21313" y1="60444" x2="24000" y2="64444"/>
                        <a14:backgroundMark x1="24313" y1="66111" x2="25938" y2="71667"/>
                        <a14:backgroundMark x1="25938" y1="74556" x2="23875" y2="78444"/>
                        <a14:backgroundMark x1="27500" y1="86556" x2="28125" y2="89111"/>
                        <a14:backgroundMark x1="28750" y1="90222" x2="30625" y2="90222"/>
                        <a14:backgroundMark x1="32063" y1="90444" x2="34438" y2="89667"/>
                        <a14:backgroundMark x1="27500" y1="83444" x2="27313" y2="86889"/>
                        <a14:backgroundMark x1="31563" y1="85222" x2="34250" y2="85778"/>
                        <a14:backgroundMark x1="31563" y1="83444" x2="31750" y2="81000"/>
                        <a14:backgroundMark x1="32375" y1="79889" x2="34750" y2="75889"/>
                        <a14:backgroundMark x1="36188" y1="74556" x2="38688" y2="71667"/>
                        <a14:backgroundMark x1="39938" y1="72000" x2="44188" y2="74556"/>
                        <a14:backgroundMark x1="45500" y1="75111" x2="48625" y2="75889"/>
                        <a14:backgroundMark x1="50063" y1="76778" x2="51438" y2="80667"/>
                        <a14:backgroundMark x1="54625" y1="34444" x2="59188" y2="29889"/>
                        <a14:backgroundMark x1="61875" y1="29667" x2="66125" y2="29111"/>
                        <a14:backgroundMark x1="68188" y1="30778" x2="69938" y2="34667"/>
                        <a14:backgroundMark x1="69750" y1="39444" x2="67563" y2="49222"/>
                        <a14:backgroundMark x1="65188" y1="47000" x2="63750" y2="57667"/>
                        <a14:backgroundMark x1="64688" y1="44000" x2="62687" y2="51000"/>
                        <a14:backgroundMark x1="61875" y1="57444" x2="61875" y2="67778"/>
                        <a14:backgroundMark x1="60625" y1="67222" x2="59188" y2="76778"/>
                        <a14:backgroundMark x1="58375" y1="74556" x2="58062" y2="82667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659" t="16780" r="22512" b="8943"/>
          <a:stretch/>
        </p:blipFill>
        <p:spPr bwMode="auto">
          <a:xfrm>
            <a:off x="4724400" y="195831"/>
            <a:ext cx="4267200" cy="2883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5889" b="90778" l="15875" r="77250">
                        <a14:foregroundMark x1="28000" y1="19111" x2="28000" y2="19111"/>
                        <a14:foregroundMark x1="28313" y1="25889" x2="28313" y2="25889"/>
                        <a14:foregroundMark x1="29750" y1="22444" x2="29750" y2="22444"/>
                        <a14:foregroundMark x1="34500" y1="22778" x2="34500" y2="22778"/>
                        <a14:foregroundMark x1="40875" y1="19889" x2="40875" y2="19889"/>
                        <a14:foregroundMark x1="45563" y1="22778" x2="45563" y2="22778"/>
                        <a14:foregroundMark x1="51812" y1="21444" x2="51812" y2="21444"/>
                        <a14:foregroundMark x1="55625" y1="22444" x2="55625" y2="22444"/>
                        <a14:foregroundMark x1="61438" y1="23778" x2="61438" y2="23778"/>
                        <a14:foregroundMark x1="67188" y1="23000" x2="67188" y2="23000"/>
                        <a14:foregroundMark x1="72625" y1="23222" x2="72625" y2="23222"/>
                        <a14:foregroundMark x1="63500" y1="20111" x2="63500" y2="20111"/>
                        <a14:foregroundMark x1="75625" y1="30333" x2="75625" y2="30333"/>
                        <a14:foregroundMark x1="74438" y1="40111" x2="74438" y2="40111"/>
                        <a14:foregroundMark x1="75750" y1="49333" x2="75750" y2="49333"/>
                        <a14:foregroundMark x1="74250" y1="57667" x2="74250" y2="57667"/>
                        <a14:foregroundMark x1="74125" y1="67444" x2="74125" y2="67444"/>
                        <a14:foregroundMark x1="74250" y1="74000" x2="74250" y2="74000"/>
                        <a14:foregroundMark x1="73563" y1="84000" x2="73563" y2="84000"/>
                        <a14:foregroundMark x1="22813" y1="23778" x2="22813" y2="23778"/>
                        <a14:foregroundMark x1="24875" y1="23778" x2="24875" y2="23778"/>
                        <a14:foregroundMark x1="26375" y1="22778" x2="26375" y2="22778"/>
                        <a14:foregroundMark x1="18563" y1="22889" x2="18563" y2="22889"/>
                        <a14:foregroundMark x1="19500" y1="22889" x2="19500" y2="22889"/>
                        <a14:foregroundMark x1="19563" y1="26111" x2="19563" y2="26111"/>
                        <a14:foregroundMark x1="20625" y1="25778" x2="20625" y2="25778"/>
                        <a14:foregroundMark x1="21750" y1="22778" x2="21750" y2="22778"/>
                        <a14:foregroundMark x1="26000" y1="26222" x2="26000" y2="26222"/>
                        <a14:foregroundMark x1="21188" y1="24111" x2="21188" y2="24111"/>
                        <a14:backgroundMark x1="17938" y1="24333" x2="17938" y2="24333"/>
                        <a14:backgroundMark x1="17500" y1="35333" x2="63063" y2="36444"/>
                        <a14:backgroundMark x1="22063" y1="54778" x2="51625" y2="79222"/>
                        <a14:backgroundMark x1="42625" y1="63778" x2="60813" y2="49556"/>
                        <a14:backgroundMark x1="22375" y1="26222" x2="22375" y2="26222"/>
                        <a14:backgroundMark x1="23563" y1="25889" x2="23563" y2="25889"/>
                        <a14:backgroundMark x1="29188" y1="20667" x2="29188" y2="20667"/>
                        <a14:backgroundMark x1="46938" y1="21222" x2="46938" y2="21222"/>
                        <a14:backgroundMark x1="74125" y1="21667" x2="74125" y2="21667"/>
                        <a14:backgroundMark x1="74438" y1="43000" x2="74438" y2="43000"/>
                        <a14:backgroundMark x1="73813" y1="38778" x2="73813" y2="38778"/>
                        <a14:backgroundMark x1="22188" y1="24667" x2="22188" y2="24667"/>
                        <a14:backgroundMark x1="23500" y1="23667" x2="23500" y2="23667"/>
                        <a14:backgroundMark x1="24250" y1="24444" x2="24250" y2="24444"/>
                        <a14:backgroundMark x1="23625" y1="25222" x2="23625" y2="25222"/>
                        <a14:backgroundMark x1="23313" y1="23333" x2="23313" y2="23333"/>
                        <a14:backgroundMark x1="19125" y1="24000" x2="19125" y2="24000"/>
                        <a14:backgroundMark x1="21000" y1="26667" x2="21563" y2="23778"/>
                        <a14:backgroundMark x1="20188" y1="26556" x2="19813" y2="24222"/>
                        <a14:backgroundMark x1="19813" y1="23889" x2="19813" y2="23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820" t="15871" r="22804" b="9658"/>
          <a:stretch/>
        </p:blipFill>
        <p:spPr bwMode="auto">
          <a:xfrm>
            <a:off x="4494288" y="80163"/>
            <a:ext cx="4532624" cy="30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223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GBM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9/19</a:t>
            </a:r>
          </a:p>
          <a:p>
            <a:r>
              <a:rPr lang="en-US" dirty="0" smtClean="0"/>
              <a:t>10/3</a:t>
            </a:r>
          </a:p>
          <a:p>
            <a:r>
              <a:rPr lang="en-US" dirty="0" smtClean="0"/>
              <a:t>10/17</a:t>
            </a:r>
          </a:p>
          <a:p>
            <a:r>
              <a:rPr lang="en-US" dirty="0" smtClean="0"/>
              <a:t>10/31 (Halloween!  Boo!)</a:t>
            </a:r>
          </a:p>
          <a:p>
            <a:r>
              <a:rPr lang="en-US" dirty="0" smtClean="0"/>
              <a:t>11/14</a:t>
            </a:r>
          </a:p>
          <a:p>
            <a:r>
              <a:rPr lang="en-US" dirty="0" smtClean="0"/>
              <a:t>11/21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03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RREB 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President: Shelby </a:t>
            </a:r>
            <a:r>
              <a:rPr lang="en-US" dirty="0" err="1" smtClean="0"/>
              <a:t>Coppolino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shelbyc1@umbc.edu</a:t>
            </a:r>
            <a:endParaRPr lang="en-US" dirty="0" smtClean="0"/>
          </a:p>
          <a:p>
            <a:r>
              <a:rPr lang="en-US" dirty="0" smtClean="0"/>
              <a:t>VP: Nate </a:t>
            </a:r>
            <a:r>
              <a:rPr lang="en-US" dirty="0" err="1" smtClean="0"/>
              <a:t>Lebedda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lebedda2@umbc.edu</a:t>
            </a:r>
            <a:endParaRPr lang="en-US" dirty="0" smtClean="0"/>
          </a:p>
          <a:p>
            <a:r>
              <a:rPr lang="en-US" dirty="0" smtClean="0"/>
              <a:t>Treasurer: Max </a:t>
            </a:r>
            <a:r>
              <a:rPr lang="en-US" dirty="0" err="1" smtClean="0"/>
              <a:t>Knutsen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mknutse1@umbc.edu</a:t>
            </a:r>
            <a:endParaRPr lang="en-US" dirty="0" smtClean="0"/>
          </a:p>
          <a:p>
            <a:r>
              <a:rPr lang="en-US" dirty="0" smtClean="0"/>
              <a:t>Secretary: Abbie Minor</a:t>
            </a:r>
          </a:p>
          <a:p>
            <a:pPr lvl="1"/>
            <a:r>
              <a:rPr lang="en-US" dirty="0" smtClean="0">
                <a:hlinkClick r:id="rId5"/>
              </a:rPr>
              <a:t>abminor1@umbc.edu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47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RR members…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 see Shelby after meeting!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67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Corny Ice Breaker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RREB and general member updates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What is Retriever Robotics?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Being an RR member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Projects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Service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Fundraising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GBM dates</a:t>
            </a:r>
          </a:p>
        </p:txBody>
      </p:sp>
    </p:spTree>
    <p:extLst>
      <p:ext uri="{BB962C8B-B14F-4D97-AF65-F5344CB8AC3E}">
        <p14:creationId xmlns:p14="http://schemas.microsoft.com/office/powerpoint/2010/main" val="135899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Retriever Robotics = RR</a:t>
            </a:r>
          </a:p>
          <a:p>
            <a:r>
              <a:rPr lang="en-US" dirty="0" smtClean="0"/>
              <a:t>Public colors: yellow, black, red, and white</a:t>
            </a:r>
          </a:p>
          <a:p>
            <a:r>
              <a:rPr lang="en-US" dirty="0" smtClean="0"/>
              <a:t>Internal colors and print: pink and zebra print</a:t>
            </a:r>
          </a:p>
          <a:p>
            <a:r>
              <a:rPr lang="en-US" dirty="0" smtClean="0"/>
              <a:t>Logo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231F20"/>
              </a:clrFrom>
              <a:clrTo>
                <a:srgbClr val="231F20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4131350"/>
            <a:ext cx="3870434" cy="2726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205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Retriever Robotics (RR) has been established for the purpose of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enhancing learning of robotics</a:t>
            </a:r>
            <a:r>
              <a:rPr lang="en-US" dirty="0"/>
              <a:t>,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encouraging competitive spirit</a:t>
            </a:r>
            <a:r>
              <a:rPr lang="en-US" dirty="0"/>
              <a:t>,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promoting fellowship and bonding </a:t>
            </a:r>
            <a:r>
              <a:rPr lang="en-US" dirty="0"/>
              <a:t>within multidisciplinary fields, and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motivating others </a:t>
            </a:r>
            <a:r>
              <a:rPr lang="en-US" dirty="0"/>
              <a:t>to engage in </a:t>
            </a:r>
            <a:r>
              <a:rPr lang="en-US" dirty="0" smtClean="0"/>
              <a:t>STEM </a:t>
            </a:r>
            <a:r>
              <a:rPr lang="en-US" dirty="0"/>
              <a:t>fields.  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861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Achieving our mission statement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591169"/>
              </p:ext>
            </p:extLst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352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Becoming a 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attend 3 RR meetings</a:t>
            </a:r>
          </a:p>
          <a:p>
            <a:endParaRPr lang="en-US" dirty="0"/>
          </a:p>
          <a:p>
            <a:r>
              <a:rPr lang="en-US" dirty="0" smtClean="0"/>
              <a:t>I’m a member… now what?</a:t>
            </a:r>
          </a:p>
          <a:p>
            <a:pPr lvl="1"/>
            <a:r>
              <a:rPr lang="en-US" dirty="0" err="1" smtClean="0"/>
              <a:t>GroupMe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Join our </a:t>
            </a:r>
            <a:r>
              <a:rPr lang="en-US" dirty="0" err="1" smtClean="0"/>
              <a:t>myUMBC</a:t>
            </a:r>
            <a:r>
              <a:rPr lang="en-US" dirty="0" smtClean="0"/>
              <a:t> group</a:t>
            </a:r>
          </a:p>
          <a:p>
            <a:pPr lvl="1"/>
            <a:endParaRPr lang="en-US" dirty="0"/>
          </a:p>
          <a:p>
            <a:r>
              <a:rPr lang="en-US" dirty="0" smtClean="0"/>
              <a:t>Member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34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VEX U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www.youtube.com/watch?v=PJ-5H3JVtPs</a:t>
            </a:r>
            <a:endParaRPr lang="en-US" dirty="0" smtClean="0"/>
          </a:p>
          <a:p>
            <a:r>
              <a:rPr lang="en-US" dirty="0" err="1" smtClean="0"/>
              <a:t>RoboSub</a:t>
            </a:r>
            <a:endParaRPr lang="en-US" dirty="0" smtClean="0"/>
          </a:p>
          <a:p>
            <a:r>
              <a:rPr lang="en-US" dirty="0" smtClean="0"/>
              <a:t>Working with IEEE on copters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72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Battle </a:t>
            </a:r>
            <a:r>
              <a:rPr lang="en-US" dirty="0" err="1" smtClean="0"/>
              <a:t>O’Baltimore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Sept. 20</a:t>
            </a:r>
            <a:r>
              <a:rPr lang="en-US" baseline="30000" dirty="0" smtClean="0"/>
              <a:t>th</a:t>
            </a:r>
            <a:endParaRPr lang="en-US" dirty="0"/>
          </a:p>
          <a:p>
            <a:r>
              <a:rPr lang="en-US" dirty="0" smtClean="0"/>
              <a:t>9 AM – 5 PM</a:t>
            </a:r>
          </a:p>
          <a:p>
            <a:r>
              <a:rPr lang="en-US" dirty="0" smtClean="0"/>
              <a:t>Stay tuned for more details and registration link!</a:t>
            </a:r>
          </a:p>
          <a:p>
            <a:r>
              <a:rPr lang="en-US" dirty="0" smtClean="0"/>
              <a:t>If necessary, car pooling may be arranged</a:t>
            </a:r>
          </a:p>
        </p:txBody>
      </p:sp>
    </p:spTree>
    <p:extLst>
      <p:ext uri="{BB962C8B-B14F-4D97-AF65-F5344CB8AC3E}">
        <p14:creationId xmlns:p14="http://schemas.microsoft.com/office/powerpoint/2010/main" val="428197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Fundraising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Smash Bros</a:t>
            </a:r>
          </a:p>
          <a:p>
            <a:pPr lvl="1"/>
            <a:r>
              <a:rPr lang="en-US" dirty="0" smtClean="0"/>
              <a:t>Tentatively Sept. 26</a:t>
            </a:r>
          </a:p>
          <a:p>
            <a:pPr lvl="1"/>
            <a:r>
              <a:rPr lang="en-US" dirty="0" smtClean="0"/>
              <a:t>Tentatively Nov. 21</a:t>
            </a:r>
          </a:p>
          <a:p>
            <a:r>
              <a:rPr lang="en-US" dirty="0" smtClean="0"/>
              <a:t>3D printed ornaments</a:t>
            </a:r>
          </a:p>
          <a:p>
            <a:pPr lvl="1"/>
            <a:r>
              <a:rPr lang="en-US" dirty="0" smtClean="0"/>
              <a:t>Taking orders starting Nov. 21 or 24 through Dec. 5</a:t>
            </a:r>
          </a:p>
          <a:p>
            <a:pPr lvl="1"/>
            <a:r>
              <a:rPr lang="en-US" dirty="0" smtClean="0"/>
              <a:t>Distributing ornaments Dec. 6-17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5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1">
      <a:dk1>
        <a:sysClr val="windowText" lastClr="000000"/>
      </a:dk1>
      <a:lt1>
        <a:sysClr val="window" lastClr="FFFFFF"/>
      </a:lt1>
      <a:dk2>
        <a:srgbClr val="434A59"/>
      </a:dk2>
      <a:lt2>
        <a:srgbClr val="BEBEC1"/>
      </a:lt2>
      <a:accent1>
        <a:srgbClr val="F0AD00"/>
      </a:accent1>
      <a:accent2>
        <a:srgbClr val="F0AD00"/>
      </a:accent2>
      <a:accent3>
        <a:srgbClr val="E66C7D"/>
      </a:accent3>
      <a:accent4>
        <a:srgbClr val="F0AD00"/>
      </a:accent4>
      <a:accent5>
        <a:srgbClr val="F0AD00"/>
      </a:accent5>
      <a:accent6>
        <a:srgbClr val="F0AD00"/>
      </a:accent6>
      <a:hlink>
        <a:srgbClr val="168BBA"/>
      </a:hlink>
      <a:folHlink>
        <a:srgbClr val="680000"/>
      </a:folHlink>
    </a:clrScheme>
    <a:fontScheme name="RR">
      <a:majorFont>
        <a:latin typeface="Times New Roman"/>
        <a:ea typeface=""/>
        <a:cs typeface=""/>
      </a:majorFont>
      <a:minorFont>
        <a:latin typeface="Georgia"/>
        <a:ea typeface=""/>
        <a:cs typeface="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RR PPT template</Template>
  <TotalTime>96</TotalTime>
  <Words>248</Words>
  <Application>Microsoft Office PowerPoint</Application>
  <PresentationFormat>On-screen Show (4:3)</PresentationFormat>
  <Paragraphs>67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9/4/2014 GBM</vt:lpstr>
      <vt:lpstr>Agenda</vt:lpstr>
      <vt:lpstr>What is RR?</vt:lpstr>
      <vt:lpstr>Mission Statement</vt:lpstr>
      <vt:lpstr>Achieving our mission statement</vt:lpstr>
      <vt:lpstr>Becoming a member</vt:lpstr>
      <vt:lpstr>Projects</vt:lpstr>
      <vt:lpstr>Battle O’Baltimore</vt:lpstr>
      <vt:lpstr>Fundraising</vt:lpstr>
      <vt:lpstr>GBM Dates</vt:lpstr>
      <vt:lpstr>RREB Contact Information</vt:lpstr>
      <vt:lpstr>Existing RR members…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Shelby</dc:creator>
  <cp:lastModifiedBy>Abbie</cp:lastModifiedBy>
  <cp:revision>11</cp:revision>
  <dcterms:created xsi:type="dcterms:W3CDTF">2014-09-04T18:24:09Z</dcterms:created>
  <dcterms:modified xsi:type="dcterms:W3CDTF">2014-09-06T16:41:03Z</dcterms:modified>
</cp:coreProperties>
</file>