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65" r:id="rId5"/>
    <p:sldId id="266" r:id="rId6"/>
    <p:sldId id="267" r:id="rId7"/>
    <p:sldId id="271" r:id="rId8"/>
    <p:sldId id="270" r:id="rId9"/>
    <p:sldId id="269" r:id="rId10"/>
    <p:sldId id="263" r:id="rId11"/>
    <p:sldId id="260" r:id="rId12"/>
    <p:sldId id="259" r:id="rId13"/>
    <p:sldId id="261" r:id="rId14"/>
    <p:sldId id="264" r:id="rId15"/>
    <p:sldId id="262" r:id="rId16"/>
    <p:sldId id="273" r:id="rId17"/>
    <p:sldId id="274" r:id="rId18"/>
    <p:sldId id="275" r:id="rId19"/>
    <p:sldId id="276" r:id="rId20"/>
    <p:sldId id="277"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p:cViewPr>
        <p:scale>
          <a:sx n="105" d="100"/>
          <a:sy n="105" d="100"/>
        </p:scale>
        <p:origin x="-8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A9AD3-5EB4-4C48-91E2-911B9F8C687D}"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6DF2B8A6-E007-4763-9575-EAF0AAE111CE}">
      <dgm:prSet phldrT="[Text]"/>
      <dgm:spPr/>
      <dgm:t>
        <a:bodyPr/>
        <a:lstStyle/>
        <a:p>
          <a:r>
            <a:rPr lang="en-US" b="1"/>
            <a:t>Hands-on Robotics</a:t>
          </a:r>
        </a:p>
      </dgm:t>
    </dgm:pt>
    <dgm:pt modelId="{0A758C04-98EF-4945-B02E-ADD391FE81C1}" type="parTrans" cxnId="{19999ABA-AB47-478F-BF85-D474DE68BB77}">
      <dgm:prSet/>
      <dgm:spPr/>
      <dgm:t>
        <a:bodyPr/>
        <a:lstStyle/>
        <a:p>
          <a:endParaRPr lang="en-US" b="1"/>
        </a:p>
      </dgm:t>
    </dgm:pt>
    <dgm:pt modelId="{33A71E75-18FC-4F8B-BB0A-2DF1C2F3B8DD}" type="sibTrans" cxnId="{19999ABA-AB47-478F-BF85-D474DE68BB77}">
      <dgm:prSet/>
      <dgm:spPr/>
      <dgm:t>
        <a:bodyPr/>
        <a:lstStyle/>
        <a:p>
          <a:endParaRPr lang="en-US" b="1"/>
        </a:p>
      </dgm:t>
    </dgm:pt>
    <dgm:pt modelId="{312368BD-A1BF-4F06-9948-99AFB86EEEDA}">
      <dgm:prSet phldrT="[Text]"/>
      <dgm:spPr/>
      <dgm:t>
        <a:bodyPr/>
        <a:lstStyle/>
        <a:p>
          <a:r>
            <a:rPr lang="en-US" b="1"/>
            <a:t>Professional Development</a:t>
          </a:r>
        </a:p>
      </dgm:t>
    </dgm:pt>
    <dgm:pt modelId="{F78DB1F0-17D9-47CA-9EF9-1FB6CF9CE902}" type="parTrans" cxnId="{41DBD610-EEF2-4221-B29C-0708C00639C5}">
      <dgm:prSet/>
      <dgm:spPr/>
      <dgm:t>
        <a:bodyPr/>
        <a:lstStyle/>
        <a:p>
          <a:endParaRPr lang="en-US" b="1"/>
        </a:p>
      </dgm:t>
    </dgm:pt>
    <dgm:pt modelId="{C0087045-3A13-4BDD-9584-FE47A39769A7}" type="sibTrans" cxnId="{41DBD610-EEF2-4221-B29C-0708C00639C5}">
      <dgm:prSet/>
      <dgm:spPr/>
      <dgm:t>
        <a:bodyPr/>
        <a:lstStyle/>
        <a:p>
          <a:endParaRPr lang="en-US" b="1"/>
        </a:p>
      </dgm:t>
    </dgm:pt>
    <dgm:pt modelId="{2322F35B-38C9-435E-B180-0E879087555D}">
      <dgm:prSet phldrT="[Text]"/>
      <dgm:spPr/>
      <dgm:t>
        <a:bodyPr/>
        <a:lstStyle/>
        <a:p>
          <a:r>
            <a:rPr lang="en-US" b="1"/>
            <a:t>Service</a:t>
          </a:r>
        </a:p>
      </dgm:t>
    </dgm:pt>
    <dgm:pt modelId="{B9703AD3-EC60-48D5-896B-55E21156EF5D}" type="parTrans" cxnId="{04612262-75F9-42EB-9708-98DC89E3F853}">
      <dgm:prSet/>
      <dgm:spPr/>
      <dgm:t>
        <a:bodyPr/>
        <a:lstStyle/>
        <a:p>
          <a:endParaRPr lang="en-US" b="1"/>
        </a:p>
      </dgm:t>
    </dgm:pt>
    <dgm:pt modelId="{364C5002-A315-4342-A563-12A2D8AF7DD3}" type="sibTrans" cxnId="{04612262-75F9-42EB-9708-98DC89E3F853}">
      <dgm:prSet/>
      <dgm:spPr/>
      <dgm:t>
        <a:bodyPr/>
        <a:lstStyle/>
        <a:p>
          <a:endParaRPr lang="en-US" b="1"/>
        </a:p>
      </dgm:t>
    </dgm:pt>
    <dgm:pt modelId="{0DB3E80A-5035-4FA5-952F-966E0202FA67}">
      <dgm:prSet phldrT="[Text]"/>
      <dgm:spPr/>
      <dgm:t>
        <a:bodyPr/>
        <a:lstStyle/>
        <a:p>
          <a:r>
            <a:rPr lang="en-US" b="1"/>
            <a:t>Socials</a:t>
          </a:r>
        </a:p>
      </dgm:t>
    </dgm:pt>
    <dgm:pt modelId="{D82A24ED-67DB-4FE4-AEA8-C9F1A8A4D66A}" type="parTrans" cxnId="{FD64A522-1826-4E06-8102-5FF2A0AC1468}">
      <dgm:prSet/>
      <dgm:spPr/>
      <dgm:t>
        <a:bodyPr/>
        <a:lstStyle/>
        <a:p>
          <a:endParaRPr lang="en-US" b="1"/>
        </a:p>
      </dgm:t>
    </dgm:pt>
    <dgm:pt modelId="{3D303A3B-ACD5-4C52-8C47-EA50ABEA261E}" type="sibTrans" cxnId="{FD64A522-1826-4E06-8102-5FF2A0AC1468}">
      <dgm:prSet/>
      <dgm:spPr/>
      <dgm:t>
        <a:bodyPr/>
        <a:lstStyle/>
        <a:p>
          <a:endParaRPr lang="en-US" b="1"/>
        </a:p>
      </dgm:t>
    </dgm:pt>
    <dgm:pt modelId="{5BD8B645-3AA9-4FC4-8A84-83AF4459830E}" type="pres">
      <dgm:prSet presAssocID="{F5FA9AD3-5EB4-4C48-91E2-911B9F8C687D}" presName="diagram" presStyleCnt="0">
        <dgm:presLayoutVars>
          <dgm:dir/>
          <dgm:resizeHandles val="exact"/>
        </dgm:presLayoutVars>
      </dgm:prSet>
      <dgm:spPr/>
      <dgm:t>
        <a:bodyPr/>
        <a:lstStyle/>
        <a:p>
          <a:endParaRPr lang="en-US"/>
        </a:p>
      </dgm:t>
    </dgm:pt>
    <dgm:pt modelId="{6FAF5828-F9A7-49B8-9B19-A809DF4A6CD4}" type="pres">
      <dgm:prSet presAssocID="{6DF2B8A6-E007-4763-9575-EAF0AAE111CE}" presName="node" presStyleLbl="node1" presStyleIdx="0" presStyleCnt="4">
        <dgm:presLayoutVars>
          <dgm:bulletEnabled val="1"/>
        </dgm:presLayoutVars>
      </dgm:prSet>
      <dgm:spPr/>
      <dgm:t>
        <a:bodyPr/>
        <a:lstStyle/>
        <a:p>
          <a:endParaRPr lang="en-US"/>
        </a:p>
      </dgm:t>
    </dgm:pt>
    <dgm:pt modelId="{3367A804-72E8-495B-BFD9-C5F5ED35A6DB}" type="pres">
      <dgm:prSet presAssocID="{33A71E75-18FC-4F8B-BB0A-2DF1C2F3B8DD}" presName="sibTrans" presStyleCnt="0"/>
      <dgm:spPr/>
    </dgm:pt>
    <dgm:pt modelId="{B2C24972-F406-497C-A241-4BFCF7783F45}" type="pres">
      <dgm:prSet presAssocID="{312368BD-A1BF-4F06-9948-99AFB86EEEDA}" presName="node" presStyleLbl="node1" presStyleIdx="1" presStyleCnt="4">
        <dgm:presLayoutVars>
          <dgm:bulletEnabled val="1"/>
        </dgm:presLayoutVars>
      </dgm:prSet>
      <dgm:spPr/>
      <dgm:t>
        <a:bodyPr/>
        <a:lstStyle/>
        <a:p>
          <a:endParaRPr lang="en-US"/>
        </a:p>
      </dgm:t>
    </dgm:pt>
    <dgm:pt modelId="{2DA9B990-2753-45C7-A9D9-5BA4E4F2E7EC}" type="pres">
      <dgm:prSet presAssocID="{C0087045-3A13-4BDD-9584-FE47A39769A7}" presName="sibTrans" presStyleCnt="0"/>
      <dgm:spPr/>
    </dgm:pt>
    <dgm:pt modelId="{205C9F7F-E7A8-4B92-B70C-B5A82C790B68}" type="pres">
      <dgm:prSet presAssocID="{2322F35B-38C9-435E-B180-0E879087555D}" presName="node" presStyleLbl="node1" presStyleIdx="2" presStyleCnt="4">
        <dgm:presLayoutVars>
          <dgm:bulletEnabled val="1"/>
        </dgm:presLayoutVars>
      </dgm:prSet>
      <dgm:spPr/>
      <dgm:t>
        <a:bodyPr/>
        <a:lstStyle/>
        <a:p>
          <a:endParaRPr lang="en-US"/>
        </a:p>
      </dgm:t>
    </dgm:pt>
    <dgm:pt modelId="{476AB838-508F-404C-B108-264B3790F088}" type="pres">
      <dgm:prSet presAssocID="{364C5002-A315-4342-A563-12A2D8AF7DD3}" presName="sibTrans" presStyleCnt="0"/>
      <dgm:spPr/>
    </dgm:pt>
    <dgm:pt modelId="{F211E2D9-0DD2-4ACF-908D-52F4FA6EBD31}" type="pres">
      <dgm:prSet presAssocID="{0DB3E80A-5035-4FA5-952F-966E0202FA67}" presName="node" presStyleLbl="node1" presStyleIdx="3" presStyleCnt="4">
        <dgm:presLayoutVars>
          <dgm:bulletEnabled val="1"/>
        </dgm:presLayoutVars>
      </dgm:prSet>
      <dgm:spPr/>
      <dgm:t>
        <a:bodyPr/>
        <a:lstStyle/>
        <a:p>
          <a:endParaRPr lang="en-US"/>
        </a:p>
      </dgm:t>
    </dgm:pt>
  </dgm:ptLst>
  <dgm:cxnLst>
    <dgm:cxn modelId="{83EC0F61-2268-4850-B7B1-960A3E6584AC}" type="presOf" srcId="{6DF2B8A6-E007-4763-9575-EAF0AAE111CE}" destId="{6FAF5828-F9A7-49B8-9B19-A809DF4A6CD4}" srcOrd="0" destOrd="0" presId="urn:microsoft.com/office/officeart/2005/8/layout/default"/>
    <dgm:cxn modelId="{FD64A522-1826-4E06-8102-5FF2A0AC1468}" srcId="{F5FA9AD3-5EB4-4C48-91E2-911B9F8C687D}" destId="{0DB3E80A-5035-4FA5-952F-966E0202FA67}" srcOrd="3" destOrd="0" parTransId="{D82A24ED-67DB-4FE4-AEA8-C9F1A8A4D66A}" sibTransId="{3D303A3B-ACD5-4C52-8C47-EA50ABEA261E}"/>
    <dgm:cxn modelId="{323C0ED0-921A-429C-A140-DD6002314CE7}" type="presOf" srcId="{2322F35B-38C9-435E-B180-0E879087555D}" destId="{205C9F7F-E7A8-4B92-B70C-B5A82C790B68}" srcOrd="0" destOrd="0" presId="urn:microsoft.com/office/officeart/2005/8/layout/default"/>
    <dgm:cxn modelId="{793F9B6B-817E-4B0D-90ED-AD93741AD8F5}" type="presOf" srcId="{312368BD-A1BF-4F06-9948-99AFB86EEEDA}" destId="{B2C24972-F406-497C-A241-4BFCF7783F45}" srcOrd="0" destOrd="0" presId="urn:microsoft.com/office/officeart/2005/8/layout/default"/>
    <dgm:cxn modelId="{41DBD610-EEF2-4221-B29C-0708C00639C5}" srcId="{F5FA9AD3-5EB4-4C48-91E2-911B9F8C687D}" destId="{312368BD-A1BF-4F06-9948-99AFB86EEEDA}" srcOrd="1" destOrd="0" parTransId="{F78DB1F0-17D9-47CA-9EF9-1FB6CF9CE902}" sibTransId="{C0087045-3A13-4BDD-9584-FE47A39769A7}"/>
    <dgm:cxn modelId="{19999ABA-AB47-478F-BF85-D474DE68BB77}" srcId="{F5FA9AD3-5EB4-4C48-91E2-911B9F8C687D}" destId="{6DF2B8A6-E007-4763-9575-EAF0AAE111CE}" srcOrd="0" destOrd="0" parTransId="{0A758C04-98EF-4945-B02E-ADD391FE81C1}" sibTransId="{33A71E75-18FC-4F8B-BB0A-2DF1C2F3B8DD}"/>
    <dgm:cxn modelId="{C118E55C-57DC-4CE7-803A-DAC19A1D6EC3}" type="presOf" srcId="{0DB3E80A-5035-4FA5-952F-966E0202FA67}" destId="{F211E2D9-0DD2-4ACF-908D-52F4FA6EBD31}" srcOrd="0" destOrd="0" presId="urn:microsoft.com/office/officeart/2005/8/layout/default"/>
    <dgm:cxn modelId="{0C41F66C-BA05-46C3-A1CC-1385E52CDF8B}" type="presOf" srcId="{F5FA9AD3-5EB4-4C48-91E2-911B9F8C687D}" destId="{5BD8B645-3AA9-4FC4-8A84-83AF4459830E}" srcOrd="0" destOrd="0" presId="urn:microsoft.com/office/officeart/2005/8/layout/default"/>
    <dgm:cxn modelId="{04612262-75F9-42EB-9708-98DC89E3F853}" srcId="{F5FA9AD3-5EB4-4C48-91E2-911B9F8C687D}" destId="{2322F35B-38C9-435E-B180-0E879087555D}" srcOrd="2" destOrd="0" parTransId="{B9703AD3-EC60-48D5-896B-55E21156EF5D}" sibTransId="{364C5002-A315-4342-A563-12A2D8AF7DD3}"/>
    <dgm:cxn modelId="{8D5A2C26-3B88-455B-8ADA-E33E3DBE598D}" type="presParOf" srcId="{5BD8B645-3AA9-4FC4-8A84-83AF4459830E}" destId="{6FAF5828-F9A7-49B8-9B19-A809DF4A6CD4}" srcOrd="0" destOrd="0" presId="urn:microsoft.com/office/officeart/2005/8/layout/default"/>
    <dgm:cxn modelId="{9A392243-3016-4835-A5D0-946CE9437A03}" type="presParOf" srcId="{5BD8B645-3AA9-4FC4-8A84-83AF4459830E}" destId="{3367A804-72E8-495B-BFD9-C5F5ED35A6DB}" srcOrd="1" destOrd="0" presId="urn:microsoft.com/office/officeart/2005/8/layout/default"/>
    <dgm:cxn modelId="{1B57C030-540C-4587-8378-937CDAAF9A59}" type="presParOf" srcId="{5BD8B645-3AA9-4FC4-8A84-83AF4459830E}" destId="{B2C24972-F406-497C-A241-4BFCF7783F45}" srcOrd="2" destOrd="0" presId="urn:microsoft.com/office/officeart/2005/8/layout/default"/>
    <dgm:cxn modelId="{DEE8DA4F-4686-4609-94FD-753AE01FDE23}" type="presParOf" srcId="{5BD8B645-3AA9-4FC4-8A84-83AF4459830E}" destId="{2DA9B990-2753-45C7-A9D9-5BA4E4F2E7EC}" srcOrd="3" destOrd="0" presId="urn:microsoft.com/office/officeart/2005/8/layout/default"/>
    <dgm:cxn modelId="{06FA7A70-DCE0-4F9E-BE27-3F55CA908CE0}" type="presParOf" srcId="{5BD8B645-3AA9-4FC4-8A84-83AF4459830E}" destId="{205C9F7F-E7A8-4B92-B70C-B5A82C790B68}" srcOrd="4" destOrd="0" presId="urn:microsoft.com/office/officeart/2005/8/layout/default"/>
    <dgm:cxn modelId="{EAF04148-F28D-4A38-817B-BDE17B25C14D}" type="presParOf" srcId="{5BD8B645-3AA9-4FC4-8A84-83AF4459830E}" destId="{476AB838-508F-404C-B108-264B3790F088}" srcOrd="5" destOrd="0" presId="urn:microsoft.com/office/officeart/2005/8/layout/default"/>
    <dgm:cxn modelId="{BB14FE65-C8D1-4472-8B6E-DF1DB7499728}" type="presParOf" srcId="{5BD8B645-3AA9-4FC4-8A84-83AF4459830E}" destId="{F211E2D9-0DD2-4ACF-908D-52F4FA6EBD3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F5828-F9A7-49B8-9B19-A809DF4A6CD4}">
      <dsp:nvSpPr>
        <dsp:cNvPr id="0" name=""/>
        <dsp:cNvSpPr/>
      </dsp:nvSpPr>
      <dsp:spPr>
        <a:xfrm>
          <a:off x="380739" y="1426"/>
          <a:ext cx="3556248" cy="2133748"/>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a:t>Hands-on Robotics</a:t>
          </a:r>
        </a:p>
      </dsp:txBody>
      <dsp:txXfrm>
        <a:off x="380739" y="1426"/>
        <a:ext cx="3556248" cy="2133748"/>
      </dsp:txXfrm>
    </dsp:sp>
    <dsp:sp modelId="{B2C24972-F406-497C-A241-4BFCF7783F45}">
      <dsp:nvSpPr>
        <dsp:cNvPr id="0" name=""/>
        <dsp:cNvSpPr/>
      </dsp:nvSpPr>
      <dsp:spPr>
        <a:xfrm>
          <a:off x="4292612" y="1426"/>
          <a:ext cx="3556248" cy="2133748"/>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a:t>Professional Development</a:t>
          </a:r>
        </a:p>
      </dsp:txBody>
      <dsp:txXfrm>
        <a:off x="4292612" y="1426"/>
        <a:ext cx="3556248" cy="2133748"/>
      </dsp:txXfrm>
    </dsp:sp>
    <dsp:sp modelId="{205C9F7F-E7A8-4B92-B70C-B5A82C790B68}">
      <dsp:nvSpPr>
        <dsp:cNvPr id="0" name=""/>
        <dsp:cNvSpPr/>
      </dsp:nvSpPr>
      <dsp:spPr>
        <a:xfrm>
          <a:off x="380739" y="2490799"/>
          <a:ext cx="3556248" cy="2133748"/>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a:t>Service</a:t>
          </a:r>
        </a:p>
      </dsp:txBody>
      <dsp:txXfrm>
        <a:off x="380739" y="2490799"/>
        <a:ext cx="3556248" cy="2133748"/>
      </dsp:txXfrm>
    </dsp:sp>
    <dsp:sp modelId="{F211E2D9-0DD2-4ACF-908D-52F4FA6EBD31}">
      <dsp:nvSpPr>
        <dsp:cNvPr id="0" name=""/>
        <dsp:cNvSpPr/>
      </dsp:nvSpPr>
      <dsp:spPr>
        <a:xfrm>
          <a:off x="4292612" y="2490799"/>
          <a:ext cx="3556248" cy="2133748"/>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a:t>Socials</a:t>
          </a:r>
        </a:p>
      </dsp:txBody>
      <dsp:txXfrm>
        <a:off x="4292612" y="2490799"/>
        <a:ext cx="3556248" cy="21337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AB1B3-E8E2-426B-9F8C-6AC7C639EB49}" type="datetimeFigureOut">
              <a:rPr lang="en-US" smtClean="0"/>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832E9-DADC-4631-BBFD-5BAC128A4E5A}" type="slidenum">
              <a:rPr lang="en-US" smtClean="0"/>
              <a:t>‹#›</a:t>
            </a:fld>
            <a:endParaRPr lang="en-US"/>
          </a:p>
        </p:txBody>
      </p:sp>
    </p:spTree>
    <p:extLst>
      <p:ext uri="{BB962C8B-B14F-4D97-AF65-F5344CB8AC3E}">
        <p14:creationId xmlns:p14="http://schemas.microsoft.com/office/powerpoint/2010/main" val="67177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832E9-DADC-4631-BBFD-5BAC128A4E5A}" type="slidenum">
              <a:rPr lang="en-US" smtClean="0"/>
              <a:t>1</a:t>
            </a:fld>
            <a:endParaRPr lang="en-US"/>
          </a:p>
        </p:txBody>
      </p:sp>
    </p:spTree>
    <p:extLst>
      <p:ext uri="{BB962C8B-B14F-4D97-AF65-F5344CB8AC3E}">
        <p14:creationId xmlns:p14="http://schemas.microsoft.com/office/powerpoint/2010/main" val="229353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8C87CBE-6F4E-4482-9C44-35CB81E9174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F823-43A3-41E2-BA44-DFAB8542CE47}"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87CBE-6F4E-4482-9C44-35CB81E9174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F823-43A3-41E2-BA44-DFAB8542CE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87CBE-6F4E-4482-9C44-35CB81E9174B}" type="datetimeFigureOut">
              <a:rPr lang="en-US" smtClean="0"/>
              <a:t>2/10/2015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036F823-43A3-41E2-BA44-DFAB8542CE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87CBE-6F4E-4482-9C44-35CB81E9174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F823-43A3-41E2-BA44-DFAB8542CE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C87CBE-6F4E-4482-9C44-35CB81E9174B}"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F823-43A3-41E2-BA44-DFAB8542CE4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C87CBE-6F4E-4482-9C44-35CB81E9174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6F823-43A3-41E2-BA44-DFAB8542CE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C87CBE-6F4E-4482-9C44-35CB81E9174B}"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6F823-43A3-41E2-BA44-DFAB8542CE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C87CBE-6F4E-4482-9C44-35CB81E9174B}"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6F823-43A3-41E2-BA44-DFAB8542CE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7CBE-6F4E-4482-9C44-35CB81E9174B}"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6F823-43A3-41E2-BA44-DFAB8542CE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C87CBE-6F4E-4482-9C44-35CB81E9174B}"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6F823-43A3-41E2-BA44-DFAB8542CE47}"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8C87CBE-6F4E-4482-9C44-35CB81E9174B}" type="datetimeFigureOut">
              <a:rPr lang="en-US" smtClean="0"/>
              <a:t>2/10/2015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036F823-43A3-41E2-BA44-DFAB8542CE4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8C87CBE-6F4E-4482-9C44-35CB81E9174B}" type="datetimeFigureOut">
              <a:rPr lang="en-US" smtClean="0"/>
              <a:t>2/10/2015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036F823-43A3-41E2-BA44-DFAB8542CE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hyperlink" Target="http://goo.gl/forms/ezXupKZu0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dfirst.org/component/rsform/form/10-maryland-fll-event-volunteer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helbyc1@umb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goo.gl/forms/ezXupKZu0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hulgac1@umbc.edu" TargetMode="External"/><Relationship Id="rId2" Type="http://schemas.openxmlformats.org/officeDocument/2006/relationships/hyperlink" Target="mailto:shelbyc1@umbc.edu" TargetMode="External"/><Relationship Id="rId1" Type="http://schemas.openxmlformats.org/officeDocument/2006/relationships/slideLayout" Target="../slideLayouts/slideLayout2.xml"/><Relationship Id="rId5" Type="http://schemas.openxmlformats.org/officeDocument/2006/relationships/hyperlink" Target="mailto:abminor1@umbc.edu" TargetMode="External"/><Relationship Id="rId4" Type="http://schemas.openxmlformats.org/officeDocument/2006/relationships/hyperlink" Target="mailto:mknutse1@umb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goo.gl/forms/ezXupKZu0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879848"/>
            <a:ext cx="8077200" cy="1673352"/>
          </a:xfrm>
        </p:spPr>
        <p:txBody>
          <a:bodyPr/>
          <a:lstStyle/>
          <a:p>
            <a:r>
              <a:rPr lang="en-US" dirty="0" smtClean="0"/>
              <a:t>1/30/15 GBM</a:t>
            </a:r>
            <a:endParaRPr lang="en-US" dirty="0"/>
          </a:p>
        </p:txBody>
      </p:sp>
      <p:sp>
        <p:nvSpPr>
          <p:cNvPr id="3" name="Subtitle 2"/>
          <p:cNvSpPr>
            <a:spLocks noGrp="1"/>
          </p:cNvSpPr>
          <p:nvPr>
            <p:ph type="subTitle" idx="1"/>
          </p:nvPr>
        </p:nvSpPr>
        <p:spPr>
          <a:xfrm>
            <a:off x="685800" y="3300984"/>
            <a:ext cx="8077200" cy="1499616"/>
          </a:xfrm>
        </p:spPr>
        <p:txBody>
          <a:bodyPr/>
          <a:lstStyle/>
          <a:p>
            <a:r>
              <a:rPr lang="en-US" dirty="0" smtClean="0"/>
              <a:t>Shelby </a:t>
            </a:r>
            <a:r>
              <a:rPr lang="en-US" dirty="0" err="1" smtClean="0"/>
              <a:t>Coppolino</a:t>
            </a:r>
            <a:endParaRPr lang="en-US"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78" b="91667" l="14875" r="77625">
                        <a14:backgroundMark x1="29688" y1="34111" x2="29688" y2="34111"/>
                        <a14:backgroundMark x1="39938" y1="38333" x2="39938" y2="38333"/>
                        <a14:backgroundMark x1="34438" y1="82667" x2="34438" y2="82667"/>
                        <a14:backgroundMark x1="43563" y1="78667" x2="43563" y2="78667"/>
                        <a14:backgroundMark x1="62687" y1="72778" x2="62687" y2="72778"/>
                        <a14:backgroundMark x1="22938" y1="68111" x2="22938" y2="68111"/>
                        <a14:backgroundMark x1="38188" y1="53222" x2="38188" y2="53222"/>
                        <a14:backgroundMark x1="53188" y1="57667" x2="53188" y2="57667"/>
                        <a14:backgroundMark x1="55250" y1="62222" x2="55250" y2="62222"/>
                        <a14:backgroundMark x1="25438" y1="40889" x2="25438" y2="40889"/>
                        <a14:backgroundMark x1="21500" y1="31333" x2="21500" y2="31333"/>
                        <a14:backgroundMark x1="20063" y1="20111" x2="20063" y2="20111"/>
                        <a14:backgroundMark x1="34750" y1="31333" x2="34750" y2="31333"/>
                        <a14:backgroundMark x1="47375" y1="36889" x2="47375" y2="36889"/>
                        <a14:backgroundMark x1="30500" y1="44222" x2="45938" y2="39444"/>
                        <a14:backgroundMark x1="16125" y1="52333" x2="19438" y2="47889"/>
                        <a14:backgroundMark x1="19313" y1="50111" x2="23563" y2="51222"/>
                        <a14:backgroundMark x1="24188" y1="51556" x2="29563" y2="50667"/>
                        <a14:backgroundMark x1="27313" y1="54000" x2="30813" y2="50111"/>
                        <a14:backgroundMark x1="31563" y1="50111" x2="41500" y2="48444"/>
                        <a14:backgroundMark x1="37250" y1="51000" x2="44813" y2="48111"/>
                        <a14:backgroundMark x1="45313" y1="49889" x2="51625" y2="46444"/>
                        <a14:backgroundMark x1="52250" y1="46444" x2="55250" y2="38111"/>
                        <a14:backgroundMark x1="16125" y1="54000" x2="16938" y2="65222"/>
                        <a14:backgroundMark x1="16938" y1="56333" x2="20875" y2="58778"/>
                        <a14:backgroundMark x1="21313" y1="60444" x2="24000" y2="64444"/>
                        <a14:backgroundMark x1="24313" y1="66111" x2="25938" y2="71667"/>
                        <a14:backgroundMark x1="25938" y1="74556" x2="23875" y2="78444"/>
                        <a14:backgroundMark x1="27500" y1="86556" x2="28125" y2="89111"/>
                        <a14:backgroundMark x1="28750" y1="90222" x2="30625" y2="90222"/>
                        <a14:backgroundMark x1="32063" y1="90444" x2="34438" y2="89667"/>
                        <a14:backgroundMark x1="27500" y1="83444" x2="27313" y2="86889"/>
                        <a14:backgroundMark x1="31563" y1="85222" x2="34250" y2="85778"/>
                        <a14:backgroundMark x1="31563" y1="83444" x2="31750" y2="81000"/>
                        <a14:backgroundMark x1="32375" y1="79889" x2="34750" y2="75889"/>
                        <a14:backgroundMark x1="36188" y1="74556" x2="38688" y2="71667"/>
                        <a14:backgroundMark x1="39938" y1="72000" x2="44188" y2="74556"/>
                        <a14:backgroundMark x1="45500" y1="75111" x2="48625" y2="75889"/>
                        <a14:backgroundMark x1="50063" y1="76778" x2="51438" y2="80667"/>
                        <a14:backgroundMark x1="54625" y1="34444" x2="59188" y2="29889"/>
                        <a14:backgroundMark x1="61875" y1="29667" x2="66125" y2="29111"/>
                        <a14:backgroundMark x1="68188" y1="30778" x2="69938" y2="34667"/>
                        <a14:backgroundMark x1="69750" y1="39444" x2="67563" y2="49222"/>
                        <a14:backgroundMark x1="65188" y1="47000" x2="63750" y2="57667"/>
                        <a14:backgroundMark x1="64688" y1="44000" x2="62687" y2="51000"/>
                        <a14:backgroundMark x1="61875" y1="57444" x2="61875" y2="67778"/>
                        <a14:backgroundMark x1="60625" y1="67222" x2="59188" y2="76778"/>
                        <a14:backgroundMark x1="58375" y1="74556" x2="58062" y2="82667"/>
                      </a14:backgroundRemoval>
                    </a14:imgEffect>
                    <a14:imgEffect>
                      <a14:sharpenSoften amount="50000"/>
                    </a14:imgEffect>
                  </a14:imgLayer>
                </a14:imgProps>
              </a:ext>
              <a:ext uri="{28A0092B-C50C-407E-A947-70E740481C1C}">
                <a14:useLocalDpi xmlns:a14="http://schemas.microsoft.com/office/drawing/2010/main" val="0"/>
              </a:ext>
            </a:extLst>
          </a:blip>
          <a:srcRect l="15659" t="16780" r="22512" b="8943"/>
          <a:stretch/>
        </p:blipFill>
        <p:spPr bwMode="auto">
          <a:xfrm>
            <a:off x="4724400" y="195831"/>
            <a:ext cx="4267200" cy="288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5889" b="90778" l="15875" r="77250">
                        <a14:foregroundMark x1="28000" y1="19111" x2="28000" y2="19111"/>
                        <a14:foregroundMark x1="28313" y1="25889" x2="28313" y2="25889"/>
                        <a14:foregroundMark x1="29750" y1="22444" x2="29750" y2="22444"/>
                        <a14:foregroundMark x1="34500" y1="22778" x2="34500" y2="22778"/>
                        <a14:foregroundMark x1="40875" y1="19889" x2="40875" y2="19889"/>
                        <a14:foregroundMark x1="45563" y1="22778" x2="45563" y2="22778"/>
                        <a14:foregroundMark x1="51812" y1="21444" x2="51812" y2="21444"/>
                        <a14:foregroundMark x1="55625" y1="22444" x2="55625" y2="22444"/>
                        <a14:foregroundMark x1="61438" y1="23778" x2="61438" y2="23778"/>
                        <a14:foregroundMark x1="67188" y1="23000" x2="67188" y2="23000"/>
                        <a14:foregroundMark x1="72625" y1="23222" x2="72625" y2="23222"/>
                        <a14:foregroundMark x1="63500" y1="20111" x2="63500" y2="20111"/>
                        <a14:foregroundMark x1="75625" y1="30333" x2="75625" y2="30333"/>
                        <a14:foregroundMark x1="74438" y1="40111" x2="74438" y2="40111"/>
                        <a14:foregroundMark x1="75750" y1="49333" x2="75750" y2="49333"/>
                        <a14:foregroundMark x1="74250" y1="57667" x2="74250" y2="57667"/>
                        <a14:foregroundMark x1="74125" y1="67444" x2="74125" y2="67444"/>
                        <a14:foregroundMark x1="74250" y1="74000" x2="74250" y2="74000"/>
                        <a14:foregroundMark x1="73563" y1="84000" x2="73563" y2="84000"/>
                        <a14:foregroundMark x1="22813" y1="23778" x2="22813" y2="23778"/>
                        <a14:foregroundMark x1="24875" y1="23778" x2="24875" y2="23778"/>
                        <a14:foregroundMark x1="26375" y1="22778" x2="26375" y2="22778"/>
                        <a14:foregroundMark x1="18563" y1="22889" x2="18563" y2="22889"/>
                        <a14:foregroundMark x1="19500" y1="22889" x2="19500" y2="22889"/>
                        <a14:foregroundMark x1="19563" y1="26111" x2="19563" y2="26111"/>
                        <a14:foregroundMark x1="20625" y1="25778" x2="20625" y2="25778"/>
                        <a14:foregroundMark x1="21750" y1="22778" x2="21750" y2="22778"/>
                        <a14:foregroundMark x1="26000" y1="26222" x2="26000" y2="26222"/>
                        <a14:foregroundMark x1="21188" y1="24111" x2="21188" y2="24111"/>
                        <a14:backgroundMark x1="17938" y1="24333" x2="17938" y2="24333"/>
                        <a14:backgroundMark x1="17500" y1="35333" x2="63063" y2="36444"/>
                        <a14:backgroundMark x1="22063" y1="54778" x2="51625" y2="79222"/>
                        <a14:backgroundMark x1="42625" y1="63778" x2="60813" y2="49556"/>
                        <a14:backgroundMark x1="22375" y1="26222" x2="22375" y2="26222"/>
                        <a14:backgroundMark x1="23563" y1="25889" x2="23563" y2="25889"/>
                        <a14:backgroundMark x1="29188" y1="20667" x2="29188" y2="20667"/>
                        <a14:backgroundMark x1="46938" y1="21222" x2="46938" y2="21222"/>
                        <a14:backgroundMark x1="74125" y1="21667" x2="74125" y2="21667"/>
                        <a14:backgroundMark x1="74438" y1="43000" x2="74438" y2="43000"/>
                        <a14:backgroundMark x1="73813" y1="38778" x2="73813" y2="38778"/>
                        <a14:backgroundMark x1="22188" y1="24667" x2="22188" y2="24667"/>
                        <a14:backgroundMark x1="23500" y1="23667" x2="23500" y2="23667"/>
                        <a14:backgroundMark x1="24250" y1="24444" x2="24250" y2="24444"/>
                        <a14:backgroundMark x1="23625" y1="25222" x2="23625" y2="25222"/>
                        <a14:backgroundMark x1="23313" y1="23333" x2="23313" y2="23333"/>
                        <a14:backgroundMark x1="19125" y1="24000" x2="19125" y2="24000"/>
                        <a14:backgroundMark x1="21000" y1="26667" x2="21563" y2="23778"/>
                        <a14:backgroundMark x1="20188" y1="26556" x2="19813" y2="24222"/>
                        <a14:backgroundMark x1="19813" y1="23889" x2="19813" y2="23889"/>
                      </a14:backgroundRemoval>
                    </a14:imgEffect>
                  </a14:imgLayer>
                </a14:imgProps>
              </a:ext>
              <a:ext uri="{28A0092B-C50C-407E-A947-70E740481C1C}">
                <a14:useLocalDpi xmlns:a14="http://schemas.microsoft.com/office/drawing/2010/main" val="0"/>
              </a:ext>
            </a:extLst>
          </a:blip>
          <a:srcRect l="14820" t="15871" r="22804" b="9658"/>
          <a:stretch/>
        </p:blipFill>
        <p:spPr bwMode="auto">
          <a:xfrm>
            <a:off x="4494288" y="80163"/>
            <a:ext cx="4532624" cy="304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5624806" y="3429000"/>
            <a:ext cx="3429000" cy="3276600"/>
            <a:chOff x="5624806" y="3429000"/>
            <a:chExt cx="3429000" cy="3276600"/>
          </a:xfrm>
        </p:grpSpPr>
        <p:sp>
          <p:nvSpPr>
            <p:cNvPr id="4" name="Rectangle 3"/>
            <p:cNvSpPr/>
            <p:nvPr/>
          </p:nvSpPr>
          <p:spPr>
            <a:xfrm>
              <a:off x="5624806" y="3429000"/>
              <a:ext cx="34290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smtClean="0"/>
                <a:t>Sign In!</a:t>
              </a:r>
            </a:p>
            <a:p>
              <a:pPr algn="ctr"/>
              <a:r>
                <a:rPr lang="en-US" sz="1400" b="1" dirty="0" smtClean="0">
                  <a:solidFill>
                    <a:schemeClr val="bg1"/>
                  </a:solidFill>
                  <a:hlinkClick r:id="rId7"/>
                </a:rPr>
                <a:t>http://goo.gl/forms/ezXupKZu07</a:t>
              </a:r>
              <a:endParaRPr lang="en-US" sz="1400" b="1" dirty="0">
                <a:solidFill>
                  <a:schemeClr val="bg1"/>
                </a:solidFill>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4278" y="4704463"/>
              <a:ext cx="1910056" cy="1910056"/>
            </a:xfrm>
            <a:prstGeom prst="rect">
              <a:avLst/>
            </a:prstGeom>
          </p:spPr>
        </p:pic>
      </p:grpSp>
    </p:spTree>
    <p:extLst>
      <p:ext uri="{BB962C8B-B14F-4D97-AF65-F5344CB8AC3E}">
        <p14:creationId xmlns:p14="http://schemas.microsoft.com/office/powerpoint/2010/main" val="1342231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a:t>
            </a:r>
            <a:endParaRPr lang="en-US" dirty="0"/>
          </a:p>
        </p:txBody>
      </p:sp>
      <p:sp>
        <p:nvSpPr>
          <p:cNvPr id="4" name="Text Placeholder 3"/>
          <p:cNvSpPr>
            <a:spLocks noGrp="1"/>
          </p:cNvSpPr>
          <p:nvPr>
            <p:ph type="body" idx="1"/>
          </p:nvPr>
        </p:nvSpPr>
        <p:spPr/>
        <p:txBody>
          <a:bodyPr/>
          <a:lstStyle/>
          <a:p>
            <a:r>
              <a:rPr lang="en-US" dirty="0" smtClean="0"/>
              <a:t>Shelby </a:t>
            </a:r>
            <a:r>
              <a:rPr lang="en-US" dirty="0" err="1" smtClean="0"/>
              <a:t>Coppolino</a:t>
            </a:r>
            <a:r>
              <a:rPr lang="en-US" dirty="0" smtClean="0"/>
              <a:t>, Founder (shelbyc1@umbc.edu)</a:t>
            </a:r>
            <a:endParaRPr lang="en-US" dirty="0"/>
          </a:p>
        </p:txBody>
      </p:sp>
    </p:spTree>
    <p:extLst>
      <p:ext uri="{BB962C8B-B14F-4D97-AF65-F5344CB8AC3E}">
        <p14:creationId xmlns:p14="http://schemas.microsoft.com/office/powerpoint/2010/main" val="87015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p:txBody>
          <a:bodyPr>
            <a:normAutofit/>
          </a:bodyPr>
          <a:lstStyle/>
          <a:p>
            <a:r>
              <a:rPr lang="en-US" dirty="0" smtClean="0"/>
              <a:t>Max </a:t>
            </a:r>
            <a:r>
              <a:rPr lang="en-US" dirty="0" err="1" smtClean="0"/>
              <a:t>Morawski</a:t>
            </a:r>
            <a:r>
              <a:rPr lang="en-US" dirty="0" smtClean="0"/>
              <a:t> strikes again!</a:t>
            </a:r>
          </a:p>
          <a:p>
            <a:r>
              <a:rPr lang="en-US" dirty="0" smtClean="0"/>
              <a:t>Talking to companies </a:t>
            </a:r>
          </a:p>
          <a:p>
            <a:endParaRPr lang="en-US" dirty="0"/>
          </a:p>
          <a:p>
            <a:endParaRPr lang="en-US" dirty="0" smtClean="0"/>
          </a:p>
          <a:p>
            <a:endParaRPr lang="en-US" dirty="0"/>
          </a:p>
          <a:p>
            <a:endParaRPr lang="en-US" dirty="0" smtClean="0"/>
          </a:p>
          <a:p>
            <a:pPr marL="118872" indent="0">
              <a:buNone/>
            </a:pPr>
            <a:endParaRPr lang="en-US" dirty="0" smtClean="0"/>
          </a:p>
          <a:p>
            <a:r>
              <a:rPr lang="en-US" dirty="0" smtClean="0"/>
              <a:t>Contact Shelby if you have any other suggestions. (shelbyc1@umbc.edu)</a:t>
            </a:r>
          </a:p>
          <a:p>
            <a:endParaRPr lang="en-US" dirty="0" smtClean="0"/>
          </a:p>
          <a:p>
            <a:endParaRPr lang="en-US" dirty="0" smtClean="0"/>
          </a:p>
        </p:txBody>
      </p:sp>
    </p:spTree>
    <p:extLst>
      <p:ext uri="{BB962C8B-B14F-4D97-AF65-F5344CB8AC3E}">
        <p14:creationId xmlns:p14="http://schemas.microsoft.com/office/powerpoint/2010/main" val="364533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026274"/>
          </a:xfrm>
          <a:prstGeom prst="rect">
            <a:avLst/>
          </a:prstGeom>
        </p:spPr>
      </p:pic>
      <p:sp>
        <p:nvSpPr>
          <p:cNvPr id="2" name="Title 1"/>
          <p:cNvSpPr>
            <a:spLocks noGrp="1"/>
          </p:cNvSpPr>
          <p:nvPr>
            <p:ph type="title"/>
          </p:nvPr>
        </p:nvSpPr>
        <p:spPr/>
        <p:txBody>
          <a:bodyPr/>
          <a:lstStyle/>
          <a:p>
            <a:r>
              <a:rPr lang="en-US" dirty="0" smtClean="0"/>
              <a:t>Outreach</a:t>
            </a:r>
            <a:endParaRPr lang="en-US" dirty="0"/>
          </a:p>
        </p:txBody>
      </p:sp>
      <p:sp>
        <p:nvSpPr>
          <p:cNvPr id="3" name="Content Placeholder 2"/>
          <p:cNvSpPr>
            <a:spLocks noGrp="1"/>
          </p:cNvSpPr>
          <p:nvPr>
            <p:ph idx="1"/>
          </p:nvPr>
        </p:nvSpPr>
        <p:spPr>
          <a:xfrm>
            <a:off x="457200" y="1775191"/>
            <a:ext cx="8229600" cy="5082809"/>
          </a:xfrm>
        </p:spPr>
        <p:txBody>
          <a:bodyPr>
            <a:normAutofit/>
          </a:bodyPr>
          <a:lstStyle/>
          <a:p>
            <a:r>
              <a:rPr lang="en-US" dirty="0" smtClean="0"/>
              <a:t>Let’s Get Techy </a:t>
            </a:r>
          </a:p>
          <a:p>
            <a:pPr lvl="1"/>
            <a:r>
              <a:rPr lang="en-US" dirty="0" smtClean="0"/>
              <a:t>Thursday, Feb. 26</a:t>
            </a:r>
            <a:r>
              <a:rPr lang="en-US" baseline="30000" dirty="0" smtClean="0"/>
              <a:t>th</a:t>
            </a:r>
            <a:endParaRPr lang="en-US" dirty="0" smtClean="0"/>
          </a:p>
          <a:p>
            <a:pPr lvl="1"/>
            <a:r>
              <a:rPr lang="en-US" dirty="0" smtClean="0"/>
              <a:t>10-3 (tentative)</a:t>
            </a:r>
          </a:p>
          <a:p>
            <a:pPr lvl="1"/>
            <a:r>
              <a:rPr lang="en-US" dirty="0" smtClean="0"/>
              <a:t>On campus</a:t>
            </a:r>
          </a:p>
          <a:p>
            <a:r>
              <a:rPr lang="en-US" dirty="0" smtClean="0"/>
              <a:t>FLL (see picture)</a:t>
            </a:r>
          </a:p>
          <a:p>
            <a:pPr lvl="1"/>
            <a:r>
              <a:rPr lang="en-US" dirty="0" smtClean="0"/>
              <a:t>Saturday, Feb. 28th</a:t>
            </a:r>
          </a:p>
          <a:p>
            <a:pPr lvl="1"/>
            <a:r>
              <a:rPr lang="en-US" dirty="0" smtClean="0"/>
              <a:t>Volunteer </a:t>
            </a:r>
            <a:r>
              <a:rPr lang="en-US" dirty="0" smtClean="0">
                <a:hlinkClick r:id="rId3"/>
              </a:rPr>
              <a:t>here</a:t>
            </a:r>
            <a:endParaRPr lang="en-US" dirty="0" smtClean="0"/>
          </a:p>
          <a:p>
            <a:pPr lvl="1"/>
            <a:r>
              <a:rPr lang="en-US" dirty="0" smtClean="0"/>
              <a:t>Let Shelby know if you sign up</a:t>
            </a:r>
          </a:p>
          <a:p>
            <a:r>
              <a:rPr lang="en-US" dirty="0" smtClean="0"/>
              <a:t>Look out for service poll</a:t>
            </a:r>
          </a:p>
          <a:p>
            <a:endParaRPr lang="en-US" dirty="0" smtClean="0"/>
          </a:p>
        </p:txBody>
      </p:sp>
    </p:spTree>
    <p:extLst>
      <p:ext uri="{BB962C8B-B14F-4D97-AF65-F5344CB8AC3E}">
        <p14:creationId xmlns:p14="http://schemas.microsoft.com/office/powerpoint/2010/main" val="3088121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Professional Development and Outreach Committees</a:t>
            </a:r>
            <a:endParaRPr lang="en-US" dirty="0"/>
          </a:p>
        </p:txBody>
      </p:sp>
      <p:sp>
        <p:nvSpPr>
          <p:cNvPr id="3" name="Content Placeholder 2"/>
          <p:cNvSpPr>
            <a:spLocks noGrp="1"/>
          </p:cNvSpPr>
          <p:nvPr>
            <p:ph idx="1"/>
          </p:nvPr>
        </p:nvSpPr>
        <p:spPr/>
        <p:txBody>
          <a:bodyPr/>
          <a:lstStyle/>
          <a:p>
            <a:r>
              <a:rPr lang="en-US" dirty="0" smtClean="0"/>
              <a:t>Contact Shelby </a:t>
            </a:r>
            <a:r>
              <a:rPr lang="en-US" dirty="0"/>
              <a:t>(</a:t>
            </a:r>
            <a:r>
              <a:rPr lang="en-US" dirty="0">
                <a:hlinkClick r:id="rId2"/>
              </a:rPr>
              <a:t>shelbyc1@umbc.edu</a:t>
            </a:r>
            <a:r>
              <a:rPr lang="en-US" dirty="0" smtClean="0"/>
              <a:t>) if you want to be part of either committee</a:t>
            </a:r>
          </a:p>
          <a:p>
            <a:endParaRPr lang="en-US" dirty="0"/>
          </a:p>
          <a:p>
            <a:r>
              <a:rPr lang="en-US" dirty="0" smtClean="0"/>
              <a:t>Committee poll</a:t>
            </a:r>
          </a:p>
          <a:p>
            <a:pPr lvl="1"/>
            <a:r>
              <a:rPr lang="en-US" dirty="0" smtClean="0"/>
              <a:t>Fill out after GBM</a:t>
            </a:r>
          </a:p>
          <a:p>
            <a:pPr lvl="1"/>
            <a:r>
              <a:rPr lang="en-US" dirty="0" smtClean="0"/>
              <a:t>Emails </a:t>
            </a:r>
            <a:r>
              <a:rPr lang="en-US" smtClean="0"/>
              <a:t>with poll will </a:t>
            </a:r>
            <a:r>
              <a:rPr lang="en-US" dirty="0" smtClean="0"/>
              <a:t>be sent for those who did not attend</a:t>
            </a:r>
            <a:endParaRPr lang="en-US" dirty="0"/>
          </a:p>
        </p:txBody>
      </p:sp>
    </p:spTree>
    <p:extLst>
      <p:ext uri="{BB962C8B-B14F-4D97-AF65-F5344CB8AC3E}">
        <p14:creationId xmlns:p14="http://schemas.microsoft.com/office/powerpoint/2010/main" val="1396430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a:t>
            </a:r>
            <a:endParaRPr lang="en-US" dirty="0"/>
          </a:p>
        </p:txBody>
      </p:sp>
      <p:sp>
        <p:nvSpPr>
          <p:cNvPr id="3" name="Text Placeholder 2"/>
          <p:cNvSpPr>
            <a:spLocks noGrp="1"/>
          </p:cNvSpPr>
          <p:nvPr>
            <p:ph type="body" idx="1"/>
          </p:nvPr>
        </p:nvSpPr>
        <p:spPr/>
        <p:txBody>
          <a:bodyPr/>
          <a:lstStyle/>
          <a:p>
            <a:r>
              <a:rPr lang="en-US" dirty="0"/>
              <a:t>Jonathan </a:t>
            </a:r>
            <a:r>
              <a:rPr lang="en-US" dirty="0" err="1"/>
              <a:t>Shulgach</a:t>
            </a:r>
            <a:r>
              <a:rPr lang="en-US" dirty="0"/>
              <a:t>, Semester </a:t>
            </a:r>
            <a:r>
              <a:rPr lang="en-US" dirty="0" smtClean="0"/>
              <a:t>1 (shulgac1@umbc.edu)</a:t>
            </a:r>
            <a:endParaRPr lang="en-US" dirty="0"/>
          </a:p>
          <a:p>
            <a:endParaRPr lang="en-US" dirty="0"/>
          </a:p>
        </p:txBody>
      </p:sp>
    </p:spTree>
    <p:extLst>
      <p:ext uri="{BB962C8B-B14F-4D97-AF65-F5344CB8AC3E}">
        <p14:creationId xmlns:p14="http://schemas.microsoft.com/office/powerpoint/2010/main" val="963250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 U</a:t>
            </a:r>
            <a:endParaRPr lang="en-US" dirty="0"/>
          </a:p>
        </p:txBody>
      </p:sp>
      <p:sp>
        <p:nvSpPr>
          <p:cNvPr id="3" name="Content Placeholder 2"/>
          <p:cNvSpPr>
            <a:spLocks noGrp="1"/>
          </p:cNvSpPr>
          <p:nvPr>
            <p:ph idx="1"/>
          </p:nvPr>
        </p:nvSpPr>
        <p:spPr/>
        <p:txBody>
          <a:bodyPr/>
          <a:lstStyle/>
          <a:p>
            <a:r>
              <a:rPr lang="en-US" dirty="0" smtClean="0"/>
              <a:t>Big Bot</a:t>
            </a:r>
          </a:p>
          <a:p>
            <a:r>
              <a:rPr lang="en-US" dirty="0" smtClean="0"/>
              <a:t>Little Bot</a:t>
            </a:r>
          </a:p>
          <a:p>
            <a:r>
              <a:rPr lang="en-US" dirty="0" smtClean="0"/>
              <a:t>Competition = Feb. 6</a:t>
            </a:r>
            <a:r>
              <a:rPr lang="en-US" baseline="30000" dirty="0" smtClean="0"/>
              <a:t>th</a:t>
            </a:r>
            <a:endParaRPr lang="en-US" dirty="0" smtClean="0"/>
          </a:p>
          <a:p>
            <a:pPr lvl="1"/>
            <a:r>
              <a:rPr lang="en-US" dirty="0" smtClean="0"/>
              <a:t>See Jonathan for Absence Forms, if needed</a:t>
            </a:r>
          </a:p>
          <a:p>
            <a:r>
              <a:rPr lang="en-US" dirty="0" smtClean="0"/>
              <a:t>Training dates TBD</a:t>
            </a:r>
            <a:endParaRPr lang="en-US" dirty="0"/>
          </a:p>
        </p:txBody>
      </p:sp>
    </p:spTree>
    <p:extLst>
      <p:ext uri="{BB962C8B-B14F-4D97-AF65-F5344CB8AC3E}">
        <p14:creationId xmlns:p14="http://schemas.microsoft.com/office/powerpoint/2010/main" val="1152526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RoboSub</a:t>
            </a:r>
            <a:endParaRPr lang="en-US" dirty="0"/>
          </a:p>
        </p:txBody>
      </p:sp>
      <p:sp>
        <p:nvSpPr>
          <p:cNvPr id="3" name="Content Placeholder 2"/>
          <p:cNvSpPr>
            <a:spLocks noGrp="1"/>
          </p:cNvSpPr>
          <p:nvPr>
            <p:ph idx="1"/>
          </p:nvPr>
        </p:nvSpPr>
        <p:spPr/>
        <p:txBody>
          <a:bodyPr/>
          <a:lstStyle/>
          <a:p>
            <a:r>
              <a:rPr lang="en-US" dirty="0" smtClean="0"/>
              <a:t>Finishing testing this week</a:t>
            </a:r>
          </a:p>
          <a:p>
            <a:r>
              <a:rPr lang="en-US" dirty="0" smtClean="0"/>
              <a:t>Fill out poll if you are interested in working on </a:t>
            </a:r>
            <a:r>
              <a:rPr lang="en-US" dirty="0" err="1" smtClean="0"/>
              <a:t>RoboSub</a:t>
            </a:r>
            <a:endParaRPr lang="en-US" dirty="0" smtClean="0"/>
          </a:p>
          <a:p>
            <a:pPr lvl="1"/>
            <a:r>
              <a:rPr lang="en-US" dirty="0" smtClean="0"/>
              <a:t>Will be working with a </a:t>
            </a:r>
            <a:r>
              <a:rPr lang="en-US" dirty="0" err="1" smtClean="0"/>
              <a:t>CompE</a:t>
            </a:r>
            <a:r>
              <a:rPr lang="en-US" dirty="0" smtClean="0"/>
              <a:t> capstone group</a:t>
            </a:r>
            <a:endParaRPr lang="en-US" dirty="0"/>
          </a:p>
        </p:txBody>
      </p:sp>
    </p:spTree>
    <p:extLst>
      <p:ext uri="{BB962C8B-B14F-4D97-AF65-F5344CB8AC3E}">
        <p14:creationId xmlns:p14="http://schemas.microsoft.com/office/powerpoint/2010/main" val="133235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Treasurer</a:t>
            </a:r>
            <a:endParaRPr lang="en-US" dirty="0"/>
          </a:p>
        </p:txBody>
      </p:sp>
      <p:sp>
        <p:nvSpPr>
          <p:cNvPr id="3" name="Text Placeholder 2"/>
          <p:cNvSpPr>
            <a:spLocks noGrp="1"/>
          </p:cNvSpPr>
          <p:nvPr>
            <p:ph type="body" idx="1"/>
          </p:nvPr>
        </p:nvSpPr>
        <p:spPr/>
        <p:txBody>
          <a:bodyPr>
            <a:normAutofit/>
          </a:bodyPr>
          <a:lstStyle/>
          <a:p>
            <a:r>
              <a:rPr lang="en-US" dirty="0" smtClean="0"/>
              <a:t>Max </a:t>
            </a:r>
            <a:r>
              <a:rPr lang="en-US" dirty="0" err="1"/>
              <a:t>Knutsen</a:t>
            </a:r>
            <a:r>
              <a:rPr lang="en-US" dirty="0"/>
              <a:t>, Semester </a:t>
            </a:r>
            <a:r>
              <a:rPr lang="en-US" dirty="0" smtClean="0"/>
              <a:t>0 (mknutse1@umbc.edu)</a:t>
            </a:r>
            <a:endParaRPr lang="en-US" dirty="0"/>
          </a:p>
          <a:p>
            <a:endParaRPr lang="en-US" dirty="0"/>
          </a:p>
        </p:txBody>
      </p:sp>
    </p:spTree>
    <p:extLst>
      <p:ext uri="{BB962C8B-B14F-4D97-AF65-F5344CB8AC3E}">
        <p14:creationId xmlns:p14="http://schemas.microsoft.com/office/powerpoint/2010/main" val="175451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Fundraising Updates</a:t>
            </a:r>
            <a:endParaRPr lang="en-US" dirty="0"/>
          </a:p>
        </p:txBody>
      </p:sp>
      <p:sp>
        <p:nvSpPr>
          <p:cNvPr id="3" name="Content Placeholder 2"/>
          <p:cNvSpPr>
            <a:spLocks noGrp="1"/>
          </p:cNvSpPr>
          <p:nvPr>
            <p:ph idx="1"/>
          </p:nvPr>
        </p:nvSpPr>
        <p:spPr/>
        <p:txBody>
          <a:bodyPr/>
          <a:lstStyle/>
          <a:p>
            <a:r>
              <a:rPr lang="en-US" dirty="0" smtClean="0"/>
              <a:t>Smash Bros Tournament </a:t>
            </a:r>
          </a:p>
          <a:p>
            <a:pPr lvl="1"/>
            <a:r>
              <a:rPr lang="en-US" dirty="0" smtClean="0"/>
              <a:t>Feb. 20</a:t>
            </a:r>
            <a:r>
              <a:rPr lang="en-US" baseline="30000" dirty="0" smtClean="0"/>
              <a:t>th</a:t>
            </a:r>
            <a:endParaRPr lang="en-US" dirty="0" smtClean="0"/>
          </a:p>
          <a:p>
            <a:pPr lvl="1"/>
            <a:r>
              <a:rPr lang="en-US" dirty="0" smtClean="0"/>
              <a:t>Details TBD</a:t>
            </a:r>
          </a:p>
          <a:p>
            <a:r>
              <a:rPr lang="en-US" dirty="0" smtClean="0"/>
              <a:t>Join fundraising committee!</a:t>
            </a:r>
            <a:endParaRPr lang="en-US" dirty="0"/>
          </a:p>
        </p:txBody>
      </p:sp>
    </p:spTree>
    <p:extLst>
      <p:ext uri="{BB962C8B-B14F-4D97-AF65-F5344CB8AC3E}">
        <p14:creationId xmlns:p14="http://schemas.microsoft.com/office/powerpoint/2010/main" val="750633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Secretary</a:t>
            </a:r>
            <a:endParaRPr lang="en-US" dirty="0"/>
          </a:p>
        </p:txBody>
      </p:sp>
      <p:sp>
        <p:nvSpPr>
          <p:cNvPr id="3" name="Text Placeholder 2"/>
          <p:cNvSpPr>
            <a:spLocks noGrp="1"/>
          </p:cNvSpPr>
          <p:nvPr>
            <p:ph type="body" idx="1"/>
          </p:nvPr>
        </p:nvSpPr>
        <p:spPr/>
        <p:txBody>
          <a:bodyPr>
            <a:normAutofit/>
          </a:bodyPr>
          <a:lstStyle/>
          <a:p>
            <a:r>
              <a:rPr lang="en-US" dirty="0" smtClean="0"/>
              <a:t>Abbie </a:t>
            </a:r>
            <a:r>
              <a:rPr lang="en-US" dirty="0"/>
              <a:t>Minor, Semester </a:t>
            </a:r>
            <a:r>
              <a:rPr lang="en-US" dirty="0" smtClean="0"/>
              <a:t>0 (abminor1@umbc.edu)</a:t>
            </a:r>
            <a:endParaRPr lang="en-US" dirty="0"/>
          </a:p>
          <a:p>
            <a:endParaRPr lang="en-US" dirty="0"/>
          </a:p>
        </p:txBody>
      </p:sp>
    </p:spTree>
    <p:extLst>
      <p:ext uri="{BB962C8B-B14F-4D97-AF65-F5344CB8AC3E}">
        <p14:creationId xmlns:p14="http://schemas.microsoft.com/office/powerpoint/2010/main" val="841507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85000" lnSpcReduction="20000"/>
          </a:bodyPr>
          <a:lstStyle/>
          <a:p>
            <a:pPr>
              <a:buClr>
                <a:srgbClr val="C00000"/>
              </a:buClr>
              <a:buFont typeface="Wingdings" panose="05000000000000000000" pitchFamily="2" charset="2"/>
              <a:buChar char="Ø"/>
            </a:pPr>
            <a:r>
              <a:rPr lang="en-US" dirty="0" smtClean="0"/>
              <a:t>Ice Breaker</a:t>
            </a:r>
          </a:p>
          <a:p>
            <a:pPr>
              <a:buClr>
                <a:srgbClr val="C00000"/>
              </a:buClr>
              <a:buFont typeface="Wingdings" panose="05000000000000000000" pitchFamily="2" charset="2"/>
              <a:buChar char="Ø"/>
            </a:pPr>
            <a:r>
              <a:rPr lang="en-US" dirty="0" smtClean="0"/>
              <a:t>Welcome to RR</a:t>
            </a:r>
          </a:p>
          <a:p>
            <a:pPr>
              <a:buClr>
                <a:srgbClr val="C00000"/>
              </a:buClr>
              <a:buFont typeface="Wingdings" panose="05000000000000000000" pitchFamily="2" charset="2"/>
              <a:buChar char="Ø"/>
            </a:pPr>
            <a:r>
              <a:rPr lang="en-US" dirty="0" smtClean="0"/>
              <a:t>President</a:t>
            </a:r>
          </a:p>
          <a:p>
            <a:pPr lvl="1">
              <a:buClr>
                <a:srgbClr val="C00000"/>
              </a:buClr>
              <a:buFont typeface="Wingdings" panose="05000000000000000000" pitchFamily="2" charset="2"/>
              <a:buChar char="Ø"/>
            </a:pPr>
            <a:r>
              <a:rPr lang="en-US" dirty="0" smtClean="0"/>
              <a:t>Professional Development</a:t>
            </a:r>
          </a:p>
          <a:p>
            <a:pPr lvl="1">
              <a:buClr>
                <a:srgbClr val="C00000"/>
              </a:buClr>
              <a:buFont typeface="Wingdings" panose="05000000000000000000" pitchFamily="2" charset="2"/>
              <a:buChar char="Ø"/>
            </a:pPr>
            <a:r>
              <a:rPr lang="en-US" dirty="0" smtClean="0"/>
              <a:t>Service</a:t>
            </a:r>
          </a:p>
          <a:p>
            <a:pPr>
              <a:buClr>
                <a:srgbClr val="C00000"/>
              </a:buClr>
              <a:buFont typeface="Wingdings" panose="05000000000000000000" pitchFamily="2" charset="2"/>
              <a:buChar char="Ø"/>
            </a:pPr>
            <a:r>
              <a:rPr lang="en-US" dirty="0" smtClean="0"/>
              <a:t>VP</a:t>
            </a:r>
          </a:p>
          <a:p>
            <a:pPr lvl="1">
              <a:buClr>
                <a:srgbClr val="C00000"/>
              </a:buClr>
              <a:buFont typeface="Wingdings" panose="05000000000000000000" pitchFamily="2" charset="2"/>
              <a:buChar char="Ø"/>
            </a:pPr>
            <a:r>
              <a:rPr lang="en-US" dirty="0" smtClean="0"/>
              <a:t>VEX U </a:t>
            </a:r>
          </a:p>
          <a:p>
            <a:pPr lvl="1">
              <a:buClr>
                <a:srgbClr val="C00000"/>
              </a:buClr>
              <a:buFont typeface="Wingdings" panose="05000000000000000000" pitchFamily="2" charset="2"/>
              <a:buChar char="Ø"/>
            </a:pPr>
            <a:r>
              <a:rPr lang="en-US" dirty="0" err="1" smtClean="0"/>
              <a:t>RoboSub</a:t>
            </a:r>
            <a:endParaRPr lang="en-US" dirty="0" smtClean="0"/>
          </a:p>
          <a:p>
            <a:pPr>
              <a:buClr>
                <a:srgbClr val="C00000"/>
              </a:buClr>
              <a:buFont typeface="Wingdings" panose="05000000000000000000" pitchFamily="2" charset="2"/>
              <a:buChar char="Ø"/>
            </a:pPr>
            <a:r>
              <a:rPr lang="en-US" dirty="0" smtClean="0"/>
              <a:t>Treasurer</a:t>
            </a:r>
          </a:p>
          <a:p>
            <a:pPr lvl="1">
              <a:buClr>
                <a:srgbClr val="C00000"/>
              </a:buClr>
              <a:buFont typeface="Wingdings" panose="05000000000000000000" pitchFamily="2" charset="2"/>
              <a:buChar char="Ø"/>
            </a:pPr>
            <a:r>
              <a:rPr lang="en-US" dirty="0" smtClean="0"/>
              <a:t>Smash Bros Fundraisers</a:t>
            </a:r>
          </a:p>
          <a:p>
            <a:pPr lvl="1">
              <a:buClr>
                <a:srgbClr val="C00000"/>
              </a:buClr>
              <a:buFont typeface="Wingdings" panose="05000000000000000000" pitchFamily="2" charset="2"/>
              <a:buChar char="Ø"/>
            </a:pPr>
            <a:r>
              <a:rPr lang="en-US" dirty="0" smtClean="0"/>
              <a:t>Committee Sign-Up</a:t>
            </a:r>
          </a:p>
          <a:p>
            <a:pPr>
              <a:buClr>
                <a:srgbClr val="C00000"/>
              </a:buClr>
              <a:buFont typeface="Wingdings" panose="05000000000000000000" pitchFamily="2" charset="2"/>
              <a:buChar char="Ø"/>
            </a:pPr>
            <a:r>
              <a:rPr lang="en-US" dirty="0" smtClean="0"/>
              <a:t>Secretary</a:t>
            </a:r>
            <a:endParaRPr lang="en-US" dirty="0"/>
          </a:p>
        </p:txBody>
      </p:sp>
      <p:grpSp>
        <p:nvGrpSpPr>
          <p:cNvPr id="4" name="Group 3"/>
          <p:cNvGrpSpPr/>
          <p:nvPr/>
        </p:nvGrpSpPr>
        <p:grpSpPr>
          <a:xfrm>
            <a:off x="5624806" y="3429000"/>
            <a:ext cx="3429000" cy="3276600"/>
            <a:chOff x="5624806" y="3429000"/>
            <a:chExt cx="3429000" cy="3276600"/>
          </a:xfrm>
        </p:grpSpPr>
        <p:sp>
          <p:nvSpPr>
            <p:cNvPr id="5" name="Rectangle 4"/>
            <p:cNvSpPr/>
            <p:nvPr/>
          </p:nvSpPr>
          <p:spPr>
            <a:xfrm>
              <a:off x="5624806" y="3429000"/>
              <a:ext cx="34290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smtClean="0"/>
                <a:t>Sign In!</a:t>
              </a:r>
            </a:p>
            <a:p>
              <a:pPr algn="ctr"/>
              <a:r>
                <a:rPr lang="en-US" sz="1400" b="1" dirty="0" smtClean="0">
                  <a:solidFill>
                    <a:schemeClr val="bg1"/>
                  </a:solidFill>
                  <a:hlinkClick r:id="rId2"/>
                </a:rPr>
                <a:t>http://goo.gl/forms/ezXupKZu07</a:t>
              </a:r>
              <a:endParaRPr lang="en-US" sz="14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278" y="4704463"/>
              <a:ext cx="1910056" cy="1910056"/>
            </a:xfrm>
            <a:prstGeom prst="rect">
              <a:avLst/>
            </a:prstGeom>
          </p:spPr>
        </p:pic>
      </p:grpSp>
    </p:spTree>
    <p:extLst>
      <p:ext uri="{BB962C8B-B14F-4D97-AF65-F5344CB8AC3E}">
        <p14:creationId xmlns:p14="http://schemas.microsoft.com/office/powerpoint/2010/main" val="1358991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Secretary</a:t>
            </a:r>
            <a:endParaRPr lang="en-US" dirty="0"/>
          </a:p>
        </p:txBody>
      </p:sp>
      <p:sp>
        <p:nvSpPr>
          <p:cNvPr id="3" name="Content Placeholder 2"/>
          <p:cNvSpPr>
            <a:spLocks noGrp="1"/>
          </p:cNvSpPr>
          <p:nvPr>
            <p:ph idx="1"/>
          </p:nvPr>
        </p:nvSpPr>
        <p:spPr/>
        <p:txBody>
          <a:bodyPr/>
          <a:lstStyle/>
          <a:p>
            <a:r>
              <a:rPr lang="en-US" dirty="0" smtClean="0"/>
              <a:t>2 socials</a:t>
            </a:r>
          </a:p>
          <a:p>
            <a:pPr lvl="1"/>
            <a:r>
              <a:rPr lang="en-US" dirty="0" smtClean="0"/>
              <a:t>On Campus</a:t>
            </a:r>
          </a:p>
          <a:p>
            <a:pPr lvl="2"/>
            <a:r>
              <a:rPr lang="en-US" dirty="0" smtClean="0"/>
              <a:t>Options: board game/video game/pizza night</a:t>
            </a:r>
          </a:p>
          <a:p>
            <a:pPr lvl="1"/>
            <a:r>
              <a:rPr lang="en-US" dirty="0" smtClean="0"/>
              <a:t>Off Campus</a:t>
            </a:r>
          </a:p>
          <a:p>
            <a:pPr lvl="2"/>
            <a:r>
              <a:rPr lang="en-US" dirty="0" smtClean="0"/>
              <a:t>Options: Food, movie, laser tag, bowling</a:t>
            </a:r>
          </a:p>
          <a:p>
            <a:r>
              <a:rPr lang="en-US" dirty="0" smtClean="0"/>
              <a:t>Email for suggestions/favorite options!</a:t>
            </a:r>
            <a:endParaRPr lang="en-US" dirty="0"/>
          </a:p>
        </p:txBody>
      </p:sp>
    </p:spTree>
    <p:extLst>
      <p:ext uri="{BB962C8B-B14F-4D97-AF65-F5344CB8AC3E}">
        <p14:creationId xmlns:p14="http://schemas.microsoft.com/office/powerpoint/2010/main" val="1442234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Eboard</a:t>
            </a:r>
            <a:r>
              <a:rPr lang="en-US" dirty="0" smtClean="0"/>
              <a:t> Contact Information</a:t>
            </a:r>
            <a:endParaRPr lang="en-US" dirty="0"/>
          </a:p>
        </p:txBody>
      </p:sp>
      <p:sp>
        <p:nvSpPr>
          <p:cNvPr id="3" name="Content Placeholder 2"/>
          <p:cNvSpPr>
            <a:spLocks noGrp="1"/>
          </p:cNvSpPr>
          <p:nvPr>
            <p:ph idx="1"/>
          </p:nvPr>
        </p:nvSpPr>
        <p:spPr/>
        <p:txBody>
          <a:bodyPr/>
          <a:lstStyle/>
          <a:p>
            <a:r>
              <a:rPr lang="en-US" dirty="0" smtClean="0"/>
              <a:t>President: Shelby </a:t>
            </a:r>
            <a:r>
              <a:rPr lang="en-US" dirty="0" err="1" smtClean="0"/>
              <a:t>Coppolino</a:t>
            </a:r>
            <a:r>
              <a:rPr lang="en-US" dirty="0" smtClean="0"/>
              <a:t>, Founder </a:t>
            </a:r>
          </a:p>
          <a:p>
            <a:pPr lvl="1"/>
            <a:r>
              <a:rPr lang="en-US" dirty="0" smtClean="0">
                <a:hlinkClick r:id="rId2"/>
              </a:rPr>
              <a:t>shelbyc1@umbc.edu</a:t>
            </a:r>
            <a:endParaRPr lang="en-US" dirty="0" smtClean="0"/>
          </a:p>
          <a:p>
            <a:r>
              <a:rPr lang="en-US" dirty="0" smtClean="0"/>
              <a:t>VP: Jonathan </a:t>
            </a:r>
            <a:r>
              <a:rPr lang="en-US" dirty="0" err="1" smtClean="0"/>
              <a:t>Shulgach</a:t>
            </a:r>
            <a:r>
              <a:rPr lang="en-US" dirty="0" smtClean="0"/>
              <a:t>, Semester 1</a:t>
            </a:r>
          </a:p>
          <a:p>
            <a:pPr lvl="1"/>
            <a:r>
              <a:rPr lang="en-US" dirty="0" smtClean="0">
                <a:hlinkClick r:id="rId3"/>
              </a:rPr>
              <a:t>shulgac1@umbc.edu</a:t>
            </a:r>
            <a:endParaRPr lang="en-US" dirty="0" smtClean="0"/>
          </a:p>
          <a:p>
            <a:r>
              <a:rPr lang="en-US" dirty="0" smtClean="0"/>
              <a:t>Treasurer: Max </a:t>
            </a:r>
            <a:r>
              <a:rPr lang="en-US" dirty="0" err="1" smtClean="0"/>
              <a:t>Knutsen</a:t>
            </a:r>
            <a:r>
              <a:rPr lang="en-US" dirty="0" smtClean="0"/>
              <a:t>, Semester 0</a:t>
            </a:r>
          </a:p>
          <a:p>
            <a:pPr lvl="1"/>
            <a:r>
              <a:rPr lang="en-US" dirty="0" smtClean="0">
                <a:hlinkClick r:id="rId4"/>
              </a:rPr>
              <a:t>mknutse1@umbc.edu</a:t>
            </a:r>
            <a:endParaRPr lang="en-US" dirty="0" smtClean="0"/>
          </a:p>
          <a:p>
            <a:r>
              <a:rPr lang="en-US" dirty="0" smtClean="0"/>
              <a:t>Secretary: Abbie Minor, Semester 0</a:t>
            </a:r>
          </a:p>
          <a:p>
            <a:pPr lvl="1"/>
            <a:r>
              <a:rPr lang="en-US" dirty="0" smtClean="0">
                <a:hlinkClick r:id="rId5"/>
              </a:rPr>
              <a:t>abminor1@umbc.edu</a:t>
            </a:r>
            <a:endParaRPr lang="en-US" dirty="0" smtClean="0"/>
          </a:p>
          <a:p>
            <a:pPr lvl="1"/>
            <a:endParaRPr lang="en-US" dirty="0"/>
          </a:p>
        </p:txBody>
      </p:sp>
    </p:spTree>
    <p:extLst>
      <p:ext uri="{BB962C8B-B14F-4D97-AF65-F5344CB8AC3E}">
        <p14:creationId xmlns:p14="http://schemas.microsoft.com/office/powerpoint/2010/main" val="2848018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sp>
        <p:nvSpPr>
          <p:cNvPr id="3" name="Content Placeholder 2"/>
          <p:cNvSpPr>
            <a:spLocks noGrp="1"/>
          </p:cNvSpPr>
          <p:nvPr>
            <p:ph idx="1"/>
          </p:nvPr>
        </p:nvSpPr>
        <p:spPr/>
        <p:txBody>
          <a:bodyPr/>
          <a:lstStyle/>
          <a:p>
            <a:r>
              <a:rPr lang="en-US" dirty="0" smtClean="0"/>
              <a:t>Name</a:t>
            </a:r>
          </a:p>
          <a:p>
            <a:r>
              <a:rPr lang="en-US" dirty="0" smtClean="0"/>
              <a:t>Major</a:t>
            </a:r>
          </a:p>
          <a:p>
            <a:r>
              <a:rPr lang="en-US" dirty="0" smtClean="0"/>
              <a:t>World’s Worst Superhero Ideas</a:t>
            </a:r>
            <a:endParaRPr lang="en-US" dirty="0"/>
          </a:p>
        </p:txBody>
      </p:sp>
      <p:grpSp>
        <p:nvGrpSpPr>
          <p:cNvPr id="4" name="Group 3"/>
          <p:cNvGrpSpPr/>
          <p:nvPr/>
        </p:nvGrpSpPr>
        <p:grpSpPr>
          <a:xfrm>
            <a:off x="5624806" y="3429000"/>
            <a:ext cx="3429000" cy="3276600"/>
            <a:chOff x="5624806" y="3429000"/>
            <a:chExt cx="3429000" cy="3276600"/>
          </a:xfrm>
        </p:grpSpPr>
        <p:sp>
          <p:nvSpPr>
            <p:cNvPr id="5" name="Rectangle 4"/>
            <p:cNvSpPr/>
            <p:nvPr/>
          </p:nvSpPr>
          <p:spPr>
            <a:xfrm>
              <a:off x="5624806" y="3429000"/>
              <a:ext cx="34290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6000" b="1" dirty="0" smtClean="0"/>
                <a:t>Sign In!</a:t>
              </a:r>
            </a:p>
            <a:p>
              <a:pPr algn="ctr"/>
              <a:r>
                <a:rPr lang="en-US" sz="1400" b="1" dirty="0" smtClean="0">
                  <a:solidFill>
                    <a:schemeClr val="bg1"/>
                  </a:solidFill>
                  <a:hlinkClick r:id="rId2"/>
                </a:rPr>
                <a:t>http://goo.gl/forms/ezXupKZu07</a:t>
              </a:r>
              <a:endParaRPr lang="en-US" sz="14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278" y="4704463"/>
              <a:ext cx="1910056" cy="1910056"/>
            </a:xfrm>
            <a:prstGeom prst="rect">
              <a:avLst/>
            </a:prstGeom>
          </p:spPr>
        </p:pic>
      </p:grpSp>
    </p:spTree>
    <p:extLst>
      <p:ext uri="{BB962C8B-B14F-4D97-AF65-F5344CB8AC3E}">
        <p14:creationId xmlns:p14="http://schemas.microsoft.com/office/powerpoint/2010/main" val="240366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Retriever Robotics [RR]!</a:t>
            </a:r>
            <a:endParaRPr lang="en-US" dirty="0"/>
          </a:p>
        </p:txBody>
      </p:sp>
      <p:sp>
        <p:nvSpPr>
          <p:cNvPr id="3" name="Text Placeholder 2"/>
          <p:cNvSpPr>
            <a:spLocks noGrp="1"/>
          </p:cNvSpPr>
          <p:nvPr>
            <p:ph type="body" idx="1"/>
          </p:nvPr>
        </p:nvSpPr>
        <p:spPr/>
        <p:txBody>
          <a:bodyPr/>
          <a:lstStyle/>
          <a:p>
            <a:r>
              <a:rPr lang="en-US" dirty="0" smtClean="0"/>
              <a:t>“Welcome, please leave any remnants of sanity outside.” – Mathew Ridge, Semester 0</a:t>
            </a:r>
            <a:endParaRPr lang="en-US" dirty="0"/>
          </a:p>
        </p:txBody>
      </p:sp>
    </p:spTree>
    <p:extLst>
      <p:ext uri="{BB962C8B-B14F-4D97-AF65-F5344CB8AC3E}">
        <p14:creationId xmlns:p14="http://schemas.microsoft.com/office/powerpoint/2010/main" val="1539622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RR?</a:t>
            </a:r>
            <a:endParaRPr lang="en-US" dirty="0"/>
          </a:p>
        </p:txBody>
      </p:sp>
      <p:sp>
        <p:nvSpPr>
          <p:cNvPr id="3" name="Content Placeholder 2"/>
          <p:cNvSpPr>
            <a:spLocks noGrp="1"/>
          </p:cNvSpPr>
          <p:nvPr>
            <p:ph idx="1"/>
          </p:nvPr>
        </p:nvSpPr>
        <p:spPr/>
        <p:txBody>
          <a:bodyPr>
            <a:normAutofit lnSpcReduction="10000"/>
          </a:bodyPr>
          <a:lstStyle/>
          <a:p>
            <a:r>
              <a:rPr lang="en-US" dirty="0"/>
              <a:t>Retriever Robotics (RR) has been established for the purpose of enhancing learning of robotics, encouraging competitive spirit, promoting fellowship and bonding within multidisciplinary fields, and motivating others to engage in STEM </a:t>
            </a:r>
            <a:r>
              <a:rPr lang="en-US" dirty="0" smtClean="0"/>
              <a:t>fields.</a:t>
            </a:r>
          </a:p>
          <a:p>
            <a:r>
              <a:rPr lang="en-US" dirty="0" smtClean="0"/>
              <a:t>In </a:t>
            </a:r>
            <a:r>
              <a:rPr lang="en-US" dirty="0"/>
              <a:t>other words… </a:t>
            </a:r>
            <a:r>
              <a:rPr lang="en-US" b="1" dirty="0"/>
              <a:t>Our purpose is to create a community of people who are passionate about robotics.</a:t>
            </a:r>
            <a:endParaRPr lang="en-US" dirty="0"/>
          </a:p>
        </p:txBody>
      </p:sp>
    </p:spTree>
    <p:extLst>
      <p:ext uri="{BB962C8B-B14F-4D97-AF65-F5344CB8AC3E}">
        <p14:creationId xmlns:p14="http://schemas.microsoft.com/office/powerpoint/2010/main" val="3387090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do it?</a:t>
            </a:r>
            <a:endParaRPr lang="en-US" dirty="0"/>
          </a:p>
        </p:txBody>
      </p:sp>
      <p:graphicFrame>
        <p:nvGraphicFramePr>
          <p:cNvPr id="5" name="Picture Placeholder 4"/>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2499" t="14474" r="15833" b="10032"/>
          <a:stretch/>
        </p:blipFill>
        <p:spPr>
          <a:xfrm>
            <a:off x="3254189" y="3352799"/>
            <a:ext cx="1233543" cy="731520"/>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28572"/>
          <a:stretch/>
        </p:blipFill>
        <p:spPr>
          <a:xfrm>
            <a:off x="3803904" y="6028942"/>
            <a:ext cx="768096" cy="73152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7760" y="3362481"/>
            <a:ext cx="1209040" cy="731520"/>
          </a:xfrm>
          <a:prstGeom prst="rect">
            <a:avLst/>
          </a:prstGeom>
        </p:spPr>
      </p:pic>
      <p:pic>
        <p:nvPicPr>
          <p:cNvPr id="1028" name="Picture 4" descr="http://www.ssbwiki.com/images/f/fc/SmashBrosSymbo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16520" y="6028942"/>
            <a:ext cx="73152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986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Structure</a:t>
            </a:r>
            <a:endParaRPr lang="en-US" dirty="0"/>
          </a:p>
        </p:txBody>
      </p:sp>
      <p:sp>
        <p:nvSpPr>
          <p:cNvPr id="3" name="Rectangle 2"/>
          <p:cNvSpPr/>
          <p:nvPr/>
        </p:nvSpPr>
        <p:spPr>
          <a:xfrm>
            <a:off x="3409950" y="1828800"/>
            <a:ext cx="23241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President</a:t>
            </a:r>
          </a:p>
          <a:p>
            <a:pPr algn="ctr"/>
            <a:r>
              <a:rPr lang="en-US" sz="1600" dirty="0" smtClean="0"/>
              <a:t>(Leader)</a:t>
            </a:r>
          </a:p>
        </p:txBody>
      </p:sp>
      <p:sp>
        <p:nvSpPr>
          <p:cNvPr id="4" name="Rectangle 3"/>
          <p:cNvSpPr/>
          <p:nvPr/>
        </p:nvSpPr>
        <p:spPr>
          <a:xfrm>
            <a:off x="3409950" y="3657600"/>
            <a:ext cx="23241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Treasurer</a:t>
            </a:r>
          </a:p>
          <a:p>
            <a:pPr algn="ctr"/>
            <a:r>
              <a:rPr lang="en-US" sz="1600" dirty="0" smtClean="0"/>
              <a:t>($)</a:t>
            </a:r>
          </a:p>
        </p:txBody>
      </p:sp>
      <p:sp>
        <p:nvSpPr>
          <p:cNvPr id="5" name="Rectangle 4"/>
          <p:cNvSpPr/>
          <p:nvPr/>
        </p:nvSpPr>
        <p:spPr>
          <a:xfrm>
            <a:off x="6354114" y="3657600"/>
            <a:ext cx="23241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Secretary</a:t>
            </a:r>
          </a:p>
          <a:p>
            <a:pPr algn="ctr"/>
            <a:r>
              <a:rPr lang="en-US" sz="1600" dirty="0" smtClean="0"/>
              <a:t>(Documentation) </a:t>
            </a:r>
          </a:p>
        </p:txBody>
      </p:sp>
      <p:sp>
        <p:nvSpPr>
          <p:cNvPr id="6" name="Rectangle 5"/>
          <p:cNvSpPr/>
          <p:nvPr/>
        </p:nvSpPr>
        <p:spPr>
          <a:xfrm>
            <a:off x="465786" y="3657600"/>
            <a:ext cx="23241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VP</a:t>
            </a:r>
          </a:p>
          <a:p>
            <a:pPr algn="ctr"/>
            <a:r>
              <a:rPr lang="en-US" sz="1600" dirty="0" smtClean="0"/>
              <a:t>(Technical)</a:t>
            </a:r>
          </a:p>
        </p:txBody>
      </p:sp>
      <p:cxnSp>
        <p:nvCxnSpPr>
          <p:cNvPr id="8" name="Straight Arrow Connector 7"/>
          <p:cNvCxnSpPr>
            <a:stCxn id="3" idx="2"/>
            <a:endCxn id="6" idx="0"/>
          </p:cNvCxnSpPr>
          <p:nvPr/>
        </p:nvCxnSpPr>
        <p:spPr>
          <a:xfrm flipH="1">
            <a:off x="1627836" y="2590800"/>
            <a:ext cx="2944164" cy="1066800"/>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4" idx="0"/>
          </p:cNvCxnSpPr>
          <p:nvPr/>
        </p:nvCxnSpPr>
        <p:spPr>
          <a:xfrm>
            <a:off x="4572000" y="2590800"/>
            <a:ext cx="0" cy="1066800"/>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2"/>
            <a:endCxn id="5" idx="0"/>
          </p:cNvCxnSpPr>
          <p:nvPr/>
        </p:nvCxnSpPr>
        <p:spPr>
          <a:xfrm>
            <a:off x="4572000" y="2590800"/>
            <a:ext cx="2944164" cy="1066800"/>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5786" y="4431406"/>
            <a:ext cx="23241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Oversees all technical projects</a:t>
            </a:r>
            <a:endParaRPr lang="en-US" dirty="0"/>
          </a:p>
        </p:txBody>
      </p:sp>
      <p:sp>
        <p:nvSpPr>
          <p:cNvPr id="18" name="TextBox 17"/>
          <p:cNvSpPr txBox="1"/>
          <p:nvPr/>
        </p:nvSpPr>
        <p:spPr>
          <a:xfrm>
            <a:off x="3409950" y="4431406"/>
            <a:ext cx="23241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Allocation of funds</a:t>
            </a:r>
          </a:p>
          <a:p>
            <a:pPr marL="285750" indent="-285750">
              <a:buFont typeface="Arial" panose="020B0604020202020204" pitchFamily="34" charset="0"/>
              <a:buChar char="•"/>
            </a:pPr>
            <a:r>
              <a:rPr lang="en-US" dirty="0" smtClean="0"/>
              <a:t>Fundraising</a:t>
            </a:r>
          </a:p>
          <a:p>
            <a:pPr marL="285750" indent="-285750">
              <a:buFont typeface="Arial" panose="020B0604020202020204" pitchFamily="34" charset="0"/>
              <a:buChar char="•"/>
            </a:pPr>
            <a:r>
              <a:rPr lang="en-US" dirty="0" smtClean="0"/>
              <a:t>Sponsorship</a:t>
            </a:r>
          </a:p>
          <a:p>
            <a:pPr marL="285750" indent="-285750">
              <a:buFont typeface="Arial" panose="020B0604020202020204" pitchFamily="34" charset="0"/>
              <a:buChar char="•"/>
            </a:pPr>
            <a:endParaRPr lang="en-US" dirty="0"/>
          </a:p>
        </p:txBody>
      </p:sp>
      <p:sp>
        <p:nvSpPr>
          <p:cNvPr id="19" name="TextBox 18"/>
          <p:cNvSpPr txBox="1"/>
          <p:nvPr/>
        </p:nvSpPr>
        <p:spPr>
          <a:xfrm>
            <a:off x="6354114" y="4431406"/>
            <a:ext cx="23241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GBM and RREB meeting minutes</a:t>
            </a:r>
          </a:p>
          <a:p>
            <a:pPr marL="285750" indent="-285750">
              <a:buFont typeface="Arial" panose="020B0604020202020204" pitchFamily="34" charset="0"/>
              <a:buChar char="•"/>
            </a:pPr>
            <a:r>
              <a:rPr lang="en-US" dirty="0" smtClean="0"/>
              <a:t>Membership</a:t>
            </a:r>
          </a:p>
          <a:p>
            <a:pPr marL="285750" indent="-285750">
              <a:buFont typeface="Arial" panose="020B0604020202020204" pitchFamily="34" charset="0"/>
              <a:buChar char="•"/>
            </a:pPr>
            <a:r>
              <a:rPr lang="en-US" dirty="0" smtClean="0"/>
              <a:t>Historian</a:t>
            </a:r>
          </a:p>
          <a:p>
            <a:pPr marL="285750" indent="-285750">
              <a:buFont typeface="Arial" panose="020B0604020202020204" pitchFamily="34" charset="0"/>
              <a:buChar char="•"/>
            </a:pPr>
            <a:r>
              <a:rPr lang="en-US" dirty="0" smtClean="0"/>
              <a:t>Socials</a:t>
            </a:r>
          </a:p>
        </p:txBody>
      </p:sp>
      <p:sp>
        <p:nvSpPr>
          <p:cNvPr id="20" name="TextBox 19"/>
          <p:cNvSpPr txBox="1"/>
          <p:nvPr/>
        </p:nvSpPr>
        <p:spPr>
          <a:xfrm>
            <a:off x="5773088" y="1828800"/>
            <a:ext cx="3370911"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Outreach</a:t>
            </a:r>
          </a:p>
          <a:p>
            <a:pPr marL="285750" indent="-285750">
              <a:buFont typeface="Arial" panose="020B0604020202020204" pitchFamily="34" charset="0"/>
              <a:buChar char="•"/>
            </a:pPr>
            <a:r>
              <a:rPr lang="en-US" dirty="0" smtClean="0"/>
              <a:t>Professional Development</a:t>
            </a:r>
          </a:p>
          <a:p>
            <a:pPr marL="285750" indent="-285750">
              <a:buFont typeface="Arial" panose="020B0604020202020204" pitchFamily="34" charset="0"/>
              <a:buChar char="•"/>
            </a:pPr>
            <a:r>
              <a:rPr lang="en-US" dirty="0" smtClean="0"/>
              <a:t>Decides direction of org</a:t>
            </a:r>
          </a:p>
          <a:p>
            <a:pPr marL="285750" indent="-285750">
              <a:buFont typeface="Arial" panose="020B0604020202020204" pitchFamily="34" charset="0"/>
              <a:buChar char="•"/>
            </a:pPr>
            <a:endParaRPr lang="en-US" dirty="0"/>
          </a:p>
        </p:txBody>
      </p:sp>
      <p:sp>
        <p:nvSpPr>
          <p:cNvPr id="21" name="TextBox 20"/>
          <p:cNvSpPr txBox="1"/>
          <p:nvPr/>
        </p:nvSpPr>
        <p:spPr>
          <a:xfrm>
            <a:off x="8586" y="6211669"/>
            <a:ext cx="9135413" cy="646331"/>
          </a:xfrm>
          <a:prstGeom prst="rect">
            <a:avLst/>
          </a:prstGeom>
          <a:noFill/>
        </p:spPr>
        <p:txBody>
          <a:bodyPr wrap="square" rtlCol="0">
            <a:spAutoFit/>
          </a:bodyPr>
          <a:lstStyle/>
          <a:p>
            <a:r>
              <a:rPr lang="en-US" b="1" dirty="0" smtClean="0"/>
              <a:t>Note: </a:t>
            </a:r>
            <a:r>
              <a:rPr lang="en-US" dirty="0" smtClean="0"/>
              <a:t>This is a general idea of what RREB positions do, but is not an all encompassing list.  RREB members also have the right delegate to appointed positions. </a:t>
            </a:r>
            <a:endParaRPr lang="en-US" dirty="0"/>
          </a:p>
        </p:txBody>
      </p:sp>
    </p:spTree>
    <p:extLst>
      <p:ext uri="{BB962C8B-B14F-4D97-AF65-F5344CB8AC3E}">
        <p14:creationId xmlns:p14="http://schemas.microsoft.com/office/powerpoint/2010/main" val="415997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Organizational Structure w/ Committees</a:t>
            </a:r>
            <a:endParaRPr lang="en-US" dirty="0"/>
          </a:p>
        </p:txBody>
      </p:sp>
      <p:sp>
        <p:nvSpPr>
          <p:cNvPr id="3" name="Rectangle 2"/>
          <p:cNvSpPr/>
          <p:nvPr/>
        </p:nvSpPr>
        <p:spPr>
          <a:xfrm>
            <a:off x="3409950" y="1828800"/>
            <a:ext cx="23241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President</a:t>
            </a:r>
          </a:p>
          <a:p>
            <a:pPr algn="ctr"/>
            <a:r>
              <a:rPr lang="en-US" sz="1600" dirty="0" smtClean="0"/>
              <a:t>(Leader)</a:t>
            </a:r>
          </a:p>
        </p:txBody>
      </p:sp>
      <p:sp>
        <p:nvSpPr>
          <p:cNvPr id="4" name="Rectangle 3"/>
          <p:cNvSpPr/>
          <p:nvPr/>
        </p:nvSpPr>
        <p:spPr>
          <a:xfrm>
            <a:off x="3409950" y="3657600"/>
            <a:ext cx="23241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Treasurer</a:t>
            </a:r>
          </a:p>
          <a:p>
            <a:pPr algn="ctr"/>
            <a:r>
              <a:rPr lang="en-US" sz="1600" dirty="0" smtClean="0"/>
              <a:t>($)</a:t>
            </a:r>
          </a:p>
        </p:txBody>
      </p:sp>
      <p:sp>
        <p:nvSpPr>
          <p:cNvPr id="5" name="Rectangle 4"/>
          <p:cNvSpPr/>
          <p:nvPr/>
        </p:nvSpPr>
        <p:spPr>
          <a:xfrm>
            <a:off x="6354114" y="3657600"/>
            <a:ext cx="23241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Secretary</a:t>
            </a:r>
          </a:p>
          <a:p>
            <a:pPr algn="ctr"/>
            <a:r>
              <a:rPr lang="en-US" sz="1600" dirty="0" smtClean="0"/>
              <a:t>(Documentation) </a:t>
            </a:r>
          </a:p>
        </p:txBody>
      </p:sp>
      <p:sp>
        <p:nvSpPr>
          <p:cNvPr id="6" name="Rectangle 5"/>
          <p:cNvSpPr/>
          <p:nvPr/>
        </p:nvSpPr>
        <p:spPr>
          <a:xfrm>
            <a:off x="465786" y="3657600"/>
            <a:ext cx="23241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t>VP</a:t>
            </a:r>
          </a:p>
          <a:p>
            <a:pPr algn="ctr"/>
            <a:r>
              <a:rPr lang="en-US" sz="1600" dirty="0" smtClean="0"/>
              <a:t>(Technical)</a:t>
            </a:r>
          </a:p>
        </p:txBody>
      </p:sp>
      <p:cxnSp>
        <p:nvCxnSpPr>
          <p:cNvPr id="8" name="Straight Arrow Connector 7"/>
          <p:cNvCxnSpPr>
            <a:stCxn id="3" idx="2"/>
            <a:endCxn id="6" idx="0"/>
          </p:cNvCxnSpPr>
          <p:nvPr/>
        </p:nvCxnSpPr>
        <p:spPr>
          <a:xfrm flipH="1">
            <a:off x="1627836" y="2590800"/>
            <a:ext cx="2944164" cy="1066800"/>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4" idx="0"/>
          </p:cNvCxnSpPr>
          <p:nvPr/>
        </p:nvCxnSpPr>
        <p:spPr>
          <a:xfrm>
            <a:off x="4572000" y="2590800"/>
            <a:ext cx="0" cy="1066800"/>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2"/>
            <a:endCxn id="5" idx="0"/>
          </p:cNvCxnSpPr>
          <p:nvPr/>
        </p:nvCxnSpPr>
        <p:spPr>
          <a:xfrm>
            <a:off x="4572000" y="2590800"/>
            <a:ext cx="2944164" cy="1066800"/>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586" y="6211669"/>
            <a:ext cx="9135413" cy="646331"/>
          </a:xfrm>
          <a:prstGeom prst="rect">
            <a:avLst/>
          </a:prstGeom>
          <a:noFill/>
        </p:spPr>
        <p:txBody>
          <a:bodyPr wrap="square" rtlCol="0">
            <a:spAutoFit/>
          </a:bodyPr>
          <a:lstStyle/>
          <a:p>
            <a:r>
              <a:rPr lang="en-US" b="1" dirty="0" smtClean="0"/>
              <a:t>Note: </a:t>
            </a:r>
            <a:r>
              <a:rPr lang="en-US" dirty="0" smtClean="0"/>
              <a:t>This is a general idea of what RREB positions do, but is not an all encompassing list.  RREB members also have the right delegate to appointed positions. </a:t>
            </a:r>
            <a:endParaRPr lang="en-US" dirty="0"/>
          </a:p>
        </p:txBody>
      </p:sp>
      <p:sp>
        <p:nvSpPr>
          <p:cNvPr id="7" name="Rectangle 6"/>
          <p:cNvSpPr/>
          <p:nvPr/>
        </p:nvSpPr>
        <p:spPr>
          <a:xfrm>
            <a:off x="6044082" y="1822499"/>
            <a:ext cx="1575918" cy="909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Outreach &amp; Professional Development</a:t>
            </a:r>
            <a:endParaRPr lang="en-US" dirty="0"/>
          </a:p>
        </p:txBody>
      </p:sp>
      <p:sp>
        <p:nvSpPr>
          <p:cNvPr id="16" name="Rectangle 15"/>
          <p:cNvSpPr/>
          <p:nvPr/>
        </p:nvSpPr>
        <p:spPr>
          <a:xfrm>
            <a:off x="457200" y="4791532"/>
            <a:ext cx="751979" cy="542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Big Bot</a:t>
            </a:r>
            <a:endParaRPr lang="en-US" dirty="0"/>
          </a:p>
        </p:txBody>
      </p:sp>
      <p:sp>
        <p:nvSpPr>
          <p:cNvPr id="22" name="Rectangle 21"/>
          <p:cNvSpPr/>
          <p:nvPr/>
        </p:nvSpPr>
        <p:spPr>
          <a:xfrm>
            <a:off x="1251847" y="5482776"/>
            <a:ext cx="751979" cy="542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Little Bot</a:t>
            </a:r>
            <a:endParaRPr lang="en-US" dirty="0"/>
          </a:p>
        </p:txBody>
      </p:sp>
      <p:sp>
        <p:nvSpPr>
          <p:cNvPr id="23" name="Rectangle 22"/>
          <p:cNvSpPr/>
          <p:nvPr/>
        </p:nvSpPr>
        <p:spPr>
          <a:xfrm>
            <a:off x="2037907" y="4800600"/>
            <a:ext cx="751979" cy="542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dirty="0" smtClean="0"/>
              <a:t>As needed</a:t>
            </a:r>
            <a:endParaRPr lang="en-US" dirty="0"/>
          </a:p>
        </p:txBody>
      </p:sp>
      <p:sp>
        <p:nvSpPr>
          <p:cNvPr id="24" name="Rectangle 23"/>
          <p:cNvSpPr/>
          <p:nvPr/>
        </p:nvSpPr>
        <p:spPr>
          <a:xfrm>
            <a:off x="3836894" y="4800600"/>
            <a:ext cx="1470212" cy="542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Fundraising</a:t>
            </a:r>
            <a:endParaRPr lang="en-US" dirty="0"/>
          </a:p>
        </p:txBody>
      </p:sp>
      <p:sp>
        <p:nvSpPr>
          <p:cNvPr id="25" name="Rectangle 24"/>
          <p:cNvSpPr/>
          <p:nvPr/>
        </p:nvSpPr>
        <p:spPr>
          <a:xfrm>
            <a:off x="6889195" y="4805082"/>
            <a:ext cx="1253938" cy="542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As needed</a:t>
            </a:r>
            <a:endParaRPr lang="en-US" dirty="0"/>
          </a:p>
        </p:txBody>
      </p:sp>
      <p:cxnSp>
        <p:nvCxnSpPr>
          <p:cNvPr id="26" name="Straight Arrow Connector 25"/>
          <p:cNvCxnSpPr>
            <a:stCxn id="7" idx="1"/>
            <a:endCxn id="3" idx="3"/>
          </p:cNvCxnSpPr>
          <p:nvPr/>
        </p:nvCxnSpPr>
        <p:spPr>
          <a:xfrm flipH="1" flipV="1">
            <a:off x="5734050" y="2209800"/>
            <a:ext cx="310032" cy="67235"/>
          </a:xfrm>
          <a:prstGeom prst="straightConnector1">
            <a:avLst/>
          </a:prstGeom>
          <a:ln w="381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0"/>
          </p:cNvCxnSpPr>
          <p:nvPr/>
        </p:nvCxnSpPr>
        <p:spPr>
          <a:xfrm flipH="1" flipV="1">
            <a:off x="833189" y="4419600"/>
            <a:ext cx="1" cy="371932"/>
          </a:xfrm>
          <a:prstGeom prst="straightConnector1">
            <a:avLst/>
          </a:prstGeom>
          <a:ln w="381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0"/>
            <a:endCxn id="6" idx="2"/>
          </p:cNvCxnSpPr>
          <p:nvPr/>
        </p:nvCxnSpPr>
        <p:spPr>
          <a:xfrm flipH="1" flipV="1">
            <a:off x="1627836" y="4419600"/>
            <a:ext cx="1" cy="1063176"/>
          </a:xfrm>
          <a:prstGeom prst="straightConnector1">
            <a:avLst/>
          </a:prstGeom>
          <a:ln w="381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0"/>
          </p:cNvCxnSpPr>
          <p:nvPr/>
        </p:nvCxnSpPr>
        <p:spPr>
          <a:xfrm flipH="1" flipV="1">
            <a:off x="2413896" y="4419600"/>
            <a:ext cx="1" cy="381000"/>
          </a:xfrm>
          <a:prstGeom prst="straightConnector1">
            <a:avLst/>
          </a:prstGeom>
          <a:ln w="381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0"/>
            <a:endCxn id="4" idx="2"/>
          </p:cNvCxnSpPr>
          <p:nvPr/>
        </p:nvCxnSpPr>
        <p:spPr>
          <a:xfrm flipV="1">
            <a:off x="4572000" y="4419600"/>
            <a:ext cx="0" cy="381000"/>
          </a:xfrm>
          <a:prstGeom prst="straightConnector1">
            <a:avLst/>
          </a:prstGeom>
          <a:ln w="381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5" idx="0"/>
            <a:endCxn id="5" idx="2"/>
          </p:cNvCxnSpPr>
          <p:nvPr/>
        </p:nvCxnSpPr>
        <p:spPr>
          <a:xfrm flipV="1">
            <a:off x="7516164" y="4419600"/>
            <a:ext cx="0" cy="385482"/>
          </a:xfrm>
          <a:prstGeom prst="straightConnector1">
            <a:avLst/>
          </a:prstGeom>
          <a:ln w="38100">
            <a:solidFill>
              <a:schemeClr val="accent3"/>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608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a:t>
            </a:r>
            <a:endParaRPr lang="en-US" dirty="0"/>
          </a:p>
        </p:txBody>
      </p:sp>
      <p:sp>
        <p:nvSpPr>
          <p:cNvPr id="3" name="Content Placeholder 2"/>
          <p:cNvSpPr>
            <a:spLocks noGrp="1"/>
          </p:cNvSpPr>
          <p:nvPr>
            <p:ph idx="1"/>
          </p:nvPr>
        </p:nvSpPr>
        <p:spPr/>
        <p:txBody>
          <a:bodyPr/>
          <a:lstStyle/>
          <a:p>
            <a:r>
              <a:rPr lang="en-US" dirty="0" smtClean="0"/>
              <a:t>General Body Meetings (GBMs)</a:t>
            </a:r>
          </a:p>
          <a:p>
            <a:pPr lvl="1"/>
            <a:r>
              <a:rPr lang="en-US" dirty="0" smtClean="0"/>
              <a:t>1/30, 2/13, 2/27, 3/13, 3/27, 4/10, 4/24, 5/8</a:t>
            </a:r>
          </a:p>
          <a:p>
            <a:pPr lvl="1"/>
            <a:r>
              <a:rPr lang="en-US" dirty="0" smtClean="0"/>
              <a:t>4/10: Call for elections. </a:t>
            </a:r>
          </a:p>
          <a:p>
            <a:pPr lvl="1"/>
            <a:r>
              <a:rPr lang="en-US" dirty="0" smtClean="0"/>
              <a:t>4/24: Elections</a:t>
            </a:r>
          </a:p>
          <a:p>
            <a:r>
              <a:rPr lang="en-US" dirty="0" smtClean="0"/>
              <a:t>Committee meetings scheduled as needed</a:t>
            </a:r>
          </a:p>
        </p:txBody>
      </p:sp>
    </p:spTree>
    <p:extLst>
      <p:ext uri="{BB962C8B-B14F-4D97-AF65-F5344CB8AC3E}">
        <p14:creationId xmlns:p14="http://schemas.microsoft.com/office/powerpoint/2010/main" val="34704301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
      <a:dk1>
        <a:sysClr val="windowText" lastClr="000000"/>
      </a:dk1>
      <a:lt1>
        <a:sysClr val="window" lastClr="FFFFFF"/>
      </a:lt1>
      <a:dk2>
        <a:srgbClr val="434A59"/>
      </a:dk2>
      <a:lt2>
        <a:srgbClr val="BEBEC1"/>
      </a:lt2>
      <a:accent1>
        <a:srgbClr val="F0AD00"/>
      </a:accent1>
      <a:accent2>
        <a:srgbClr val="F0AD00"/>
      </a:accent2>
      <a:accent3>
        <a:srgbClr val="E66C7D"/>
      </a:accent3>
      <a:accent4>
        <a:srgbClr val="F0AD00"/>
      </a:accent4>
      <a:accent5>
        <a:srgbClr val="F0AD00"/>
      </a:accent5>
      <a:accent6>
        <a:srgbClr val="F0AD00"/>
      </a:accent6>
      <a:hlink>
        <a:srgbClr val="168BBA"/>
      </a:hlink>
      <a:folHlink>
        <a:srgbClr val="680000"/>
      </a:folHlink>
    </a:clrScheme>
    <a:fontScheme name="RR">
      <a:majorFont>
        <a:latin typeface="Times New Roman"/>
        <a:ea typeface=""/>
        <a:cs typeface=""/>
      </a:majorFont>
      <a:minorFont>
        <a:latin typeface="Georgia"/>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RR PPT template</Template>
  <TotalTime>1396</TotalTime>
  <Words>576</Words>
  <Application>Microsoft Office PowerPoint</Application>
  <PresentationFormat>On-screen Show (4:3)</PresentationFormat>
  <Paragraphs>143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1/30/15 GBM</vt:lpstr>
      <vt:lpstr>Agenda</vt:lpstr>
      <vt:lpstr>Ice Breaker</vt:lpstr>
      <vt:lpstr>Welcome to Retriever Robotics [RR]!</vt:lpstr>
      <vt:lpstr>What is RR?</vt:lpstr>
      <vt:lpstr>How do we do it?</vt:lpstr>
      <vt:lpstr>Organizational Structure</vt:lpstr>
      <vt:lpstr>Organizational Structure w/ Committees</vt:lpstr>
      <vt:lpstr>Meetings</vt:lpstr>
      <vt:lpstr>President</vt:lpstr>
      <vt:lpstr>Professional Development</vt:lpstr>
      <vt:lpstr>Outreach</vt:lpstr>
      <vt:lpstr>Professional Development and Outreach Committees</vt:lpstr>
      <vt:lpstr>VP</vt:lpstr>
      <vt:lpstr>VEX U</vt:lpstr>
      <vt:lpstr>RoboSub</vt:lpstr>
      <vt:lpstr>Treasurer</vt:lpstr>
      <vt:lpstr>Fundraising Updates</vt:lpstr>
      <vt:lpstr>Secretary</vt:lpstr>
      <vt:lpstr>Secretary</vt:lpstr>
      <vt:lpstr>Eboard 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1/30/15 GBM</dc:title>
  <dc:creator>Shelby</dc:creator>
  <cp:lastModifiedBy>ORLFrontDeskUser</cp:lastModifiedBy>
  <cp:revision>14</cp:revision>
  <dcterms:created xsi:type="dcterms:W3CDTF">2015-01-29T02:34:31Z</dcterms:created>
  <dcterms:modified xsi:type="dcterms:W3CDTF">2015-02-10T15:35:48Z</dcterms:modified>
</cp:coreProperties>
</file>