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Montserrat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Montserrat-bold.fntdata"/><Relationship Id="rId16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493ac6399f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493ac6399f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56ca623ca7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56ca623ca7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57b987be1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57b987be1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48e8026bd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48e8026bd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56ca623ca7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56ca623ca7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48e8026bd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48e8026bd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493ac6399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493ac6399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533624c24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533624c24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56ca623ca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56ca623ca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56ca623ca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56ca623ca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usconcealedcarry.com/resources/ccw_reciprocity_map/md-gun-laws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emdsp.mdsp.org/verification/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jpg"/><Relationship Id="rId4" Type="http://schemas.openxmlformats.org/officeDocument/2006/relationships/image" Target="../media/image8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Relationship Id="rId4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usconcealedcarry.com/resources/terminology/self-defense-terms/castle-doctrin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0"/>
            <a:ext cx="8710999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United States </a:t>
            </a:r>
            <a:r>
              <a:rPr lang="en"/>
              <a:t>Concealed Carry Association’s Maryland Page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https://www.usconcealedcarry.com/resources/ccw_reciprocity_map/md-gun-laws/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Maryland’s State Police Website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https://mdsp.maryland.gov/Organization/Pages/CriminalInvestigationBureau/LicensingDivision/Firearms/WearandCarryPermit.aspx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Westlaw’s Maryland Codes and Laws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https://govt.westlaw.com/mdc/Browse/Home/Maryland/MarylandCodeCourtRules?guid=N5A2D53709CC211DB9BCF9DAC28345A2A&amp;originationContext=documenttoc&amp;transitionType=Default&amp;contextData=(sc.Default)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https://www.youtube.com/watch?v=sf6YGG16Hz4</a:t>
            </a:r>
            <a:endParaRPr/>
          </a:p>
        </p:txBody>
      </p:sp>
      <p:sp>
        <p:nvSpPr>
          <p:cNvPr id="62" name="Google Shape;62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can apply and the </a:t>
            </a:r>
            <a:r>
              <a:rPr lang="en"/>
              <a:t>criteria</a:t>
            </a:r>
            <a:r>
              <a:rPr lang="en"/>
              <a:t> 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2117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●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Has not been convicted of a felony or a misdemeanor for which a sentence of imprisonment for more than one year has been imposed; or convicted of a criminal offense for which you could have been sentenced to more than 2 years incarceration.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rtl="0" algn="l">
              <a:spcBef>
                <a:spcPts val="120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●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Has not been convicted of a crime involving the possession, use, or distribution of a controlled dangerous substance;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●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Schedule I drugs, substances, or chemicals are defined as drugs with no currently accepted medical use and a high potential for abuse, this includes 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○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Marijuana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○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Heroin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○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LSD - lysergic acid diethylamide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250" y="4507025"/>
            <a:ext cx="1889850" cy="63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67675" y="94550"/>
            <a:ext cx="2563400" cy="119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739700"/>
            <a:ext cx="8520600" cy="388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10101"/>
              </a:buClr>
              <a:buSzPts val="1400"/>
              <a:buFont typeface="Montserrat"/>
              <a:buChar char="●"/>
            </a:pPr>
            <a:r>
              <a:rPr lang="en" sz="14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An applicant between 18 and 21 years of age may only be issued a wear and carry permit to possess a regulated firearm required for employment. </a:t>
            </a:r>
            <a:endParaRPr sz="14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○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See P.</a:t>
            </a: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S. 5-133 (d)(2)(v)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400"/>
              <a:buFont typeface="Montserrat"/>
              <a:buChar char="●"/>
            </a:pPr>
            <a:r>
              <a:rPr lang="en" sz="14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Is not presently an alcoholic, addict, or habitual user of a controlled dangerous substance unless under legitimate medical direction;</a:t>
            </a:r>
            <a:endParaRPr sz="14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○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A medical marijuana card still makes it illegal to own firearms under federal law although state laws may say otherwise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○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Maryland has no law allowing Medical Cannabis users to purchase, own or possess firearms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○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Habitual user is a person who has been found guilty of two controlled dangerous substance crimes, one of which occurred in the past 5 years.​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34150" y="3390900"/>
            <a:ext cx="2609850" cy="175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325625"/>
            <a:ext cx="8520600" cy="424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●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A recent change in the law from “may issue” to “shall issue” allows you to apply for a permit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○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However, the Maryland State Police Portal still has to catch up so if you have any questions let me know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○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So if you complete the mandatory 16 hours of class time and qualify at the range you can apply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■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This must be done by a MDSP certified </a:t>
            </a: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instructor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■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There are exemptions from the training requirements in Maryland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●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You are an active law enforcement officer with a law enforcement agency of the United States, the State or any local law enforcement agency in the State.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●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You are a retired law enforcement officer with a law enforcement agency of the United States, the State or any local law enforcement agency in the State.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●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You are an active, retired, or honorably discharged member of the armed forces of the United States or the National Guard.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●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You are a Qualified Handgun Instructor registered with the Maryland State Police.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10101"/>
              </a:buClr>
              <a:buSzPts val="1200"/>
              <a:buFont typeface="Montserrat"/>
              <a:buChar char="●"/>
            </a:pP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You have successfully completed a firearms training course given by a </a:t>
            </a: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Qualified Handgun Instructor</a:t>
            </a:r>
            <a:r>
              <a:rPr lang="en" sz="1200">
                <a:solidFill>
                  <a:srgbClr val="01010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. (The online firearm safety course is no longer accepted).</a:t>
            </a:r>
            <a:endParaRPr sz="1200">
              <a:solidFill>
                <a:srgbClr val="01010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3593599"/>
            <a:ext cx="2410500" cy="159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Costs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048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Original/Initial – $75.00 – Fingerprint Fees not included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1" marL="9144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Fingerprint fees typically are around $60 however it varies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Renewal – $50.00 – Fingerprints No Longer Required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Subsequent – $50.00 – Fingerprint Fees not included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Replacement/Modification – $10.00 – Fingerprints not required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45720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Active/Retired Law Enforcement Officers of this State or a County/Municipality (PS 5-304) – $0.00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6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457200" rtl="0" algn="l">
              <a:lnSpc>
                <a:spcPct val="16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These prices do not include the classes the instructors offer those can cost anywhere from $300 to much more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3761448"/>
            <a:ext cx="2432075" cy="127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22550" y="165738"/>
            <a:ext cx="1809750" cy="2524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Required Documentation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Passport size photo of you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Electronic Fingerprints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Certificate of Training completion or documentation of exemption </a:t>
            </a:r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96575" y="2184709"/>
            <a:ext cx="4747425" cy="295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2184706"/>
            <a:ext cx="3487668" cy="295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Legal Use of Force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are three requirements for legal use of force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Ability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The ability to cause you grave bodily harm or death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Opportunity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The opportunity to cause you grave bodily harm or death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Jeopardy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A reasonable person would have believed that their life was in jeopardy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Amount of Force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The force used must have not been unreasonable and excessive.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Must be the Innocent Party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121212"/>
              </a:buClr>
              <a:buSzPts val="1200"/>
              <a:buFont typeface="Roboto"/>
              <a:buAutoNum type="alphaLcPeriod"/>
            </a:pPr>
            <a:r>
              <a:rPr lang="en"/>
              <a:t>Must not have been the aggressor or provoked the conflict</a:t>
            </a: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96602" y="1152477"/>
            <a:ext cx="2835700" cy="227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Duty to Retreat &amp; Castle Doctrine</a:t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1600"/>
              <a:t>In the state of Maryland Wear and Carry </a:t>
            </a:r>
            <a:r>
              <a:rPr lang="en" sz="1600"/>
              <a:t>Licensees</a:t>
            </a:r>
            <a:r>
              <a:rPr lang="en" sz="1600"/>
              <a:t> are required to </a:t>
            </a:r>
            <a:r>
              <a:rPr lang="en" sz="1600"/>
              <a:t>retreat if possible</a:t>
            </a:r>
            <a:endParaRPr sz="1600"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Maryland’s Duty to Retreat law requires people who are not in their homes to retreat or avoid danger before using deadly force to defend themselves</a:t>
            </a:r>
            <a:endParaRPr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This is superseded by “Standing in One’s Shoes”</a:t>
            </a:r>
            <a:endParaRPr/>
          </a:p>
          <a:p>
            <a:pPr indent="0" lvl="0" marL="13716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 sz="1600"/>
              <a:t>Maryland doesn’t have a specific statute, it follows common law principles making it a </a:t>
            </a:r>
            <a:r>
              <a:rPr lang="en" sz="1600">
                <a:uFill>
                  <a:noFill/>
                </a:uFill>
                <a:hlinkClick r:id="rId3"/>
              </a:rPr>
              <a:t>Castle Doctrine</a:t>
            </a:r>
            <a:r>
              <a:rPr lang="en" sz="1600"/>
              <a:t> state.</a:t>
            </a:r>
            <a:endParaRPr sz="1600"/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/>
              <a:t>An individual may have the right to protect himself or herself, other people, and his or her property by force — in some instances even employing deadly force against intruders without retreating.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