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1" r:id="rId2"/>
    <p:sldId id="274" r:id="rId3"/>
    <p:sldId id="257" r:id="rId4"/>
    <p:sldId id="278" r:id="rId5"/>
    <p:sldId id="258" r:id="rId6"/>
    <p:sldId id="261" r:id="rId7"/>
    <p:sldId id="273" r:id="rId8"/>
    <p:sldId id="262" r:id="rId9"/>
    <p:sldId id="263" r:id="rId10"/>
    <p:sldId id="264" r:id="rId11"/>
    <p:sldId id="265" r:id="rId12"/>
    <p:sldId id="266" r:id="rId13"/>
    <p:sldId id="279" r:id="rId14"/>
    <p:sldId id="275" r:id="rId15"/>
    <p:sldId id="276" r:id="rId16"/>
    <p:sldId id="270" r:id="rId17"/>
    <p:sldId id="26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D8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0996DD-03D3-4445-ABB5-0C87802DD5D8}" v="255" dt="2020-11-20T03:06:38.302"/>
    <p1510:client id="{E7F02D75-6E60-4810-80FE-3F07213FFA77}" v="14" dt="2020-11-20T03:07:30.0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14" autoAdjust="0"/>
    <p:restoredTop sz="71648" autoAdjust="0"/>
  </p:normalViewPr>
  <p:slideViewPr>
    <p:cSldViewPr snapToGrid="0">
      <p:cViewPr>
        <p:scale>
          <a:sx n="71" d="100"/>
          <a:sy n="71" d="100"/>
        </p:scale>
        <p:origin x="1830" y="3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han Sonja Ceribo" userId="edjO8dyLGzNIEC+k50Dj+B0EXMOYcYqPoMzXb62vIOI=" providerId="None" clId="Web-{340996DD-03D3-4445-ABB5-0C87802DD5D8}"/>
    <pc:docChg chg="modSld">
      <pc:chgData name="Meghan Sonja Ceribo" userId="edjO8dyLGzNIEC+k50Dj+B0EXMOYcYqPoMzXb62vIOI=" providerId="None" clId="Web-{340996DD-03D3-4445-ABB5-0C87802DD5D8}" dt="2020-11-20T03:06:38.302" v="251" actId="20577"/>
      <pc:docMkLst>
        <pc:docMk/>
      </pc:docMkLst>
      <pc:sldChg chg="modSp">
        <pc:chgData name="Meghan Sonja Ceribo" userId="edjO8dyLGzNIEC+k50Dj+B0EXMOYcYqPoMzXb62vIOI=" providerId="None" clId="Web-{340996DD-03D3-4445-ABB5-0C87802DD5D8}" dt="2020-11-20T03:06:37.177" v="249" actId="20577"/>
        <pc:sldMkLst>
          <pc:docMk/>
          <pc:sldMk cId="1082397028" sldId="258"/>
        </pc:sldMkLst>
        <pc:spChg chg="mod">
          <ac:chgData name="Meghan Sonja Ceribo" userId="edjO8dyLGzNIEC+k50Dj+B0EXMOYcYqPoMzXb62vIOI=" providerId="None" clId="Web-{340996DD-03D3-4445-ABB5-0C87802DD5D8}" dt="2020-11-20T03:06:37.177" v="249" actId="20577"/>
          <ac:spMkLst>
            <pc:docMk/>
            <pc:sldMk cId="1082397028" sldId="258"/>
            <ac:spMk id="3" creationId="{A8AB7C0B-063B-4CF5-9DE8-05B904BB1008}"/>
          </ac:spMkLst>
        </pc:spChg>
      </pc:sldChg>
      <pc:sldChg chg="modSp">
        <pc:chgData name="Meghan Sonja Ceribo" userId="edjO8dyLGzNIEC+k50Dj+B0EXMOYcYqPoMzXb62vIOI=" providerId="None" clId="Web-{340996DD-03D3-4445-ABB5-0C87802DD5D8}" dt="2020-11-20T01:58:23.769" v="1" actId="14100"/>
        <pc:sldMkLst>
          <pc:docMk/>
          <pc:sldMk cId="3892126221" sldId="271"/>
        </pc:sldMkLst>
        <pc:picChg chg="mod">
          <ac:chgData name="Meghan Sonja Ceribo" userId="edjO8dyLGzNIEC+k50Dj+B0EXMOYcYqPoMzXb62vIOI=" providerId="None" clId="Web-{340996DD-03D3-4445-ABB5-0C87802DD5D8}" dt="2020-11-20T01:58:23.769" v="1" actId="14100"/>
          <ac:picMkLst>
            <pc:docMk/>
            <pc:sldMk cId="3892126221" sldId="271"/>
            <ac:picMk id="1028" creationId="{00000000-0000-0000-0000-000000000000}"/>
          </ac:picMkLst>
        </pc:picChg>
      </pc:sldChg>
      <pc:sldChg chg="modSp">
        <pc:chgData name="Meghan Sonja Ceribo" userId="edjO8dyLGzNIEC+k50Dj+B0EXMOYcYqPoMzXb62vIOI=" providerId="None" clId="Web-{340996DD-03D3-4445-ABB5-0C87802DD5D8}" dt="2020-11-20T02:02:01.648" v="244" actId="1076"/>
        <pc:sldMkLst>
          <pc:docMk/>
          <pc:sldMk cId="3257374936" sldId="274"/>
        </pc:sldMkLst>
        <pc:spChg chg="mod">
          <ac:chgData name="Meghan Sonja Ceribo" userId="edjO8dyLGzNIEC+k50Dj+B0EXMOYcYqPoMzXb62vIOI=" providerId="None" clId="Web-{340996DD-03D3-4445-ABB5-0C87802DD5D8}" dt="2020-11-20T02:02:01.648" v="244" actId="1076"/>
          <ac:spMkLst>
            <pc:docMk/>
            <pc:sldMk cId="3257374936" sldId="274"/>
            <ac:spMk id="3" creationId="{A8AB7C0B-063B-4CF5-9DE8-05B904BB1008}"/>
          </ac:spMkLst>
        </pc:spChg>
      </pc:sldChg>
      <pc:sldChg chg="modSp">
        <pc:chgData name="Meghan Sonja Ceribo" userId="edjO8dyLGzNIEC+k50Dj+B0EXMOYcYqPoMzXb62vIOI=" providerId="None" clId="Web-{340996DD-03D3-4445-ABB5-0C87802DD5D8}" dt="2020-11-20T02:01:17.506" v="238" actId="20577"/>
        <pc:sldMkLst>
          <pc:docMk/>
          <pc:sldMk cId="1895516777" sldId="275"/>
        </pc:sldMkLst>
        <pc:spChg chg="mod">
          <ac:chgData name="Meghan Sonja Ceribo" userId="edjO8dyLGzNIEC+k50Dj+B0EXMOYcYqPoMzXb62vIOI=" providerId="None" clId="Web-{340996DD-03D3-4445-ABB5-0C87802DD5D8}" dt="2020-11-20T02:01:17.506" v="238" actId="20577"/>
          <ac:spMkLst>
            <pc:docMk/>
            <pc:sldMk cId="1895516777" sldId="275"/>
            <ac:spMk id="3" creationId="{A8AB7C0B-063B-4CF5-9DE8-05B904BB1008}"/>
          </ac:spMkLst>
        </pc:spChg>
      </pc:sldChg>
    </pc:docChg>
  </pc:docChgLst>
  <pc:docChgLst>
    <pc:chgData name="Meghan Sonja Ceribo" userId="edjO8dyLGzNIEC+k50Dj+B0EXMOYcYqPoMzXb62vIOI=" providerId="None" clId="Web-{E7F02D75-6E60-4810-80FE-3F07213FFA77}"/>
    <pc:docChg chg="modSld">
      <pc:chgData name="Meghan Sonja Ceribo" userId="edjO8dyLGzNIEC+k50Dj+B0EXMOYcYqPoMzXb62vIOI=" providerId="None" clId="Web-{E7F02D75-6E60-4810-80FE-3F07213FFA77}" dt="2020-11-20T03:07:25.267" v="11" actId="20577"/>
      <pc:docMkLst>
        <pc:docMk/>
      </pc:docMkLst>
      <pc:sldChg chg="modSp">
        <pc:chgData name="Meghan Sonja Ceribo" userId="edjO8dyLGzNIEC+k50Dj+B0EXMOYcYqPoMzXb62vIOI=" providerId="None" clId="Web-{E7F02D75-6E60-4810-80FE-3F07213FFA77}" dt="2020-11-20T03:07:16.423" v="4" actId="20577"/>
        <pc:sldMkLst>
          <pc:docMk/>
          <pc:sldMk cId="1806183667" sldId="257"/>
        </pc:sldMkLst>
        <pc:spChg chg="mod">
          <ac:chgData name="Meghan Sonja Ceribo" userId="edjO8dyLGzNIEC+k50Dj+B0EXMOYcYqPoMzXb62vIOI=" providerId="None" clId="Web-{E7F02D75-6E60-4810-80FE-3F07213FFA77}" dt="2020-11-20T03:07:16.423" v="4" actId="20577"/>
          <ac:spMkLst>
            <pc:docMk/>
            <pc:sldMk cId="1806183667" sldId="257"/>
            <ac:spMk id="2" creationId="{EF5A9543-5CA2-4AFE-A615-B57E3A53FEF6}"/>
          </ac:spMkLst>
        </pc:spChg>
      </pc:sldChg>
      <pc:sldChg chg="modSp">
        <pc:chgData name="Meghan Sonja Ceribo" userId="edjO8dyLGzNIEC+k50Dj+B0EXMOYcYqPoMzXb62vIOI=" providerId="None" clId="Web-{E7F02D75-6E60-4810-80FE-3F07213FFA77}" dt="2020-11-20T03:07:24.860" v="9" actId="20577"/>
        <pc:sldMkLst>
          <pc:docMk/>
          <pc:sldMk cId="1082397028" sldId="258"/>
        </pc:sldMkLst>
        <pc:spChg chg="mod">
          <ac:chgData name="Meghan Sonja Ceribo" userId="edjO8dyLGzNIEC+k50Dj+B0EXMOYcYqPoMzXb62vIOI=" providerId="None" clId="Web-{E7F02D75-6E60-4810-80FE-3F07213FFA77}" dt="2020-11-20T03:07:24.860" v="9" actId="20577"/>
          <ac:spMkLst>
            <pc:docMk/>
            <pc:sldMk cId="1082397028" sldId="258"/>
            <ac:spMk id="2" creationId="{EF5A9543-5CA2-4AFE-A615-B57E3A53FEF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B36E2A-2583-5844-8EF0-4BA34BF36F47}" type="datetimeFigureOut">
              <a:rPr lang="en-US" smtClean="0"/>
              <a:t>11/20/2020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AAD74A-28E3-7B45-81C2-84C2BE1F6DBB}" type="slidenum">
              <a:rPr lang="en-US" smtClean="0"/>
              <a:t>‹#›</a:t>
            </a:fld>
            <a:endParaRPr lang="en-US"/>
          </a:p>
        </p:txBody>
      </p:sp>
    </p:spTree>
    <p:extLst>
      <p:ext uri="{BB962C8B-B14F-4D97-AF65-F5344CB8AC3E}">
        <p14:creationId xmlns:p14="http://schemas.microsoft.com/office/powerpoint/2010/main" val="51237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AAD74A-28E3-7B45-81C2-84C2BE1F6DBB}" type="slidenum">
              <a:rPr lang="en-US" smtClean="0"/>
              <a:t>2</a:t>
            </a:fld>
            <a:endParaRPr lang="en-US"/>
          </a:p>
        </p:txBody>
      </p:sp>
    </p:spTree>
    <p:extLst>
      <p:ext uri="{BB962C8B-B14F-4D97-AF65-F5344CB8AC3E}">
        <p14:creationId xmlns:p14="http://schemas.microsoft.com/office/powerpoint/2010/main" val="1134476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Sac State requires a minimum GPA of 2.5 – again, keep in mind this is a minimum requirement, but typically strong candidates will have a higher GPA than this</a:t>
            </a:r>
          </a:p>
          <a:p>
            <a:pPr marL="228600" indent="-228600">
              <a:buAutoNum type="arabicParenR"/>
            </a:pPr>
            <a:r>
              <a:rPr lang="en-US" dirty="0"/>
              <a:t>GRE – the general GRE is required, along with the writing portion</a:t>
            </a:r>
          </a:p>
          <a:p>
            <a:pPr marL="228600" indent="-228600">
              <a:buAutoNum type="arabicParenR"/>
            </a:pPr>
            <a:r>
              <a:rPr lang="en-US" dirty="0"/>
              <a:t>An undergrad degree in psychology is preferred – however, we have had students admitted from other programs (such as child development) but they had taken ABA courses</a:t>
            </a:r>
          </a:p>
          <a:p>
            <a:pPr marL="228600" indent="-228600">
              <a:buAutoNum type="arabicParenR"/>
            </a:pPr>
            <a:r>
              <a:rPr lang="en-US" dirty="0"/>
              <a:t>2 upper division statistics/research methods are required – PSYC121, and PSYC102…however, PSYC102 is technically not required to get into the grad program – it will not prevent you from getting accepted into the program, but you will still have to take it as a graduate student – I HIGHLY recommend doing this as an undergraduate…talk to any grad students who took 102 with their other grad classes and no one will recommend this</a:t>
            </a:r>
          </a:p>
          <a:p>
            <a:pPr marL="228600" indent="-228600">
              <a:buAutoNum type="arabicParenR"/>
            </a:pPr>
            <a:endParaRPr lang="en-US" dirty="0"/>
          </a:p>
          <a:p>
            <a:pPr marL="228600" indent="-228600">
              <a:buAutoNum type="arabicParenR"/>
            </a:pPr>
            <a:r>
              <a:rPr lang="en-US" dirty="0"/>
              <a:t>The application program is a 2 step process!! - you are applying to both the Psychology Program, and the University Graduate studies (2 applications, 2 sets of transcripts)…this will be the same for all CSU schools, UOP is also this way)</a:t>
            </a:r>
          </a:p>
        </p:txBody>
      </p:sp>
      <p:sp>
        <p:nvSpPr>
          <p:cNvPr id="4" name="Slide Number Placeholder 3"/>
          <p:cNvSpPr>
            <a:spLocks noGrp="1"/>
          </p:cNvSpPr>
          <p:nvPr>
            <p:ph type="sldNum" sz="quarter" idx="5"/>
          </p:nvPr>
        </p:nvSpPr>
        <p:spPr/>
        <p:txBody>
          <a:bodyPr/>
          <a:lstStyle/>
          <a:p>
            <a:fld id="{B0AAD74A-28E3-7B45-81C2-84C2BE1F6DBB}" type="slidenum">
              <a:rPr lang="en-US" smtClean="0"/>
              <a:t>11</a:t>
            </a:fld>
            <a:endParaRPr lang="en-US"/>
          </a:p>
        </p:txBody>
      </p:sp>
    </p:spTree>
    <p:extLst>
      <p:ext uri="{BB962C8B-B14F-4D97-AF65-F5344CB8AC3E}">
        <p14:creationId xmlns:p14="http://schemas.microsoft.com/office/powerpoint/2010/main" val="701247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ABA specific requirements include</a:t>
            </a:r>
          </a:p>
          <a:p>
            <a:pPr marL="228600" indent="-228600">
              <a:buAutoNum type="arabicParenR"/>
            </a:pPr>
            <a:r>
              <a:rPr lang="en-US" dirty="0"/>
              <a:t>A personal statement – this should be maximum of 2 pages double spaced – this is an exercise in clear concise writing! Start working on this early, make sure you address any deficits you may have and put a positive spin on them! And highlight your strengths, talk about why YOU are a good fit for the program and why the program is a good fit for YOU!</a:t>
            </a:r>
          </a:p>
          <a:p>
            <a:pPr marL="228600" indent="-228600">
              <a:buAutoNum type="arabicParenR"/>
            </a:pPr>
            <a:r>
              <a:rPr lang="en-US" dirty="0"/>
              <a:t>A list of the faculty you want to work with and why – we are different in that you will be applying to work with a specific advisor and you will be working in that lab and conducting their research…so make sure your interests align with theirs!</a:t>
            </a:r>
          </a:p>
          <a:p>
            <a:pPr marL="228600" indent="-228600">
              <a:buAutoNum type="arabicParenR"/>
            </a:pPr>
            <a:r>
              <a:rPr lang="en-US" dirty="0"/>
              <a:t>A resume or CV – be sure to include any relevant classes (ABA courses) and research experience, and any other experiences that will help you stand out!</a:t>
            </a:r>
          </a:p>
          <a:p>
            <a:pPr marL="228600" indent="-228600">
              <a:buAutoNum type="arabicParenR"/>
            </a:pPr>
            <a:r>
              <a:rPr lang="en-US" dirty="0"/>
              <a:t>3 letters of recommendation – 2 are required to be from former professors</a:t>
            </a:r>
          </a:p>
        </p:txBody>
      </p:sp>
      <p:sp>
        <p:nvSpPr>
          <p:cNvPr id="4" name="Slide Number Placeholder 3"/>
          <p:cNvSpPr>
            <a:spLocks noGrp="1"/>
          </p:cNvSpPr>
          <p:nvPr>
            <p:ph type="sldNum" sz="quarter" idx="5"/>
          </p:nvPr>
        </p:nvSpPr>
        <p:spPr/>
        <p:txBody>
          <a:bodyPr/>
          <a:lstStyle/>
          <a:p>
            <a:fld id="{B0AAD74A-28E3-7B45-81C2-84C2BE1F6DBB}" type="slidenum">
              <a:rPr lang="en-US" smtClean="0"/>
              <a:t>12</a:t>
            </a:fld>
            <a:endParaRPr lang="en-US"/>
          </a:p>
        </p:txBody>
      </p:sp>
    </p:spTree>
    <p:extLst>
      <p:ext uri="{BB962C8B-B14F-4D97-AF65-F5344CB8AC3E}">
        <p14:creationId xmlns:p14="http://schemas.microsoft.com/office/powerpoint/2010/main" val="28226994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AAD74A-28E3-7B45-81C2-84C2BE1F6DBB}" type="slidenum">
              <a:rPr lang="en-US" smtClean="0"/>
              <a:t>13</a:t>
            </a:fld>
            <a:endParaRPr lang="en-US"/>
          </a:p>
        </p:txBody>
      </p:sp>
    </p:spTree>
    <p:extLst>
      <p:ext uri="{BB962C8B-B14F-4D97-AF65-F5344CB8AC3E}">
        <p14:creationId xmlns:p14="http://schemas.microsoft.com/office/powerpoint/2010/main" val="316331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AAD74A-28E3-7B45-81C2-84C2BE1F6DBB}" type="slidenum">
              <a:rPr lang="en-US" smtClean="0"/>
              <a:t>14</a:t>
            </a:fld>
            <a:endParaRPr lang="en-US"/>
          </a:p>
        </p:txBody>
      </p:sp>
    </p:spTree>
    <p:extLst>
      <p:ext uri="{BB962C8B-B14F-4D97-AF65-F5344CB8AC3E}">
        <p14:creationId xmlns:p14="http://schemas.microsoft.com/office/powerpoint/2010/main" val="1763594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AAD74A-28E3-7B45-81C2-84C2BE1F6DBB}" type="slidenum">
              <a:rPr lang="en-US" smtClean="0"/>
              <a:t>15</a:t>
            </a:fld>
            <a:endParaRPr lang="en-US"/>
          </a:p>
        </p:txBody>
      </p:sp>
    </p:spTree>
    <p:extLst>
      <p:ext uri="{BB962C8B-B14F-4D97-AF65-F5344CB8AC3E}">
        <p14:creationId xmlns:p14="http://schemas.microsoft.com/office/powerpoint/2010/main" val="3993476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AAD74A-28E3-7B45-81C2-84C2BE1F6DBB}" type="slidenum">
              <a:rPr lang="en-US" smtClean="0"/>
              <a:t>16</a:t>
            </a:fld>
            <a:endParaRPr lang="en-US"/>
          </a:p>
        </p:txBody>
      </p:sp>
    </p:spTree>
    <p:extLst>
      <p:ext uri="{BB962C8B-B14F-4D97-AF65-F5344CB8AC3E}">
        <p14:creationId xmlns:p14="http://schemas.microsoft.com/office/powerpoint/2010/main" val="222515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AAD74A-28E3-7B45-81C2-84C2BE1F6DBB}" type="slidenum">
              <a:rPr lang="en-US" smtClean="0"/>
              <a:t>3</a:t>
            </a:fld>
            <a:endParaRPr lang="en-US"/>
          </a:p>
        </p:txBody>
      </p:sp>
    </p:spTree>
    <p:extLst>
      <p:ext uri="{BB962C8B-B14F-4D97-AF65-F5344CB8AC3E}">
        <p14:creationId xmlns:p14="http://schemas.microsoft.com/office/powerpoint/2010/main" val="1917234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AAD74A-28E3-7B45-81C2-84C2BE1F6DBB}" type="slidenum">
              <a:rPr lang="en-US" smtClean="0"/>
              <a:t>4</a:t>
            </a:fld>
            <a:endParaRPr lang="en-US"/>
          </a:p>
        </p:txBody>
      </p:sp>
    </p:spTree>
    <p:extLst>
      <p:ext uri="{BB962C8B-B14F-4D97-AF65-F5344CB8AC3E}">
        <p14:creationId xmlns:p14="http://schemas.microsoft.com/office/powerpoint/2010/main" val="3983339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AAD74A-28E3-7B45-81C2-84C2BE1F6DBB}" type="slidenum">
              <a:rPr lang="en-US" smtClean="0"/>
              <a:t>5</a:t>
            </a:fld>
            <a:endParaRPr lang="en-US"/>
          </a:p>
        </p:txBody>
      </p:sp>
    </p:spTree>
    <p:extLst>
      <p:ext uri="{BB962C8B-B14F-4D97-AF65-F5344CB8AC3E}">
        <p14:creationId xmlns:p14="http://schemas.microsoft.com/office/powerpoint/2010/main" val="3894239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tonight I’m briefly going to touch on application requirements – keep in mind that each school has some differences, however overall there will be some similar requirements</a:t>
            </a:r>
          </a:p>
          <a:p>
            <a:endParaRPr lang="en-US" dirty="0"/>
          </a:p>
          <a:p>
            <a:r>
              <a:rPr lang="en-US" dirty="0"/>
              <a:t>We will talk about the different types of programs available to you</a:t>
            </a:r>
          </a:p>
          <a:p>
            <a:endParaRPr lang="en-US" dirty="0"/>
          </a:p>
          <a:p>
            <a:r>
              <a:rPr lang="en-US" dirty="0"/>
              <a:t>And finally what you personally want to get out of a program and your experience there</a:t>
            </a:r>
          </a:p>
        </p:txBody>
      </p:sp>
      <p:sp>
        <p:nvSpPr>
          <p:cNvPr id="4" name="Slide Number Placeholder 3"/>
          <p:cNvSpPr>
            <a:spLocks noGrp="1"/>
          </p:cNvSpPr>
          <p:nvPr>
            <p:ph type="sldNum" sz="quarter" idx="5"/>
          </p:nvPr>
        </p:nvSpPr>
        <p:spPr/>
        <p:txBody>
          <a:bodyPr/>
          <a:lstStyle/>
          <a:p>
            <a:fld id="{B0AAD74A-28E3-7B45-81C2-84C2BE1F6DBB}" type="slidenum">
              <a:rPr lang="en-US" smtClean="0"/>
              <a:t>6</a:t>
            </a:fld>
            <a:endParaRPr lang="en-US"/>
          </a:p>
        </p:txBody>
      </p:sp>
    </p:spTree>
    <p:extLst>
      <p:ext uri="{BB962C8B-B14F-4D97-AF65-F5344CB8AC3E}">
        <p14:creationId xmlns:p14="http://schemas.microsoft.com/office/powerpoint/2010/main" val="3711607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are going to go over the most common application requirements, that you will typically see across all programs:</a:t>
            </a:r>
          </a:p>
          <a:p>
            <a:pPr marL="228600" indent="-228600">
              <a:buAutoNum type="arabicParenR"/>
            </a:pPr>
            <a:r>
              <a:rPr lang="en-US" dirty="0"/>
              <a:t>All programs have a minimum GPA requirement – keep in mind, this is just the minimum to be eligible to apply, it does not necessarily mean that the applicants are at this minimum…usually those who are admitted will be above the minimum requirements</a:t>
            </a:r>
          </a:p>
          <a:p>
            <a:pPr marL="228600" indent="-228600">
              <a:buAutoNum type="arabicParenR"/>
            </a:pPr>
            <a:r>
              <a:rPr lang="en-US" dirty="0"/>
              <a:t>All master’s programs are going to require that you have a BA degree – however, the specific major may vary…some programs may require that you have a BA in psychology or special education…and others have no restrictions</a:t>
            </a:r>
          </a:p>
          <a:p>
            <a:pPr marL="228600" indent="-228600">
              <a:buAutoNum type="arabicParenR"/>
            </a:pPr>
            <a:r>
              <a:rPr lang="en-US" dirty="0"/>
              <a:t>The GRE…so this is a source of stress for many of you I know, but it is just something you have to get through and get done – so again, each program has different requirements for this…some programs require a specific score, some a percentile that your scores fall in, and some do a z-score of GRE and GPA ()…so you can make up for a deficit in one if the other is strong</a:t>
            </a:r>
          </a:p>
          <a:p>
            <a:pPr marL="228600" indent="-228600">
              <a:buAutoNum type="arabicParenR"/>
            </a:pPr>
            <a:r>
              <a:rPr lang="en-US" dirty="0"/>
              <a:t>Letters of recommendation – typically need 3, you will want at least 2 of these to be academic letters, preferable from professors you have taken classes from or worked with in lab</a:t>
            </a:r>
          </a:p>
          <a:p>
            <a:pPr marL="228600" indent="-228600">
              <a:buAutoNum type="arabicParenR"/>
            </a:pPr>
            <a:r>
              <a:rPr lang="en-US" dirty="0"/>
              <a:t>Specific coursework – all programs have specific coursework and this varies from program to program…make sure to CHECK THIS well in advance!! The worst thing that can happen is that you go to apply and you have 1 class not taken that prevents you from applying to that program</a:t>
            </a:r>
          </a:p>
          <a:p>
            <a:pPr marL="228600" indent="-228600">
              <a:buAutoNum type="arabicParenR"/>
            </a:pPr>
            <a:r>
              <a:rPr lang="en-US" dirty="0"/>
              <a:t>Transcripts – do this in advance!!! DO NOT wait until the last minute to order your transcripts…most programs you will need to submit 2 sets (one to the university and one to the specific program you are applying to)…and it can take up to 6 weeks for them to make it to the program</a:t>
            </a:r>
          </a:p>
          <a:p>
            <a:pPr marL="228600" indent="-228600">
              <a:buAutoNum type="arabicParenR"/>
            </a:pPr>
            <a:r>
              <a:rPr lang="en-US" dirty="0"/>
              <a:t>Submitting and CV vs a resume – again this will be according to the preference of the program</a:t>
            </a:r>
          </a:p>
          <a:p>
            <a:pPr marL="228600" indent="-228600">
              <a:buAutoNum type="arabicParenR"/>
            </a:pPr>
            <a:r>
              <a:rPr lang="en-US" dirty="0"/>
              <a:t>Personal statement – start working on this early! This is your opportunity to state not only why you are a good fit for the program, but also why the program is a good fit for you…you want to address both of these aspects…keep in mind that the personal statement is still a professional documents – you want it to be personal…but not too personal – have A LOT of people go over it!</a:t>
            </a:r>
          </a:p>
          <a:p>
            <a:endParaRPr lang="en-US" dirty="0"/>
          </a:p>
        </p:txBody>
      </p:sp>
      <p:sp>
        <p:nvSpPr>
          <p:cNvPr id="4" name="Slide Number Placeholder 3"/>
          <p:cNvSpPr>
            <a:spLocks noGrp="1"/>
          </p:cNvSpPr>
          <p:nvPr>
            <p:ph type="sldNum" sz="quarter" idx="5"/>
          </p:nvPr>
        </p:nvSpPr>
        <p:spPr/>
        <p:txBody>
          <a:bodyPr/>
          <a:lstStyle/>
          <a:p>
            <a:fld id="{B0AAD74A-28E3-7B45-81C2-84C2BE1F6DBB}" type="slidenum">
              <a:rPr lang="en-US" smtClean="0"/>
              <a:t>7</a:t>
            </a:fld>
            <a:endParaRPr lang="en-US"/>
          </a:p>
        </p:txBody>
      </p:sp>
    </p:spTree>
    <p:extLst>
      <p:ext uri="{BB962C8B-B14F-4D97-AF65-F5344CB8AC3E}">
        <p14:creationId xmlns:p14="http://schemas.microsoft.com/office/powerpoint/2010/main" val="2784223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Different programs are going to focus on different things – when looking at programs you are applying to, keep in mind what it is you want out of your graduate school experience, make sure the program fits what you want!</a:t>
            </a:r>
          </a:p>
          <a:p>
            <a:pPr marL="228600" indent="-228600">
              <a:buAutoNum type="arabicParenR"/>
            </a:pPr>
            <a:r>
              <a:rPr lang="en-US" dirty="0"/>
              <a:t>Research versus practitioner focuses – do you want a research heavy experience? (if you are planning on going to a PhD program or becoming a professor)…do you want a practitioner focused experience? This is going to assist you in your career and clinical future</a:t>
            </a:r>
          </a:p>
          <a:p>
            <a:pPr marL="228600" indent="-228600">
              <a:buAutoNum type="arabicParenR"/>
            </a:pPr>
            <a:r>
              <a:rPr lang="en-US" dirty="0"/>
              <a:t>Is a thesis required? – some programs do not require this…a more practitioner focused program will typically not require…some schools have a thesis option (you will apply to a lab once you get there – if accepted into the lab you will do a thesis, if not a thesis won’t be required)</a:t>
            </a:r>
          </a:p>
          <a:p>
            <a:pPr marL="228600" indent="-228600">
              <a:buAutoNum type="arabicParenR"/>
            </a:pPr>
            <a:r>
              <a:rPr lang="en-US" dirty="0"/>
              <a:t>Length of the program – this will largely depend on whether or not a thesis is required, a typical length will be between 2-3 years (approximately 2 years of classes, 1 year of thesis)</a:t>
            </a:r>
          </a:p>
          <a:p>
            <a:pPr marL="228600" indent="-228600">
              <a:buAutoNum type="arabicParenR"/>
            </a:pPr>
            <a:r>
              <a:rPr lang="en-US" dirty="0"/>
              <a:t>Advisor to student ratio – some cohorts are very small, others are larger…sometimes you apply directly to a lab, like Sac State, and others you are accepted into the cohort but apply to labs after your first year…some programs you will be largely supervised by PhD students rather than having frequent direct contact with the professor </a:t>
            </a:r>
          </a:p>
        </p:txBody>
      </p:sp>
      <p:sp>
        <p:nvSpPr>
          <p:cNvPr id="4" name="Slide Number Placeholder 3"/>
          <p:cNvSpPr>
            <a:spLocks noGrp="1"/>
          </p:cNvSpPr>
          <p:nvPr>
            <p:ph type="sldNum" sz="quarter" idx="5"/>
          </p:nvPr>
        </p:nvSpPr>
        <p:spPr/>
        <p:txBody>
          <a:bodyPr/>
          <a:lstStyle/>
          <a:p>
            <a:fld id="{B0AAD74A-28E3-7B45-81C2-84C2BE1F6DBB}" type="slidenum">
              <a:rPr lang="en-US" smtClean="0"/>
              <a:t>8</a:t>
            </a:fld>
            <a:endParaRPr lang="en-US"/>
          </a:p>
        </p:txBody>
      </p:sp>
    </p:spTree>
    <p:extLst>
      <p:ext uri="{BB962C8B-B14F-4D97-AF65-F5344CB8AC3E}">
        <p14:creationId xmlns:p14="http://schemas.microsoft.com/office/powerpoint/2010/main" val="1089680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YOU want to look for in a program – to ensure you come out of this experience with all the tools necessary for you to succeed after graduate school</a:t>
            </a:r>
          </a:p>
          <a:p>
            <a:pPr marL="228600" indent="-228600">
              <a:buAutoNum type="arabicParenR"/>
            </a:pPr>
            <a:r>
              <a:rPr lang="en-US" dirty="0"/>
              <a:t>Again that advisor to student ratio is very important to consider – keep in mind, a school that take 30 students a year is going to give you a much different experience with professor contact than a school that takes 6</a:t>
            </a:r>
          </a:p>
          <a:p>
            <a:pPr marL="228600" indent="-228600">
              <a:buAutoNum type="arabicParenR"/>
            </a:pPr>
            <a:r>
              <a:rPr lang="en-US" dirty="0"/>
              <a:t>Professional growth opportunities – will you have a chance to present, what will your internship opportunity look like (will you have to find your own internship site, or does the university set this up for you?)</a:t>
            </a:r>
          </a:p>
          <a:p>
            <a:pPr marL="228600" indent="-228600">
              <a:buAutoNum type="arabicParenR"/>
            </a:pPr>
            <a:r>
              <a:rPr lang="en-US" dirty="0"/>
              <a:t>BCBA supervision provided – in order to sit for the BCBA exam you have to have1500 supervised hours, this should be provided to you while you are in the program (some schools provide this, some require that you pay for your supervision – this will come out of your paycheck wherever you work)…</a:t>
            </a:r>
            <a:r>
              <a:rPr lang="en-US" dirty="0" err="1"/>
              <a:t>BCaBA</a:t>
            </a:r>
            <a:r>
              <a:rPr lang="en-US" dirty="0"/>
              <a:t> hours do not roll over to cover BCBA hours</a:t>
            </a:r>
          </a:p>
          <a:p>
            <a:pPr marL="228600" indent="-228600">
              <a:buAutoNum type="arabicParenR"/>
            </a:pPr>
            <a:r>
              <a:rPr lang="en-US" dirty="0"/>
              <a:t>Research interests of faculty – you are going to be doing their research for 2-3 years…if you hate it, your life will be much harder than it needs to be…make sure you are AWARE of the research being done in the lab you are applying to and that you want to conduct that research – because you will be…don’t assume that the advisor will let you do something they are not currently studying</a:t>
            </a:r>
          </a:p>
          <a:p>
            <a:pPr marL="228600" indent="-228600">
              <a:buAutoNum type="arabicParenR"/>
            </a:pPr>
            <a:r>
              <a:rPr lang="en-US" dirty="0"/>
              <a:t>Look at the coursework offered – some programs will be 100% ABA courses, but other programs are not (may be a mix of </a:t>
            </a:r>
            <a:r>
              <a:rPr lang="en-US" dirty="0" err="1"/>
              <a:t>psyc</a:t>
            </a:r>
            <a:r>
              <a:rPr lang="en-US" dirty="0"/>
              <a:t>/ABA classes, or special education classes, etc.)</a:t>
            </a:r>
          </a:p>
        </p:txBody>
      </p:sp>
      <p:sp>
        <p:nvSpPr>
          <p:cNvPr id="4" name="Slide Number Placeholder 3"/>
          <p:cNvSpPr>
            <a:spLocks noGrp="1"/>
          </p:cNvSpPr>
          <p:nvPr>
            <p:ph type="sldNum" sz="quarter" idx="5"/>
          </p:nvPr>
        </p:nvSpPr>
        <p:spPr/>
        <p:txBody>
          <a:bodyPr/>
          <a:lstStyle/>
          <a:p>
            <a:fld id="{B0AAD74A-28E3-7B45-81C2-84C2BE1F6DBB}" type="slidenum">
              <a:rPr lang="en-US" smtClean="0"/>
              <a:t>9</a:t>
            </a:fld>
            <a:endParaRPr lang="en-US"/>
          </a:p>
        </p:txBody>
      </p:sp>
    </p:spTree>
    <p:extLst>
      <p:ext uri="{BB962C8B-B14F-4D97-AF65-F5344CB8AC3E}">
        <p14:creationId xmlns:p14="http://schemas.microsoft.com/office/powerpoint/2010/main" val="683473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Our program is a research-practitioner model (you are going to get a rounded experience involving both aspects)</a:t>
            </a:r>
          </a:p>
          <a:p>
            <a:pPr marL="228600" indent="-228600">
              <a:buAutoNum type="arabicParenR"/>
            </a:pPr>
            <a:endParaRPr lang="en-US" dirty="0"/>
          </a:p>
          <a:p>
            <a:pPr marL="228600" indent="-228600">
              <a:buAutoNum type="arabicParenR"/>
            </a:pPr>
            <a:r>
              <a:rPr lang="en-US" dirty="0"/>
              <a:t>Research labs:</a:t>
            </a:r>
          </a:p>
          <a:p>
            <a:pPr marL="685800" lvl="1" indent="-228600">
              <a:buAutoNum type="arabicParenR"/>
            </a:pPr>
            <a:r>
              <a:rPr lang="en-US" dirty="0"/>
              <a:t>Dr</a:t>
            </a:r>
            <a:r>
              <a:rPr lang="en-US" dirty="0" smtClean="0"/>
              <a:t>. C. </a:t>
            </a:r>
            <a:r>
              <a:rPr lang="en-US" dirty="0" err="1"/>
              <a:t>Borrero</a:t>
            </a:r>
            <a:r>
              <a:rPr lang="en-US" dirty="0"/>
              <a:t> </a:t>
            </a:r>
            <a:r>
              <a:rPr lang="en-US" dirty="0" smtClean="0"/>
              <a:t>– assessment and treatment of pediatric feeding disorders</a:t>
            </a:r>
          </a:p>
          <a:p>
            <a:pPr marL="685800" lvl="1" indent="-228600">
              <a:buAutoNum type="arabicParenR"/>
            </a:pPr>
            <a:r>
              <a:rPr lang="en-US" dirty="0" smtClean="0"/>
              <a:t>Dr. J. </a:t>
            </a:r>
            <a:r>
              <a:rPr lang="en-US" dirty="0" err="1" smtClean="0"/>
              <a:t>Borrero</a:t>
            </a:r>
            <a:r>
              <a:rPr lang="en-US" dirty="0" smtClean="0"/>
              <a:t>--Basic behavioral processes responsible for common behavioral interventions. The programming of effective learning environments in early childhood education.</a:t>
            </a:r>
            <a:endParaRPr lang="en-US" dirty="0"/>
          </a:p>
          <a:p>
            <a:pPr marL="685800" lvl="1" indent="-228600">
              <a:buAutoNum type="arabicParenR"/>
            </a:pPr>
            <a:r>
              <a:rPr lang="en-US" dirty="0"/>
              <a:t>Dr. </a:t>
            </a:r>
            <a:r>
              <a:rPr lang="en-US" dirty="0" smtClean="0"/>
              <a:t>Cengher- language acquisition and concept formation</a:t>
            </a:r>
            <a:endParaRPr lang="en-US" dirty="0"/>
          </a:p>
          <a:p>
            <a:pPr marL="685800" lvl="1" indent="-228600">
              <a:buAutoNum type="arabicParenR"/>
            </a:pPr>
            <a:r>
              <a:rPr lang="en-US" dirty="0"/>
              <a:t>Dr. </a:t>
            </a:r>
            <a:r>
              <a:rPr lang="en-US" dirty="0" smtClean="0"/>
              <a:t>Raj- assessment and treatment of dangerous problem behavior with an emphasis on investigating trauma informed approaches</a:t>
            </a:r>
            <a:endParaRPr lang="en-US" dirty="0" smtClean="0"/>
          </a:p>
          <a:p>
            <a:pPr marL="685800" lvl="1" indent="-228600">
              <a:buAutoNum type="arabicParenR"/>
            </a:pPr>
            <a:r>
              <a:rPr lang="en-US" dirty="0" smtClean="0"/>
              <a:t>Dr. </a:t>
            </a:r>
            <a:r>
              <a:rPr lang="en-US" dirty="0" err="1" smtClean="0"/>
              <a:t>Rooker</a:t>
            </a:r>
            <a:r>
              <a:rPr lang="en-US" dirty="0" smtClean="0"/>
              <a:t>- assessment and treatment of problem behavior; SIB, precursors to problem behavior,</a:t>
            </a:r>
            <a:r>
              <a:rPr lang="en-US" baseline="0" dirty="0" smtClean="0"/>
              <a:t> durability of treatment effects</a:t>
            </a:r>
            <a:endParaRPr lang="en-US" dirty="0"/>
          </a:p>
          <a:p>
            <a:pPr marL="457200" lvl="1" indent="0">
              <a:buNone/>
            </a:pPr>
            <a:endParaRPr lang="en-US" dirty="0"/>
          </a:p>
        </p:txBody>
      </p:sp>
      <p:sp>
        <p:nvSpPr>
          <p:cNvPr id="4" name="Slide Number Placeholder 3"/>
          <p:cNvSpPr>
            <a:spLocks noGrp="1"/>
          </p:cNvSpPr>
          <p:nvPr>
            <p:ph type="sldNum" sz="quarter" idx="5"/>
          </p:nvPr>
        </p:nvSpPr>
        <p:spPr/>
        <p:txBody>
          <a:bodyPr/>
          <a:lstStyle/>
          <a:p>
            <a:fld id="{B0AAD74A-28E3-7B45-81C2-84C2BE1F6DBB}" type="slidenum">
              <a:rPr lang="en-US" smtClean="0"/>
              <a:t>10</a:t>
            </a:fld>
            <a:endParaRPr lang="en-US"/>
          </a:p>
        </p:txBody>
      </p:sp>
    </p:spTree>
    <p:extLst>
      <p:ext uri="{BB962C8B-B14F-4D97-AF65-F5344CB8AC3E}">
        <p14:creationId xmlns:p14="http://schemas.microsoft.com/office/powerpoint/2010/main" val="1154156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75C52-1938-4E6F-85BA-BCF7008238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23E175F-E298-439F-B32F-EBB8145446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99D51C-4ED7-4F83-84B1-5103B3DB17CD}"/>
              </a:ext>
            </a:extLst>
          </p:cNvPr>
          <p:cNvSpPr>
            <a:spLocks noGrp="1"/>
          </p:cNvSpPr>
          <p:nvPr>
            <p:ph type="dt" sz="half" idx="10"/>
          </p:nvPr>
        </p:nvSpPr>
        <p:spPr/>
        <p:txBody>
          <a:bodyPr/>
          <a:lstStyle/>
          <a:p>
            <a:fld id="{CD150D73-E842-47F6-83E0-12E69AF34756}" type="datetimeFigureOut">
              <a:rPr lang="en-US" smtClean="0"/>
              <a:t>11/20/2020</a:t>
            </a:fld>
            <a:endParaRPr lang="en-US"/>
          </a:p>
        </p:txBody>
      </p:sp>
      <p:sp>
        <p:nvSpPr>
          <p:cNvPr id="5" name="Footer Placeholder 4">
            <a:extLst>
              <a:ext uri="{FF2B5EF4-FFF2-40B4-BE49-F238E27FC236}">
                <a16:creationId xmlns:a16="http://schemas.microsoft.com/office/drawing/2014/main" id="{B8719263-52B1-4C60-803D-2F23DDBC3E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2A0CC2-F6B0-4D6D-A48B-066C1A0BECC2}"/>
              </a:ext>
            </a:extLst>
          </p:cNvPr>
          <p:cNvSpPr>
            <a:spLocks noGrp="1"/>
          </p:cNvSpPr>
          <p:nvPr>
            <p:ph type="sldNum" sz="quarter" idx="12"/>
          </p:nvPr>
        </p:nvSpPr>
        <p:spPr/>
        <p:txBody>
          <a:bodyPr/>
          <a:lstStyle/>
          <a:p>
            <a:fld id="{B213F76E-7BA5-4A70-B05D-D75386F9AAEE}" type="slidenum">
              <a:rPr lang="en-US" smtClean="0"/>
              <a:t>‹#›</a:t>
            </a:fld>
            <a:endParaRPr lang="en-US"/>
          </a:p>
        </p:txBody>
      </p:sp>
    </p:spTree>
    <p:extLst>
      <p:ext uri="{BB962C8B-B14F-4D97-AF65-F5344CB8AC3E}">
        <p14:creationId xmlns:p14="http://schemas.microsoft.com/office/powerpoint/2010/main" val="78239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C02D2-723D-4B54-B0B3-AF77A243A5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94F44A4-2ED0-4437-90B3-CA5FB0B99B0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A94B2-5757-42CA-BCA1-A93E727853D8}"/>
              </a:ext>
            </a:extLst>
          </p:cNvPr>
          <p:cNvSpPr>
            <a:spLocks noGrp="1"/>
          </p:cNvSpPr>
          <p:nvPr>
            <p:ph type="dt" sz="half" idx="10"/>
          </p:nvPr>
        </p:nvSpPr>
        <p:spPr/>
        <p:txBody>
          <a:bodyPr/>
          <a:lstStyle/>
          <a:p>
            <a:fld id="{CD150D73-E842-47F6-83E0-12E69AF34756}" type="datetimeFigureOut">
              <a:rPr lang="en-US" smtClean="0"/>
              <a:t>11/20/2020</a:t>
            </a:fld>
            <a:endParaRPr lang="en-US"/>
          </a:p>
        </p:txBody>
      </p:sp>
      <p:sp>
        <p:nvSpPr>
          <p:cNvPr id="5" name="Footer Placeholder 4">
            <a:extLst>
              <a:ext uri="{FF2B5EF4-FFF2-40B4-BE49-F238E27FC236}">
                <a16:creationId xmlns:a16="http://schemas.microsoft.com/office/drawing/2014/main" id="{69EE6BEB-E0F1-4D13-958B-B0BE3AB759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52AC88-9D97-4D90-A891-A011032919A0}"/>
              </a:ext>
            </a:extLst>
          </p:cNvPr>
          <p:cNvSpPr>
            <a:spLocks noGrp="1"/>
          </p:cNvSpPr>
          <p:nvPr>
            <p:ph type="sldNum" sz="quarter" idx="12"/>
          </p:nvPr>
        </p:nvSpPr>
        <p:spPr/>
        <p:txBody>
          <a:bodyPr/>
          <a:lstStyle/>
          <a:p>
            <a:fld id="{B213F76E-7BA5-4A70-B05D-D75386F9AAEE}" type="slidenum">
              <a:rPr lang="en-US" smtClean="0"/>
              <a:t>‹#›</a:t>
            </a:fld>
            <a:endParaRPr lang="en-US"/>
          </a:p>
        </p:txBody>
      </p:sp>
    </p:spTree>
    <p:extLst>
      <p:ext uri="{BB962C8B-B14F-4D97-AF65-F5344CB8AC3E}">
        <p14:creationId xmlns:p14="http://schemas.microsoft.com/office/powerpoint/2010/main" val="1736741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5580DF-F3D9-4B38-AB0A-659A79C9CD5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CDD3B1-8CF8-4305-98AA-A31B9262CD1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83FEBA-843E-4467-9FD9-96DC2CF4B61A}"/>
              </a:ext>
            </a:extLst>
          </p:cNvPr>
          <p:cNvSpPr>
            <a:spLocks noGrp="1"/>
          </p:cNvSpPr>
          <p:nvPr>
            <p:ph type="dt" sz="half" idx="10"/>
          </p:nvPr>
        </p:nvSpPr>
        <p:spPr/>
        <p:txBody>
          <a:bodyPr/>
          <a:lstStyle/>
          <a:p>
            <a:fld id="{CD150D73-E842-47F6-83E0-12E69AF34756}" type="datetimeFigureOut">
              <a:rPr lang="en-US" smtClean="0"/>
              <a:t>11/20/2020</a:t>
            </a:fld>
            <a:endParaRPr lang="en-US"/>
          </a:p>
        </p:txBody>
      </p:sp>
      <p:sp>
        <p:nvSpPr>
          <p:cNvPr id="5" name="Footer Placeholder 4">
            <a:extLst>
              <a:ext uri="{FF2B5EF4-FFF2-40B4-BE49-F238E27FC236}">
                <a16:creationId xmlns:a16="http://schemas.microsoft.com/office/drawing/2014/main" id="{5B6999CD-34FA-48D3-A819-A8E9F2FB45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50F579-A711-4283-BC74-EA82A6491A9B}"/>
              </a:ext>
            </a:extLst>
          </p:cNvPr>
          <p:cNvSpPr>
            <a:spLocks noGrp="1"/>
          </p:cNvSpPr>
          <p:nvPr>
            <p:ph type="sldNum" sz="quarter" idx="12"/>
          </p:nvPr>
        </p:nvSpPr>
        <p:spPr/>
        <p:txBody>
          <a:bodyPr/>
          <a:lstStyle/>
          <a:p>
            <a:fld id="{B213F76E-7BA5-4A70-B05D-D75386F9AAEE}" type="slidenum">
              <a:rPr lang="en-US" smtClean="0"/>
              <a:t>‹#›</a:t>
            </a:fld>
            <a:endParaRPr lang="en-US"/>
          </a:p>
        </p:txBody>
      </p:sp>
    </p:spTree>
    <p:extLst>
      <p:ext uri="{BB962C8B-B14F-4D97-AF65-F5344CB8AC3E}">
        <p14:creationId xmlns:p14="http://schemas.microsoft.com/office/powerpoint/2010/main" val="3786599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27236-4CA8-4FDA-AEC0-C3A36D3315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9AB3C9-921D-45EC-A269-C0475F063C9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CE916B-2442-4D85-8118-BC2897718E66}"/>
              </a:ext>
            </a:extLst>
          </p:cNvPr>
          <p:cNvSpPr>
            <a:spLocks noGrp="1"/>
          </p:cNvSpPr>
          <p:nvPr>
            <p:ph type="dt" sz="half" idx="10"/>
          </p:nvPr>
        </p:nvSpPr>
        <p:spPr/>
        <p:txBody>
          <a:bodyPr/>
          <a:lstStyle/>
          <a:p>
            <a:fld id="{CD150D73-E842-47F6-83E0-12E69AF34756}" type="datetimeFigureOut">
              <a:rPr lang="en-US" smtClean="0"/>
              <a:t>11/20/2020</a:t>
            </a:fld>
            <a:endParaRPr lang="en-US"/>
          </a:p>
        </p:txBody>
      </p:sp>
      <p:sp>
        <p:nvSpPr>
          <p:cNvPr id="5" name="Footer Placeholder 4">
            <a:extLst>
              <a:ext uri="{FF2B5EF4-FFF2-40B4-BE49-F238E27FC236}">
                <a16:creationId xmlns:a16="http://schemas.microsoft.com/office/drawing/2014/main" id="{3FA49187-DF8E-4AE2-92EE-BC7D82FDEE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4E96B4-2670-41DC-A1F8-1C41C5568D68}"/>
              </a:ext>
            </a:extLst>
          </p:cNvPr>
          <p:cNvSpPr>
            <a:spLocks noGrp="1"/>
          </p:cNvSpPr>
          <p:nvPr>
            <p:ph type="sldNum" sz="quarter" idx="12"/>
          </p:nvPr>
        </p:nvSpPr>
        <p:spPr/>
        <p:txBody>
          <a:bodyPr/>
          <a:lstStyle/>
          <a:p>
            <a:fld id="{B213F76E-7BA5-4A70-B05D-D75386F9AAEE}" type="slidenum">
              <a:rPr lang="en-US" smtClean="0"/>
              <a:t>‹#›</a:t>
            </a:fld>
            <a:endParaRPr lang="en-US"/>
          </a:p>
        </p:txBody>
      </p:sp>
    </p:spTree>
    <p:extLst>
      <p:ext uri="{BB962C8B-B14F-4D97-AF65-F5344CB8AC3E}">
        <p14:creationId xmlns:p14="http://schemas.microsoft.com/office/powerpoint/2010/main" val="3757117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4F387-68A2-4F5D-A21E-B2FC476FC6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E726CC-067B-4E62-AA12-B8A2552FB7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013BA9A-CC24-4C47-BF9C-34DA6E39E61E}"/>
              </a:ext>
            </a:extLst>
          </p:cNvPr>
          <p:cNvSpPr>
            <a:spLocks noGrp="1"/>
          </p:cNvSpPr>
          <p:nvPr>
            <p:ph type="dt" sz="half" idx="10"/>
          </p:nvPr>
        </p:nvSpPr>
        <p:spPr/>
        <p:txBody>
          <a:bodyPr/>
          <a:lstStyle/>
          <a:p>
            <a:fld id="{CD150D73-E842-47F6-83E0-12E69AF34756}" type="datetimeFigureOut">
              <a:rPr lang="en-US" smtClean="0"/>
              <a:t>11/20/2020</a:t>
            </a:fld>
            <a:endParaRPr lang="en-US"/>
          </a:p>
        </p:txBody>
      </p:sp>
      <p:sp>
        <p:nvSpPr>
          <p:cNvPr id="5" name="Footer Placeholder 4">
            <a:extLst>
              <a:ext uri="{FF2B5EF4-FFF2-40B4-BE49-F238E27FC236}">
                <a16:creationId xmlns:a16="http://schemas.microsoft.com/office/drawing/2014/main" id="{F2946DDA-50DE-4E6C-9A48-2245694316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8B684D-0124-42ED-A50A-53BA1707F2A2}"/>
              </a:ext>
            </a:extLst>
          </p:cNvPr>
          <p:cNvSpPr>
            <a:spLocks noGrp="1"/>
          </p:cNvSpPr>
          <p:nvPr>
            <p:ph type="sldNum" sz="quarter" idx="12"/>
          </p:nvPr>
        </p:nvSpPr>
        <p:spPr/>
        <p:txBody>
          <a:bodyPr/>
          <a:lstStyle/>
          <a:p>
            <a:fld id="{B213F76E-7BA5-4A70-B05D-D75386F9AAEE}" type="slidenum">
              <a:rPr lang="en-US" smtClean="0"/>
              <a:t>‹#›</a:t>
            </a:fld>
            <a:endParaRPr lang="en-US"/>
          </a:p>
        </p:txBody>
      </p:sp>
    </p:spTree>
    <p:extLst>
      <p:ext uri="{BB962C8B-B14F-4D97-AF65-F5344CB8AC3E}">
        <p14:creationId xmlns:p14="http://schemas.microsoft.com/office/powerpoint/2010/main" val="4154280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1DBAA-9F91-4166-B5E3-CD3747A64F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674700-10EE-41FD-8A29-10CCB5488C6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0391F3-1319-41B0-BB81-DD18C120231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B680ED-2B52-4A28-B8EE-5840EEF9BFE3}"/>
              </a:ext>
            </a:extLst>
          </p:cNvPr>
          <p:cNvSpPr>
            <a:spLocks noGrp="1"/>
          </p:cNvSpPr>
          <p:nvPr>
            <p:ph type="dt" sz="half" idx="10"/>
          </p:nvPr>
        </p:nvSpPr>
        <p:spPr/>
        <p:txBody>
          <a:bodyPr/>
          <a:lstStyle/>
          <a:p>
            <a:fld id="{CD150D73-E842-47F6-83E0-12E69AF34756}" type="datetimeFigureOut">
              <a:rPr lang="en-US" smtClean="0"/>
              <a:t>11/20/2020</a:t>
            </a:fld>
            <a:endParaRPr lang="en-US"/>
          </a:p>
        </p:txBody>
      </p:sp>
      <p:sp>
        <p:nvSpPr>
          <p:cNvPr id="6" name="Footer Placeholder 5">
            <a:extLst>
              <a:ext uri="{FF2B5EF4-FFF2-40B4-BE49-F238E27FC236}">
                <a16:creationId xmlns:a16="http://schemas.microsoft.com/office/drawing/2014/main" id="{0D9D8426-E515-401C-9ED7-AF0019D32A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F20574-9315-4BFB-93E3-A5E8148F5609}"/>
              </a:ext>
            </a:extLst>
          </p:cNvPr>
          <p:cNvSpPr>
            <a:spLocks noGrp="1"/>
          </p:cNvSpPr>
          <p:nvPr>
            <p:ph type="sldNum" sz="quarter" idx="12"/>
          </p:nvPr>
        </p:nvSpPr>
        <p:spPr/>
        <p:txBody>
          <a:bodyPr/>
          <a:lstStyle/>
          <a:p>
            <a:fld id="{B213F76E-7BA5-4A70-B05D-D75386F9AAEE}" type="slidenum">
              <a:rPr lang="en-US" smtClean="0"/>
              <a:t>‹#›</a:t>
            </a:fld>
            <a:endParaRPr lang="en-US"/>
          </a:p>
        </p:txBody>
      </p:sp>
    </p:spTree>
    <p:extLst>
      <p:ext uri="{BB962C8B-B14F-4D97-AF65-F5344CB8AC3E}">
        <p14:creationId xmlns:p14="http://schemas.microsoft.com/office/powerpoint/2010/main" val="369524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FAC20-41D1-4C52-960F-0093BF890F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9DCC8E-4E74-43F9-B84D-1563BCC8BC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394D457-87E2-4E2B-923C-18699F66BD3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CF88E3-5231-4D4C-A299-C3747A5C60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CF0A487-211D-4423-94F0-B012688853A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DBE193-ADF2-4A2E-8CCB-FA94B13A10BD}"/>
              </a:ext>
            </a:extLst>
          </p:cNvPr>
          <p:cNvSpPr>
            <a:spLocks noGrp="1"/>
          </p:cNvSpPr>
          <p:nvPr>
            <p:ph type="dt" sz="half" idx="10"/>
          </p:nvPr>
        </p:nvSpPr>
        <p:spPr/>
        <p:txBody>
          <a:bodyPr/>
          <a:lstStyle/>
          <a:p>
            <a:fld id="{CD150D73-E842-47F6-83E0-12E69AF34756}" type="datetimeFigureOut">
              <a:rPr lang="en-US" smtClean="0"/>
              <a:t>11/20/2020</a:t>
            </a:fld>
            <a:endParaRPr lang="en-US"/>
          </a:p>
        </p:txBody>
      </p:sp>
      <p:sp>
        <p:nvSpPr>
          <p:cNvPr id="8" name="Footer Placeholder 7">
            <a:extLst>
              <a:ext uri="{FF2B5EF4-FFF2-40B4-BE49-F238E27FC236}">
                <a16:creationId xmlns:a16="http://schemas.microsoft.com/office/drawing/2014/main" id="{5CCAB8DC-ADE0-436B-898A-68165B9930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E446A3-36A8-48C0-B291-9C6B3D39B18F}"/>
              </a:ext>
            </a:extLst>
          </p:cNvPr>
          <p:cNvSpPr>
            <a:spLocks noGrp="1"/>
          </p:cNvSpPr>
          <p:nvPr>
            <p:ph type="sldNum" sz="quarter" idx="12"/>
          </p:nvPr>
        </p:nvSpPr>
        <p:spPr/>
        <p:txBody>
          <a:bodyPr/>
          <a:lstStyle/>
          <a:p>
            <a:fld id="{B213F76E-7BA5-4A70-B05D-D75386F9AAEE}" type="slidenum">
              <a:rPr lang="en-US" smtClean="0"/>
              <a:t>‹#›</a:t>
            </a:fld>
            <a:endParaRPr lang="en-US"/>
          </a:p>
        </p:txBody>
      </p:sp>
    </p:spTree>
    <p:extLst>
      <p:ext uri="{BB962C8B-B14F-4D97-AF65-F5344CB8AC3E}">
        <p14:creationId xmlns:p14="http://schemas.microsoft.com/office/powerpoint/2010/main" val="1830552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B8862-091D-41F7-8F08-2A5122B1B9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9AFC022-CEC9-4D31-9CEC-4A39127856A7}"/>
              </a:ext>
            </a:extLst>
          </p:cNvPr>
          <p:cNvSpPr>
            <a:spLocks noGrp="1"/>
          </p:cNvSpPr>
          <p:nvPr>
            <p:ph type="dt" sz="half" idx="10"/>
          </p:nvPr>
        </p:nvSpPr>
        <p:spPr/>
        <p:txBody>
          <a:bodyPr/>
          <a:lstStyle/>
          <a:p>
            <a:fld id="{CD150D73-E842-47F6-83E0-12E69AF34756}" type="datetimeFigureOut">
              <a:rPr lang="en-US" smtClean="0"/>
              <a:t>11/20/2020</a:t>
            </a:fld>
            <a:endParaRPr lang="en-US"/>
          </a:p>
        </p:txBody>
      </p:sp>
      <p:sp>
        <p:nvSpPr>
          <p:cNvPr id="4" name="Footer Placeholder 3">
            <a:extLst>
              <a:ext uri="{FF2B5EF4-FFF2-40B4-BE49-F238E27FC236}">
                <a16:creationId xmlns:a16="http://schemas.microsoft.com/office/drawing/2014/main" id="{9FE5FBE0-873F-4852-AB66-BCF89F67E37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D318437-F3C4-4478-83F0-8268F0CDDE91}"/>
              </a:ext>
            </a:extLst>
          </p:cNvPr>
          <p:cNvSpPr>
            <a:spLocks noGrp="1"/>
          </p:cNvSpPr>
          <p:nvPr>
            <p:ph type="sldNum" sz="quarter" idx="12"/>
          </p:nvPr>
        </p:nvSpPr>
        <p:spPr/>
        <p:txBody>
          <a:bodyPr/>
          <a:lstStyle/>
          <a:p>
            <a:fld id="{B213F76E-7BA5-4A70-B05D-D75386F9AAEE}" type="slidenum">
              <a:rPr lang="en-US" smtClean="0"/>
              <a:t>‹#›</a:t>
            </a:fld>
            <a:endParaRPr lang="en-US"/>
          </a:p>
        </p:txBody>
      </p:sp>
    </p:spTree>
    <p:extLst>
      <p:ext uri="{BB962C8B-B14F-4D97-AF65-F5344CB8AC3E}">
        <p14:creationId xmlns:p14="http://schemas.microsoft.com/office/powerpoint/2010/main" val="3066293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9AB2FE-5DFB-4C3E-92E7-30566D3D89B1}"/>
              </a:ext>
            </a:extLst>
          </p:cNvPr>
          <p:cNvSpPr>
            <a:spLocks noGrp="1"/>
          </p:cNvSpPr>
          <p:nvPr>
            <p:ph type="dt" sz="half" idx="10"/>
          </p:nvPr>
        </p:nvSpPr>
        <p:spPr/>
        <p:txBody>
          <a:bodyPr/>
          <a:lstStyle/>
          <a:p>
            <a:fld id="{CD150D73-E842-47F6-83E0-12E69AF34756}" type="datetimeFigureOut">
              <a:rPr lang="en-US" smtClean="0"/>
              <a:t>11/20/2020</a:t>
            </a:fld>
            <a:endParaRPr lang="en-US"/>
          </a:p>
        </p:txBody>
      </p:sp>
      <p:sp>
        <p:nvSpPr>
          <p:cNvPr id="3" name="Footer Placeholder 2">
            <a:extLst>
              <a:ext uri="{FF2B5EF4-FFF2-40B4-BE49-F238E27FC236}">
                <a16:creationId xmlns:a16="http://schemas.microsoft.com/office/drawing/2014/main" id="{36FA6970-A585-41F0-85E2-FAD24C9382D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7F96C9C-4E59-47DF-8B54-B8C1524FF5C6}"/>
              </a:ext>
            </a:extLst>
          </p:cNvPr>
          <p:cNvSpPr>
            <a:spLocks noGrp="1"/>
          </p:cNvSpPr>
          <p:nvPr>
            <p:ph type="sldNum" sz="quarter" idx="12"/>
          </p:nvPr>
        </p:nvSpPr>
        <p:spPr/>
        <p:txBody>
          <a:bodyPr/>
          <a:lstStyle/>
          <a:p>
            <a:fld id="{B213F76E-7BA5-4A70-B05D-D75386F9AAEE}" type="slidenum">
              <a:rPr lang="en-US" smtClean="0"/>
              <a:t>‹#›</a:t>
            </a:fld>
            <a:endParaRPr lang="en-US"/>
          </a:p>
        </p:txBody>
      </p:sp>
    </p:spTree>
    <p:extLst>
      <p:ext uri="{BB962C8B-B14F-4D97-AF65-F5344CB8AC3E}">
        <p14:creationId xmlns:p14="http://schemas.microsoft.com/office/powerpoint/2010/main" val="2782088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48468-953D-4ACB-831D-672BFEB81B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B49CD1A-D5E8-4B53-8CCF-BFEBE6E47C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A62CD3-5A82-4B75-A16E-ACA4326B2F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E93B95F-F00B-4A24-BDD1-55923ACAD79D}"/>
              </a:ext>
            </a:extLst>
          </p:cNvPr>
          <p:cNvSpPr>
            <a:spLocks noGrp="1"/>
          </p:cNvSpPr>
          <p:nvPr>
            <p:ph type="dt" sz="half" idx="10"/>
          </p:nvPr>
        </p:nvSpPr>
        <p:spPr/>
        <p:txBody>
          <a:bodyPr/>
          <a:lstStyle/>
          <a:p>
            <a:fld id="{CD150D73-E842-47F6-83E0-12E69AF34756}" type="datetimeFigureOut">
              <a:rPr lang="en-US" smtClean="0"/>
              <a:t>11/20/2020</a:t>
            </a:fld>
            <a:endParaRPr lang="en-US"/>
          </a:p>
        </p:txBody>
      </p:sp>
      <p:sp>
        <p:nvSpPr>
          <p:cNvPr id="6" name="Footer Placeholder 5">
            <a:extLst>
              <a:ext uri="{FF2B5EF4-FFF2-40B4-BE49-F238E27FC236}">
                <a16:creationId xmlns:a16="http://schemas.microsoft.com/office/drawing/2014/main" id="{C83386C2-6E34-49BF-A8B5-F75A76B96B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6FB5EA-3310-4FDD-8E8B-6B1F16087667}"/>
              </a:ext>
            </a:extLst>
          </p:cNvPr>
          <p:cNvSpPr>
            <a:spLocks noGrp="1"/>
          </p:cNvSpPr>
          <p:nvPr>
            <p:ph type="sldNum" sz="quarter" idx="12"/>
          </p:nvPr>
        </p:nvSpPr>
        <p:spPr/>
        <p:txBody>
          <a:bodyPr/>
          <a:lstStyle/>
          <a:p>
            <a:fld id="{B213F76E-7BA5-4A70-B05D-D75386F9AAEE}" type="slidenum">
              <a:rPr lang="en-US" smtClean="0"/>
              <a:t>‹#›</a:t>
            </a:fld>
            <a:endParaRPr lang="en-US"/>
          </a:p>
        </p:txBody>
      </p:sp>
    </p:spTree>
    <p:extLst>
      <p:ext uri="{BB962C8B-B14F-4D97-AF65-F5344CB8AC3E}">
        <p14:creationId xmlns:p14="http://schemas.microsoft.com/office/powerpoint/2010/main" val="4154388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04396-116B-41EF-9D2E-932C387B30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E09D3AC-2FD2-4C33-AD3D-0211D1CB1B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E934C8A-E01D-4A62-A818-7CBB999A9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3E3FBE5-AE9D-4C64-B6A5-8E3D076BA2FE}"/>
              </a:ext>
            </a:extLst>
          </p:cNvPr>
          <p:cNvSpPr>
            <a:spLocks noGrp="1"/>
          </p:cNvSpPr>
          <p:nvPr>
            <p:ph type="dt" sz="half" idx="10"/>
          </p:nvPr>
        </p:nvSpPr>
        <p:spPr/>
        <p:txBody>
          <a:bodyPr/>
          <a:lstStyle/>
          <a:p>
            <a:fld id="{CD150D73-E842-47F6-83E0-12E69AF34756}" type="datetimeFigureOut">
              <a:rPr lang="en-US" smtClean="0"/>
              <a:t>11/20/2020</a:t>
            </a:fld>
            <a:endParaRPr lang="en-US"/>
          </a:p>
        </p:txBody>
      </p:sp>
      <p:sp>
        <p:nvSpPr>
          <p:cNvPr id="6" name="Footer Placeholder 5">
            <a:extLst>
              <a:ext uri="{FF2B5EF4-FFF2-40B4-BE49-F238E27FC236}">
                <a16:creationId xmlns:a16="http://schemas.microsoft.com/office/drawing/2014/main" id="{16A5C001-C9C1-42F8-BE84-B7B4495272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3D212F-D32E-420C-8E0B-9E017E96935D}"/>
              </a:ext>
            </a:extLst>
          </p:cNvPr>
          <p:cNvSpPr>
            <a:spLocks noGrp="1"/>
          </p:cNvSpPr>
          <p:nvPr>
            <p:ph type="sldNum" sz="quarter" idx="12"/>
          </p:nvPr>
        </p:nvSpPr>
        <p:spPr/>
        <p:txBody>
          <a:bodyPr/>
          <a:lstStyle/>
          <a:p>
            <a:fld id="{B213F76E-7BA5-4A70-B05D-D75386F9AAEE}" type="slidenum">
              <a:rPr lang="en-US" smtClean="0"/>
              <a:t>‹#›</a:t>
            </a:fld>
            <a:endParaRPr lang="en-US"/>
          </a:p>
        </p:txBody>
      </p:sp>
    </p:spTree>
    <p:extLst>
      <p:ext uri="{BB962C8B-B14F-4D97-AF65-F5344CB8AC3E}">
        <p14:creationId xmlns:p14="http://schemas.microsoft.com/office/powerpoint/2010/main" val="1673548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2CC1D4-29ED-45A6-8AAE-322489F285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C30CA2-0CF0-43AA-A89A-FEB56EB9A2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965708-BBE6-4ED0-9BA3-7109A68991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150D73-E842-47F6-83E0-12E69AF34756}" type="datetimeFigureOut">
              <a:rPr lang="en-US" smtClean="0"/>
              <a:t>11/20/2020</a:t>
            </a:fld>
            <a:endParaRPr lang="en-US"/>
          </a:p>
        </p:txBody>
      </p:sp>
      <p:sp>
        <p:nvSpPr>
          <p:cNvPr id="5" name="Footer Placeholder 4">
            <a:extLst>
              <a:ext uri="{FF2B5EF4-FFF2-40B4-BE49-F238E27FC236}">
                <a16:creationId xmlns:a16="http://schemas.microsoft.com/office/drawing/2014/main" id="{14769F01-0254-40DA-A878-22A6E64F3B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987FCDD-C0D1-45F4-BF29-EDBC6E980F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13F76E-7BA5-4A70-B05D-D75386F9AAEE}" type="slidenum">
              <a:rPr lang="en-US" smtClean="0"/>
              <a:t>‹#›</a:t>
            </a:fld>
            <a:endParaRPr lang="en-US"/>
          </a:p>
        </p:txBody>
      </p:sp>
    </p:spTree>
    <p:extLst>
      <p:ext uri="{BB962C8B-B14F-4D97-AF65-F5344CB8AC3E}">
        <p14:creationId xmlns:p14="http://schemas.microsoft.com/office/powerpoint/2010/main" val="3628722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bacb.com/university-pass-rate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1.pn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A9543-5CA2-4AFE-A615-B57E3A53FEF6}"/>
              </a:ext>
            </a:extLst>
          </p:cNvPr>
          <p:cNvSpPr>
            <a:spLocks noGrp="1"/>
          </p:cNvSpPr>
          <p:nvPr>
            <p:ph type="title"/>
          </p:nvPr>
        </p:nvSpPr>
        <p:spPr>
          <a:xfrm>
            <a:off x="0" y="0"/>
            <a:ext cx="12192000" cy="1825625"/>
          </a:xfrm>
          <a:solidFill>
            <a:schemeClr val="accent1">
              <a:lumMod val="50000"/>
            </a:schemeClr>
          </a:solidFill>
        </p:spPr>
        <p:txBody>
          <a:bodyPr/>
          <a:lstStyle/>
          <a:p>
            <a:pPr algn="ctr"/>
            <a:endParaRPr lang="en-US" dirty="0">
              <a:solidFill>
                <a:schemeClr val="bg1"/>
              </a:solidFill>
            </a:endParaRPr>
          </a:p>
        </p:txBody>
      </p:sp>
      <p:pic>
        <p:nvPicPr>
          <p:cNvPr id="4" name="Picture 3">
            <a:extLst>
              <a:ext uri="{FF2B5EF4-FFF2-40B4-BE49-F238E27FC236}">
                <a16:creationId xmlns:a16="http://schemas.microsoft.com/office/drawing/2014/main" id="{F14092F6-7F88-452E-8F20-63312B51918B}"/>
              </a:ext>
            </a:extLst>
          </p:cNvPr>
          <p:cNvPicPr>
            <a:picLocks noChangeAspect="1"/>
          </p:cNvPicPr>
          <p:nvPr/>
        </p:nvPicPr>
        <p:blipFill>
          <a:blip r:embed="rId2"/>
          <a:stretch>
            <a:fillRect/>
          </a:stretch>
        </p:blipFill>
        <p:spPr>
          <a:xfrm>
            <a:off x="0" y="6176963"/>
            <a:ext cx="12192000" cy="689102"/>
          </a:xfrm>
          <a:prstGeom prst="rect">
            <a:avLst/>
          </a:prstGeom>
        </p:spPr>
      </p:pic>
      <p:pic>
        <p:nvPicPr>
          <p:cNvPr id="1028" name="Picture 4" descr="Thanksgiving 2020 - National Awareness Days Calendar 2020 &amp; 20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41" y="-2828676"/>
            <a:ext cx="12344400" cy="9804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21262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A9543-5CA2-4AFE-A615-B57E3A53FEF6}"/>
              </a:ext>
            </a:extLst>
          </p:cNvPr>
          <p:cNvSpPr>
            <a:spLocks noGrp="1"/>
          </p:cNvSpPr>
          <p:nvPr>
            <p:ph type="title"/>
          </p:nvPr>
        </p:nvSpPr>
        <p:spPr>
          <a:xfrm>
            <a:off x="0" y="0"/>
            <a:ext cx="12192000" cy="1825625"/>
          </a:xfrm>
          <a:solidFill>
            <a:schemeClr val="accent1">
              <a:lumMod val="50000"/>
            </a:schemeClr>
          </a:solidFill>
        </p:spPr>
        <p:txBody>
          <a:bodyPr/>
          <a:lstStyle/>
          <a:p>
            <a:pPr algn="ctr"/>
            <a:r>
              <a:rPr lang="en-US" dirty="0">
                <a:solidFill>
                  <a:schemeClr val="bg1"/>
                </a:solidFill>
              </a:rPr>
              <a:t>UMBC ABA Program</a:t>
            </a:r>
          </a:p>
        </p:txBody>
      </p:sp>
      <p:sp>
        <p:nvSpPr>
          <p:cNvPr id="3" name="Content Placeholder 2">
            <a:extLst>
              <a:ext uri="{FF2B5EF4-FFF2-40B4-BE49-F238E27FC236}">
                <a16:creationId xmlns:a16="http://schemas.microsoft.com/office/drawing/2014/main" id="{A8AB7C0B-063B-4CF5-9DE8-05B904BB1008}"/>
              </a:ext>
            </a:extLst>
          </p:cNvPr>
          <p:cNvSpPr>
            <a:spLocks noGrp="1"/>
          </p:cNvSpPr>
          <p:nvPr>
            <p:ph idx="1"/>
          </p:nvPr>
        </p:nvSpPr>
        <p:spPr>
          <a:xfrm>
            <a:off x="838200" y="3444997"/>
            <a:ext cx="10515600" cy="2763960"/>
          </a:xfrm>
        </p:spPr>
        <p:txBody>
          <a:bodyPr>
            <a:normAutofit lnSpcReduction="10000"/>
          </a:bodyPr>
          <a:lstStyle/>
          <a:p>
            <a:pPr marL="457200" lvl="1" indent="0">
              <a:buNone/>
            </a:pPr>
            <a:endParaRPr lang="en-US" dirty="0"/>
          </a:p>
          <a:p>
            <a:pPr marL="0" indent="0">
              <a:buNone/>
            </a:pPr>
            <a:r>
              <a:rPr lang="en-US" dirty="0"/>
              <a:t>Research Mentors:</a:t>
            </a:r>
          </a:p>
          <a:p>
            <a:pPr lvl="1"/>
            <a:r>
              <a:rPr lang="en-US" dirty="0"/>
              <a:t>Dr. Carrie </a:t>
            </a:r>
            <a:r>
              <a:rPr lang="en-US" dirty="0" err="1"/>
              <a:t>Borrero</a:t>
            </a:r>
            <a:r>
              <a:rPr lang="en-US" dirty="0"/>
              <a:t> BCBA-D</a:t>
            </a:r>
          </a:p>
          <a:p>
            <a:pPr lvl="1"/>
            <a:r>
              <a:rPr lang="en-US" dirty="0"/>
              <a:t>Dr. John </a:t>
            </a:r>
            <a:r>
              <a:rPr lang="en-US" dirty="0" err="1"/>
              <a:t>Borrero</a:t>
            </a:r>
            <a:r>
              <a:rPr lang="en-US" dirty="0"/>
              <a:t> BCBA-D</a:t>
            </a:r>
          </a:p>
          <a:p>
            <a:pPr lvl="1"/>
            <a:r>
              <a:rPr lang="en-US" dirty="0"/>
              <a:t>Dr. Mirela Cengher BCBA-D</a:t>
            </a:r>
          </a:p>
          <a:p>
            <a:pPr lvl="1"/>
            <a:r>
              <a:rPr lang="en-US" dirty="0"/>
              <a:t>Dr. </a:t>
            </a:r>
            <a:r>
              <a:rPr lang="en-US" dirty="0" err="1"/>
              <a:t>Dithu</a:t>
            </a:r>
            <a:r>
              <a:rPr lang="en-US" dirty="0"/>
              <a:t> </a:t>
            </a:r>
            <a:r>
              <a:rPr lang="en-US" dirty="0" err="1"/>
              <a:t>Rajaraman</a:t>
            </a:r>
            <a:r>
              <a:rPr lang="en-US" dirty="0"/>
              <a:t> (Dr. Raj) BCBA-D</a:t>
            </a:r>
          </a:p>
          <a:p>
            <a:pPr lvl="1"/>
            <a:r>
              <a:rPr lang="en-US" dirty="0"/>
              <a:t>Dr. Griffin </a:t>
            </a:r>
            <a:r>
              <a:rPr lang="en-US" dirty="0" err="1"/>
              <a:t>Rooker</a:t>
            </a:r>
            <a:r>
              <a:rPr lang="en-US" dirty="0"/>
              <a:t>, BCBA-D</a:t>
            </a:r>
          </a:p>
          <a:p>
            <a:pPr lvl="1"/>
            <a:endParaRPr lang="en-US" dirty="0"/>
          </a:p>
        </p:txBody>
      </p:sp>
      <p:pic>
        <p:nvPicPr>
          <p:cNvPr id="4" name="Picture 3">
            <a:extLst>
              <a:ext uri="{FF2B5EF4-FFF2-40B4-BE49-F238E27FC236}">
                <a16:creationId xmlns:a16="http://schemas.microsoft.com/office/drawing/2014/main" id="{F14092F6-7F88-452E-8F20-63312B51918B}"/>
              </a:ext>
            </a:extLst>
          </p:cNvPr>
          <p:cNvPicPr>
            <a:picLocks noChangeAspect="1"/>
          </p:cNvPicPr>
          <p:nvPr/>
        </p:nvPicPr>
        <p:blipFill>
          <a:blip r:embed="rId3"/>
          <a:stretch>
            <a:fillRect/>
          </a:stretch>
        </p:blipFill>
        <p:spPr>
          <a:xfrm>
            <a:off x="0" y="6176963"/>
            <a:ext cx="12192000" cy="689102"/>
          </a:xfrm>
          <a:prstGeom prst="rect">
            <a:avLst/>
          </a:prstGeom>
        </p:spPr>
      </p:pic>
      <p:sp>
        <p:nvSpPr>
          <p:cNvPr id="5" name="Content Placeholder 2">
            <a:extLst>
              <a:ext uri="{FF2B5EF4-FFF2-40B4-BE49-F238E27FC236}">
                <a16:creationId xmlns:a16="http://schemas.microsoft.com/office/drawing/2014/main" id="{378E2B3B-B484-CF4D-BF76-694A8E92E909}"/>
              </a:ext>
            </a:extLst>
          </p:cNvPr>
          <p:cNvSpPr txBox="1">
            <a:spLocks/>
          </p:cNvSpPr>
          <p:nvPr/>
        </p:nvSpPr>
        <p:spPr>
          <a:xfrm>
            <a:off x="838200" y="2040364"/>
            <a:ext cx="10515600" cy="196092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hlinkClick r:id="rId4"/>
              </a:rPr>
              <a:t>Consistently one of the highest passing rates on the BACB exam!</a:t>
            </a:r>
            <a:endParaRPr lang="en-US" dirty="0"/>
          </a:p>
          <a:p>
            <a:pPr marL="0" indent="0">
              <a:buFont typeface="Arial" panose="020B0604020202020204" pitchFamily="34" charset="0"/>
              <a:buNone/>
            </a:pPr>
            <a:r>
              <a:rPr lang="en-US" dirty="0"/>
              <a:t>Program Focus:</a:t>
            </a:r>
          </a:p>
          <a:p>
            <a:pPr lvl="1"/>
            <a:r>
              <a:rPr lang="en-US" dirty="0"/>
              <a:t>Prepares students to practice as M.A. level BCBAs</a:t>
            </a:r>
          </a:p>
          <a:p>
            <a:pPr lvl="1"/>
            <a:r>
              <a:rPr lang="en-US" dirty="0"/>
              <a:t>Prepares students to enter Ph.D. programs in applied behavior analysis and experimental analysis of behavior</a:t>
            </a:r>
          </a:p>
          <a:p>
            <a:pPr marL="457200" lvl="1" indent="0">
              <a:buFont typeface="Arial" panose="020B0604020202020204" pitchFamily="34" charset="0"/>
              <a:buNone/>
            </a:pPr>
            <a:endParaRPr lang="en-US" dirty="0"/>
          </a:p>
        </p:txBody>
      </p:sp>
    </p:spTree>
    <p:extLst>
      <p:ext uri="{BB962C8B-B14F-4D97-AF65-F5344CB8AC3E}">
        <p14:creationId xmlns:p14="http://schemas.microsoft.com/office/powerpoint/2010/main" val="144813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A9543-5CA2-4AFE-A615-B57E3A53FEF6}"/>
              </a:ext>
            </a:extLst>
          </p:cNvPr>
          <p:cNvSpPr>
            <a:spLocks noGrp="1"/>
          </p:cNvSpPr>
          <p:nvPr>
            <p:ph type="title"/>
          </p:nvPr>
        </p:nvSpPr>
        <p:spPr>
          <a:xfrm>
            <a:off x="0" y="0"/>
            <a:ext cx="12192000" cy="1825625"/>
          </a:xfrm>
          <a:solidFill>
            <a:schemeClr val="accent1">
              <a:lumMod val="50000"/>
            </a:schemeClr>
          </a:solidFill>
        </p:spPr>
        <p:txBody>
          <a:bodyPr/>
          <a:lstStyle/>
          <a:p>
            <a:pPr algn="ctr"/>
            <a:r>
              <a:rPr lang="en-US" dirty="0">
                <a:solidFill>
                  <a:schemeClr val="bg1"/>
                </a:solidFill>
              </a:rPr>
              <a:t>UMBC Psychology Department Admission Requirements</a:t>
            </a:r>
          </a:p>
        </p:txBody>
      </p:sp>
      <p:sp>
        <p:nvSpPr>
          <p:cNvPr id="3" name="Content Placeholder 2">
            <a:extLst>
              <a:ext uri="{FF2B5EF4-FFF2-40B4-BE49-F238E27FC236}">
                <a16:creationId xmlns:a16="http://schemas.microsoft.com/office/drawing/2014/main" id="{A8AB7C0B-063B-4CF5-9DE8-05B904BB1008}"/>
              </a:ext>
            </a:extLst>
          </p:cNvPr>
          <p:cNvSpPr>
            <a:spLocks noGrp="1"/>
          </p:cNvSpPr>
          <p:nvPr>
            <p:ph idx="1"/>
          </p:nvPr>
        </p:nvSpPr>
        <p:spPr>
          <a:xfrm>
            <a:off x="838200" y="1825625"/>
            <a:ext cx="10515600" cy="829652"/>
          </a:xfrm>
        </p:spPr>
        <p:txBody>
          <a:bodyPr>
            <a:normAutofit/>
          </a:bodyPr>
          <a:lstStyle/>
          <a:p>
            <a:r>
              <a:rPr lang="en-US" dirty="0"/>
              <a:t>Minimum cumulative undergraduate GPA of 3</a:t>
            </a:r>
          </a:p>
        </p:txBody>
      </p:sp>
      <p:pic>
        <p:nvPicPr>
          <p:cNvPr id="4" name="Picture 3">
            <a:extLst>
              <a:ext uri="{FF2B5EF4-FFF2-40B4-BE49-F238E27FC236}">
                <a16:creationId xmlns:a16="http://schemas.microsoft.com/office/drawing/2014/main" id="{F14092F6-7F88-452E-8F20-63312B51918B}"/>
              </a:ext>
            </a:extLst>
          </p:cNvPr>
          <p:cNvPicPr>
            <a:picLocks noChangeAspect="1"/>
          </p:cNvPicPr>
          <p:nvPr/>
        </p:nvPicPr>
        <p:blipFill>
          <a:blip r:embed="rId3"/>
          <a:stretch>
            <a:fillRect/>
          </a:stretch>
        </p:blipFill>
        <p:spPr>
          <a:xfrm>
            <a:off x="0" y="6176963"/>
            <a:ext cx="12192000" cy="689102"/>
          </a:xfrm>
          <a:prstGeom prst="rect">
            <a:avLst/>
          </a:prstGeom>
        </p:spPr>
      </p:pic>
      <p:sp>
        <p:nvSpPr>
          <p:cNvPr id="6" name="Content Placeholder 2">
            <a:extLst>
              <a:ext uri="{FF2B5EF4-FFF2-40B4-BE49-F238E27FC236}">
                <a16:creationId xmlns:a16="http://schemas.microsoft.com/office/drawing/2014/main" id="{BB90A0C6-E2DD-974E-9983-D7034D43FA23}"/>
              </a:ext>
            </a:extLst>
          </p:cNvPr>
          <p:cNvSpPr txBox="1">
            <a:spLocks/>
          </p:cNvSpPr>
          <p:nvPr/>
        </p:nvSpPr>
        <p:spPr>
          <a:xfrm>
            <a:off x="838200" y="2796256"/>
            <a:ext cx="10515600" cy="6738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Undergraduate degree in Psychology </a:t>
            </a:r>
            <a:r>
              <a:rPr lang="en-US" sz="2400" dirty="0" smtClean="0"/>
              <a:t> and ABA preferred (PSYC 210, PSYC 365</a:t>
            </a:r>
            <a:r>
              <a:rPr lang="en-US" sz="2400" dirty="0"/>
              <a:t>, </a:t>
            </a:r>
            <a:r>
              <a:rPr lang="en-US" sz="2400" dirty="0" smtClean="0"/>
              <a:t> </a:t>
            </a:r>
            <a:r>
              <a:rPr lang="en-US" sz="2400" dirty="0"/>
              <a:t>PSYC </a:t>
            </a:r>
            <a:r>
              <a:rPr lang="en-US" sz="2400" dirty="0" smtClean="0"/>
              <a:t>397, </a:t>
            </a:r>
            <a:r>
              <a:rPr lang="en-US" sz="2400" dirty="0"/>
              <a:t>PSYC </a:t>
            </a:r>
            <a:r>
              <a:rPr lang="en-US" sz="2400" dirty="0" smtClean="0"/>
              <a:t>393, PSYC 411)</a:t>
            </a:r>
          </a:p>
          <a:p>
            <a:r>
              <a:rPr lang="en-US" sz="2400" dirty="0" smtClean="0"/>
              <a:t>UMBC undergraduate students who apply to grad school at UMBC receive a $1,000 check</a:t>
            </a:r>
            <a:endParaRPr lang="en-US" sz="2400" dirty="0"/>
          </a:p>
        </p:txBody>
      </p:sp>
      <p:sp>
        <p:nvSpPr>
          <p:cNvPr id="7" name="Content Placeholder 2">
            <a:extLst>
              <a:ext uri="{FF2B5EF4-FFF2-40B4-BE49-F238E27FC236}">
                <a16:creationId xmlns:a16="http://schemas.microsoft.com/office/drawing/2014/main" id="{45C770BA-5070-EF47-BACC-394309891547}"/>
              </a:ext>
            </a:extLst>
          </p:cNvPr>
          <p:cNvSpPr txBox="1">
            <a:spLocks/>
          </p:cNvSpPr>
          <p:nvPr/>
        </p:nvSpPr>
        <p:spPr>
          <a:xfrm>
            <a:off x="838200" y="3338832"/>
            <a:ext cx="10515600" cy="6826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8" name="Content Placeholder 2">
            <a:extLst>
              <a:ext uri="{FF2B5EF4-FFF2-40B4-BE49-F238E27FC236}">
                <a16:creationId xmlns:a16="http://schemas.microsoft.com/office/drawing/2014/main" id="{D582262B-0E8F-334C-9484-FB361A0815B2}"/>
              </a:ext>
            </a:extLst>
          </p:cNvPr>
          <p:cNvSpPr txBox="1">
            <a:spLocks/>
          </p:cNvSpPr>
          <p:nvPr/>
        </p:nvSpPr>
        <p:spPr>
          <a:xfrm>
            <a:off x="838200" y="2308174"/>
            <a:ext cx="10515600" cy="8249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GRE (</a:t>
            </a:r>
            <a:r>
              <a:rPr lang="en-US" b="1" dirty="0"/>
              <a:t>not</a:t>
            </a:r>
            <a:r>
              <a:rPr lang="en-US" dirty="0"/>
              <a:t> required this year)</a:t>
            </a:r>
          </a:p>
        </p:txBody>
      </p:sp>
    </p:spTree>
    <p:extLst>
      <p:ext uri="{BB962C8B-B14F-4D97-AF65-F5344CB8AC3E}">
        <p14:creationId xmlns:p14="http://schemas.microsoft.com/office/powerpoint/2010/main" val="603728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nodePh="1">
                                  <p:stCondLst>
                                    <p:cond delay="0"/>
                                  </p:stCondLst>
                                  <p:endCondLst>
                                    <p:cond evt="begin" delay="0">
                                      <p:tn val="17"/>
                                    </p:cond>
                                  </p:end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A9543-5CA2-4AFE-A615-B57E3A53FEF6}"/>
              </a:ext>
            </a:extLst>
          </p:cNvPr>
          <p:cNvSpPr>
            <a:spLocks noGrp="1"/>
          </p:cNvSpPr>
          <p:nvPr>
            <p:ph type="title"/>
          </p:nvPr>
        </p:nvSpPr>
        <p:spPr>
          <a:xfrm>
            <a:off x="0" y="0"/>
            <a:ext cx="12192000" cy="1825625"/>
          </a:xfrm>
          <a:solidFill>
            <a:schemeClr val="accent1">
              <a:lumMod val="50000"/>
            </a:schemeClr>
          </a:solidFill>
        </p:spPr>
        <p:txBody>
          <a:bodyPr/>
          <a:lstStyle/>
          <a:p>
            <a:pPr algn="ctr"/>
            <a:r>
              <a:rPr lang="en-US" dirty="0">
                <a:solidFill>
                  <a:schemeClr val="bg1"/>
                </a:solidFill>
              </a:rPr>
              <a:t>ABA Requirements</a:t>
            </a:r>
          </a:p>
        </p:txBody>
      </p:sp>
      <p:sp>
        <p:nvSpPr>
          <p:cNvPr id="3" name="Content Placeholder 2">
            <a:extLst>
              <a:ext uri="{FF2B5EF4-FFF2-40B4-BE49-F238E27FC236}">
                <a16:creationId xmlns:a16="http://schemas.microsoft.com/office/drawing/2014/main" id="{A8AB7C0B-063B-4CF5-9DE8-05B904BB1008}"/>
              </a:ext>
            </a:extLst>
          </p:cNvPr>
          <p:cNvSpPr>
            <a:spLocks noGrp="1"/>
          </p:cNvSpPr>
          <p:nvPr>
            <p:ph idx="1"/>
          </p:nvPr>
        </p:nvSpPr>
        <p:spPr/>
        <p:txBody>
          <a:bodyPr>
            <a:normAutofit/>
          </a:bodyPr>
          <a:lstStyle/>
          <a:p>
            <a:pPr marL="914400" lvl="1" indent="-457200">
              <a:buAutoNum type="arabicPeriod"/>
            </a:pPr>
            <a:endParaRPr lang="en-US" dirty="0"/>
          </a:p>
          <a:p>
            <a:pPr marL="914400" lvl="1" indent="-457200">
              <a:buAutoNum type="arabicPeriod"/>
            </a:pPr>
            <a:r>
              <a:rPr lang="en-US" sz="2800" dirty="0"/>
              <a:t>A personal statement</a:t>
            </a:r>
          </a:p>
          <a:p>
            <a:pPr marL="914400" lvl="1" indent="-457200">
              <a:buAutoNum type="arabicPeriod"/>
            </a:pPr>
            <a:r>
              <a:rPr lang="en-US" sz="2800" dirty="0"/>
              <a:t>A list of faculty with whom you would like to work and why</a:t>
            </a:r>
          </a:p>
          <a:p>
            <a:pPr marL="914400" lvl="1" indent="-457200">
              <a:buAutoNum type="arabicPeriod"/>
            </a:pPr>
            <a:r>
              <a:rPr lang="en-US" sz="2800" dirty="0"/>
              <a:t>A resume or CV</a:t>
            </a:r>
          </a:p>
          <a:p>
            <a:pPr marL="914400" lvl="1" indent="-457200">
              <a:buAutoNum type="arabicPeriod"/>
            </a:pPr>
            <a:r>
              <a:rPr lang="en-US" sz="2800" dirty="0"/>
              <a:t>Three letters of recommendation (2 from former professors recommended)</a:t>
            </a:r>
          </a:p>
        </p:txBody>
      </p:sp>
      <p:pic>
        <p:nvPicPr>
          <p:cNvPr id="4" name="Picture 3">
            <a:extLst>
              <a:ext uri="{FF2B5EF4-FFF2-40B4-BE49-F238E27FC236}">
                <a16:creationId xmlns:a16="http://schemas.microsoft.com/office/drawing/2014/main" id="{F14092F6-7F88-452E-8F20-63312B51918B}"/>
              </a:ext>
            </a:extLst>
          </p:cNvPr>
          <p:cNvPicPr>
            <a:picLocks noChangeAspect="1"/>
          </p:cNvPicPr>
          <p:nvPr/>
        </p:nvPicPr>
        <p:blipFill>
          <a:blip r:embed="rId3"/>
          <a:stretch>
            <a:fillRect/>
          </a:stretch>
        </p:blipFill>
        <p:spPr>
          <a:xfrm>
            <a:off x="0" y="6176963"/>
            <a:ext cx="12192000" cy="689102"/>
          </a:xfrm>
          <a:prstGeom prst="rect">
            <a:avLst/>
          </a:prstGeom>
        </p:spPr>
      </p:pic>
    </p:spTree>
    <p:extLst>
      <p:ext uri="{BB962C8B-B14F-4D97-AF65-F5344CB8AC3E}">
        <p14:creationId xmlns:p14="http://schemas.microsoft.com/office/powerpoint/2010/main" val="1133439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A9543-5CA2-4AFE-A615-B57E3A53FEF6}"/>
              </a:ext>
            </a:extLst>
          </p:cNvPr>
          <p:cNvSpPr>
            <a:spLocks noGrp="1"/>
          </p:cNvSpPr>
          <p:nvPr>
            <p:ph type="title"/>
          </p:nvPr>
        </p:nvSpPr>
        <p:spPr>
          <a:xfrm>
            <a:off x="0" y="0"/>
            <a:ext cx="12192000" cy="1825625"/>
          </a:xfrm>
          <a:solidFill>
            <a:schemeClr val="accent1">
              <a:lumMod val="50000"/>
            </a:schemeClr>
          </a:solidFill>
        </p:spPr>
        <p:txBody>
          <a:bodyPr/>
          <a:lstStyle/>
          <a:p>
            <a:pPr algn="ctr"/>
            <a:r>
              <a:rPr lang="en-US" dirty="0">
                <a:solidFill>
                  <a:schemeClr val="bg1"/>
                </a:solidFill>
              </a:rPr>
              <a:t>Resume versus CV</a:t>
            </a:r>
          </a:p>
        </p:txBody>
      </p:sp>
      <p:pic>
        <p:nvPicPr>
          <p:cNvPr id="4" name="Picture 3">
            <a:extLst>
              <a:ext uri="{FF2B5EF4-FFF2-40B4-BE49-F238E27FC236}">
                <a16:creationId xmlns:a16="http://schemas.microsoft.com/office/drawing/2014/main" id="{F14092F6-7F88-452E-8F20-63312B51918B}"/>
              </a:ext>
            </a:extLst>
          </p:cNvPr>
          <p:cNvPicPr>
            <a:picLocks noChangeAspect="1"/>
          </p:cNvPicPr>
          <p:nvPr/>
        </p:nvPicPr>
        <p:blipFill>
          <a:blip r:embed="rId3"/>
          <a:stretch>
            <a:fillRect/>
          </a:stretch>
        </p:blipFill>
        <p:spPr>
          <a:xfrm>
            <a:off x="0" y="6176963"/>
            <a:ext cx="12192000" cy="689102"/>
          </a:xfrm>
          <a:prstGeom prst="rect">
            <a:avLst/>
          </a:prstGeom>
        </p:spPr>
      </p:pic>
      <p:pic>
        <p:nvPicPr>
          <p:cNvPr id="3074" name="Picture 2" descr="Know the Differences Between a Resume and CV - Jobscan Blo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228144" y="1825625"/>
            <a:ext cx="7735712" cy="43513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2004130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A9543-5CA2-4AFE-A615-B57E3A53FEF6}"/>
              </a:ext>
            </a:extLst>
          </p:cNvPr>
          <p:cNvSpPr>
            <a:spLocks noGrp="1"/>
          </p:cNvSpPr>
          <p:nvPr>
            <p:ph type="title"/>
          </p:nvPr>
        </p:nvSpPr>
        <p:spPr>
          <a:xfrm>
            <a:off x="0" y="0"/>
            <a:ext cx="12192000" cy="1825625"/>
          </a:xfrm>
          <a:solidFill>
            <a:schemeClr val="accent1">
              <a:lumMod val="50000"/>
            </a:schemeClr>
          </a:solidFill>
        </p:spPr>
        <p:txBody>
          <a:bodyPr/>
          <a:lstStyle/>
          <a:p>
            <a:pPr algn="ctr"/>
            <a:r>
              <a:rPr lang="en-US" dirty="0">
                <a:solidFill>
                  <a:schemeClr val="bg1"/>
                </a:solidFill>
              </a:rPr>
              <a:t>Resume versus CV</a:t>
            </a:r>
          </a:p>
        </p:txBody>
      </p:sp>
      <p:sp>
        <p:nvSpPr>
          <p:cNvPr id="3" name="Content Placeholder 2">
            <a:extLst>
              <a:ext uri="{FF2B5EF4-FFF2-40B4-BE49-F238E27FC236}">
                <a16:creationId xmlns:a16="http://schemas.microsoft.com/office/drawing/2014/main" id="{A8AB7C0B-063B-4CF5-9DE8-05B904BB1008}"/>
              </a:ext>
            </a:extLst>
          </p:cNvPr>
          <p:cNvSpPr>
            <a:spLocks noGrp="1"/>
          </p:cNvSpPr>
          <p:nvPr>
            <p:ph idx="1"/>
          </p:nvPr>
        </p:nvSpPr>
        <p:spPr/>
        <p:txBody>
          <a:bodyPr vert="horz" lIns="91440" tIns="45720" rIns="91440" bIns="45720" rtlCol="0" anchor="t">
            <a:normAutofit/>
          </a:bodyPr>
          <a:lstStyle/>
          <a:p>
            <a:pPr lvl="1"/>
            <a:r>
              <a:rPr lang="en-US" sz="3200" dirty="0" smtClean="0"/>
              <a:t>Check </a:t>
            </a:r>
            <a:r>
              <a:rPr lang="en-US" sz="3200" dirty="0"/>
              <a:t>the application requirements for each program to see if they prefer one versus the other</a:t>
            </a:r>
            <a:endParaRPr lang="en-US" sz="3200" dirty="0">
              <a:cs typeface="Calibri"/>
            </a:endParaRPr>
          </a:p>
          <a:p>
            <a:pPr lvl="1"/>
            <a:r>
              <a:rPr lang="en-US" sz="3200" dirty="0"/>
              <a:t>It is better to prepare and submit a CV rather than a resume when applying to graduate school</a:t>
            </a:r>
            <a:endParaRPr lang="en-US" sz="3200" dirty="0">
              <a:cs typeface="Calibri"/>
            </a:endParaRPr>
          </a:p>
        </p:txBody>
      </p:sp>
      <p:pic>
        <p:nvPicPr>
          <p:cNvPr id="4" name="Picture 3">
            <a:extLst>
              <a:ext uri="{FF2B5EF4-FFF2-40B4-BE49-F238E27FC236}">
                <a16:creationId xmlns:a16="http://schemas.microsoft.com/office/drawing/2014/main" id="{F14092F6-7F88-452E-8F20-63312B51918B}"/>
              </a:ext>
            </a:extLst>
          </p:cNvPr>
          <p:cNvPicPr>
            <a:picLocks noChangeAspect="1"/>
          </p:cNvPicPr>
          <p:nvPr/>
        </p:nvPicPr>
        <p:blipFill>
          <a:blip r:embed="rId3"/>
          <a:stretch>
            <a:fillRect/>
          </a:stretch>
        </p:blipFill>
        <p:spPr>
          <a:xfrm>
            <a:off x="0" y="6176963"/>
            <a:ext cx="12192000" cy="689102"/>
          </a:xfrm>
          <a:prstGeom prst="rect">
            <a:avLst/>
          </a:prstGeom>
        </p:spPr>
      </p:pic>
    </p:spTree>
    <p:extLst>
      <p:ext uri="{BB962C8B-B14F-4D97-AF65-F5344CB8AC3E}">
        <p14:creationId xmlns:p14="http://schemas.microsoft.com/office/powerpoint/2010/main" val="18955167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A9543-5CA2-4AFE-A615-B57E3A53FEF6}"/>
              </a:ext>
            </a:extLst>
          </p:cNvPr>
          <p:cNvSpPr>
            <a:spLocks noGrp="1"/>
          </p:cNvSpPr>
          <p:nvPr>
            <p:ph type="title"/>
          </p:nvPr>
        </p:nvSpPr>
        <p:spPr>
          <a:xfrm>
            <a:off x="0" y="0"/>
            <a:ext cx="12192000" cy="1825625"/>
          </a:xfrm>
          <a:solidFill>
            <a:schemeClr val="accent1">
              <a:lumMod val="50000"/>
            </a:schemeClr>
          </a:solidFill>
        </p:spPr>
        <p:txBody>
          <a:bodyPr/>
          <a:lstStyle/>
          <a:p>
            <a:pPr algn="ctr"/>
            <a:r>
              <a:rPr lang="en-US" dirty="0">
                <a:solidFill>
                  <a:schemeClr val="bg1"/>
                </a:solidFill>
              </a:rPr>
              <a:t>Personal Statement</a:t>
            </a:r>
          </a:p>
        </p:txBody>
      </p:sp>
      <p:sp>
        <p:nvSpPr>
          <p:cNvPr id="3" name="Content Placeholder 2">
            <a:extLst>
              <a:ext uri="{FF2B5EF4-FFF2-40B4-BE49-F238E27FC236}">
                <a16:creationId xmlns:a16="http://schemas.microsoft.com/office/drawing/2014/main" id="{A8AB7C0B-063B-4CF5-9DE8-05B904BB1008}"/>
              </a:ext>
            </a:extLst>
          </p:cNvPr>
          <p:cNvSpPr>
            <a:spLocks noGrp="1"/>
          </p:cNvSpPr>
          <p:nvPr>
            <p:ph idx="1"/>
          </p:nvPr>
        </p:nvSpPr>
        <p:spPr/>
        <p:txBody>
          <a:bodyPr>
            <a:normAutofit/>
          </a:bodyPr>
          <a:lstStyle/>
          <a:p>
            <a:pPr lvl="1"/>
            <a:r>
              <a:rPr lang="en-US" dirty="0"/>
              <a:t> A way for the admissions committee to get to know you!</a:t>
            </a:r>
          </a:p>
          <a:p>
            <a:pPr lvl="1"/>
            <a:r>
              <a:rPr lang="en-US" dirty="0"/>
              <a:t>Should include: </a:t>
            </a:r>
          </a:p>
          <a:p>
            <a:pPr lvl="2"/>
            <a:r>
              <a:rPr lang="en-US" dirty="0"/>
              <a:t>An introductory paragraph </a:t>
            </a:r>
          </a:p>
          <a:p>
            <a:pPr lvl="2"/>
            <a:r>
              <a:rPr lang="en-US" dirty="0"/>
              <a:t>An overview of academic and clinical experiences that make you competitive</a:t>
            </a:r>
          </a:p>
          <a:p>
            <a:pPr lvl="2"/>
            <a:r>
              <a:rPr lang="en-US" dirty="0"/>
              <a:t>Address potential shortcomings</a:t>
            </a:r>
          </a:p>
          <a:p>
            <a:pPr lvl="2"/>
            <a:r>
              <a:rPr lang="en-US" dirty="0"/>
              <a:t>Career goals and how they relate to this specific Master’s program</a:t>
            </a:r>
          </a:p>
          <a:p>
            <a:pPr marL="914400" lvl="2" indent="0">
              <a:buNone/>
            </a:pPr>
            <a:endParaRPr lang="en-US" dirty="0"/>
          </a:p>
          <a:p>
            <a:pPr lvl="1"/>
            <a:r>
              <a:rPr lang="en-US" dirty="0"/>
              <a:t>Write it ahead of time and ask mentors for feedback!</a:t>
            </a:r>
          </a:p>
          <a:p>
            <a:pPr lvl="1"/>
            <a:r>
              <a:rPr lang="en-US" dirty="0"/>
              <a:t>No longer than 1-2 pages, unless otherwise specified</a:t>
            </a:r>
          </a:p>
          <a:p>
            <a:pPr lvl="1"/>
            <a:r>
              <a:rPr lang="en-US" dirty="0"/>
              <a:t>Make sure it is aligned with the application requirements</a:t>
            </a:r>
          </a:p>
        </p:txBody>
      </p:sp>
      <p:pic>
        <p:nvPicPr>
          <p:cNvPr id="4" name="Picture 3">
            <a:extLst>
              <a:ext uri="{FF2B5EF4-FFF2-40B4-BE49-F238E27FC236}">
                <a16:creationId xmlns:a16="http://schemas.microsoft.com/office/drawing/2014/main" id="{F14092F6-7F88-452E-8F20-63312B51918B}"/>
              </a:ext>
            </a:extLst>
          </p:cNvPr>
          <p:cNvPicPr>
            <a:picLocks noChangeAspect="1"/>
          </p:cNvPicPr>
          <p:nvPr/>
        </p:nvPicPr>
        <p:blipFill>
          <a:blip r:embed="rId3"/>
          <a:stretch>
            <a:fillRect/>
          </a:stretch>
        </p:blipFill>
        <p:spPr>
          <a:xfrm>
            <a:off x="0" y="6176963"/>
            <a:ext cx="12192000" cy="689102"/>
          </a:xfrm>
          <a:prstGeom prst="rect">
            <a:avLst/>
          </a:prstGeom>
        </p:spPr>
      </p:pic>
    </p:spTree>
    <p:extLst>
      <p:ext uri="{BB962C8B-B14F-4D97-AF65-F5344CB8AC3E}">
        <p14:creationId xmlns:p14="http://schemas.microsoft.com/office/powerpoint/2010/main" val="19581037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9F0717D-FA3A-483A-8D35-23639CF58D65}"/>
              </a:ext>
            </a:extLst>
          </p:cNvPr>
          <p:cNvSpPr>
            <a:spLocks noGrp="1"/>
          </p:cNvSpPr>
          <p:nvPr>
            <p:ph type="title"/>
          </p:nvPr>
        </p:nvSpPr>
        <p:spPr>
          <a:xfrm>
            <a:off x="0" y="1"/>
            <a:ext cx="12192000" cy="1690688"/>
          </a:xfrm>
          <a:solidFill>
            <a:schemeClr val="accent1">
              <a:lumMod val="50000"/>
            </a:schemeClr>
          </a:solidFill>
        </p:spPr>
        <p:txBody>
          <a:bodyPr/>
          <a:lstStyle/>
          <a:p>
            <a:pPr algn="ctr"/>
            <a:r>
              <a:rPr lang="en-US" dirty="0">
                <a:solidFill>
                  <a:schemeClr val="bg1"/>
                </a:solidFill>
              </a:rPr>
              <a:t>ABA Programs</a:t>
            </a:r>
          </a:p>
        </p:txBody>
      </p:sp>
      <p:sp>
        <p:nvSpPr>
          <p:cNvPr id="9" name="Content Placeholder 8">
            <a:extLst>
              <a:ext uri="{FF2B5EF4-FFF2-40B4-BE49-F238E27FC236}">
                <a16:creationId xmlns:a16="http://schemas.microsoft.com/office/drawing/2014/main" id="{DB709ED2-2131-4D85-91DC-F1C09C73D2ED}"/>
              </a:ext>
            </a:extLst>
          </p:cNvPr>
          <p:cNvSpPr>
            <a:spLocks noGrp="1"/>
          </p:cNvSpPr>
          <p:nvPr>
            <p:ph sz="half" idx="1"/>
          </p:nvPr>
        </p:nvSpPr>
        <p:spPr/>
        <p:txBody>
          <a:bodyPr>
            <a:normAutofit/>
          </a:bodyPr>
          <a:lstStyle/>
          <a:p>
            <a:r>
              <a:rPr lang="en-US" dirty="0"/>
              <a:t>University of the Pacific</a:t>
            </a:r>
          </a:p>
          <a:p>
            <a:r>
              <a:rPr lang="en-US" dirty="0"/>
              <a:t>University of Nevada, Reno</a:t>
            </a:r>
          </a:p>
          <a:p>
            <a:r>
              <a:rPr lang="en-US" dirty="0"/>
              <a:t>Columbia University </a:t>
            </a:r>
          </a:p>
          <a:p>
            <a:r>
              <a:rPr lang="en-US" dirty="0"/>
              <a:t>Queens College, CUNY</a:t>
            </a:r>
          </a:p>
          <a:p>
            <a:r>
              <a:rPr lang="en-US" dirty="0"/>
              <a:t>Hunter College, CUNY</a:t>
            </a:r>
          </a:p>
          <a:p>
            <a:r>
              <a:rPr lang="en-US" dirty="0"/>
              <a:t>Caldwell University </a:t>
            </a:r>
          </a:p>
          <a:p>
            <a:r>
              <a:rPr lang="en-US" dirty="0"/>
              <a:t>University of South Florida</a:t>
            </a:r>
          </a:p>
        </p:txBody>
      </p:sp>
      <p:sp>
        <p:nvSpPr>
          <p:cNvPr id="10" name="Content Placeholder 9">
            <a:extLst>
              <a:ext uri="{FF2B5EF4-FFF2-40B4-BE49-F238E27FC236}">
                <a16:creationId xmlns:a16="http://schemas.microsoft.com/office/drawing/2014/main" id="{977E7FEF-AF6B-4EEF-B513-2C9BBA17A8CE}"/>
              </a:ext>
            </a:extLst>
          </p:cNvPr>
          <p:cNvSpPr>
            <a:spLocks noGrp="1"/>
          </p:cNvSpPr>
          <p:nvPr>
            <p:ph sz="half" idx="2"/>
          </p:nvPr>
        </p:nvSpPr>
        <p:spPr/>
        <p:txBody>
          <a:bodyPr>
            <a:normAutofit/>
          </a:bodyPr>
          <a:lstStyle/>
          <a:p>
            <a:pPr marL="285750" indent="-285750"/>
            <a:r>
              <a:rPr lang="en-US" dirty="0"/>
              <a:t>Western Michigan University</a:t>
            </a:r>
          </a:p>
          <a:p>
            <a:pPr marL="285750" indent="-285750"/>
            <a:r>
              <a:rPr lang="en-US" dirty="0"/>
              <a:t>West Virginia University</a:t>
            </a:r>
          </a:p>
          <a:p>
            <a:pPr marL="285750" indent="-285750"/>
            <a:r>
              <a:rPr lang="en-US" dirty="0"/>
              <a:t>University of Kansas</a:t>
            </a:r>
          </a:p>
          <a:p>
            <a:pPr marL="285750" indent="-285750"/>
            <a:r>
              <a:rPr lang="en-US" dirty="0"/>
              <a:t>University of North Texas</a:t>
            </a:r>
          </a:p>
          <a:p>
            <a:pPr marL="285750" indent="-285750"/>
            <a:r>
              <a:rPr lang="en-US" dirty="0"/>
              <a:t>Florida Institute of Technology</a:t>
            </a:r>
          </a:p>
          <a:p>
            <a:pPr marL="285750" indent="-285750"/>
            <a:r>
              <a:rPr lang="en-US" dirty="0"/>
              <a:t>Western New England University</a:t>
            </a:r>
          </a:p>
          <a:p>
            <a:pPr marL="285750" indent="-285750"/>
            <a:r>
              <a:rPr lang="en-US" dirty="0"/>
              <a:t>University of Florida</a:t>
            </a:r>
          </a:p>
          <a:p>
            <a:endParaRPr lang="en-US" dirty="0"/>
          </a:p>
        </p:txBody>
      </p:sp>
      <p:pic>
        <p:nvPicPr>
          <p:cNvPr id="4" name="Picture 3">
            <a:extLst>
              <a:ext uri="{FF2B5EF4-FFF2-40B4-BE49-F238E27FC236}">
                <a16:creationId xmlns:a16="http://schemas.microsoft.com/office/drawing/2014/main" id="{F14092F6-7F88-452E-8F20-63312B51918B}"/>
              </a:ext>
            </a:extLst>
          </p:cNvPr>
          <p:cNvPicPr>
            <a:picLocks noChangeAspect="1"/>
          </p:cNvPicPr>
          <p:nvPr/>
        </p:nvPicPr>
        <p:blipFill>
          <a:blip r:embed="rId3"/>
          <a:stretch>
            <a:fillRect/>
          </a:stretch>
        </p:blipFill>
        <p:spPr>
          <a:xfrm>
            <a:off x="0" y="6176963"/>
            <a:ext cx="12192000" cy="689102"/>
          </a:xfrm>
          <a:prstGeom prst="rect">
            <a:avLst/>
          </a:prstGeom>
        </p:spPr>
      </p:pic>
    </p:spTree>
    <p:extLst>
      <p:ext uri="{BB962C8B-B14F-4D97-AF65-F5344CB8AC3E}">
        <p14:creationId xmlns:p14="http://schemas.microsoft.com/office/powerpoint/2010/main" val="398710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3F7AD85-FE02-2346-B301-0FC683BEB8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6293" y="381977"/>
            <a:ext cx="6476023" cy="6476023"/>
          </a:xfrm>
          <a:prstGeom prst="rect">
            <a:avLst/>
          </a:prstGeom>
        </p:spPr>
      </p:pic>
    </p:spTree>
    <p:extLst>
      <p:ext uri="{BB962C8B-B14F-4D97-AF65-F5344CB8AC3E}">
        <p14:creationId xmlns:p14="http://schemas.microsoft.com/office/powerpoint/2010/main" val="33559447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A9543-5CA2-4AFE-A615-B57E3A53FEF6}"/>
              </a:ext>
            </a:extLst>
          </p:cNvPr>
          <p:cNvSpPr>
            <a:spLocks noGrp="1"/>
          </p:cNvSpPr>
          <p:nvPr>
            <p:ph type="title"/>
          </p:nvPr>
        </p:nvSpPr>
        <p:spPr>
          <a:xfrm>
            <a:off x="0" y="0"/>
            <a:ext cx="12192000" cy="1825625"/>
          </a:xfrm>
          <a:solidFill>
            <a:schemeClr val="accent1">
              <a:lumMod val="50000"/>
            </a:schemeClr>
          </a:solidFill>
        </p:spPr>
        <p:txBody>
          <a:bodyPr/>
          <a:lstStyle/>
          <a:p>
            <a:pPr algn="ctr"/>
            <a:r>
              <a:rPr lang="en-US" dirty="0" smtClean="0">
                <a:solidFill>
                  <a:schemeClr val="bg1"/>
                </a:solidFill>
              </a:rPr>
              <a:t>APPLIED </a:t>
            </a:r>
            <a:r>
              <a:rPr lang="en-US" dirty="0">
                <a:solidFill>
                  <a:schemeClr val="bg1"/>
                </a:solidFill>
              </a:rPr>
              <a:t>BEHAVIOR ANALYSIS</a:t>
            </a:r>
          </a:p>
        </p:txBody>
      </p:sp>
      <p:pic>
        <p:nvPicPr>
          <p:cNvPr id="4" name="Picture 3">
            <a:extLst>
              <a:ext uri="{FF2B5EF4-FFF2-40B4-BE49-F238E27FC236}">
                <a16:creationId xmlns:a16="http://schemas.microsoft.com/office/drawing/2014/main" id="{F14092F6-7F88-452E-8F20-63312B51918B}"/>
              </a:ext>
            </a:extLst>
          </p:cNvPr>
          <p:cNvPicPr>
            <a:picLocks noChangeAspect="1"/>
          </p:cNvPicPr>
          <p:nvPr/>
        </p:nvPicPr>
        <p:blipFill>
          <a:blip r:embed="rId3"/>
          <a:stretch>
            <a:fillRect/>
          </a:stretch>
        </p:blipFill>
        <p:spPr>
          <a:xfrm>
            <a:off x="0" y="6176963"/>
            <a:ext cx="12192000" cy="689102"/>
          </a:xfrm>
          <a:prstGeom prst="rect">
            <a:avLst/>
          </a:prstGeom>
        </p:spPr>
      </p:pic>
      <p:pic>
        <p:nvPicPr>
          <p:cNvPr id="1026" name="Picture 2" descr="Science - Milford Mill Academy"/>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087688" y="1865910"/>
            <a:ext cx="6463408" cy="430549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3749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A9543-5CA2-4AFE-A615-B57E3A53FEF6}"/>
              </a:ext>
            </a:extLst>
          </p:cNvPr>
          <p:cNvSpPr>
            <a:spLocks noGrp="1"/>
          </p:cNvSpPr>
          <p:nvPr>
            <p:ph type="title"/>
          </p:nvPr>
        </p:nvSpPr>
        <p:spPr>
          <a:xfrm>
            <a:off x="0" y="0"/>
            <a:ext cx="12192000" cy="1825625"/>
          </a:xfrm>
          <a:solidFill>
            <a:schemeClr val="accent1">
              <a:lumMod val="50000"/>
            </a:schemeClr>
          </a:solidFill>
        </p:spPr>
        <p:txBody>
          <a:bodyPr/>
          <a:lstStyle/>
          <a:p>
            <a:pPr algn="ctr"/>
            <a:r>
              <a:rPr lang="en-US" dirty="0">
                <a:solidFill>
                  <a:schemeClr val="bg1"/>
                </a:solidFill>
              </a:rPr>
              <a:t>SABAS 2020-2021 Officers</a:t>
            </a:r>
          </a:p>
        </p:txBody>
      </p:sp>
      <p:pic>
        <p:nvPicPr>
          <p:cNvPr id="4" name="Picture 3">
            <a:extLst>
              <a:ext uri="{FF2B5EF4-FFF2-40B4-BE49-F238E27FC236}">
                <a16:creationId xmlns:a16="http://schemas.microsoft.com/office/drawing/2014/main" id="{F14092F6-7F88-452E-8F20-63312B51918B}"/>
              </a:ext>
            </a:extLst>
          </p:cNvPr>
          <p:cNvPicPr>
            <a:picLocks noChangeAspect="1"/>
          </p:cNvPicPr>
          <p:nvPr/>
        </p:nvPicPr>
        <p:blipFill>
          <a:blip r:embed="rId3"/>
          <a:stretch>
            <a:fillRect/>
          </a:stretch>
        </p:blipFill>
        <p:spPr>
          <a:xfrm>
            <a:off x="0" y="6220805"/>
            <a:ext cx="12192000" cy="689102"/>
          </a:xfrm>
          <a:prstGeom prst="rect">
            <a:avLst/>
          </a:prstGeom>
        </p:spPr>
      </p:pic>
      <p:pic>
        <p:nvPicPr>
          <p:cNvPr id="2050" name="Picture 2" descr="https://lh4.googleusercontent.com/dEBlhRlwQVgJd5iHfpAzATQYJ2D3_JlAJt3jBMHibGmDurzyGjyTWIatxAF6OWq3PnMrKrOxnvJIr9DdXd8g8cgG7qbSDEcJrqBaT1vv73X24ct5u_ZeKcy_eXI_U6DyBxxXeY6Wh0o"/>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4259" y="1813977"/>
            <a:ext cx="1951900" cy="260253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https://lh3.googleusercontent.com/iBJyViCGOhjz_lIvuAbEFBppSWk3wGEoZt9DoXvi_A88Du5gDtCsljVtsp_s9VEjtkB8CAPeB6bA3SsNHGZhHiA9lNStiYGTlkwCM22yT6YO1DrGti3VmcsgB0P798HEJJHq15_KCTA"/>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rot="5400000" flipH="1">
            <a:off x="1756498" y="2145341"/>
            <a:ext cx="2616916" cy="196268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4" name="Picture 6" descr="https://lh3.googleusercontent.com/-9r9dh0JoTG3g8PWYtlN_Wwy82mMivS36dYQlMkR97zSu5pWaKrgMr7vuzh_bYZ5yrOTYZa3FbcU4uhXjBp27YeEq1rqDc4UsJFM457BQE3ONFYl8IdKJz3CYeG45t3zgWrR_ffkjSY"/>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4143753" y="1825187"/>
            <a:ext cx="1952247" cy="260299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6" name="Picture 8" descr="https://lh3.googleusercontent.com/CFd8KdgAO4wzHoFz_nc3T0_OwCYMDGBGo4nz80mDceMj921IFv5guf62wiTiG99AsMAYMFiRkKjiXVSXy7N9H4Za4b-HqEx0iVIcb_7-Qe7DP8bJl4euCv1SP6EtVh2PnwKCHPZo73c"/>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6213053" y="1817564"/>
            <a:ext cx="1464240" cy="260309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8" name="Picture 10" descr="https://lh3.googleusercontent.com/9xVl_sJ4rCgVdWOJwpkPN-Qiwu_ufuKH5EOYCbmKc4TcnLvmzIyBsgPn4wi6eDMl4l6Zg52TZZAJ04EXhntj_R5JXzeAiha-wCnbFrDXohaik9OduH9hJY0RrWmXX6B03BmBcEWTmNs"/>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7771078" y="1825417"/>
            <a:ext cx="2028393" cy="260232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1698" y="4427745"/>
            <a:ext cx="12192000" cy="400110"/>
          </a:xfrm>
          <a:prstGeom prst="rect">
            <a:avLst/>
          </a:prstGeom>
          <a:noFill/>
        </p:spPr>
        <p:txBody>
          <a:bodyPr wrap="square" rtlCol="0">
            <a:spAutoFit/>
          </a:bodyPr>
          <a:lstStyle/>
          <a:p>
            <a:r>
              <a:rPr lang="en-US" sz="2000" dirty="0">
                <a:latin typeface="Gabriola" panose="04040605051002020D02" pitchFamily="82" charset="0"/>
              </a:rPr>
              <a:t>    Meghan Sonja </a:t>
            </a:r>
            <a:r>
              <a:rPr lang="en-US" sz="2000" dirty="0" err="1">
                <a:latin typeface="Gabriola" panose="04040605051002020D02" pitchFamily="82" charset="0"/>
              </a:rPr>
              <a:t>Ceribo</a:t>
            </a:r>
            <a:r>
              <a:rPr lang="en-US" sz="2000" dirty="0">
                <a:latin typeface="Gabriola" panose="04040605051002020D02" pitchFamily="82" charset="0"/>
              </a:rPr>
              <a:t>         Ann Jeanette Santos             Courtney Arrington       Shannon </a:t>
            </a:r>
            <a:r>
              <a:rPr lang="en-US" sz="2000" dirty="0" err="1">
                <a:latin typeface="Gabriola" panose="04040605051002020D02" pitchFamily="82" charset="0"/>
              </a:rPr>
              <a:t>Bissondial</a:t>
            </a:r>
            <a:r>
              <a:rPr lang="en-US" sz="2000" dirty="0">
                <a:latin typeface="Gabriola" panose="04040605051002020D02" pitchFamily="82" charset="0"/>
              </a:rPr>
              <a:t>          </a:t>
            </a:r>
            <a:r>
              <a:rPr lang="en-US" sz="2000" dirty="0" err="1">
                <a:latin typeface="Gabriola" panose="04040605051002020D02" pitchFamily="82" charset="0"/>
              </a:rPr>
              <a:t>Zohaa</a:t>
            </a:r>
            <a:r>
              <a:rPr lang="en-US" sz="2000" dirty="0">
                <a:latin typeface="Gabriola" panose="04040605051002020D02" pitchFamily="82" charset="0"/>
              </a:rPr>
              <a:t> Awan                         Claire </a:t>
            </a:r>
            <a:r>
              <a:rPr lang="en-US" sz="2000" dirty="0" err="1">
                <a:latin typeface="Gabriola" panose="04040605051002020D02" pitchFamily="82" charset="0"/>
              </a:rPr>
              <a:t>McCaulley</a:t>
            </a:r>
            <a:endParaRPr lang="en-US" sz="2000" dirty="0">
              <a:latin typeface="Gabriola" panose="04040605051002020D02" pitchFamily="82" charset="0"/>
            </a:endParaRPr>
          </a:p>
        </p:txBody>
      </p:sp>
      <p:pic>
        <p:nvPicPr>
          <p:cNvPr id="2060" name="Picture 12" descr="https://lh4.googleusercontent.com/K6lZMVH8Bk71oUyEb2pH6C4TrOJHst6ybVTAZ98tiZTirks2aiWwg7G5XRAM7SQXPmXK16DdTurb2MAIIyGcSCpBFBvg4ku80_n4uQPG_6wAOrEeCWbPeTBqafJNUh4LlEBVcpKqsi4"/>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9893256" y="1825625"/>
            <a:ext cx="2204959" cy="257923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0041" y="4716119"/>
            <a:ext cx="11768521" cy="400110"/>
          </a:xfrm>
          <a:prstGeom prst="rect">
            <a:avLst/>
          </a:prstGeom>
          <a:noFill/>
        </p:spPr>
        <p:txBody>
          <a:bodyPr wrap="square" rtlCol="0">
            <a:spAutoFit/>
          </a:bodyPr>
          <a:lstStyle/>
          <a:p>
            <a:r>
              <a:rPr lang="en-US" sz="2000" dirty="0">
                <a:latin typeface="Gabriola" panose="04040605051002020D02" pitchFamily="82" charset="0"/>
              </a:rPr>
              <a:t>       President	          Vice-President                           Secretary                         Treasurer               Event Coordinator	   Public Relations</a:t>
            </a:r>
          </a:p>
        </p:txBody>
      </p:sp>
    </p:spTree>
    <p:extLst>
      <p:ext uri="{BB962C8B-B14F-4D97-AF65-F5344CB8AC3E}">
        <p14:creationId xmlns:p14="http://schemas.microsoft.com/office/powerpoint/2010/main" val="18061836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A9543-5CA2-4AFE-A615-B57E3A53FEF6}"/>
              </a:ext>
            </a:extLst>
          </p:cNvPr>
          <p:cNvSpPr>
            <a:spLocks noGrp="1"/>
          </p:cNvSpPr>
          <p:nvPr>
            <p:ph type="title"/>
          </p:nvPr>
        </p:nvSpPr>
        <p:spPr>
          <a:xfrm>
            <a:off x="0" y="0"/>
            <a:ext cx="12192000" cy="1825625"/>
          </a:xfrm>
          <a:solidFill>
            <a:schemeClr val="accent1">
              <a:lumMod val="50000"/>
            </a:schemeClr>
          </a:solidFill>
        </p:spPr>
        <p:txBody>
          <a:bodyPr/>
          <a:lstStyle/>
          <a:p>
            <a:pPr algn="ctr"/>
            <a:r>
              <a:rPr lang="en-US" dirty="0" smtClean="0">
                <a:solidFill>
                  <a:schemeClr val="bg1"/>
                </a:solidFill>
              </a:rPr>
              <a:t>ABA FACULTY</a:t>
            </a:r>
            <a:endParaRPr lang="en-US" dirty="0">
              <a:solidFill>
                <a:schemeClr val="bg1"/>
              </a:solidFill>
            </a:endParaRPr>
          </a:p>
        </p:txBody>
      </p:sp>
      <p:pic>
        <p:nvPicPr>
          <p:cNvPr id="4" name="Picture 3">
            <a:extLst>
              <a:ext uri="{FF2B5EF4-FFF2-40B4-BE49-F238E27FC236}">
                <a16:creationId xmlns:a16="http://schemas.microsoft.com/office/drawing/2014/main" id="{F14092F6-7F88-452E-8F20-63312B51918B}"/>
              </a:ext>
            </a:extLst>
          </p:cNvPr>
          <p:cNvPicPr>
            <a:picLocks noChangeAspect="1"/>
          </p:cNvPicPr>
          <p:nvPr/>
        </p:nvPicPr>
        <p:blipFill>
          <a:blip r:embed="rId3"/>
          <a:stretch>
            <a:fillRect/>
          </a:stretch>
        </p:blipFill>
        <p:spPr>
          <a:xfrm>
            <a:off x="0" y="6220805"/>
            <a:ext cx="12192000" cy="689102"/>
          </a:xfrm>
          <a:prstGeom prst="rect">
            <a:avLst/>
          </a:prstGeom>
        </p:spPr>
      </p:pic>
      <p:sp>
        <p:nvSpPr>
          <p:cNvPr id="3" name="TextBox 2"/>
          <p:cNvSpPr txBox="1"/>
          <p:nvPr/>
        </p:nvSpPr>
        <p:spPr>
          <a:xfrm>
            <a:off x="-51698" y="4427745"/>
            <a:ext cx="12192000" cy="523220"/>
          </a:xfrm>
          <a:prstGeom prst="rect">
            <a:avLst/>
          </a:prstGeom>
          <a:noFill/>
        </p:spPr>
        <p:txBody>
          <a:bodyPr wrap="square" rtlCol="0">
            <a:spAutoFit/>
          </a:bodyPr>
          <a:lstStyle/>
          <a:p>
            <a:r>
              <a:rPr lang="en-US" sz="2000" dirty="0" smtClean="0">
                <a:latin typeface="Gabriola" panose="04040605051002020D02" pitchFamily="82" charset="0"/>
              </a:rPr>
              <a:t>	</a:t>
            </a:r>
            <a:r>
              <a:rPr lang="en-US" sz="2800" dirty="0" smtClean="0">
                <a:latin typeface="Gabriola" panose="04040605051002020D02" pitchFamily="82" charset="0"/>
              </a:rPr>
              <a:t>Dr.  John </a:t>
            </a:r>
            <a:r>
              <a:rPr lang="en-US" sz="2800" dirty="0" err="1" smtClean="0">
                <a:latin typeface="Gabriola" panose="04040605051002020D02" pitchFamily="82" charset="0"/>
              </a:rPr>
              <a:t>Borrero</a:t>
            </a:r>
            <a:r>
              <a:rPr lang="en-US" sz="2800" dirty="0" smtClean="0">
                <a:latin typeface="Gabriola" panose="04040605051002020D02" pitchFamily="82" charset="0"/>
              </a:rPr>
              <a:t>		   Dr. Mirela Cengher 		      Dr. </a:t>
            </a:r>
            <a:r>
              <a:rPr lang="en-US" sz="2800" dirty="0" err="1" smtClean="0">
                <a:latin typeface="Gabriola" panose="04040605051002020D02" pitchFamily="82" charset="0"/>
              </a:rPr>
              <a:t>Adithyan</a:t>
            </a:r>
            <a:r>
              <a:rPr lang="en-US" sz="2800" dirty="0" smtClean="0">
                <a:latin typeface="Gabriola" panose="04040605051002020D02" pitchFamily="82" charset="0"/>
              </a:rPr>
              <a:t> </a:t>
            </a:r>
            <a:r>
              <a:rPr lang="en-US" sz="2800" dirty="0" err="1" smtClean="0">
                <a:latin typeface="Gabriola" panose="04040605051002020D02" pitchFamily="82" charset="0"/>
              </a:rPr>
              <a:t>Rajaraman</a:t>
            </a:r>
            <a:endParaRPr lang="en-US" sz="2000" dirty="0">
              <a:latin typeface="Gabriola" panose="04040605051002020D02" pitchFamily="82" charset="0"/>
            </a:endParaRPr>
          </a:p>
        </p:txBody>
      </p:sp>
      <p:pic>
        <p:nvPicPr>
          <p:cNvPr id="6" name="Picture 2" descr="John C. BORRERO | Associate Professor | Ph.D. | University of Maryland,  Baltimore County, Maryland | UMBC | Department of Psycholog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409" y="1825626"/>
            <a:ext cx="2602119" cy="260212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6" descr="https://psychology.umbc.edu/files/2019/09/Cengher-300x2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2148" y="2012371"/>
            <a:ext cx="3623060" cy="241537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8" descr="https://psychology.umbc.edu/files/2019/09/UMBc_PSYC_2019-5.jpg"/>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207828" y="2012371"/>
            <a:ext cx="3621917" cy="241801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71781" y="4833320"/>
            <a:ext cx="11768521" cy="954107"/>
          </a:xfrm>
          <a:prstGeom prst="rect">
            <a:avLst/>
          </a:prstGeom>
          <a:noFill/>
        </p:spPr>
        <p:txBody>
          <a:bodyPr wrap="square" rtlCol="0">
            <a:spAutoFit/>
          </a:bodyPr>
          <a:lstStyle/>
          <a:p>
            <a:r>
              <a:rPr lang="en-US" sz="2800" dirty="0">
                <a:latin typeface="Gabriola" panose="04040605051002020D02" pitchFamily="82" charset="0"/>
              </a:rPr>
              <a:t>     </a:t>
            </a:r>
            <a:r>
              <a:rPr lang="en-US" sz="2800" dirty="0" smtClean="0">
                <a:latin typeface="Gabriola" panose="04040605051002020D02" pitchFamily="82" charset="0"/>
              </a:rPr>
              <a:t> Associate Professor		           Assistant Professor 		     Assistant Professor			</a:t>
            </a:r>
            <a:endParaRPr lang="en-US" sz="2800" dirty="0">
              <a:latin typeface="Gabriola" panose="04040605051002020D02" pitchFamily="82" charset="0"/>
            </a:endParaRPr>
          </a:p>
        </p:txBody>
      </p:sp>
    </p:spTree>
    <p:extLst>
      <p:ext uri="{BB962C8B-B14F-4D97-AF65-F5344CB8AC3E}">
        <p14:creationId xmlns:p14="http://schemas.microsoft.com/office/powerpoint/2010/main" val="41246077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A9543-5CA2-4AFE-A615-B57E3A53FEF6}"/>
              </a:ext>
            </a:extLst>
          </p:cNvPr>
          <p:cNvSpPr>
            <a:spLocks noGrp="1"/>
          </p:cNvSpPr>
          <p:nvPr>
            <p:ph type="title"/>
          </p:nvPr>
        </p:nvSpPr>
        <p:spPr>
          <a:xfrm>
            <a:off x="0" y="0"/>
            <a:ext cx="12192000" cy="1825625"/>
          </a:xfrm>
          <a:solidFill>
            <a:schemeClr val="accent1">
              <a:lumMod val="50000"/>
            </a:schemeClr>
          </a:solidFill>
        </p:spPr>
        <p:txBody>
          <a:bodyPr/>
          <a:lstStyle/>
          <a:p>
            <a:pPr algn="ctr"/>
            <a:r>
              <a:rPr lang="en-US" dirty="0">
                <a:solidFill>
                  <a:schemeClr val="bg1"/>
                </a:solidFill>
              </a:rPr>
              <a:t>UPCOMING SABAS EVENTS</a:t>
            </a:r>
          </a:p>
        </p:txBody>
      </p:sp>
      <p:sp>
        <p:nvSpPr>
          <p:cNvPr id="3" name="Content Placeholder 2">
            <a:extLst>
              <a:ext uri="{FF2B5EF4-FFF2-40B4-BE49-F238E27FC236}">
                <a16:creationId xmlns:a16="http://schemas.microsoft.com/office/drawing/2014/main" id="{A8AB7C0B-063B-4CF5-9DE8-05B904BB1008}"/>
              </a:ext>
            </a:extLst>
          </p:cNvPr>
          <p:cNvSpPr>
            <a:spLocks noGrp="1"/>
          </p:cNvSpPr>
          <p:nvPr>
            <p:ph idx="1"/>
          </p:nvPr>
        </p:nvSpPr>
        <p:spPr/>
        <p:txBody>
          <a:bodyPr vert="horz" lIns="91440" tIns="45720" rIns="91440" bIns="45720" rtlCol="0" anchor="t">
            <a:normAutofit/>
          </a:bodyPr>
          <a:lstStyle/>
          <a:p>
            <a:endParaRPr lang="en-US" dirty="0"/>
          </a:p>
          <a:p>
            <a:pPr marL="0" indent="0">
              <a:buNone/>
            </a:pPr>
            <a:r>
              <a:rPr lang="en-US" sz="4800" dirty="0"/>
              <a:t>Our LAST event of the semester!</a:t>
            </a:r>
          </a:p>
          <a:p>
            <a:r>
              <a:rPr lang="en-US" sz="4800" dirty="0">
                <a:solidFill>
                  <a:srgbClr val="000000"/>
                </a:solidFill>
                <a:cs typeface="Calibri"/>
              </a:rPr>
              <a:t> </a:t>
            </a:r>
            <a:r>
              <a:rPr lang="en-US" sz="3400" dirty="0">
                <a:solidFill>
                  <a:srgbClr val="000000"/>
                </a:solidFill>
                <a:cs typeface="Calibri"/>
              </a:rPr>
              <a:t>The SABAS team would like to host something </a:t>
            </a:r>
            <a:r>
              <a:rPr lang="en-US" sz="3400" i="1" dirty="0">
                <a:solidFill>
                  <a:schemeClr val="accent1"/>
                </a:solidFill>
                <a:cs typeface="Calibri"/>
              </a:rPr>
              <a:t>fun and interactive</a:t>
            </a:r>
            <a:r>
              <a:rPr lang="en-US" sz="3400" dirty="0">
                <a:solidFill>
                  <a:schemeClr val="accent1"/>
                </a:solidFill>
                <a:cs typeface="Calibri"/>
              </a:rPr>
              <a:t> </a:t>
            </a:r>
            <a:r>
              <a:rPr lang="en-US" sz="3400" dirty="0">
                <a:solidFill>
                  <a:srgbClr val="000000"/>
                </a:solidFill>
                <a:cs typeface="Calibri"/>
              </a:rPr>
              <a:t>with our newfound community, so please keep an eye out for an announcement nearing the end of the semester!</a:t>
            </a:r>
          </a:p>
        </p:txBody>
      </p:sp>
      <p:pic>
        <p:nvPicPr>
          <p:cNvPr id="4" name="Picture 3">
            <a:extLst>
              <a:ext uri="{FF2B5EF4-FFF2-40B4-BE49-F238E27FC236}">
                <a16:creationId xmlns:a16="http://schemas.microsoft.com/office/drawing/2014/main" id="{F14092F6-7F88-452E-8F20-63312B51918B}"/>
              </a:ext>
            </a:extLst>
          </p:cNvPr>
          <p:cNvPicPr>
            <a:picLocks noChangeAspect="1"/>
          </p:cNvPicPr>
          <p:nvPr/>
        </p:nvPicPr>
        <p:blipFill>
          <a:blip r:embed="rId3"/>
          <a:stretch>
            <a:fillRect/>
          </a:stretch>
        </p:blipFill>
        <p:spPr>
          <a:xfrm>
            <a:off x="0" y="6176963"/>
            <a:ext cx="12192000" cy="689102"/>
          </a:xfrm>
          <a:prstGeom prst="rect">
            <a:avLst/>
          </a:prstGeom>
        </p:spPr>
      </p:pic>
    </p:spTree>
    <p:extLst>
      <p:ext uri="{BB962C8B-B14F-4D97-AF65-F5344CB8AC3E}">
        <p14:creationId xmlns:p14="http://schemas.microsoft.com/office/powerpoint/2010/main" val="10823970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A9543-5CA2-4AFE-A615-B57E3A53FEF6}"/>
              </a:ext>
            </a:extLst>
          </p:cNvPr>
          <p:cNvSpPr>
            <a:spLocks noGrp="1"/>
          </p:cNvSpPr>
          <p:nvPr>
            <p:ph type="title"/>
          </p:nvPr>
        </p:nvSpPr>
        <p:spPr>
          <a:xfrm>
            <a:off x="0" y="0"/>
            <a:ext cx="12192000" cy="1825625"/>
          </a:xfrm>
          <a:solidFill>
            <a:schemeClr val="accent1">
              <a:lumMod val="50000"/>
            </a:schemeClr>
          </a:solidFill>
        </p:spPr>
        <p:txBody>
          <a:bodyPr/>
          <a:lstStyle/>
          <a:p>
            <a:pPr algn="ctr"/>
            <a:r>
              <a:rPr lang="en-US" dirty="0">
                <a:solidFill>
                  <a:schemeClr val="bg1"/>
                </a:solidFill>
              </a:rPr>
              <a:t>Grad School &amp; Resume and Curriculum Vitae Workshop</a:t>
            </a:r>
          </a:p>
        </p:txBody>
      </p:sp>
      <p:sp>
        <p:nvSpPr>
          <p:cNvPr id="3" name="Content Placeholder 2">
            <a:extLst>
              <a:ext uri="{FF2B5EF4-FFF2-40B4-BE49-F238E27FC236}">
                <a16:creationId xmlns:a16="http://schemas.microsoft.com/office/drawing/2014/main" id="{A8AB7C0B-063B-4CF5-9DE8-05B904BB1008}"/>
              </a:ext>
            </a:extLst>
          </p:cNvPr>
          <p:cNvSpPr>
            <a:spLocks noGrp="1"/>
          </p:cNvSpPr>
          <p:nvPr>
            <p:ph idx="1"/>
          </p:nvPr>
        </p:nvSpPr>
        <p:spPr/>
        <p:txBody>
          <a:bodyPr/>
          <a:lstStyle/>
          <a:p>
            <a:endParaRPr lang="en-US" dirty="0"/>
          </a:p>
          <a:p>
            <a:pPr marL="514350" indent="-514350">
              <a:buAutoNum type="arabicPeriod"/>
            </a:pPr>
            <a:r>
              <a:rPr lang="en-US" dirty="0"/>
              <a:t>Application r</a:t>
            </a:r>
            <a:r>
              <a:rPr lang="en-US" dirty="0" smtClean="0"/>
              <a:t>equirements</a:t>
            </a:r>
            <a:endParaRPr lang="en-US" dirty="0"/>
          </a:p>
          <a:p>
            <a:pPr marL="0" indent="0">
              <a:buNone/>
            </a:pPr>
            <a:endParaRPr lang="en-US" dirty="0"/>
          </a:p>
          <a:p>
            <a:pPr marL="514350" indent="-514350">
              <a:buAutoNum type="arabicPeriod" startAt="2"/>
            </a:pPr>
            <a:r>
              <a:rPr lang="en-US" dirty="0"/>
              <a:t>Type of </a:t>
            </a:r>
            <a:r>
              <a:rPr lang="en-US" dirty="0" smtClean="0"/>
              <a:t>program</a:t>
            </a:r>
            <a:endParaRPr lang="en-US" dirty="0"/>
          </a:p>
          <a:p>
            <a:pPr marL="514350" indent="-514350">
              <a:buAutoNum type="arabicPeriod" startAt="2"/>
            </a:pPr>
            <a:endParaRPr lang="en-US" dirty="0"/>
          </a:p>
          <a:p>
            <a:pPr marL="514350" indent="-514350">
              <a:buAutoNum type="arabicPeriod" startAt="2"/>
            </a:pPr>
            <a:r>
              <a:rPr lang="en-US" dirty="0"/>
              <a:t>What do YOU want from a program?</a:t>
            </a:r>
          </a:p>
        </p:txBody>
      </p:sp>
      <p:pic>
        <p:nvPicPr>
          <p:cNvPr id="4" name="Picture 3">
            <a:extLst>
              <a:ext uri="{FF2B5EF4-FFF2-40B4-BE49-F238E27FC236}">
                <a16:creationId xmlns:a16="http://schemas.microsoft.com/office/drawing/2014/main" id="{F14092F6-7F88-452E-8F20-63312B51918B}"/>
              </a:ext>
            </a:extLst>
          </p:cNvPr>
          <p:cNvPicPr>
            <a:picLocks noChangeAspect="1"/>
          </p:cNvPicPr>
          <p:nvPr/>
        </p:nvPicPr>
        <p:blipFill>
          <a:blip r:embed="rId3"/>
          <a:stretch>
            <a:fillRect/>
          </a:stretch>
        </p:blipFill>
        <p:spPr>
          <a:xfrm>
            <a:off x="0" y="6176963"/>
            <a:ext cx="12192000" cy="689102"/>
          </a:xfrm>
          <a:prstGeom prst="rect">
            <a:avLst/>
          </a:prstGeom>
        </p:spPr>
      </p:pic>
    </p:spTree>
    <p:extLst>
      <p:ext uri="{BB962C8B-B14F-4D97-AF65-F5344CB8AC3E}">
        <p14:creationId xmlns:p14="http://schemas.microsoft.com/office/powerpoint/2010/main" val="365669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A9543-5CA2-4AFE-A615-B57E3A53FEF6}"/>
              </a:ext>
            </a:extLst>
          </p:cNvPr>
          <p:cNvSpPr>
            <a:spLocks noGrp="1"/>
          </p:cNvSpPr>
          <p:nvPr>
            <p:ph type="title"/>
          </p:nvPr>
        </p:nvSpPr>
        <p:spPr>
          <a:xfrm>
            <a:off x="0" y="0"/>
            <a:ext cx="12192000" cy="1825625"/>
          </a:xfrm>
          <a:solidFill>
            <a:schemeClr val="accent1">
              <a:lumMod val="50000"/>
            </a:schemeClr>
          </a:solidFill>
        </p:spPr>
        <p:txBody>
          <a:bodyPr/>
          <a:lstStyle/>
          <a:p>
            <a:pPr algn="ctr"/>
            <a:r>
              <a:rPr lang="en-US" dirty="0">
                <a:solidFill>
                  <a:schemeClr val="bg1"/>
                </a:solidFill>
              </a:rPr>
              <a:t>Application Requirements</a:t>
            </a:r>
          </a:p>
        </p:txBody>
      </p:sp>
      <p:sp>
        <p:nvSpPr>
          <p:cNvPr id="3" name="Content Placeholder 2">
            <a:extLst>
              <a:ext uri="{FF2B5EF4-FFF2-40B4-BE49-F238E27FC236}">
                <a16:creationId xmlns:a16="http://schemas.microsoft.com/office/drawing/2014/main" id="{A8AB7C0B-063B-4CF5-9DE8-05B904BB1008}"/>
              </a:ext>
            </a:extLst>
          </p:cNvPr>
          <p:cNvSpPr>
            <a:spLocks noGrp="1"/>
          </p:cNvSpPr>
          <p:nvPr>
            <p:ph idx="1"/>
          </p:nvPr>
        </p:nvSpPr>
        <p:spPr/>
        <p:txBody>
          <a:bodyPr>
            <a:normAutofit lnSpcReduction="10000"/>
          </a:bodyPr>
          <a:lstStyle/>
          <a:p>
            <a:endParaRPr lang="en-US" dirty="0"/>
          </a:p>
          <a:p>
            <a:pPr marL="514350" indent="-514350">
              <a:buAutoNum type="arabicPeriod"/>
            </a:pPr>
            <a:r>
              <a:rPr lang="en-US" dirty="0"/>
              <a:t>Minimum GPA</a:t>
            </a:r>
          </a:p>
          <a:p>
            <a:pPr marL="514350" indent="-514350">
              <a:buAutoNum type="arabicPeriod"/>
            </a:pPr>
            <a:r>
              <a:rPr lang="en-US" dirty="0"/>
              <a:t>Baccalaureate degree</a:t>
            </a:r>
          </a:p>
          <a:p>
            <a:pPr marL="514350" indent="-514350">
              <a:buAutoNum type="arabicPeriod"/>
            </a:pPr>
            <a:r>
              <a:rPr lang="en-US" dirty="0"/>
              <a:t>GRE scores (</a:t>
            </a:r>
            <a:r>
              <a:rPr lang="en-US" b="1" dirty="0"/>
              <a:t>not</a:t>
            </a:r>
            <a:r>
              <a:rPr lang="en-US" dirty="0"/>
              <a:t> required for most programs this year)</a:t>
            </a:r>
          </a:p>
          <a:p>
            <a:pPr marL="514350" indent="-514350">
              <a:buAutoNum type="arabicPeriod"/>
            </a:pPr>
            <a:r>
              <a:rPr lang="en-US" dirty="0"/>
              <a:t>Letters of recommendation</a:t>
            </a:r>
          </a:p>
          <a:p>
            <a:pPr marL="514350" indent="-514350">
              <a:buAutoNum type="arabicPeriod"/>
            </a:pPr>
            <a:r>
              <a:rPr lang="en-US" dirty="0"/>
              <a:t>Specific coursework</a:t>
            </a:r>
          </a:p>
          <a:p>
            <a:pPr marL="514350" indent="-514350">
              <a:buAutoNum type="arabicPeriod"/>
            </a:pPr>
            <a:r>
              <a:rPr lang="en-US" dirty="0"/>
              <a:t>Transcripts</a:t>
            </a:r>
          </a:p>
          <a:p>
            <a:pPr marL="514350" indent="-514350">
              <a:buAutoNum type="arabicPeriod"/>
            </a:pPr>
            <a:r>
              <a:rPr lang="en-US" dirty="0"/>
              <a:t>Resume or Curriculum Vitae (CV) </a:t>
            </a:r>
          </a:p>
          <a:p>
            <a:pPr marL="514350" indent="-514350">
              <a:buAutoNum type="arabicPeriod"/>
            </a:pPr>
            <a:r>
              <a:rPr lang="en-US" dirty="0"/>
              <a:t>Personal statement </a:t>
            </a:r>
          </a:p>
        </p:txBody>
      </p:sp>
      <p:pic>
        <p:nvPicPr>
          <p:cNvPr id="4" name="Picture 3">
            <a:extLst>
              <a:ext uri="{FF2B5EF4-FFF2-40B4-BE49-F238E27FC236}">
                <a16:creationId xmlns:a16="http://schemas.microsoft.com/office/drawing/2014/main" id="{F14092F6-7F88-452E-8F20-63312B51918B}"/>
              </a:ext>
            </a:extLst>
          </p:cNvPr>
          <p:cNvPicPr>
            <a:picLocks noChangeAspect="1"/>
          </p:cNvPicPr>
          <p:nvPr/>
        </p:nvPicPr>
        <p:blipFill>
          <a:blip r:embed="rId3"/>
          <a:stretch>
            <a:fillRect/>
          </a:stretch>
        </p:blipFill>
        <p:spPr>
          <a:xfrm>
            <a:off x="0" y="6176963"/>
            <a:ext cx="12192000" cy="689102"/>
          </a:xfrm>
          <a:prstGeom prst="rect">
            <a:avLst/>
          </a:prstGeom>
        </p:spPr>
      </p:pic>
    </p:spTree>
    <p:extLst>
      <p:ext uri="{BB962C8B-B14F-4D97-AF65-F5344CB8AC3E}">
        <p14:creationId xmlns:p14="http://schemas.microsoft.com/office/powerpoint/2010/main" val="405810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A9543-5CA2-4AFE-A615-B57E3A53FEF6}"/>
              </a:ext>
            </a:extLst>
          </p:cNvPr>
          <p:cNvSpPr>
            <a:spLocks noGrp="1"/>
          </p:cNvSpPr>
          <p:nvPr>
            <p:ph type="title"/>
          </p:nvPr>
        </p:nvSpPr>
        <p:spPr>
          <a:xfrm>
            <a:off x="0" y="0"/>
            <a:ext cx="12192000" cy="1825625"/>
          </a:xfrm>
          <a:solidFill>
            <a:schemeClr val="accent1">
              <a:lumMod val="50000"/>
            </a:schemeClr>
          </a:solidFill>
        </p:spPr>
        <p:txBody>
          <a:bodyPr/>
          <a:lstStyle/>
          <a:p>
            <a:pPr algn="ctr"/>
            <a:r>
              <a:rPr lang="en-US" dirty="0">
                <a:solidFill>
                  <a:schemeClr val="bg1"/>
                </a:solidFill>
              </a:rPr>
              <a:t>Type of Program</a:t>
            </a:r>
          </a:p>
        </p:txBody>
      </p:sp>
      <p:sp>
        <p:nvSpPr>
          <p:cNvPr id="3" name="Content Placeholder 2">
            <a:extLst>
              <a:ext uri="{FF2B5EF4-FFF2-40B4-BE49-F238E27FC236}">
                <a16:creationId xmlns:a16="http://schemas.microsoft.com/office/drawing/2014/main" id="{A8AB7C0B-063B-4CF5-9DE8-05B904BB1008}"/>
              </a:ext>
            </a:extLst>
          </p:cNvPr>
          <p:cNvSpPr>
            <a:spLocks noGrp="1"/>
          </p:cNvSpPr>
          <p:nvPr>
            <p:ph idx="1"/>
          </p:nvPr>
        </p:nvSpPr>
        <p:spPr>
          <a:xfrm>
            <a:off x="838200" y="1825625"/>
            <a:ext cx="10515600" cy="1269939"/>
          </a:xfrm>
        </p:spPr>
        <p:txBody>
          <a:bodyPr>
            <a:normAutofit/>
          </a:bodyPr>
          <a:lstStyle/>
          <a:p>
            <a:endParaRPr lang="en-US" dirty="0"/>
          </a:p>
          <a:p>
            <a:r>
              <a:rPr lang="en-US" dirty="0"/>
              <a:t>Research vs practitioner focused</a:t>
            </a:r>
          </a:p>
        </p:txBody>
      </p:sp>
      <p:pic>
        <p:nvPicPr>
          <p:cNvPr id="4" name="Picture 3">
            <a:extLst>
              <a:ext uri="{FF2B5EF4-FFF2-40B4-BE49-F238E27FC236}">
                <a16:creationId xmlns:a16="http://schemas.microsoft.com/office/drawing/2014/main" id="{F14092F6-7F88-452E-8F20-63312B51918B}"/>
              </a:ext>
            </a:extLst>
          </p:cNvPr>
          <p:cNvPicPr>
            <a:picLocks noChangeAspect="1"/>
          </p:cNvPicPr>
          <p:nvPr/>
        </p:nvPicPr>
        <p:blipFill>
          <a:blip r:embed="rId3"/>
          <a:stretch>
            <a:fillRect/>
          </a:stretch>
        </p:blipFill>
        <p:spPr>
          <a:xfrm>
            <a:off x="0" y="6176963"/>
            <a:ext cx="12192000" cy="689102"/>
          </a:xfrm>
          <a:prstGeom prst="rect">
            <a:avLst/>
          </a:prstGeom>
        </p:spPr>
      </p:pic>
      <p:sp>
        <p:nvSpPr>
          <p:cNvPr id="5" name="Content Placeholder 2">
            <a:extLst>
              <a:ext uri="{FF2B5EF4-FFF2-40B4-BE49-F238E27FC236}">
                <a16:creationId xmlns:a16="http://schemas.microsoft.com/office/drawing/2014/main" id="{5F1BAC89-0C29-4442-B3F1-47E112543F4F}"/>
              </a:ext>
            </a:extLst>
          </p:cNvPr>
          <p:cNvSpPr txBox="1">
            <a:spLocks/>
          </p:cNvSpPr>
          <p:nvPr/>
        </p:nvSpPr>
        <p:spPr>
          <a:xfrm>
            <a:off x="838200" y="4907023"/>
            <a:ext cx="10515600" cy="11133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a:p>
            <a:r>
              <a:rPr lang="en-US" dirty="0"/>
              <a:t>Advisor to student </a:t>
            </a:r>
            <a:r>
              <a:rPr lang="en-US" dirty="0" smtClean="0"/>
              <a:t>ratio or size of cohort</a:t>
            </a:r>
            <a:endParaRPr lang="en-US" dirty="0"/>
          </a:p>
        </p:txBody>
      </p:sp>
      <p:sp>
        <p:nvSpPr>
          <p:cNvPr id="6" name="Content Placeholder 2">
            <a:extLst>
              <a:ext uri="{FF2B5EF4-FFF2-40B4-BE49-F238E27FC236}">
                <a16:creationId xmlns:a16="http://schemas.microsoft.com/office/drawing/2014/main" id="{4905B479-F96D-884D-89E4-715D8DC15394}"/>
              </a:ext>
            </a:extLst>
          </p:cNvPr>
          <p:cNvSpPr txBox="1">
            <a:spLocks/>
          </p:cNvSpPr>
          <p:nvPr/>
        </p:nvSpPr>
        <p:spPr>
          <a:xfrm>
            <a:off x="838200" y="3858832"/>
            <a:ext cx="10515600" cy="14124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a:p>
            <a:r>
              <a:rPr lang="en-US" dirty="0"/>
              <a:t>Length of program</a:t>
            </a:r>
          </a:p>
        </p:txBody>
      </p:sp>
      <p:sp>
        <p:nvSpPr>
          <p:cNvPr id="7" name="Content Placeholder 2">
            <a:extLst>
              <a:ext uri="{FF2B5EF4-FFF2-40B4-BE49-F238E27FC236}">
                <a16:creationId xmlns:a16="http://schemas.microsoft.com/office/drawing/2014/main" id="{31CB5356-A4BD-4449-A542-2C82AC7F4BF8}"/>
              </a:ext>
            </a:extLst>
          </p:cNvPr>
          <p:cNvSpPr txBox="1">
            <a:spLocks/>
          </p:cNvSpPr>
          <p:nvPr/>
        </p:nvSpPr>
        <p:spPr>
          <a:xfrm>
            <a:off x="838200" y="2812928"/>
            <a:ext cx="10515600" cy="11883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a:p>
            <a:r>
              <a:rPr lang="en-US" dirty="0"/>
              <a:t>Is a thesis required?</a:t>
            </a:r>
          </a:p>
        </p:txBody>
      </p:sp>
    </p:spTree>
    <p:extLst>
      <p:ext uri="{BB962C8B-B14F-4D97-AF65-F5344CB8AC3E}">
        <p14:creationId xmlns:p14="http://schemas.microsoft.com/office/powerpoint/2010/main" val="2907932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A9543-5CA2-4AFE-A615-B57E3A53FEF6}"/>
              </a:ext>
            </a:extLst>
          </p:cNvPr>
          <p:cNvSpPr>
            <a:spLocks noGrp="1"/>
          </p:cNvSpPr>
          <p:nvPr>
            <p:ph type="title"/>
          </p:nvPr>
        </p:nvSpPr>
        <p:spPr>
          <a:xfrm>
            <a:off x="0" y="0"/>
            <a:ext cx="12192000" cy="1825625"/>
          </a:xfrm>
          <a:solidFill>
            <a:schemeClr val="accent1">
              <a:lumMod val="50000"/>
            </a:schemeClr>
          </a:solidFill>
        </p:spPr>
        <p:txBody>
          <a:bodyPr/>
          <a:lstStyle/>
          <a:p>
            <a:pPr algn="ctr"/>
            <a:r>
              <a:rPr lang="en-US" dirty="0">
                <a:solidFill>
                  <a:schemeClr val="bg1"/>
                </a:solidFill>
              </a:rPr>
              <a:t>What YOU Should Look for….</a:t>
            </a:r>
          </a:p>
        </p:txBody>
      </p:sp>
      <p:sp>
        <p:nvSpPr>
          <p:cNvPr id="3" name="Content Placeholder 2">
            <a:extLst>
              <a:ext uri="{FF2B5EF4-FFF2-40B4-BE49-F238E27FC236}">
                <a16:creationId xmlns:a16="http://schemas.microsoft.com/office/drawing/2014/main" id="{A8AB7C0B-063B-4CF5-9DE8-05B904BB1008}"/>
              </a:ext>
            </a:extLst>
          </p:cNvPr>
          <p:cNvSpPr>
            <a:spLocks noGrp="1"/>
          </p:cNvSpPr>
          <p:nvPr>
            <p:ph idx="1"/>
          </p:nvPr>
        </p:nvSpPr>
        <p:spPr>
          <a:xfrm>
            <a:off x="937847" y="1520350"/>
            <a:ext cx="10515600" cy="1081581"/>
          </a:xfrm>
        </p:spPr>
        <p:txBody>
          <a:bodyPr>
            <a:normAutofit/>
          </a:bodyPr>
          <a:lstStyle/>
          <a:p>
            <a:pPr marL="0" indent="0">
              <a:buNone/>
            </a:pPr>
            <a:endParaRPr lang="en-US" dirty="0"/>
          </a:p>
          <a:p>
            <a:r>
              <a:rPr lang="en-US" dirty="0"/>
              <a:t>Advisor to student ratio</a:t>
            </a:r>
          </a:p>
        </p:txBody>
      </p:sp>
      <p:pic>
        <p:nvPicPr>
          <p:cNvPr id="4" name="Picture 3">
            <a:extLst>
              <a:ext uri="{FF2B5EF4-FFF2-40B4-BE49-F238E27FC236}">
                <a16:creationId xmlns:a16="http://schemas.microsoft.com/office/drawing/2014/main" id="{F14092F6-7F88-452E-8F20-63312B51918B}"/>
              </a:ext>
            </a:extLst>
          </p:cNvPr>
          <p:cNvPicPr>
            <a:picLocks noChangeAspect="1"/>
          </p:cNvPicPr>
          <p:nvPr/>
        </p:nvPicPr>
        <p:blipFill>
          <a:blip r:embed="rId3"/>
          <a:stretch>
            <a:fillRect/>
          </a:stretch>
        </p:blipFill>
        <p:spPr>
          <a:xfrm>
            <a:off x="0" y="6176963"/>
            <a:ext cx="12192000" cy="689102"/>
          </a:xfrm>
          <a:prstGeom prst="rect">
            <a:avLst/>
          </a:prstGeom>
        </p:spPr>
      </p:pic>
      <p:sp>
        <p:nvSpPr>
          <p:cNvPr id="5" name="Content Placeholder 2">
            <a:extLst>
              <a:ext uri="{FF2B5EF4-FFF2-40B4-BE49-F238E27FC236}">
                <a16:creationId xmlns:a16="http://schemas.microsoft.com/office/drawing/2014/main" id="{745BAC0C-11E7-2346-ACAD-843376800D05}"/>
              </a:ext>
            </a:extLst>
          </p:cNvPr>
          <p:cNvSpPr txBox="1">
            <a:spLocks/>
          </p:cNvSpPr>
          <p:nvPr/>
        </p:nvSpPr>
        <p:spPr>
          <a:xfrm>
            <a:off x="937847" y="4682331"/>
            <a:ext cx="10515600" cy="11557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r>
              <a:rPr lang="en-US" dirty="0"/>
              <a:t>Specific coursework offered</a:t>
            </a:r>
          </a:p>
        </p:txBody>
      </p:sp>
      <p:sp>
        <p:nvSpPr>
          <p:cNvPr id="6" name="Content Placeholder 2">
            <a:extLst>
              <a:ext uri="{FF2B5EF4-FFF2-40B4-BE49-F238E27FC236}">
                <a16:creationId xmlns:a16="http://schemas.microsoft.com/office/drawing/2014/main" id="{A2168B0E-A3B2-4C46-841B-2792E6289923}"/>
              </a:ext>
            </a:extLst>
          </p:cNvPr>
          <p:cNvSpPr txBox="1">
            <a:spLocks/>
          </p:cNvSpPr>
          <p:nvPr/>
        </p:nvSpPr>
        <p:spPr>
          <a:xfrm>
            <a:off x="937847" y="3829235"/>
            <a:ext cx="10515600" cy="10915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a:p>
            <a:r>
              <a:rPr lang="en-US" dirty="0"/>
              <a:t>Research interests of faculty</a:t>
            </a:r>
          </a:p>
        </p:txBody>
      </p:sp>
      <p:sp>
        <p:nvSpPr>
          <p:cNvPr id="7" name="Content Placeholder 2">
            <a:extLst>
              <a:ext uri="{FF2B5EF4-FFF2-40B4-BE49-F238E27FC236}">
                <a16:creationId xmlns:a16="http://schemas.microsoft.com/office/drawing/2014/main" id="{1411739E-C823-C640-9066-599309D214EF}"/>
              </a:ext>
            </a:extLst>
          </p:cNvPr>
          <p:cNvSpPr txBox="1">
            <a:spLocks/>
          </p:cNvSpPr>
          <p:nvPr/>
        </p:nvSpPr>
        <p:spPr>
          <a:xfrm>
            <a:off x="937847" y="2966997"/>
            <a:ext cx="10515600" cy="11295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a:p>
            <a:r>
              <a:rPr lang="en-US" dirty="0"/>
              <a:t>BCBA supervision</a:t>
            </a:r>
          </a:p>
        </p:txBody>
      </p:sp>
      <p:sp>
        <p:nvSpPr>
          <p:cNvPr id="8" name="Content Placeholder 2">
            <a:extLst>
              <a:ext uri="{FF2B5EF4-FFF2-40B4-BE49-F238E27FC236}">
                <a16:creationId xmlns:a16="http://schemas.microsoft.com/office/drawing/2014/main" id="{7A6F0095-0585-5C41-895E-3DF80F023AD6}"/>
              </a:ext>
            </a:extLst>
          </p:cNvPr>
          <p:cNvSpPr txBox="1">
            <a:spLocks/>
          </p:cNvSpPr>
          <p:nvPr/>
        </p:nvSpPr>
        <p:spPr>
          <a:xfrm>
            <a:off x="937847" y="2199362"/>
            <a:ext cx="10515600" cy="12648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r>
              <a:rPr lang="en-US" dirty="0"/>
              <a:t>Professional growth opportunities</a:t>
            </a:r>
          </a:p>
        </p:txBody>
      </p:sp>
    </p:spTree>
    <p:extLst>
      <p:ext uri="{BB962C8B-B14F-4D97-AF65-F5344CB8AC3E}">
        <p14:creationId xmlns:p14="http://schemas.microsoft.com/office/powerpoint/2010/main" val="2407200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4599</TotalTime>
  <Words>2046</Words>
  <Application>Microsoft Office PowerPoint</Application>
  <PresentationFormat>Widescreen</PresentationFormat>
  <Paragraphs>160</Paragraphs>
  <Slides>17</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Gabriola</vt:lpstr>
      <vt:lpstr>Office Theme</vt:lpstr>
      <vt:lpstr>PowerPoint Presentation</vt:lpstr>
      <vt:lpstr>APPLIED BEHAVIOR ANALYSIS</vt:lpstr>
      <vt:lpstr>SABAS 2020-2021 Officers</vt:lpstr>
      <vt:lpstr>ABA FACULTY</vt:lpstr>
      <vt:lpstr>UPCOMING SABAS EVENTS</vt:lpstr>
      <vt:lpstr>Grad School &amp; Resume and Curriculum Vitae Workshop</vt:lpstr>
      <vt:lpstr>Application Requirements</vt:lpstr>
      <vt:lpstr>Type of Program</vt:lpstr>
      <vt:lpstr>What YOU Should Look for….</vt:lpstr>
      <vt:lpstr>UMBC ABA Program</vt:lpstr>
      <vt:lpstr>UMBC Psychology Department Admission Requirements</vt:lpstr>
      <vt:lpstr>ABA Requirements</vt:lpstr>
      <vt:lpstr>Resume versus CV</vt:lpstr>
      <vt:lpstr>Resume versus CV</vt:lpstr>
      <vt:lpstr>Personal Statement</vt:lpstr>
      <vt:lpstr>ABA Programs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ORGANIZATION FOR APPLIED BEHAVIOR ANALYSIS</dc:title>
  <dc:creator>admin</dc:creator>
  <cp:lastModifiedBy>Mirela Cengher</cp:lastModifiedBy>
  <cp:revision>102</cp:revision>
  <dcterms:created xsi:type="dcterms:W3CDTF">2017-10-25T03:33:23Z</dcterms:created>
  <dcterms:modified xsi:type="dcterms:W3CDTF">2020-11-20T21:38:15Z</dcterms:modified>
</cp:coreProperties>
</file>