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60" r:id="rId3"/>
    <p:sldId id="257" r:id="rId4"/>
    <p:sldId id="286" r:id="rId5"/>
    <p:sldId id="282" r:id="rId6"/>
    <p:sldId id="259" r:id="rId7"/>
    <p:sldId id="289" r:id="rId8"/>
    <p:sldId id="280" r:id="rId9"/>
    <p:sldId id="262" r:id="rId10"/>
    <p:sldId id="281" r:id="rId11"/>
    <p:sldId id="263" r:id="rId12"/>
    <p:sldId id="261" r:id="rId13"/>
    <p:sldId id="264" r:id="rId14"/>
    <p:sldId id="288" r:id="rId15"/>
    <p:sldId id="284" r:id="rId16"/>
    <p:sldId id="279" r:id="rId17"/>
    <p:sldId id="274" r:id="rId18"/>
    <p:sldId id="265" r:id="rId19"/>
    <p:sldId id="287" r:id="rId20"/>
    <p:sldId id="285" r:id="rId21"/>
    <p:sldId id="266" r:id="rId22"/>
    <p:sldId id="275" r:id="rId23"/>
    <p:sldId id="276" r:id="rId24"/>
    <p:sldId id="283" r:id="rId25"/>
    <p:sldId id="277" r:id="rId26"/>
    <p:sldId id="278" r:id="rId27"/>
    <p:sldId id="271" r:id="rId28"/>
    <p:sldId id="272" r:id="rId29"/>
    <p:sldId id="267" r:id="rId30"/>
    <p:sldId id="290" r:id="rId31"/>
    <p:sldId id="268" r:id="rId32"/>
    <p:sldId id="269"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p:restoredTop sz="88144"/>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7EA7F-83C9-C540-B06E-F7D15F9FB8E8}" type="datetimeFigureOut">
              <a:rPr lang="en-US" smtClean="0"/>
              <a:t>8/12/20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2AEED-D45F-C24D-8774-318A49E43BB0}" type="slidenum">
              <a:rPr lang="en-US" smtClean="0"/>
              <a:t>‹#›</a:t>
            </a:fld>
            <a:endParaRPr lang="en-US"/>
          </a:p>
        </p:txBody>
      </p:sp>
    </p:spTree>
    <p:extLst>
      <p:ext uri="{BB962C8B-B14F-4D97-AF65-F5344CB8AC3E}">
        <p14:creationId xmlns:p14="http://schemas.microsoft.com/office/powerpoint/2010/main" val="15066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AEED-D45F-C24D-8774-318A49E43BB0}" type="slidenum">
              <a:rPr lang="en-US" smtClean="0"/>
              <a:t>1</a:t>
            </a:fld>
            <a:endParaRPr lang="en-US"/>
          </a:p>
        </p:txBody>
      </p:sp>
    </p:spTree>
    <p:extLst>
      <p:ext uri="{BB962C8B-B14F-4D97-AF65-F5344CB8AC3E}">
        <p14:creationId xmlns:p14="http://schemas.microsoft.com/office/powerpoint/2010/main" val="327134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AEED-D45F-C24D-8774-318A49E43BB0}" type="slidenum">
              <a:rPr lang="en-US" smtClean="0"/>
              <a:t>2</a:t>
            </a:fld>
            <a:endParaRPr lang="en-US"/>
          </a:p>
        </p:txBody>
      </p:sp>
    </p:spTree>
    <p:extLst>
      <p:ext uri="{BB962C8B-B14F-4D97-AF65-F5344CB8AC3E}">
        <p14:creationId xmlns:p14="http://schemas.microsoft.com/office/powerpoint/2010/main" val="41122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AEED-D45F-C24D-8774-318A49E43BB0}" type="slidenum">
              <a:rPr lang="en-US" smtClean="0"/>
              <a:t>23</a:t>
            </a:fld>
            <a:endParaRPr lang="en-US"/>
          </a:p>
        </p:txBody>
      </p:sp>
    </p:spTree>
    <p:extLst>
      <p:ext uri="{BB962C8B-B14F-4D97-AF65-F5344CB8AC3E}">
        <p14:creationId xmlns:p14="http://schemas.microsoft.com/office/powerpoint/2010/main" val="58569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2AEED-D45F-C24D-8774-318A49E43BB0}" type="slidenum">
              <a:rPr lang="en-US" smtClean="0"/>
              <a:t>26</a:t>
            </a:fld>
            <a:endParaRPr lang="en-US"/>
          </a:p>
        </p:txBody>
      </p:sp>
    </p:spTree>
    <p:extLst>
      <p:ext uri="{BB962C8B-B14F-4D97-AF65-F5344CB8AC3E}">
        <p14:creationId xmlns:p14="http://schemas.microsoft.com/office/powerpoint/2010/main" val="128003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2CCA-0CC9-A346-9AB7-D7591250E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513C3-28FE-4644-B480-8A0687B0AE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14B7C4-A9B9-F845-BAFA-C3DD9176968B}"/>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D0027CE5-B3D7-F04E-B622-76FD1A14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48572-51E1-F145-8BE2-E8C6ECF10502}"/>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4204201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41C3-3417-A34B-ABEB-42A22E9DB7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FC06C-888A-4C45-BFC5-377836F79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0A56E-905A-F046-A12F-25B87A3D0714}"/>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4C2A0308-35CF-524A-A230-DF3B36DA2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8E844-0F27-B746-AFB4-350994C8045D}"/>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2197653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7244A0-07E4-AC42-A255-2D796710CD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BCCBE-3F57-6840-9317-C02CCFB55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01A74-D10A-9C49-B810-C82FB113361F}"/>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FA23CB9F-9692-E344-B53C-B9B0AE46A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75FC9-6B3F-864F-A11E-E51E1917B9C6}"/>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203981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1728-3A9C-1B46-BFD4-2D95A59A5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0A511-D682-184D-90C5-F357C2A2AA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31C97-5205-3B42-9303-58FB6AC98161}"/>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DA8B749F-FF1C-4948-AEED-B7569E6B8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E4782-6733-AB41-A437-E4DCBFB00C7A}"/>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346379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98D9-F04A-A04E-BC6D-F64363969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971E1-6160-2048-94B9-27336D9847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AD2027-6986-3148-8E1A-4A6CA26B07E9}"/>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19F13383-8152-1042-B313-7AD4D37AA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D7FE1-1153-104A-BD63-4444F2F2DE2F}"/>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335811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B764-BAE9-0F46-856E-A0E57BBED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6D27E-0FA9-1B4B-8DF9-63AA3C7D4F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85B4C-E4A8-1844-B567-CFF17E1B53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F9903-7383-7B43-87D2-C0C2D82FB335}"/>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6" name="Footer Placeholder 5">
            <a:extLst>
              <a:ext uri="{FF2B5EF4-FFF2-40B4-BE49-F238E27FC236}">
                <a16:creationId xmlns:a16="http://schemas.microsoft.com/office/drawing/2014/main" id="{59BF994F-5187-CA42-A095-EAB6112C6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945DA-D40B-7840-A176-694507091873}"/>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89088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DF17-CAAA-FE45-9260-22E16CFED5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E221-DC18-7D41-965B-E3F0477B0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526E0-8F1F-9746-9922-2939A76B58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40E4E8-9175-6740-9CBE-755933766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800DA-6B9D-A940-8935-AB4B22461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7FF73A-8AD1-B04F-8BE7-3924E1C6CBEC}"/>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8" name="Footer Placeholder 7">
            <a:extLst>
              <a:ext uri="{FF2B5EF4-FFF2-40B4-BE49-F238E27FC236}">
                <a16:creationId xmlns:a16="http://schemas.microsoft.com/office/drawing/2014/main" id="{EFFCF52B-5F25-BE4F-9281-FBF5F535C8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14FDC5-FD94-524A-9D8F-01EBF9EE4EEC}"/>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240401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C292-F2FC-DE41-AF75-3FAD978E43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F8A236-263B-D64B-8037-74F43A5A075A}"/>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4" name="Footer Placeholder 3">
            <a:extLst>
              <a:ext uri="{FF2B5EF4-FFF2-40B4-BE49-F238E27FC236}">
                <a16:creationId xmlns:a16="http://schemas.microsoft.com/office/drawing/2014/main" id="{4D82924B-5B30-DC4E-BE1D-85C6630B5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7351CA-56F2-9442-86F1-A1A5A5F2B53C}"/>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364321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8232E-70B0-074A-AE1B-7C796821E901}"/>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3" name="Footer Placeholder 2">
            <a:extLst>
              <a:ext uri="{FF2B5EF4-FFF2-40B4-BE49-F238E27FC236}">
                <a16:creationId xmlns:a16="http://schemas.microsoft.com/office/drawing/2014/main" id="{E6449745-A1F0-034D-B86D-09CF90283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3C0283-927D-CE40-B1C6-EF9C7290C618}"/>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246700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0D02-DFB4-5F45-9AF4-9E53123ED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922EED-267B-4D4D-8FB2-5A9228F62B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39D35-093D-3446-A03F-F6BBB08FD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62270-DFF7-154A-B6AD-C557A7432A6F}"/>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6" name="Footer Placeholder 5">
            <a:extLst>
              <a:ext uri="{FF2B5EF4-FFF2-40B4-BE49-F238E27FC236}">
                <a16:creationId xmlns:a16="http://schemas.microsoft.com/office/drawing/2014/main" id="{6E5747DD-E693-034E-B2D4-9296E9BAA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02B78-4CA0-914C-9B49-F2579142F9EA}"/>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303598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5901-FFE8-EA4D-A1B3-A8AB5A66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F796DA-AD0A-2C4C-8B26-172BB13CD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D4C77F-9012-4949-9649-98E2B1E78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88AA0-488D-FC4E-8E80-9278C449FED8}"/>
              </a:ext>
            </a:extLst>
          </p:cNvPr>
          <p:cNvSpPr>
            <a:spLocks noGrp="1"/>
          </p:cNvSpPr>
          <p:nvPr>
            <p:ph type="dt" sz="half" idx="10"/>
          </p:nvPr>
        </p:nvSpPr>
        <p:spPr/>
        <p:txBody>
          <a:bodyPr/>
          <a:lstStyle/>
          <a:p>
            <a:fld id="{188DA8CE-EA66-3348-AD88-9170151FA58C}" type="datetimeFigureOut">
              <a:rPr lang="en-US" smtClean="0"/>
              <a:t>8/12/20</a:t>
            </a:fld>
            <a:endParaRPr lang="en-US"/>
          </a:p>
        </p:txBody>
      </p:sp>
      <p:sp>
        <p:nvSpPr>
          <p:cNvPr id="6" name="Footer Placeholder 5">
            <a:extLst>
              <a:ext uri="{FF2B5EF4-FFF2-40B4-BE49-F238E27FC236}">
                <a16:creationId xmlns:a16="http://schemas.microsoft.com/office/drawing/2014/main" id="{B3EEBBB6-0D8C-3043-BD63-A456F4B9F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A74C3-3B20-484D-B17F-1223BD3F9946}"/>
              </a:ext>
            </a:extLst>
          </p:cNvPr>
          <p:cNvSpPr>
            <a:spLocks noGrp="1"/>
          </p:cNvSpPr>
          <p:nvPr>
            <p:ph type="sldNum" sz="quarter" idx="12"/>
          </p:nvPr>
        </p:nvSpPr>
        <p:spPr/>
        <p:txBody>
          <a:bodyPr/>
          <a:lstStyle/>
          <a:p>
            <a:fld id="{5DBD2268-A6F7-294A-AD37-34296CFA0ADE}" type="slidenum">
              <a:rPr lang="en-US" smtClean="0"/>
              <a:t>‹#›</a:t>
            </a:fld>
            <a:endParaRPr lang="en-US"/>
          </a:p>
        </p:txBody>
      </p:sp>
    </p:spTree>
    <p:extLst>
      <p:ext uri="{BB962C8B-B14F-4D97-AF65-F5344CB8AC3E}">
        <p14:creationId xmlns:p14="http://schemas.microsoft.com/office/powerpoint/2010/main" val="200027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2718AC-6E75-3B44-BB32-D6898D2E5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6CA4A3-8DEF-0A41-8117-52CCADDDFD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F1E60-9F9A-DF47-A655-43EF1DEB9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A8CE-EA66-3348-AD88-9170151FA58C}" type="datetimeFigureOut">
              <a:rPr lang="en-US" smtClean="0"/>
              <a:t>8/12/20</a:t>
            </a:fld>
            <a:endParaRPr lang="en-US"/>
          </a:p>
        </p:txBody>
      </p:sp>
      <p:sp>
        <p:nvSpPr>
          <p:cNvPr id="5" name="Footer Placeholder 4">
            <a:extLst>
              <a:ext uri="{FF2B5EF4-FFF2-40B4-BE49-F238E27FC236}">
                <a16:creationId xmlns:a16="http://schemas.microsoft.com/office/drawing/2014/main" id="{3927C54A-A565-4043-B8B0-594CB535A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836BA-D22F-D840-8817-4E9B0B7635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D2268-A6F7-294A-AD37-34296CFA0ADE}" type="slidenum">
              <a:rPr lang="en-US" smtClean="0"/>
              <a:t>‹#›</a:t>
            </a:fld>
            <a:endParaRPr lang="en-US"/>
          </a:p>
        </p:txBody>
      </p:sp>
    </p:spTree>
    <p:extLst>
      <p:ext uri="{BB962C8B-B14F-4D97-AF65-F5344CB8AC3E}">
        <p14:creationId xmlns:p14="http://schemas.microsoft.com/office/powerpoint/2010/main" val="1346363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VOAeT2_UAk"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emf"/><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WM7wjGFN7c8" TargetMode="External"/><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https://tinyurl.com/y6dglf3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fVOAeT2_UAk"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2385-FAE0-894A-B786-073B9B21FF1A}"/>
              </a:ext>
            </a:extLst>
          </p:cNvPr>
          <p:cNvSpPr>
            <a:spLocks noGrp="1"/>
          </p:cNvSpPr>
          <p:nvPr>
            <p:ph type="ctrTitle"/>
          </p:nvPr>
        </p:nvSpPr>
        <p:spPr>
          <a:xfrm>
            <a:off x="1524000" y="774934"/>
            <a:ext cx="9144000" cy="1898629"/>
          </a:xfrm>
        </p:spPr>
        <p:txBody>
          <a:bodyPr/>
          <a:lstStyle/>
          <a:p>
            <a:r>
              <a:rPr lang="en-US" dirty="0">
                <a:latin typeface="Avenir Book" panose="02000503020000020003" pitchFamily="2" charset="0"/>
              </a:rPr>
              <a:t>Radically Connected in Baltimore</a:t>
            </a:r>
          </a:p>
        </p:txBody>
      </p:sp>
      <p:sp>
        <p:nvSpPr>
          <p:cNvPr id="3" name="Subtitle 2">
            <a:extLst>
              <a:ext uri="{FF2B5EF4-FFF2-40B4-BE49-F238E27FC236}">
                <a16:creationId xmlns:a16="http://schemas.microsoft.com/office/drawing/2014/main" id="{AB819110-DBD7-144C-88DB-7F870841DD38}"/>
              </a:ext>
            </a:extLst>
          </p:cNvPr>
          <p:cNvSpPr>
            <a:spLocks noGrp="1"/>
          </p:cNvSpPr>
          <p:nvPr>
            <p:ph type="subTitle" idx="1"/>
          </p:nvPr>
        </p:nvSpPr>
        <p:spPr>
          <a:xfrm>
            <a:off x="1524000" y="2824035"/>
            <a:ext cx="9144000" cy="1041722"/>
          </a:xfrm>
        </p:spPr>
        <p:txBody>
          <a:bodyPr>
            <a:normAutofit/>
          </a:bodyPr>
          <a:lstStyle/>
          <a:p>
            <a:r>
              <a:rPr lang="en-US" sz="3200" dirty="0">
                <a:latin typeface="Avenir Book" panose="02000503020000020003" pitchFamily="2" charset="0"/>
              </a:rPr>
              <a:t>Make Studio &amp; Progressive Arts Practices</a:t>
            </a:r>
          </a:p>
        </p:txBody>
      </p:sp>
      <p:sp>
        <p:nvSpPr>
          <p:cNvPr id="4" name="Subtitle 2">
            <a:extLst>
              <a:ext uri="{FF2B5EF4-FFF2-40B4-BE49-F238E27FC236}">
                <a16:creationId xmlns:a16="http://schemas.microsoft.com/office/drawing/2014/main" id="{3C96ABE3-3963-1B43-8184-3E86442B716B}"/>
              </a:ext>
            </a:extLst>
          </p:cNvPr>
          <p:cNvSpPr txBox="1">
            <a:spLocks/>
          </p:cNvSpPr>
          <p:nvPr/>
        </p:nvSpPr>
        <p:spPr>
          <a:xfrm>
            <a:off x="1524000" y="5509746"/>
            <a:ext cx="9144000" cy="6543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venir Book" panose="02000503020000020003" pitchFamily="2" charset="0"/>
              </a:rPr>
              <a:t>Jill </a:t>
            </a:r>
            <a:r>
              <a:rPr lang="en-US" dirty="0" err="1">
                <a:latin typeface="Avenir Book" panose="02000503020000020003" pitchFamily="2" charset="0"/>
              </a:rPr>
              <a:t>Scheibler</a:t>
            </a:r>
            <a:r>
              <a:rPr lang="en-US" dirty="0">
                <a:latin typeface="Avenir Book" panose="02000503020000020003" pitchFamily="2" charset="0"/>
              </a:rPr>
              <a:t>, PhD, LCPAT, ATR-BC</a:t>
            </a:r>
          </a:p>
        </p:txBody>
      </p:sp>
      <p:pic>
        <p:nvPicPr>
          <p:cNvPr id="6" name="Picture 5">
            <a:extLst>
              <a:ext uri="{FF2B5EF4-FFF2-40B4-BE49-F238E27FC236}">
                <a16:creationId xmlns:a16="http://schemas.microsoft.com/office/drawing/2014/main" id="{84A10643-F4BB-5242-A68E-E8D2FF6CA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9892" y="3726861"/>
            <a:ext cx="2372215" cy="1389888"/>
          </a:xfrm>
          <a:prstGeom prst="rect">
            <a:avLst/>
          </a:prstGeom>
        </p:spPr>
      </p:pic>
    </p:spTree>
    <p:extLst>
      <p:ext uri="{BB962C8B-B14F-4D97-AF65-F5344CB8AC3E}">
        <p14:creationId xmlns:p14="http://schemas.microsoft.com/office/powerpoint/2010/main" val="49992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AEF9F-5914-294E-8C18-02794F78E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4292" y="0"/>
            <a:ext cx="8363415" cy="6858000"/>
          </a:xfrm>
          <a:prstGeom prst="rect">
            <a:avLst/>
          </a:prstGeom>
        </p:spPr>
      </p:pic>
    </p:spTree>
    <p:extLst>
      <p:ext uri="{BB962C8B-B14F-4D97-AF65-F5344CB8AC3E}">
        <p14:creationId xmlns:p14="http://schemas.microsoft.com/office/powerpoint/2010/main" val="350672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365126"/>
            <a:ext cx="10515600" cy="1046986"/>
          </a:xfrm>
        </p:spPr>
        <p:txBody>
          <a:bodyPr/>
          <a:lstStyle/>
          <a:p>
            <a:r>
              <a:rPr lang="en-US" dirty="0">
                <a:latin typeface="Avenir Book" panose="02000503020000020003" pitchFamily="2" charset="0"/>
              </a:rPr>
              <a:t>Why Progressive?</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412111"/>
            <a:ext cx="10515600" cy="5080764"/>
          </a:xfrm>
        </p:spPr>
        <p:txBody>
          <a:bodyPr>
            <a:noAutofit/>
          </a:bodyPr>
          <a:lstStyle/>
          <a:p>
            <a:pPr>
              <a:lnSpc>
                <a:spcPct val="120000"/>
              </a:lnSpc>
              <a:buSzPct val="75000"/>
            </a:pPr>
            <a:r>
              <a:rPr lang="en-US" sz="1900" dirty="0">
                <a:latin typeface="Avenir Book" panose="02000503020000020003" pitchFamily="2" charset="0"/>
              </a:rPr>
              <a:t>Variation on “day habilitation” or “supported employment” program models, which often mimic or provide a workplace environment and provides training in occupational and daily living skills. Focus on simple, short-term work that often has nothing to do with participants’ interests. </a:t>
            </a:r>
          </a:p>
          <a:p>
            <a:pPr>
              <a:lnSpc>
                <a:spcPct val="120000"/>
              </a:lnSpc>
              <a:buSzPct val="75000"/>
            </a:pPr>
            <a:r>
              <a:rPr lang="en-US" sz="1900" dirty="0">
                <a:latin typeface="Avenir Book" panose="02000503020000020003" pitchFamily="2" charset="0"/>
              </a:rPr>
              <a:t>Rather than completing training tasks devised by others, participants are facilitated by fellow artists to tap a studio environment for productive creative work of their own choosing. Studio structures enable artists to create complex, higher value works of fine and decorative art. </a:t>
            </a:r>
          </a:p>
          <a:p>
            <a:pPr>
              <a:lnSpc>
                <a:spcPct val="120000"/>
              </a:lnSpc>
              <a:buSzPct val="75000"/>
            </a:pPr>
            <a:r>
              <a:rPr lang="en-US" sz="1900" dirty="0">
                <a:latin typeface="Avenir Book" panose="02000503020000020003" pitchFamily="2" charset="0"/>
              </a:rPr>
              <a:t>Art as a form of work is more than a sellable product --&gt; </a:t>
            </a:r>
            <a:r>
              <a:rPr lang="en-US" sz="1900" i="1" dirty="0">
                <a:latin typeface="Avenir Book" panose="02000503020000020003" pitchFamily="2" charset="0"/>
              </a:rPr>
              <a:t>Process, communication, connection</a:t>
            </a:r>
          </a:p>
          <a:p>
            <a:pPr marL="0" indent="0">
              <a:buSzPct val="75000"/>
              <a:buNone/>
            </a:pPr>
            <a:endParaRPr lang="en-US" sz="1200" dirty="0">
              <a:latin typeface="Avenir Book" panose="02000503020000020003" pitchFamily="2" charset="0"/>
            </a:endParaRPr>
          </a:p>
          <a:p>
            <a:pPr marL="0" indent="0">
              <a:lnSpc>
                <a:spcPct val="120000"/>
              </a:lnSpc>
              <a:buNone/>
            </a:pPr>
            <a:r>
              <a:rPr lang="en-US" sz="1800" dirty="0">
                <a:latin typeface="Avenir Book" panose="02000503020000020003" pitchFamily="2" charset="0"/>
              </a:rPr>
              <a:t>“Rather than attempting to simplify tasks that are counter-intuitive to an individual, the progressive art studio strives to empower one to become productive using the working practices that are intuitive to them already - an acceptance model, rather than an assimilation model. . .[the artists] take ownership of artwork of their own devising through incredible diligence, commitment, and true brilliance.” Tim Ortiz &amp; Andrea Donohue, Disparate Minds</a:t>
            </a:r>
          </a:p>
        </p:txBody>
      </p:sp>
    </p:spTree>
    <p:extLst>
      <p:ext uri="{BB962C8B-B14F-4D97-AF65-F5344CB8AC3E}">
        <p14:creationId xmlns:p14="http://schemas.microsoft.com/office/powerpoint/2010/main" val="216846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79A9C-5948-2947-A94D-4CDA470262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2" y="0"/>
            <a:ext cx="12180996" cy="6858000"/>
          </a:xfrm>
          <a:prstGeom prst="rect">
            <a:avLst/>
          </a:prstGeom>
        </p:spPr>
      </p:pic>
      <p:sp>
        <p:nvSpPr>
          <p:cNvPr id="5" name="TextBox 4">
            <a:extLst>
              <a:ext uri="{FF2B5EF4-FFF2-40B4-BE49-F238E27FC236}">
                <a16:creationId xmlns:a16="http://schemas.microsoft.com/office/drawing/2014/main" id="{0B9A30E2-F8E5-0343-B2A3-B8D6B91D9149}"/>
              </a:ext>
            </a:extLst>
          </p:cNvPr>
          <p:cNvSpPr txBox="1"/>
          <p:nvPr/>
        </p:nvSpPr>
        <p:spPr>
          <a:xfrm>
            <a:off x="5119945" y="1342253"/>
            <a:ext cx="6166303" cy="369332"/>
          </a:xfrm>
          <a:prstGeom prst="rect">
            <a:avLst/>
          </a:prstGeom>
          <a:noFill/>
        </p:spPr>
        <p:txBody>
          <a:bodyPr wrap="none" rtlCol="0">
            <a:spAutoFit/>
          </a:bodyPr>
          <a:lstStyle/>
          <a:p>
            <a:r>
              <a:rPr lang="en-US" b="1" dirty="0">
                <a:solidFill>
                  <a:schemeClr val="bg1"/>
                </a:solidFill>
              </a:rPr>
              <a:t>FULL VIDEO AVAILABLE HERE:  </a:t>
            </a:r>
            <a:r>
              <a:rPr lang="en-US" b="1" dirty="0">
                <a:solidFill>
                  <a:schemeClr val="bg1"/>
                </a:solidFill>
                <a:hlinkClick r:id="rId3"/>
              </a:rPr>
              <a:t>https://youtu.be/fVOAeT2_UAk</a:t>
            </a:r>
            <a:r>
              <a:rPr lang="en-US" b="1" dirty="0">
                <a:solidFill>
                  <a:schemeClr val="bg1"/>
                </a:solidFill>
              </a:rPr>
              <a:t> </a:t>
            </a:r>
          </a:p>
        </p:txBody>
      </p:sp>
    </p:spTree>
    <p:extLst>
      <p:ext uri="{BB962C8B-B14F-4D97-AF65-F5344CB8AC3E}">
        <p14:creationId xmlns:p14="http://schemas.microsoft.com/office/powerpoint/2010/main" val="127043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121534"/>
            <a:ext cx="10515600" cy="1325563"/>
          </a:xfrm>
        </p:spPr>
        <p:txBody>
          <a:bodyPr/>
          <a:lstStyle/>
          <a:p>
            <a:r>
              <a:rPr lang="en-US" dirty="0">
                <a:latin typeface="Avenir Book" panose="02000503020000020003" pitchFamily="2" charset="0"/>
              </a:rPr>
              <a:t>Progressive Practices</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199" y="1128713"/>
            <a:ext cx="10829082" cy="5607753"/>
          </a:xfrm>
        </p:spPr>
        <p:txBody>
          <a:bodyPr>
            <a:noAutofit/>
          </a:bodyPr>
          <a:lstStyle/>
          <a:p>
            <a:pPr marL="0" indent="0">
              <a:lnSpc>
                <a:spcPct val="120000"/>
              </a:lnSpc>
              <a:buNone/>
            </a:pPr>
            <a:r>
              <a:rPr lang="en-US" sz="1800" dirty="0">
                <a:latin typeface="Avenir Book" panose="02000503020000020003" pitchFamily="2" charset="0"/>
              </a:rPr>
              <a:t>“Radically connected to the world in contrast with traditional services for people with developmental disabilities.” (Ortiz)</a:t>
            </a:r>
          </a:p>
          <a:p>
            <a:pPr>
              <a:lnSpc>
                <a:spcPct val="120000"/>
              </a:lnSpc>
            </a:pPr>
            <a:r>
              <a:rPr lang="en-US" sz="1800" dirty="0">
                <a:latin typeface="Avenir Book" panose="02000503020000020003" pitchFamily="2" charset="0"/>
              </a:rPr>
              <a:t>Thinking differently about integration and inclusion</a:t>
            </a:r>
          </a:p>
          <a:p>
            <a:pPr lvl="1">
              <a:lnSpc>
                <a:spcPct val="120000"/>
              </a:lnSpc>
              <a:spcBef>
                <a:spcPts val="0"/>
              </a:spcBef>
            </a:pPr>
            <a:r>
              <a:rPr lang="en-US" sz="1600" dirty="0">
                <a:latin typeface="Avenir Book" panose="02000503020000020003" pitchFamily="2" charset="0"/>
              </a:rPr>
              <a:t>Over the past few decades, integrated services have long been the goal and has worked in schools; in everyday adult life, integration and inclusion are more complex. </a:t>
            </a:r>
            <a:r>
              <a:rPr lang="en-US" sz="1600" i="1" dirty="0">
                <a:latin typeface="Avenir Book" panose="02000503020000020003" pitchFamily="2" charset="0"/>
              </a:rPr>
              <a:t>How to integrate without further marginalizing?</a:t>
            </a:r>
          </a:p>
          <a:p>
            <a:pPr lvl="1">
              <a:lnSpc>
                <a:spcPct val="120000"/>
              </a:lnSpc>
              <a:spcBef>
                <a:spcPts val="0"/>
              </a:spcBef>
            </a:pPr>
            <a:r>
              <a:rPr lang="en-US" sz="1600" dirty="0">
                <a:latin typeface="Avenir Book" panose="02000503020000020003" pitchFamily="2" charset="0"/>
              </a:rPr>
              <a:t>Support from a progressive environment that prioritizes the neurodivergent/disabilities perspective OVER the neurotypical/abled one can propel artists into competitive, visible, influential positions in other less accepting environments. </a:t>
            </a:r>
          </a:p>
          <a:p>
            <a:pPr lvl="1">
              <a:lnSpc>
                <a:spcPct val="120000"/>
              </a:lnSpc>
              <a:spcBef>
                <a:spcPts val="0"/>
              </a:spcBef>
            </a:pPr>
            <a:r>
              <a:rPr lang="en-US" sz="1600" dirty="0">
                <a:latin typeface="Avenir Book" panose="02000503020000020003" pitchFamily="2" charset="0"/>
              </a:rPr>
              <a:t>Acknowledge and engage with the tensions. (Norms and standards of agencies, workplaces, fine arts institutions, etc.)</a:t>
            </a:r>
          </a:p>
          <a:p>
            <a:pPr>
              <a:lnSpc>
                <a:spcPct val="120000"/>
              </a:lnSpc>
              <a:spcBef>
                <a:spcPts val="500"/>
              </a:spcBef>
            </a:pPr>
            <a:r>
              <a:rPr lang="en-US" sz="1800" b="1" dirty="0">
                <a:latin typeface="Avenir Book" panose="02000503020000020003" pitchFamily="2" charset="0"/>
              </a:rPr>
              <a:t>Personal investment in practices of art-making at every program level, supporting all relationships in the studio being artist-peer ones</a:t>
            </a:r>
          </a:p>
          <a:p>
            <a:pPr>
              <a:lnSpc>
                <a:spcPct val="120000"/>
              </a:lnSpc>
              <a:spcBef>
                <a:spcPts val="500"/>
              </a:spcBef>
            </a:pPr>
            <a:r>
              <a:rPr lang="en-US" sz="1800" b="1" dirty="0">
                <a:latin typeface="Avenir Book" panose="02000503020000020003" pitchFamily="2" charset="0"/>
              </a:rPr>
              <a:t>Dedicated time to making</a:t>
            </a:r>
          </a:p>
          <a:p>
            <a:pPr>
              <a:lnSpc>
                <a:spcPct val="120000"/>
              </a:lnSpc>
              <a:spcBef>
                <a:spcPts val="500"/>
              </a:spcBef>
            </a:pPr>
            <a:r>
              <a:rPr lang="en-US" sz="1800" b="1" dirty="0">
                <a:latin typeface="Avenir Book" panose="02000503020000020003" pitchFamily="2" charset="0"/>
              </a:rPr>
              <a:t>Ownership of the space</a:t>
            </a:r>
          </a:p>
          <a:p>
            <a:pPr>
              <a:lnSpc>
                <a:spcPct val="120000"/>
              </a:lnSpc>
              <a:spcBef>
                <a:spcPts val="500"/>
              </a:spcBef>
            </a:pPr>
            <a:r>
              <a:rPr lang="en-US" sz="1800" b="1" dirty="0">
                <a:latin typeface="Avenir Book" panose="02000503020000020003" pitchFamily="2" charset="0"/>
              </a:rPr>
              <a:t>Gallery and sales element (valorization)</a:t>
            </a:r>
          </a:p>
        </p:txBody>
      </p:sp>
    </p:spTree>
    <p:extLst>
      <p:ext uri="{BB962C8B-B14F-4D97-AF65-F5344CB8AC3E}">
        <p14:creationId xmlns:p14="http://schemas.microsoft.com/office/powerpoint/2010/main" val="322395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C0943-C553-C242-BE0A-B344554EE9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1037"/>
            <a:ext cx="5372100" cy="5372100"/>
          </a:xfrm>
          <a:prstGeom prst="rect">
            <a:avLst/>
          </a:prstGeom>
        </p:spPr>
      </p:pic>
      <p:pic>
        <p:nvPicPr>
          <p:cNvPr id="4" name="Picture 3">
            <a:extLst>
              <a:ext uri="{FF2B5EF4-FFF2-40B4-BE49-F238E27FC236}">
                <a16:creationId xmlns:a16="http://schemas.microsoft.com/office/drawing/2014/main" id="{633591D0-C621-1645-8D03-774CE9293E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7139" y="681037"/>
            <a:ext cx="5854861" cy="5372100"/>
          </a:xfrm>
          <a:prstGeom prst="rect">
            <a:avLst/>
          </a:prstGeom>
        </p:spPr>
      </p:pic>
    </p:spTree>
    <p:extLst>
      <p:ext uri="{BB962C8B-B14F-4D97-AF65-F5344CB8AC3E}">
        <p14:creationId xmlns:p14="http://schemas.microsoft.com/office/powerpoint/2010/main" val="2089680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10616-CCBB-504D-BD00-B5BC4B991E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9707" y="0"/>
            <a:ext cx="9452585" cy="6858000"/>
          </a:xfrm>
          <a:prstGeom prst="rect">
            <a:avLst/>
          </a:prstGeom>
        </p:spPr>
      </p:pic>
    </p:spTree>
    <p:extLst>
      <p:ext uri="{BB962C8B-B14F-4D97-AF65-F5344CB8AC3E}">
        <p14:creationId xmlns:p14="http://schemas.microsoft.com/office/powerpoint/2010/main" val="57613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525683" y="348116"/>
            <a:ext cx="6615896" cy="861791"/>
          </a:xfrm>
        </p:spPr>
        <p:txBody>
          <a:bodyPr/>
          <a:lstStyle/>
          <a:p>
            <a:r>
              <a:rPr lang="en-US" dirty="0">
                <a:latin typeface="Avenir Book" panose="02000503020000020003" pitchFamily="2" charset="0"/>
              </a:rPr>
              <a:t>Acceptance &amp; Inclusion</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618281" y="1209906"/>
            <a:ext cx="7692342" cy="5299977"/>
          </a:xfrm>
        </p:spPr>
        <p:txBody>
          <a:bodyPr>
            <a:noAutofit/>
          </a:bodyPr>
          <a:lstStyle/>
          <a:p>
            <a:pPr>
              <a:lnSpc>
                <a:spcPct val="120000"/>
              </a:lnSpc>
            </a:pPr>
            <a:r>
              <a:rPr lang="en-US" sz="1800" dirty="0">
                <a:latin typeface="Avenir Book" panose="02000503020000020003" pitchFamily="2" charset="0"/>
              </a:rPr>
              <a:t>Proactive creation of “least restrictive” environs; moving beyond assimilation and accessibility/accommodation</a:t>
            </a:r>
          </a:p>
          <a:p>
            <a:pPr>
              <a:lnSpc>
                <a:spcPct val="120000"/>
              </a:lnSpc>
            </a:pPr>
            <a:r>
              <a:rPr lang="en-US" sz="1800" dirty="0">
                <a:latin typeface="Avenir Book" panose="02000503020000020003" pitchFamily="2" charset="0"/>
              </a:rPr>
              <a:t>Assimilation methods depends on working to produce a prescribed result (e.g., contrived means to alter a way of being; “best practices” for being ”professional” or “appropriate”). Acceptance methods begin with perceived potential and an open-ended concept of success, </a:t>
            </a:r>
            <a:r>
              <a:rPr lang="en-US" sz="1800" i="1" dirty="0">
                <a:latin typeface="Avenir Book" panose="02000503020000020003" pitchFamily="2" charset="0"/>
              </a:rPr>
              <a:t>which is particularly suited to the creative types! </a:t>
            </a:r>
          </a:p>
          <a:p>
            <a:pPr>
              <a:lnSpc>
                <a:spcPct val="120000"/>
              </a:lnSpc>
            </a:pPr>
            <a:r>
              <a:rPr lang="en-US" sz="1800" dirty="0">
                <a:latin typeface="Avenir Book" panose="02000503020000020003" pitchFamily="2" charset="0"/>
              </a:rPr>
              <a:t>Accessibility (often focused on the physical) is a starting point and not the end goal of inclusion.</a:t>
            </a:r>
          </a:p>
          <a:p>
            <a:pPr>
              <a:lnSpc>
                <a:spcPct val="120000"/>
              </a:lnSpc>
            </a:pPr>
            <a:r>
              <a:rPr lang="en-US" sz="1800" dirty="0">
                <a:latin typeface="Avenir Book" panose="02000503020000020003" pitchFamily="2" charset="0"/>
              </a:rPr>
              <a:t>Inclusion where setting is co-constructed by the artists invites in and models acceptance to all (including “</a:t>
            </a:r>
            <a:r>
              <a:rPr lang="en-US" sz="1800" dirty="0" err="1">
                <a:latin typeface="Avenir Book" panose="02000503020000020003" pitchFamily="2" charset="0"/>
              </a:rPr>
              <a:t>typicals</a:t>
            </a:r>
            <a:r>
              <a:rPr lang="en-US" sz="1800" dirty="0">
                <a:latin typeface="Avenir Book" panose="02000503020000020003" pitchFamily="2" charset="0"/>
              </a:rPr>
              <a:t>”), reverses norms of neurodivergent folks assimilating to be include in a neurotypical dominant space.</a:t>
            </a:r>
          </a:p>
          <a:p>
            <a:pPr>
              <a:lnSpc>
                <a:spcPct val="120000"/>
              </a:lnSpc>
            </a:pPr>
            <a:r>
              <a:rPr lang="en-US" sz="1800" dirty="0">
                <a:latin typeface="Avenir Book" panose="02000503020000020003" pitchFamily="2" charset="0"/>
              </a:rPr>
              <a:t>Frequent 1:1s and group meetings; agree to disagree; save your </a:t>
            </a:r>
            <a:r>
              <a:rPr lang="en-US" sz="1800" dirty="0" err="1">
                <a:latin typeface="Avenir Book" panose="02000503020000020003" pitchFamily="2" charset="0"/>
              </a:rPr>
              <a:t>faves</a:t>
            </a:r>
            <a:endParaRPr lang="en-US" sz="1800" dirty="0">
              <a:latin typeface="Avenir Book" panose="02000503020000020003" pitchFamily="2" charset="0"/>
            </a:endParaRPr>
          </a:p>
        </p:txBody>
      </p:sp>
      <p:pic>
        <p:nvPicPr>
          <p:cNvPr id="5" name="Picture 4">
            <a:extLst>
              <a:ext uri="{FF2B5EF4-FFF2-40B4-BE49-F238E27FC236}">
                <a16:creationId xmlns:a16="http://schemas.microsoft.com/office/drawing/2014/main" id="{37467118-6743-0A43-883A-27C7822A4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4443" y="3614960"/>
            <a:ext cx="2972855" cy="2972855"/>
          </a:xfrm>
          <a:prstGeom prst="rect">
            <a:avLst/>
          </a:prstGeom>
        </p:spPr>
      </p:pic>
      <p:pic>
        <p:nvPicPr>
          <p:cNvPr id="6" name="Picture 5">
            <a:extLst>
              <a:ext uri="{FF2B5EF4-FFF2-40B4-BE49-F238E27FC236}">
                <a16:creationId xmlns:a16="http://schemas.microsoft.com/office/drawing/2014/main" id="{7E6A6D53-8930-BA45-B1F2-56DE5844C7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4442" y="270185"/>
            <a:ext cx="2972855" cy="2972855"/>
          </a:xfrm>
          <a:prstGeom prst="rect">
            <a:avLst/>
          </a:prstGeom>
        </p:spPr>
      </p:pic>
    </p:spTree>
    <p:extLst>
      <p:ext uri="{BB962C8B-B14F-4D97-AF65-F5344CB8AC3E}">
        <p14:creationId xmlns:p14="http://schemas.microsoft.com/office/powerpoint/2010/main" val="67833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C12B6-4814-1D41-A6D1-AAE2DC6DD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62988"/>
            <a:ext cx="5856789" cy="5856789"/>
          </a:xfrm>
          <a:prstGeom prst="rect">
            <a:avLst/>
          </a:prstGeom>
        </p:spPr>
      </p:pic>
      <p:pic>
        <p:nvPicPr>
          <p:cNvPr id="5" name="Picture 4">
            <a:extLst>
              <a:ext uri="{FF2B5EF4-FFF2-40B4-BE49-F238E27FC236}">
                <a16:creationId xmlns:a16="http://schemas.microsoft.com/office/drawing/2014/main" id="{D884447D-5CA5-744C-AD6A-278CD67088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5211" y="462987"/>
            <a:ext cx="5856789" cy="5856789"/>
          </a:xfrm>
          <a:prstGeom prst="rect">
            <a:avLst/>
          </a:prstGeom>
        </p:spPr>
      </p:pic>
    </p:spTree>
    <p:extLst>
      <p:ext uri="{BB962C8B-B14F-4D97-AF65-F5344CB8AC3E}">
        <p14:creationId xmlns:p14="http://schemas.microsoft.com/office/powerpoint/2010/main" val="4254682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p:txBody>
          <a:bodyPr/>
          <a:lstStyle/>
          <a:p>
            <a:r>
              <a:rPr lang="en-US" dirty="0">
                <a:latin typeface="Avenir Book" panose="02000503020000020003" pitchFamily="2" charset="0"/>
              </a:rPr>
              <a:t>Art Hives &amp; Make Studio’s Values</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557338"/>
            <a:ext cx="10515600" cy="4935537"/>
          </a:xfrm>
        </p:spPr>
        <p:txBody>
          <a:bodyPr>
            <a:normAutofit fontScale="85000" lnSpcReduction="10000"/>
          </a:bodyPr>
          <a:lstStyle/>
          <a:p>
            <a:pPr marL="0" indent="0">
              <a:buSzPct val="75000"/>
              <a:buNone/>
            </a:pPr>
            <a:r>
              <a:rPr lang="en-US" dirty="0">
                <a:latin typeface="Avenir Book" panose="02000503020000020003" pitchFamily="2" charset="0"/>
              </a:rPr>
              <a:t>What is an art hive? (</a:t>
            </a:r>
            <a:r>
              <a:rPr lang="en-US" dirty="0" err="1">
                <a:latin typeface="Avenir Book" panose="02000503020000020003" pitchFamily="2" charset="0"/>
              </a:rPr>
              <a:t>Chainey</a:t>
            </a:r>
            <a:r>
              <a:rPr lang="en-US" dirty="0">
                <a:latin typeface="Avenir Book" panose="02000503020000020003" pitchFamily="2" charset="0"/>
              </a:rPr>
              <a:t> &amp; Timm-</a:t>
            </a:r>
            <a:r>
              <a:rPr lang="en-US" dirty="0" err="1">
                <a:latin typeface="Avenir Book" panose="02000503020000020003" pitchFamily="2" charset="0"/>
              </a:rPr>
              <a:t>Bottos</a:t>
            </a:r>
            <a:r>
              <a:rPr lang="en-US" dirty="0">
                <a:latin typeface="Avenir Book" panose="02000503020000020003" pitchFamily="2" charset="0"/>
              </a:rPr>
              <a:t>)</a:t>
            </a:r>
          </a:p>
          <a:p>
            <a:pPr marL="0" indent="0">
              <a:buSzPct val="75000"/>
              <a:buNone/>
            </a:pPr>
            <a:endParaRPr lang="en-US" sz="1400" dirty="0">
              <a:latin typeface="Avenir Book" panose="02000503020000020003" pitchFamily="2" charset="0"/>
            </a:endParaRPr>
          </a:p>
          <a:p>
            <a:pPr>
              <a:buSzPct val="75000"/>
            </a:pPr>
            <a:r>
              <a:rPr lang="en-US" dirty="0">
                <a:latin typeface="Avenir Book" panose="02000503020000020003" pitchFamily="2" charset="0"/>
              </a:rPr>
              <a:t>Small and  regenerative  community arts studios</a:t>
            </a:r>
          </a:p>
          <a:p>
            <a:pPr lvl="1">
              <a:lnSpc>
                <a:spcPct val="110000"/>
              </a:lnSpc>
              <a:buSzPct val="75000"/>
            </a:pPr>
            <a:r>
              <a:rPr lang="en-US" dirty="0">
                <a:latin typeface="Avenir Book" panose="02000503020000020003" pitchFamily="2" charset="0"/>
              </a:rPr>
              <a:t>Welcomes everyone as an artist and believes art-making is a human behavior. </a:t>
            </a:r>
          </a:p>
          <a:p>
            <a:pPr lvl="1">
              <a:lnSpc>
                <a:spcPct val="110000"/>
              </a:lnSpc>
              <a:buSzPct val="75000"/>
            </a:pPr>
            <a:r>
              <a:rPr lang="en-US" dirty="0">
                <a:latin typeface="Avenir Book" panose="02000503020000020003" pitchFamily="2" charset="0"/>
              </a:rPr>
              <a:t>Celebrates the strengths and creative capacities of individuals and communities. </a:t>
            </a:r>
          </a:p>
          <a:p>
            <a:pPr lvl="1">
              <a:lnSpc>
                <a:spcPct val="110000"/>
              </a:lnSpc>
              <a:buSzPct val="75000"/>
            </a:pPr>
            <a:r>
              <a:rPr lang="en-US" dirty="0">
                <a:latin typeface="Avenir Book" panose="02000503020000020003" pitchFamily="2" charset="0"/>
              </a:rPr>
              <a:t>Fosters self-directed experiences of creativity, learning, and skill sharing.  </a:t>
            </a:r>
          </a:p>
          <a:p>
            <a:pPr lvl="1">
              <a:lnSpc>
                <a:spcPct val="110000"/>
              </a:lnSpc>
              <a:buSzPct val="75000"/>
            </a:pPr>
            <a:r>
              <a:rPr lang="en-US" dirty="0">
                <a:latin typeface="Avenir Book" panose="02000503020000020003" pitchFamily="2" charset="0"/>
              </a:rPr>
              <a:t>Encourages emerging grass roots leaders of all ages. </a:t>
            </a:r>
          </a:p>
          <a:p>
            <a:pPr>
              <a:buSzPct val="75000"/>
            </a:pPr>
            <a:r>
              <a:rPr lang="en-US" dirty="0">
                <a:latin typeface="Avenir Book" panose="02000503020000020003" pitchFamily="2" charset="0"/>
              </a:rPr>
              <a:t>A form of arts-based social inclusion (</a:t>
            </a:r>
            <a:r>
              <a:rPr lang="en-US" dirty="0" err="1">
                <a:latin typeface="Avenir Book" panose="02000503020000020003" pitchFamily="2" charset="0"/>
              </a:rPr>
              <a:t>Barraket</a:t>
            </a:r>
            <a:r>
              <a:rPr lang="en-US" dirty="0">
                <a:latin typeface="Avenir Book" panose="02000503020000020003" pitchFamily="2" charset="0"/>
              </a:rPr>
              <a:t>; </a:t>
            </a:r>
            <a:r>
              <a:rPr lang="en-US" dirty="0" err="1">
                <a:latin typeface="Avenir Book" panose="02000503020000020003" pitchFamily="2" charset="0"/>
              </a:rPr>
              <a:t>Hutzel</a:t>
            </a:r>
            <a:r>
              <a:rPr lang="en-US" dirty="0">
                <a:latin typeface="Avenir Book" panose="02000503020000020003" pitchFamily="2" charset="0"/>
              </a:rPr>
              <a:t>)</a:t>
            </a:r>
          </a:p>
          <a:p>
            <a:pPr>
              <a:buSzPct val="75000"/>
            </a:pPr>
            <a:endParaRPr lang="en-US" sz="1400" dirty="0">
              <a:latin typeface="Avenir Book" panose="02000503020000020003" pitchFamily="2" charset="0"/>
            </a:endParaRPr>
          </a:p>
          <a:p>
            <a:pPr>
              <a:buSzPct val="75000"/>
            </a:pPr>
            <a:r>
              <a:rPr lang="en-US" dirty="0">
                <a:latin typeface="Avenir Book" panose="02000503020000020003" pitchFamily="2" charset="0"/>
              </a:rPr>
              <a:t>Mutual learning and professional development opportunities; narratives; “stretch goals”</a:t>
            </a:r>
          </a:p>
          <a:p>
            <a:pPr>
              <a:buSzPct val="75000"/>
            </a:pPr>
            <a:endParaRPr lang="en-US" sz="1300" dirty="0">
              <a:latin typeface="Avenir Book" panose="02000503020000020003" pitchFamily="2" charset="0"/>
            </a:endParaRPr>
          </a:p>
          <a:p>
            <a:pPr>
              <a:buSzPct val="75000"/>
            </a:pPr>
            <a:r>
              <a:rPr lang="en-US" dirty="0">
                <a:latin typeface="Avenir Book" panose="02000503020000020003" pitchFamily="2" charset="0"/>
              </a:rPr>
              <a:t>10 values: inclusivity, self-expression, self-discovery, fun, opportunity, social justice, mutual respect, fidelity, visibility</a:t>
            </a:r>
          </a:p>
          <a:p>
            <a:endParaRPr lang="en-US" dirty="0">
              <a:latin typeface="Avenir Book" panose="02000503020000020003" pitchFamily="2" charset="0"/>
            </a:endParaRPr>
          </a:p>
        </p:txBody>
      </p:sp>
    </p:spTree>
    <p:extLst>
      <p:ext uri="{BB962C8B-B14F-4D97-AF65-F5344CB8AC3E}">
        <p14:creationId xmlns:p14="http://schemas.microsoft.com/office/powerpoint/2010/main" val="1762430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5DCD3-8291-E543-AE08-7D7B5F7737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1124" y="0"/>
            <a:ext cx="9669752" cy="6858000"/>
          </a:xfrm>
          <a:prstGeom prst="rect">
            <a:avLst/>
          </a:prstGeom>
        </p:spPr>
      </p:pic>
    </p:spTree>
    <p:extLst>
      <p:ext uri="{BB962C8B-B14F-4D97-AF65-F5344CB8AC3E}">
        <p14:creationId xmlns:p14="http://schemas.microsoft.com/office/powerpoint/2010/main" val="1226521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E0846-2510-D34A-9FCE-09B134D50F42}"/>
              </a:ext>
            </a:extLst>
          </p:cNvPr>
          <p:cNvSpPr>
            <a:spLocks noGrp="1"/>
          </p:cNvSpPr>
          <p:nvPr>
            <p:ph idx="1"/>
          </p:nvPr>
        </p:nvSpPr>
        <p:spPr>
          <a:xfrm>
            <a:off x="745604" y="737418"/>
            <a:ext cx="4104188" cy="5383163"/>
          </a:xfrm>
        </p:spPr>
        <p:txBody>
          <a:bodyPr>
            <a:noAutofit/>
          </a:bodyPr>
          <a:lstStyle/>
          <a:p>
            <a:pPr>
              <a:lnSpc>
                <a:spcPct val="120000"/>
              </a:lnSpc>
              <a:buSzPct val="75000"/>
            </a:pPr>
            <a:r>
              <a:rPr lang="en-US" sz="1800" dirty="0">
                <a:latin typeface="Avenir Book" panose="02000503020000020003" pitchFamily="2" charset="0"/>
              </a:rPr>
              <a:t>NPO founded in 2010, currently located in Hampden</a:t>
            </a:r>
          </a:p>
          <a:p>
            <a:pPr>
              <a:lnSpc>
                <a:spcPct val="120000"/>
              </a:lnSpc>
              <a:buSzPct val="75000"/>
            </a:pPr>
            <a:endParaRPr lang="en-US" sz="1200" dirty="0">
              <a:latin typeface="Avenir Book" panose="02000503020000020003" pitchFamily="2" charset="0"/>
            </a:endParaRPr>
          </a:p>
          <a:p>
            <a:pPr>
              <a:lnSpc>
                <a:spcPct val="120000"/>
              </a:lnSpc>
              <a:buSzPct val="75000"/>
            </a:pPr>
            <a:r>
              <a:rPr lang="en-US" sz="1800" dirty="0">
                <a:latin typeface="Avenir Book" panose="02000503020000020003" pitchFamily="2" charset="0"/>
              </a:rPr>
              <a:t>Professional studio program + Outreach/inclusive community activities + gallery</a:t>
            </a:r>
          </a:p>
          <a:p>
            <a:pPr>
              <a:lnSpc>
                <a:spcPct val="120000"/>
              </a:lnSpc>
              <a:buSzPct val="75000"/>
            </a:pPr>
            <a:endParaRPr lang="en-US" sz="1200" dirty="0">
              <a:latin typeface="Avenir Book" panose="02000503020000020003" pitchFamily="2" charset="0"/>
            </a:endParaRPr>
          </a:p>
          <a:p>
            <a:pPr>
              <a:lnSpc>
                <a:spcPct val="120000"/>
              </a:lnSpc>
              <a:buSzPct val="75000"/>
            </a:pPr>
            <a:r>
              <a:rPr lang="en-US" sz="1800" dirty="0">
                <a:latin typeface="Avenir Book" panose="02000503020000020003" pitchFamily="2" charset="0"/>
              </a:rPr>
              <a:t>Artists who self-identify as PWD or as disabled (e.g., autism, Down syndrome, TBI, CP, psychiatric)*</a:t>
            </a:r>
          </a:p>
          <a:p>
            <a:pPr>
              <a:lnSpc>
                <a:spcPct val="120000"/>
              </a:lnSpc>
              <a:buSzPct val="75000"/>
            </a:pPr>
            <a:r>
              <a:rPr lang="en-US" sz="1800" dirty="0">
                <a:latin typeface="Avenir Book" panose="02000503020000020003" pitchFamily="2" charset="0"/>
              </a:rPr>
              <a:t>37 studio artists + youth programs</a:t>
            </a:r>
          </a:p>
          <a:p>
            <a:pPr>
              <a:lnSpc>
                <a:spcPct val="120000"/>
              </a:lnSpc>
              <a:buSzPct val="75000"/>
            </a:pPr>
            <a:r>
              <a:rPr lang="en-US" sz="1800" dirty="0">
                <a:latin typeface="Avenir Book" panose="02000503020000020003" pitchFamily="2" charset="0"/>
              </a:rPr>
              <a:t>Artists work in the studio weekly and earn 70% of all sales </a:t>
            </a:r>
          </a:p>
          <a:p>
            <a:pPr>
              <a:lnSpc>
                <a:spcPct val="120000"/>
              </a:lnSpc>
              <a:buSzPct val="75000"/>
            </a:pPr>
            <a:endParaRPr lang="en-US" sz="1200" dirty="0">
              <a:latin typeface="Avenir Book" panose="02000503020000020003" pitchFamily="2" charset="0"/>
            </a:endParaRPr>
          </a:p>
          <a:p>
            <a:pPr>
              <a:lnSpc>
                <a:spcPct val="120000"/>
              </a:lnSpc>
              <a:buSzPct val="75000"/>
            </a:pPr>
            <a:r>
              <a:rPr lang="en-US" sz="1800" dirty="0">
                <a:latin typeface="Avenir Book" panose="02000503020000020003" pitchFamily="2" charset="0"/>
              </a:rPr>
              <a:t>Not art therapy, but…</a:t>
            </a:r>
          </a:p>
        </p:txBody>
      </p:sp>
      <p:pic>
        <p:nvPicPr>
          <p:cNvPr id="7" name="Picture 6">
            <a:extLst>
              <a:ext uri="{FF2B5EF4-FFF2-40B4-BE49-F238E27FC236}">
                <a16:creationId xmlns:a16="http://schemas.microsoft.com/office/drawing/2014/main" id="{DBFFFC17-71E2-C444-81B7-9D7CAAC277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5796" y="832442"/>
            <a:ext cx="6100600" cy="4074291"/>
          </a:xfrm>
          <a:prstGeom prst="rect">
            <a:avLst/>
          </a:prstGeom>
        </p:spPr>
      </p:pic>
      <p:sp>
        <p:nvSpPr>
          <p:cNvPr id="8" name="TextBox 7">
            <a:extLst>
              <a:ext uri="{FF2B5EF4-FFF2-40B4-BE49-F238E27FC236}">
                <a16:creationId xmlns:a16="http://schemas.microsoft.com/office/drawing/2014/main" id="{DB6A2A3B-BCC2-D64F-A2C3-DF1059FC0ACC}"/>
              </a:ext>
            </a:extLst>
          </p:cNvPr>
          <p:cNvSpPr txBox="1"/>
          <p:nvPr/>
        </p:nvSpPr>
        <p:spPr>
          <a:xfrm>
            <a:off x="5398253" y="5194560"/>
            <a:ext cx="5995686" cy="830997"/>
          </a:xfrm>
          <a:prstGeom prst="rect">
            <a:avLst/>
          </a:prstGeom>
          <a:noFill/>
        </p:spPr>
        <p:txBody>
          <a:bodyPr wrap="square" rtlCol="0">
            <a:spAutoFit/>
          </a:bodyPr>
          <a:lstStyle/>
          <a:p>
            <a:r>
              <a:rPr lang="en-US" sz="1600" b="1" i="1" dirty="0">
                <a:latin typeface="Avenir Book" panose="02000503020000020003" pitchFamily="2" charset="0"/>
              </a:rPr>
              <a:t>Make Studio empowers artists with disabilities to grow as professionals with visibility and voice in their communities. We create opportunities for everyone to connect through art. </a:t>
            </a:r>
          </a:p>
        </p:txBody>
      </p:sp>
    </p:spTree>
    <p:extLst>
      <p:ext uri="{BB962C8B-B14F-4D97-AF65-F5344CB8AC3E}">
        <p14:creationId xmlns:p14="http://schemas.microsoft.com/office/powerpoint/2010/main" val="4268679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70C3C-020F-8741-934B-5851B2B99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5648" y="0"/>
            <a:ext cx="9320704" cy="6858000"/>
          </a:xfrm>
          <a:prstGeom prst="rect">
            <a:avLst/>
          </a:prstGeom>
        </p:spPr>
      </p:pic>
    </p:spTree>
    <p:extLst>
      <p:ext uri="{BB962C8B-B14F-4D97-AF65-F5344CB8AC3E}">
        <p14:creationId xmlns:p14="http://schemas.microsoft.com/office/powerpoint/2010/main" val="299839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365126"/>
            <a:ext cx="10515600" cy="920749"/>
          </a:xfrm>
        </p:spPr>
        <p:txBody>
          <a:bodyPr/>
          <a:lstStyle/>
          <a:p>
            <a:r>
              <a:rPr lang="en-US" dirty="0">
                <a:latin typeface="Avenir Book" panose="02000503020000020003" pitchFamily="2" charset="0"/>
              </a:rPr>
              <a:t>How Does Make Studio Work?</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414460"/>
            <a:ext cx="10515600" cy="4992687"/>
          </a:xfrm>
        </p:spPr>
        <p:txBody>
          <a:bodyPr>
            <a:normAutofit fontScale="77500" lnSpcReduction="20000"/>
          </a:bodyPr>
          <a:lstStyle/>
          <a:p>
            <a:pPr marL="0" indent="0">
              <a:lnSpc>
                <a:spcPct val="120000"/>
              </a:lnSpc>
              <a:buNone/>
            </a:pPr>
            <a:r>
              <a:rPr lang="en-US" dirty="0">
                <a:latin typeface="Avenir Book" panose="02000503020000020003" pitchFamily="2" charset="0"/>
              </a:rPr>
              <a:t>(Theory </a:t>
            </a:r>
            <a:r>
              <a:rPr lang="en-US" dirty="0">
                <a:latin typeface="Avenir Book" panose="02000503020000020003" pitchFamily="2" charset="0"/>
                <a:sym typeface="Wingdings" pitchFamily="2" charset="2"/>
              </a:rPr>
              <a:t> PSOC, empowerment, social roles in community arts)</a:t>
            </a:r>
            <a:endParaRPr lang="en-US" dirty="0">
              <a:latin typeface="Avenir Book" panose="02000503020000020003" pitchFamily="2" charset="0"/>
            </a:endParaRPr>
          </a:p>
          <a:p>
            <a:pPr>
              <a:lnSpc>
                <a:spcPct val="120000"/>
              </a:lnSpc>
            </a:pPr>
            <a:r>
              <a:rPr lang="en-US" dirty="0">
                <a:latin typeface="Avenir Book" panose="02000503020000020003" pitchFamily="2" charset="0"/>
              </a:rPr>
              <a:t>Teaching and presentation opportunities </a:t>
            </a:r>
          </a:p>
          <a:p>
            <a:pPr>
              <a:lnSpc>
                <a:spcPct val="120000"/>
              </a:lnSpc>
            </a:pPr>
            <a:endParaRPr lang="en-US" sz="1200" dirty="0">
              <a:latin typeface="Avenir Book" panose="02000503020000020003" pitchFamily="2" charset="0"/>
            </a:endParaRPr>
          </a:p>
          <a:p>
            <a:pPr>
              <a:lnSpc>
                <a:spcPct val="120000"/>
              </a:lnSpc>
            </a:pPr>
            <a:r>
              <a:rPr lang="en-US" dirty="0">
                <a:latin typeface="Avenir Book" panose="02000503020000020003" pitchFamily="2" charset="0"/>
              </a:rPr>
              <a:t>Exhibitions, competitions, sales, and publicity</a:t>
            </a:r>
          </a:p>
          <a:p>
            <a:pPr>
              <a:lnSpc>
                <a:spcPct val="120000"/>
              </a:lnSpc>
            </a:pPr>
            <a:endParaRPr lang="en-US" sz="1200" dirty="0">
              <a:latin typeface="Avenir Book" panose="02000503020000020003" pitchFamily="2" charset="0"/>
            </a:endParaRPr>
          </a:p>
          <a:p>
            <a:pPr>
              <a:lnSpc>
                <a:spcPct val="120000"/>
              </a:lnSpc>
            </a:pPr>
            <a:r>
              <a:rPr lang="en-US" dirty="0">
                <a:latin typeface="Avenir Book" panose="02000503020000020003" pitchFamily="2" charset="0"/>
              </a:rPr>
              <a:t>Collaborations and consultations with other artists and groups</a:t>
            </a:r>
          </a:p>
          <a:p>
            <a:pPr>
              <a:lnSpc>
                <a:spcPct val="120000"/>
              </a:lnSpc>
            </a:pPr>
            <a:endParaRPr lang="en-US" sz="1200" dirty="0">
              <a:latin typeface="Avenir Book" panose="02000503020000020003" pitchFamily="2" charset="0"/>
            </a:endParaRPr>
          </a:p>
          <a:p>
            <a:pPr>
              <a:lnSpc>
                <a:spcPct val="120000"/>
              </a:lnSpc>
            </a:pPr>
            <a:r>
              <a:rPr lang="en-US" dirty="0">
                <a:latin typeface="Avenir Book" panose="02000503020000020003" pitchFamily="2" charset="0"/>
              </a:rPr>
              <a:t>Planned and organic social experiences that aim to level the playing field</a:t>
            </a:r>
          </a:p>
          <a:p>
            <a:pPr>
              <a:lnSpc>
                <a:spcPct val="120000"/>
              </a:lnSpc>
            </a:pPr>
            <a:endParaRPr lang="en-US" sz="1200" dirty="0">
              <a:latin typeface="Avenir Book" panose="02000503020000020003" pitchFamily="2" charset="0"/>
            </a:endParaRPr>
          </a:p>
          <a:p>
            <a:pPr>
              <a:lnSpc>
                <a:spcPct val="120000"/>
              </a:lnSpc>
            </a:pPr>
            <a:r>
              <a:rPr lang="en-US" dirty="0">
                <a:latin typeface="Avenir Book" panose="02000503020000020003" pitchFamily="2" charset="0"/>
              </a:rPr>
              <a:t>Weaving in traditional services mandates and art world norms as relevant and appropriate</a:t>
            </a:r>
          </a:p>
          <a:p>
            <a:pPr>
              <a:lnSpc>
                <a:spcPct val="120000"/>
              </a:lnSpc>
            </a:pPr>
            <a:endParaRPr lang="en-US" sz="1400" dirty="0">
              <a:latin typeface="Avenir Book" panose="02000503020000020003" pitchFamily="2" charset="0"/>
            </a:endParaRPr>
          </a:p>
          <a:p>
            <a:pPr>
              <a:lnSpc>
                <a:spcPct val="120000"/>
              </a:lnSpc>
            </a:pPr>
            <a:r>
              <a:rPr lang="en-US" dirty="0">
                <a:latin typeface="Avenir Book" panose="02000503020000020003" pitchFamily="2" charset="0"/>
              </a:rPr>
              <a:t>Staff take a back seat and serve as co-conspirators (with, not to or for)</a:t>
            </a:r>
          </a:p>
          <a:p>
            <a:endParaRPr lang="en-US" dirty="0">
              <a:latin typeface="Avenir Book" panose="02000503020000020003" pitchFamily="2" charset="0"/>
            </a:endParaRPr>
          </a:p>
          <a:p>
            <a:endParaRPr lang="en-US" dirty="0">
              <a:latin typeface="Avenir Book" panose="02000503020000020003" pitchFamily="2" charset="0"/>
            </a:endParaRPr>
          </a:p>
        </p:txBody>
      </p:sp>
    </p:spTree>
    <p:extLst>
      <p:ext uri="{BB962C8B-B14F-4D97-AF65-F5344CB8AC3E}">
        <p14:creationId xmlns:p14="http://schemas.microsoft.com/office/powerpoint/2010/main" val="238206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E8DFA-2DF5-894E-99ED-FD2B834E6A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780507"/>
            <a:ext cx="3090441" cy="3077493"/>
          </a:xfrm>
          <a:prstGeom prst="rect">
            <a:avLst/>
          </a:prstGeom>
        </p:spPr>
      </p:pic>
      <p:pic>
        <p:nvPicPr>
          <p:cNvPr id="6" name="Picture 5">
            <a:extLst>
              <a:ext uri="{FF2B5EF4-FFF2-40B4-BE49-F238E27FC236}">
                <a16:creationId xmlns:a16="http://schemas.microsoft.com/office/drawing/2014/main" id="{78ECF6DB-5FFD-6449-99AC-CCD7E2A612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87591" y="3901234"/>
            <a:ext cx="4154410" cy="2956766"/>
          </a:xfrm>
          <a:prstGeom prst="rect">
            <a:avLst/>
          </a:prstGeom>
        </p:spPr>
      </p:pic>
      <p:pic>
        <p:nvPicPr>
          <p:cNvPr id="8" name="Picture 7">
            <a:extLst>
              <a:ext uri="{FF2B5EF4-FFF2-40B4-BE49-F238E27FC236}">
                <a16:creationId xmlns:a16="http://schemas.microsoft.com/office/drawing/2014/main" id="{E45A55C4-59E5-5144-9FE0-9C540CD60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6553" y="0"/>
            <a:ext cx="3826397" cy="3826397"/>
          </a:xfrm>
          <a:prstGeom prst="rect">
            <a:avLst/>
          </a:prstGeom>
        </p:spPr>
      </p:pic>
      <p:pic>
        <p:nvPicPr>
          <p:cNvPr id="10" name="Picture 9">
            <a:extLst>
              <a:ext uri="{FF2B5EF4-FFF2-40B4-BE49-F238E27FC236}">
                <a16:creationId xmlns:a16="http://schemas.microsoft.com/office/drawing/2014/main" id="{E4CBD43D-17BB-CC47-8289-E96BF3BF5E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2754775" cy="3673033"/>
          </a:xfrm>
          <a:prstGeom prst="rect">
            <a:avLst/>
          </a:prstGeom>
        </p:spPr>
      </p:pic>
      <p:pic>
        <p:nvPicPr>
          <p:cNvPr id="12" name="Picture 11">
            <a:extLst>
              <a:ext uri="{FF2B5EF4-FFF2-40B4-BE49-F238E27FC236}">
                <a16:creationId xmlns:a16="http://schemas.microsoft.com/office/drawing/2014/main" id="{6D5C6AD6-1444-C346-A330-6C3619FFC3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19510" y="-1"/>
            <a:ext cx="4397972" cy="3673033"/>
          </a:xfrm>
          <a:prstGeom prst="rect">
            <a:avLst/>
          </a:prstGeom>
        </p:spPr>
      </p:pic>
      <p:pic>
        <p:nvPicPr>
          <p:cNvPr id="14" name="Picture 13">
            <a:extLst>
              <a:ext uri="{FF2B5EF4-FFF2-40B4-BE49-F238E27FC236}">
                <a16:creationId xmlns:a16="http://schemas.microsoft.com/office/drawing/2014/main" id="{014A156A-3134-AC48-81D1-A1EFBFF9F9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49519" y="3991812"/>
            <a:ext cx="3742481" cy="2869243"/>
          </a:xfrm>
          <a:prstGeom prst="rect">
            <a:avLst/>
          </a:prstGeom>
        </p:spPr>
      </p:pic>
    </p:spTree>
    <p:extLst>
      <p:ext uri="{BB962C8B-B14F-4D97-AF65-F5344CB8AC3E}">
        <p14:creationId xmlns:p14="http://schemas.microsoft.com/office/powerpoint/2010/main" val="327199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418E1D-6642-0344-96A7-832DF9CA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152" y="0"/>
            <a:ext cx="4713334" cy="3535001"/>
          </a:xfrm>
          <a:prstGeom prst="rect">
            <a:avLst/>
          </a:prstGeom>
        </p:spPr>
      </p:pic>
      <p:pic>
        <p:nvPicPr>
          <p:cNvPr id="9" name="Picture 8">
            <a:extLst>
              <a:ext uri="{FF2B5EF4-FFF2-40B4-BE49-F238E27FC236}">
                <a16:creationId xmlns:a16="http://schemas.microsoft.com/office/drawing/2014/main" id="{2656DE6D-F27F-0746-89E2-49F40535FE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2407" y="3729557"/>
            <a:ext cx="3133476" cy="3140017"/>
          </a:xfrm>
          <a:prstGeom prst="rect">
            <a:avLst/>
          </a:prstGeom>
        </p:spPr>
      </p:pic>
      <p:pic>
        <p:nvPicPr>
          <p:cNvPr id="11" name="Picture 10">
            <a:extLst>
              <a:ext uri="{FF2B5EF4-FFF2-40B4-BE49-F238E27FC236}">
                <a16:creationId xmlns:a16="http://schemas.microsoft.com/office/drawing/2014/main" id="{83989C78-2E18-9D40-9CC2-812F94CFC2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 y="0"/>
            <a:ext cx="2790404" cy="3717984"/>
          </a:xfrm>
          <a:prstGeom prst="rect">
            <a:avLst/>
          </a:prstGeom>
        </p:spPr>
      </p:pic>
      <p:pic>
        <p:nvPicPr>
          <p:cNvPr id="13" name="Picture 12">
            <a:extLst>
              <a:ext uri="{FF2B5EF4-FFF2-40B4-BE49-F238E27FC236}">
                <a16:creationId xmlns:a16="http://schemas.microsoft.com/office/drawing/2014/main" id="{D3B1CEA7-5C3C-064A-A481-ADBAA17C94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5023" y="2914903"/>
            <a:ext cx="2966003" cy="3954671"/>
          </a:xfrm>
          <a:prstGeom prst="rect">
            <a:avLst/>
          </a:prstGeom>
        </p:spPr>
      </p:pic>
      <p:pic>
        <p:nvPicPr>
          <p:cNvPr id="15" name="Picture 14">
            <a:extLst>
              <a:ext uri="{FF2B5EF4-FFF2-40B4-BE49-F238E27FC236}">
                <a16:creationId xmlns:a16="http://schemas.microsoft.com/office/drawing/2014/main" id="{180CB708-70F6-A347-A467-57A0E2D779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4502" y="0"/>
            <a:ext cx="4147498" cy="2766349"/>
          </a:xfrm>
          <a:prstGeom prst="rect">
            <a:avLst/>
          </a:prstGeom>
        </p:spPr>
      </p:pic>
      <p:pic>
        <p:nvPicPr>
          <p:cNvPr id="19" name="Picture 18">
            <a:extLst>
              <a:ext uri="{FF2B5EF4-FFF2-40B4-BE49-F238E27FC236}">
                <a16:creationId xmlns:a16="http://schemas.microsoft.com/office/drawing/2014/main" id="{15682A2E-EEB2-7D4A-AB4E-08D2B148113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4" y="3821575"/>
            <a:ext cx="2286000" cy="3048000"/>
          </a:xfrm>
          <a:prstGeom prst="rect">
            <a:avLst/>
          </a:prstGeom>
        </p:spPr>
      </p:pic>
      <p:pic>
        <p:nvPicPr>
          <p:cNvPr id="21" name="Picture 20">
            <a:extLst>
              <a:ext uri="{FF2B5EF4-FFF2-40B4-BE49-F238E27FC236}">
                <a16:creationId xmlns:a16="http://schemas.microsoft.com/office/drawing/2014/main" id="{DCA6C684-6619-F648-B78A-7D64058BC2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3767" y="3842120"/>
            <a:ext cx="3000645" cy="3006909"/>
          </a:xfrm>
          <a:prstGeom prst="rect">
            <a:avLst/>
          </a:prstGeom>
        </p:spPr>
      </p:pic>
    </p:spTree>
    <p:extLst>
      <p:ext uri="{BB962C8B-B14F-4D97-AF65-F5344CB8AC3E}">
        <p14:creationId xmlns:p14="http://schemas.microsoft.com/office/powerpoint/2010/main" val="2061049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C9250-D09D-FB44-A790-D131AAE890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5" y="11575"/>
            <a:ext cx="12189350" cy="6858000"/>
          </a:xfrm>
          <a:prstGeom prst="rect">
            <a:avLst/>
          </a:prstGeom>
        </p:spPr>
      </p:pic>
    </p:spTree>
    <p:extLst>
      <p:ext uri="{BB962C8B-B14F-4D97-AF65-F5344CB8AC3E}">
        <p14:creationId xmlns:p14="http://schemas.microsoft.com/office/powerpoint/2010/main" val="1460185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B2BDE-523A-AC44-8F6E-80B989E59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48" y="0"/>
            <a:ext cx="4149638" cy="4149638"/>
          </a:xfrm>
          <a:prstGeom prst="rect">
            <a:avLst/>
          </a:prstGeom>
        </p:spPr>
      </p:pic>
      <p:pic>
        <p:nvPicPr>
          <p:cNvPr id="5" name="Picture 4">
            <a:extLst>
              <a:ext uri="{FF2B5EF4-FFF2-40B4-BE49-F238E27FC236}">
                <a16:creationId xmlns:a16="http://schemas.microsoft.com/office/drawing/2014/main" id="{83DA086C-50AD-5449-8514-7134E7702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23258"/>
            <a:ext cx="3878604" cy="2583211"/>
          </a:xfrm>
          <a:prstGeom prst="rect">
            <a:avLst/>
          </a:prstGeom>
        </p:spPr>
      </p:pic>
      <p:pic>
        <p:nvPicPr>
          <p:cNvPr id="7" name="Picture 6">
            <a:extLst>
              <a:ext uri="{FF2B5EF4-FFF2-40B4-BE49-F238E27FC236}">
                <a16:creationId xmlns:a16="http://schemas.microsoft.com/office/drawing/2014/main" id="{ADD89DC7-CD53-3B40-AFC4-DE9B366EB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24582" y="3214686"/>
            <a:ext cx="3050170" cy="3643313"/>
          </a:xfrm>
          <a:prstGeom prst="rect">
            <a:avLst/>
          </a:prstGeom>
        </p:spPr>
      </p:pic>
      <p:pic>
        <p:nvPicPr>
          <p:cNvPr id="10" name="Picture 9">
            <a:extLst>
              <a:ext uri="{FF2B5EF4-FFF2-40B4-BE49-F238E27FC236}">
                <a16:creationId xmlns:a16="http://schemas.microsoft.com/office/drawing/2014/main" id="{BED296E2-49ED-074E-AD22-A49D37FEE3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8797" y="0"/>
            <a:ext cx="3793890" cy="3793890"/>
          </a:xfrm>
          <a:prstGeom prst="rect">
            <a:avLst/>
          </a:prstGeom>
        </p:spPr>
      </p:pic>
      <p:pic>
        <p:nvPicPr>
          <p:cNvPr id="12" name="Picture 11">
            <a:extLst>
              <a:ext uri="{FF2B5EF4-FFF2-40B4-BE49-F238E27FC236}">
                <a16:creationId xmlns:a16="http://schemas.microsoft.com/office/drawing/2014/main" id="{49BA28C0-7C2C-9242-9C8F-915354298C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15768" y="4043362"/>
            <a:ext cx="3878604" cy="2814637"/>
          </a:xfrm>
          <a:prstGeom prst="rect">
            <a:avLst/>
          </a:prstGeom>
        </p:spPr>
      </p:pic>
      <p:pic>
        <p:nvPicPr>
          <p:cNvPr id="14" name="Picture 13">
            <a:extLst>
              <a:ext uri="{FF2B5EF4-FFF2-40B4-BE49-F238E27FC236}">
                <a16:creationId xmlns:a16="http://schemas.microsoft.com/office/drawing/2014/main" id="{8A052515-C96B-ED46-AE20-59326E13CB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60821" y="0"/>
            <a:ext cx="3113931" cy="3064109"/>
          </a:xfrm>
          <a:prstGeom prst="rect">
            <a:avLst/>
          </a:prstGeom>
        </p:spPr>
      </p:pic>
    </p:spTree>
    <p:extLst>
      <p:ext uri="{BB962C8B-B14F-4D97-AF65-F5344CB8AC3E}">
        <p14:creationId xmlns:p14="http://schemas.microsoft.com/office/powerpoint/2010/main" val="3109142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7795C4-87DF-224B-844F-BEBA89EEBB23}"/>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99995-B1C2-0F46-B138-8D37DB157A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7119" y="3923817"/>
            <a:ext cx="3846292" cy="2930508"/>
          </a:xfrm>
          <a:prstGeom prst="rect">
            <a:avLst/>
          </a:prstGeom>
        </p:spPr>
      </p:pic>
      <p:pic>
        <p:nvPicPr>
          <p:cNvPr id="6" name="Picture 5">
            <a:extLst>
              <a:ext uri="{FF2B5EF4-FFF2-40B4-BE49-F238E27FC236}">
                <a16:creationId xmlns:a16="http://schemas.microsoft.com/office/drawing/2014/main" id="{93CBA08B-E731-AC4A-92F7-82F514AB26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619"/>
            <a:ext cx="3018053" cy="3018053"/>
          </a:xfrm>
          <a:prstGeom prst="rect">
            <a:avLst/>
          </a:prstGeom>
        </p:spPr>
      </p:pic>
      <p:pic>
        <p:nvPicPr>
          <p:cNvPr id="8" name="Picture 7">
            <a:extLst>
              <a:ext uri="{FF2B5EF4-FFF2-40B4-BE49-F238E27FC236}">
                <a16:creationId xmlns:a16="http://schemas.microsoft.com/office/drawing/2014/main" id="{CD516173-32B6-AE49-9AF9-BC2C9B12A0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184967"/>
            <a:ext cx="2754775" cy="3673033"/>
          </a:xfrm>
          <a:prstGeom prst="rect">
            <a:avLst/>
          </a:prstGeom>
        </p:spPr>
      </p:pic>
      <p:pic>
        <p:nvPicPr>
          <p:cNvPr id="14" name="Picture 13">
            <a:extLst>
              <a:ext uri="{FF2B5EF4-FFF2-40B4-BE49-F238E27FC236}">
                <a16:creationId xmlns:a16="http://schemas.microsoft.com/office/drawing/2014/main" id="{8E910919-2420-CF47-A485-5468BDA04E4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46025" y="0"/>
            <a:ext cx="3943109" cy="3602316"/>
          </a:xfrm>
          <a:prstGeom prst="rect">
            <a:avLst/>
          </a:prstGeom>
        </p:spPr>
      </p:pic>
      <p:pic>
        <p:nvPicPr>
          <p:cNvPr id="16" name="Picture 15">
            <a:extLst>
              <a:ext uri="{FF2B5EF4-FFF2-40B4-BE49-F238E27FC236}">
                <a16:creationId xmlns:a16="http://schemas.microsoft.com/office/drawing/2014/main" id="{F397AA0A-BC50-0A44-BD39-535FDC0A313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825065" y="3835319"/>
            <a:ext cx="3461566" cy="3021246"/>
          </a:xfrm>
          <a:prstGeom prst="rect">
            <a:avLst/>
          </a:prstGeom>
        </p:spPr>
      </p:pic>
      <p:pic>
        <p:nvPicPr>
          <p:cNvPr id="20" name="Picture 19">
            <a:extLst>
              <a:ext uri="{FF2B5EF4-FFF2-40B4-BE49-F238E27FC236}">
                <a16:creationId xmlns:a16="http://schemas.microsoft.com/office/drawing/2014/main" id="{399DDB7F-BBD0-DD41-9630-D38237BDE0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91646" y="-19475"/>
            <a:ext cx="3788780" cy="3788780"/>
          </a:xfrm>
          <a:prstGeom prst="rect">
            <a:avLst/>
          </a:prstGeom>
        </p:spPr>
      </p:pic>
    </p:spTree>
    <p:extLst>
      <p:ext uri="{BB962C8B-B14F-4D97-AF65-F5344CB8AC3E}">
        <p14:creationId xmlns:p14="http://schemas.microsoft.com/office/powerpoint/2010/main" val="420090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365125"/>
            <a:ext cx="10515600" cy="963613"/>
          </a:xfrm>
        </p:spPr>
        <p:txBody>
          <a:bodyPr>
            <a:normAutofit/>
          </a:bodyPr>
          <a:lstStyle/>
          <a:p>
            <a:r>
              <a:rPr lang="en-US" sz="4200" dirty="0">
                <a:latin typeface="Avenir Book" panose="02000503020000020003" pitchFamily="2" charset="0"/>
              </a:rPr>
              <a:t>Where Do Progressive Practices Fit?</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328738"/>
            <a:ext cx="10515600" cy="5164137"/>
          </a:xfrm>
        </p:spPr>
        <p:txBody>
          <a:bodyPr>
            <a:normAutofit fontScale="92500" lnSpcReduction="10000"/>
          </a:bodyPr>
          <a:lstStyle/>
          <a:p>
            <a:pPr>
              <a:lnSpc>
                <a:spcPct val="120000"/>
              </a:lnSpc>
              <a:buSzPct val="75000"/>
            </a:pPr>
            <a:r>
              <a:rPr lang="en-US" dirty="0">
                <a:latin typeface="Avenir Book" panose="02000503020000020003" pitchFamily="2" charset="0"/>
              </a:rPr>
              <a:t>What’s your version of “everyone an artist”?</a:t>
            </a:r>
          </a:p>
          <a:p>
            <a:pPr>
              <a:lnSpc>
                <a:spcPct val="120000"/>
              </a:lnSpc>
              <a:buSzPct val="75000"/>
            </a:pPr>
            <a:r>
              <a:rPr lang="en-US" dirty="0">
                <a:latin typeface="Avenir Book" panose="02000503020000020003" pitchFamily="2" charset="0"/>
              </a:rPr>
              <a:t>What overt and covert assimilation methods (for non-dominant identities) are at play? How can they be counterbalanced by acceptance?</a:t>
            </a:r>
            <a:endParaRPr lang="en-US" sz="1700" dirty="0">
              <a:latin typeface="Avenir Book" panose="02000503020000020003" pitchFamily="2" charset="0"/>
            </a:endParaRPr>
          </a:p>
          <a:p>
            <a:pPr>
              <a:lnSpc>
                <a:spcPct val="120000"/>
              </a:lnSpc>
              <a:buSzPct val="75000"/>
            </a:pPr>
            <a:r>
              <a:rPr lang="en-US" dirty="0">
                <a:latin typeface="Avenir Book" panose="02000503020000020003" pitchFamily="2" charset="0"/>
              </a:rPr>
              <a:t>Are there voices that haven’t been included and/or elevated? </a:t>
            </a:r>
          </a:p>
          <a:p>
            <a:pPr>
              <a:lnSpc>
                <a:spcPct val="120000"/>
              </a:lnSpc>
              <a:buSzPct val="75000"/>
            </a:pPr>
            <a:r>
              <a:rPr lang="en-US" dirty="0">
                <a:latin typeface="Avenir Book" panose="02000503020000020003" pitchFamily="2" charset="0"/>
              </a:rPr>
              <a:t>When decisions need to be made, is consensus being built or are some opinions being squashed?</a:t>
            </a:r>
          </a:p>
          <a:p>
            <a:pPr>
              <a:lnSpc>
                <a:spcPct val="120000"/>
              </a:lnSpc>
              <a:buSzPct val="75000"/>
            </a:pPr>
            <a:r>
              <a:rPr lang="en-US" dirty="0">
                <a:latin typeface="Avenir Book" panose="02000503020000020003" pitchFamily="2" charset="0"/>
              </a:rPr>
              <a:t>Bring in inclusion evaluation and organizational culture assessment</a:t>
            </a:r>
            <a:endParaRPr lang="en-US" sz="1700" dirty="0">
              <a:latin typeface="Avenir Book" panose="02000503020000020003" pitchFamily="2" charset="0"/>
            </a:endParaRPr>
          </a:p>
          <a:p>
            <a:pPr>
              <a:lnSpc>
                <a:spcPct val="120000"/>
              </a:lnSpc>
              <a:buSzPct val="75000"/>
            </a:pPr>
            <a:r>
              <a:rPr lang="en-US" dirty="0">
                <a:latin typeface="Avenir Book" panose="02000503020000020003" pitchFamily="2" charset="0"/>
              </a:rPr>
              <a:t>Always strive to do better! Systems and ’isms are entrenched and the work takes time. Know limits. Only one part of someone’s life.</a:t>
            </a:r>
          </a:p>
        </p:txBody>
      </p:sp>
    </p:spTree>
    <p:extLst>
      <p:ext uri="{BB962C8B-B14F-4D97-AF65-F5344CB8AC3E}">
        <p14:creationId xmlns:p14="http://schemas.microsoft.com/office/powerpoint/2010/main" val="3904544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75E3B-95A5-8D42-B839-3A0C29349F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7"/>
            <a:ext cx="12192000" cy="6857226"/>
          </a:xfrm>
          <a:prstGeom prst="rect">
            <a:avLst/>
          </a:prstGeom>
        </p:spPr>
      </p:pic>
      <p:sp>
        <p:nvSpPr>
          <p:cNvPr id="5" name="TextBox 4">
            <a:extLst>
              <a:ext uri="{FF2B5EF4-FFF2-40B4-BE49-F238E27FC236}">
                <a16:creationId xmlns:a16="http://schemas.microsoft.com/office/drawing/2014/main" id="{75673DB5-150D-A04C-AA33-538231317C01}"/>
              </a:ext>
            </a:extLst>
          </p:cNvPr>
          <p:cNvSpPr txBox="1"/>
          <p:nvPr/>
        </p:nvSpPr>
        <p:spPr>
          <a:xfrm>
            <a:off x="1350855" y="5599929"/>
            <a:ext cx="9393662" cy="369332"/>
          </a:xfrm>
          <a:prstGeom prst="rect">
            <a:avLst/>
          </a:prstGeom>
          <a:noFill/>
        </p:spPr>
        <p:txBody>
          <a:bodyPr wrap="none" rtlCol="0">
            <a:spAutoFit/>
          </a:bodyPr>
          <a:lstStyle/>
          <a:p>
            <a:r>
              <a:rPr lang="en-US" b="1">
                <a:solidFill>
                  <a:schemeClr val="bg1"/>
                </a:solidFill>
              </a:rPr>
              <a:t>CLIPS AVAILABLE </a:t>
            </a:r>
            <a:r>
              <a:rPr lang="en-US" b="1" dirty="0">
                <a:solidFill>
                  <a:schemeClr val="bg1"/>
                </a:solidFill>
              </a:rPr>
              <a:t>HERE: </a:t>
            </a:r>
            <a:r>
              <a:rPr lang="en-US" b="1" dirty="0">
                <a:hlinkClick r:id="rId3"/>
              </a:rPr>
              <a:t>https://youtu.be/WM7wjGFN7c8</a:t>
            </a:r>
            <a:r>
              <a:rPr lang="en-US" b="1" dirty="0"/>
              <a:t> </a:t>
            </a:r>
            <a:r>
              <a:rPr lang="en-US" b="1" dirty="0">
                <a:solidFill>
                  <a:schemeClr val="bg1"/>
                </a:solidFill>
              </a:rPr>
              <a:t>or in full: </a:t>
            </a:r>
            <a:r>
              <a:rPr lang="en-US" b="1" dirty="0">
                <a:solidFill>
                  <a:schemeClr val="bg1"/>
                </a:solidFill>
                <a:hlinkClick r:id="rId4"/>
              </a:rPr>
              <a:t>https://tinyurl.com/y6dglf36</a:t>
            </a:r>
            <a:r>
              <a:rPr lang="en-US" b="1" dirty="0">
                <a:solidFill>
                  <a:schemeClr val="bg1"/>
                </a:solidFill>
              </a:rPr>
              <a:t> </a:t>
            </a:r>
          </a:p>
        </p:txBody>
      </p:sp>
    </p:spTree>
    <p:extLst>
      <p:ext uri="{BB962C8B-B14F-4D97-AF65-F5344CB8AC3E}">
        <p14:creationId xmlns:p14="http://schemas.microsoft.com/office/powerpoint/2010/main" val="155957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365126"/>
            <a:ext cx="10515600" cy="949324"/>
          </a:xfrm>
        </p:spPr>
        <p:txBody>
          <a:bodyPr/>
          <a:lstStyle/>
          <a:p>
            <a:r>
              <a:rPr lang="en-US" dirty="0">
                <a:latin typeface="Avenir Book" panose="02000503020000020003" pitchFamily="2" charset="0"/>
              </a:rPr>
              <a:t>The Studio &amp; COVID-19</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199" y="1471614"/>
            <a:ext cx="6448425" cy="5021260"/>
          </a:xfrm>
        </p:spPr>
        <p:txBody>
          <a:bodyPr>
            <a:normAutofit fontScale="85000" lnSpcReduction="10000"/>
          </a:bodyPr>
          <a:lstStyle/>
          <a:p>
            <a:pPr>
              <a:lnSpc>
                <a:spcPct val="110000"/>
              </a:lnSpc>
            </a:pPr>
            <a:r>
              <a:rPr lang="en-US" dirty="0">
                <a:latin typeface="Avenir Book" panose="02000503020000020003" pitchFamily="2" charset="0"/>
              </a:rPr>
              <a:t>Physical space is (mostly) closed; phased reopening plan</a:t>
            </a:r>
          </a:p>
          <a:p>
            <a:pPr>
              <a:lnSpc>
                <a:spcPct val="110000"/>
              </a:lnSpc>
            </a:pPr>
            <a:r>
              <a:rPr lang="en-US" dirty="0">
                <a:latin typeface="Avenir Book" panose="02000503020000020003" pitchFamily="2" charset="0"/>
              </a:rPr>
              <a:t>Intensive surveying, risk and benefit assessment, artist choice</a:t>
            </a:r>
          </a:p>
          <a:p>
            <a:pPr>
              <a:lnSpc>
                <a:spcPct val="110000"/>
              </a:lnSpc>
            </a:pPr>
            <a:r>
              <a:rPr lang="en-US" dirty="0">
                <a:latin typeface="Avenir Book" panose="02000503020000020003" pitchFamily="2" charset="0"/>
              </a:rPr>
              <a:t>Virtual studio that parallels ”usual” studio but works with what folks have at home</a:t>
            </a:r>
          </a:p>
          <a:p>
            <a:pPr>
              <a:lnSpc>
                <a:spcPct val="110000"/>
              </a:lnSpc>
            </a:pPr>
            <a:r>
              <a:rPr lang="en-US" dirty="0">
                <a:latin typeface="Avenir Book" panose="02000503020000020003" pitchFamily="2" charset="0"/>
              </a:rPr>
              <a:t>Ensuring tech and materials access</a:t>
            </a:r>
          </a:p>
          <a:p>
            <a:pPr>
              <a:lnSpc>
                <a:spcPct val="110000"/>
              </a:lnSpc>
            </a:pPr>
            <a:r>
              <a:rPr lang="en-US" dirty="0">
                <a:latin typeface="Avenir Book" panose="02000503020000020003" pitchFamily="2" charset="0"/>
              </a:rPr>
              <a:t>”Field trips”, visitors, collabs, projects</a:t>
            </a:r>
          </a:p>
          <a:p>
            <a:pPr>
              <a:lnSpc>
                <a:spcPct val="110000"/>
              </a:lnSpc>
            </a:pPr>
            <a:r>
              <a:rPr lang="en-US" dirty="0">
                <a:latin typeface="Avenir Book" panose="02000503020000020003" pitchFamily="2" charset="0"/>
              </a:rPr>
              <a:t>Online exhibitions and experiences for the public</a:t>
            </a:r>
          </a:p>
          <a:p>
            <a:pPr>
              <a:lnSpc>
                <a:spcPct val="110000"/>
              </a:lnSpc>
            </a:pPr>
            <a:r>
              <a:rPr lang="en-US" dirty="0">
                <a:latin typeface="Avenir Book" panose="02000503020000020003" pitchFamily="2" charset="0"/>
              </a:rPr>
              <a:t>It’s difficult</a:t>
            </a:r>
          </a:p>
        </p:txBody>
      </p:sp>
      <p:pic>
        <p:nvPicPr>
          <p:cNvPr id="5" name="Picture 4">
            <a:extLst>
              <a:ext uri="{FF2B5EF4-FFF2-40B4-BE49-F238E27FC236}">
                <a16:creationId xmlns:a16="http://schemas.microsoft.com/office/drawing/2014/main" id="{A8BF6D3F-A2F6-FC48-B25D-A3C9E41830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8899" y="754059"/>
            <a:ext cx="3284901" cy="2707455"/>
          </a:xfrm>
          <a:prstGeom prst="rect">
            <a:avLst/>
          </a:prstGeom>
        </p:spPr>
      </p:pic>
      <p:pic>
        <p:nvPicPr>
          <p:cNvPr id="7" name="Picture 6">
            <a:extLst>
              <a:ext uri="{FF2B5EF4-FFF2-40B4-BE49-F238E27FC236}">
                <a16:creationId xmlns:a16="http://schemas.microsoft.com/office/drawing/2014/main" id="{AD69EACD-CA4B-B048-925B-8BBEC1A551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1038" y="3694519"/>
            <a:ext cx="2842599" cy="2842599"/>
          </a:xfrm>
          <a:prstGeom prst="rect">
            <a:avLst/>
          </a:prstGeom>
        </p:spPr>
      </p:pic>
    </p:spTree>
    <p:extLst>
      <p:ext uri="{BB962C8B-B14F-4D97-AF65-F5344CB8AC3E}">
        <p14:creationId xmlns:p14="http://schemas.microsoft.com/office/powerpoint/2010/main" val="229029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11609-B58F-D341-B5C4-AAC6975535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967"/>
            <a:ext cx="12192000" cy="6824065"/>
          </a:xfrm>
          <a:prstGeom prst="rect">
            <a:avLst/>
          </a:prstGeom>
        </p:spPr>
      </p:pic>
      <p:sp>
        <p:nvSpPr>
          <p:cNvPr id="6" name="TextBox 5">
            <a:extLst>
              <a:ext uri="{FF2B5EF4-FFF2-40B4-BE49-F238E27FC236}">
                <a16:creationId xmlns:a16="http://schemas.microsoft.com/office/drawing/2014/main" id="{9B323D53-7F1B-C64D-A20F-E558D1EBE206}"/>
              </a:ext>
            </a:extLst>
          </p:cNvPr>
          <p:cNvSpPr txBox="1"/>
          <p:nvPr/>
        </p:nvSpPr>
        <p:spPr>
          <a:xfrm>
            <a:off x="262195" y="999353"/>
            <a:ext cx="6166303" cy="369332"/>
          </a:xfrm>
          <a:prstGeom prst="rect">
            <a:avLst/>
          </a:prstGeom>
          <a:noFill/>
        </p:spPr>
        <p:txBody>
          <a:bodyPr wrap="none" rtlCol="0">
            <a:spAutoFit/>
          </a:bodyPr>
          <a:lstStyle/>
          <a:p>
            <a:r>
              <a:rPr lang="en-US" b="1" dirty="0">
                <a:solidFill>
                  <a:schemeClr val="bg1"/>
                </a:solidFill>
              </a:rPr>
              <a:t>FULL VIDEO AVAILABLE HERE:  </a:t>
            </a:r>
            <a:r>
              <a:rPr lang="en-US" b="1" dirty="0">
                <a:solidFill>
                  <a:schemeClr val="bg1"/>
                </a:solidFill>
                <a:hlinkClick r:id="rId3"/>
              </a:rPr>
              <a:t>https://youtu.be/fVOAeT2_UAk</a:t>
            </a:r>
            <a:r>
              <a:rPr lang="en-US" b="1" dirty="0">
                <a:solidFill>
                  <a:schemeClr val="bg1"/>
                </a:solidFill>
              </a:rPr>
              <a:t> </a:t>
            </a:r>
          </a:p>
        </p:txBody>
      </p:sp>
    </p:spTree>
    <p:extLst>
      <p:ext uri="{BB962C8B-B14F-4D97-AF65-F5344CB8AC3E}">
        <p14:creationId xmlns:p14="http://schemas.microsoft.com/office/powerpoint/2010/main" val="2511671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D166CC-F89F-E84E-88A4-203E26D496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9615" y="0"/>
            <a:ext cx="9246741" cy="6858000"/>
          </a:xfrm>
          <a:prstGeom prst="rect">
            <a:avLst/>
          </a:prstGeom>
        </p:spPr>
      </p:pic>
    </p:spTree>
    <p:extLst>
      <p:ext uri="{BB962C8B-B14F-4D97-AF65-F5344CB8AC3E}">
        <p14:creationId xmlns:p14="http://schemas.microsoft.com/office/powerpoint/2010/main" val="3336867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D0E70-8F51-D546-99AB-988843F744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6986" y="3429000"/>
            <a:ext cx="4030664" cy="3026368"/>
          </a:xfrm>
          <a:prstGeom prst="rect">
            <a:avLst/>
          </a:prstGeom>
        </p:spPr>
      </p:pic>
      <p:pic>
        <p:nvPicPr>
          <p:cNvPr id="13" name="Picture 12">
            <a:extLst>
              <a:ext uri="{FF2B5EF4-FFF2-40B4-BE49-F238E27FC236}">
                <a16:creationId xmlns:a16="http://schemas.microsoft.com/office/drawing/2014/main" id="{4F9203D1-AF43-D447-B728-2B607866A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4352" y="281378"/>
            <a:ext cx="4171524" cy="6028918"/>
          </a:xfrm>
          <a:prstGeom prst="rect">
            <a:avLst/>
          </a:prstGeom>
        </p:spPr>
      </p:pic>
      <p:pic>
        <p:nvPicPr>
          <p:cNvPr id="15" name="Picture 14">
            <a:extLst>
              <a:ext uri="{FF2B5EF4-FFF2-40B4-BE49-F238E27FC236}">
                <a16:creationId xmlns:a16="http://schemas.microsoft.com/office/drawing/2014/main" id="{D3D5E6FF-E6CD-C347-85BC-FF9C3E086C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6986" y="281378"/>
            <a:ext cx="4030664" cy="2794398"/>
          </a:xfrm>
          <a:prstGeom prst="rect">
            <a:avLst/>
          </a:prstGeom>
        </p:spPr>
      </p:pic>
    </p:spTree>
    <p:extLst>
      <p:ext uri="{BB962C8B-B14F-4D97-AF65-F5344CB8AC3E}">
        <p14:creationId xmlns:p14="http://schemas.microsoft.com/office/powerpoint/2010/main" val="3382499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a:xfrm>
            <a:off x="838200" y="365125"/>
            <a:ext cx="10515600" cy="1006475"/>
          </a:xfrm>
        </p:spPr>
        <p:txBody>
          <a:bodyPr/>
          <a:lstStyle/>
          <a:p>
            <a:r>
              <a:rPr lang="en-US" dirty="0">
                <a:latin typeface="Avenir Book" panose="02000503020000020003" pitchFamily="2" charset="0"/>
              </a:rPr>
              <a:t>For further info</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574157"/>
            <a:ext cx="4305300" cy="4602806"/>
          </a:xfrm>
        </p:spPr>
        <p:txBody>
          <a:bodyPr>
            <a:normAutofit lnSpcReduction="10000"/>
          </a:bodyPr>
          <a:lstStyle/>
          <a:p>
            <a:pPr>
              <a:buSzPct val="75000"/>
            </a:pPr>
            <a:r>
              <a:rPr lang="en-US" dirty="0" err="1">
                <a:latin typeface="Avenir Book" panose="02000503020000020003" pitchFamily="2" charset="0"/>
              </a:rPr>
              <a:t>saveyourfaves.org</a:t>
            </a:r>
            <a:endParaRPr lang="en-US" dirty="0">
              <a:latin typeface="Avenir Book" panose="02000503020000020003" pitchFamily="2" charset="0"/>
            </a:endParaRPr>
          </a:p>
          <a:p>
            <a:pPr>
              <a:buSzPct val="75000"/>
            </a:pPr>
            <a:r>
              <a:rPr lang="en-US" dirty="0" err="1">
                <a:latin typeface="Avenir Book" panose="02000503020000020003" pitchFamily="2" charset="0"/>
              </a:rPr>
              <a:t>disparateminds.org</a:t>
            </a:r>
            <a:endParaRPr lang="en-US" dirty="0">
              <a:latin typeface="Avenir Book" panose="02000503020000020003" pitchFamily="2" charset="0"/>
            </a:endParaRPr>
          </a:p>
          <a:p>
            <a:pPr>
              <a:buSzPct val="75000"/>
            </a:pPr>
            <a:r>
              <a:rPr lang="en-US" dirty="0">
                <a:latin typeface="Avenir Book" panose="02000503020000020003" pitchFamily="2" charset="0"/>
              </a:rPr>
              <a:t>“The Big 3”</a:t>
            </a:r>
          </a:p>
          <a:p>
            <a:pPr lvl="1">
              <a:buSzPct val="75000"/>
            </a:pPr>
            <a:r>
              <a:rPr lang="en-US" dirty="0" err="1">
                <a:latin typeface="Avenir Book" panose="02000503020000020003" pitchFamily="2" charset="0"/>
              </a:rPr>
              <a:t>creativegrowth.org</a:t>
            </a:r>
            <a:endParaRPr lang="en-US" dirty="0">
              <a:latin typeface="Avenir Book" panose="02000503020000020003" pitchFamily="2" charset="0"/>
            </a:endParaRPr>
          </a:p>
          <a:p>
            <a:pPr lvl="1">
              <a:buSzPct val="75000"/>
            </a:pPr>
            <a:r>
              <a:rPr lang="en-US" dirty="0" err="1">
                <a:latin typeface="Avenir Book" panose="02000503020000020003" pitchFamily="2" charset="0"/>
              </a:rPr>
              <a:t>niadart.org</a:t>
            </a:r>
            <a:endParaRPr lang="en-US" dirty="0">
              <a:latin typeface="Avenir Book" panose="02000503020000020003" pitchFamily="2" charset="0"/>
            </a:endParaRPr>
          </a:p>
          <a:p>
            <a:pPr lvl="1">
              <a:buSzPct val="75000"/>
            </a:pPr>
            <a:r>
              <a:rPr lang="en-US" dirty="0" err="1">
                <a:latin typeface="Avenir Book" panose="02000503020000020003" pitchFamily="2" charset="0"/>
              </a:rPr>
              <a:t>creativityexplored.org</a:t>
            </a:r>
            <a:r>
              <a:rPr lang="en-US" dirty="0">
                <a:latin typeface="Avenir Book" panose="02000503020000020003" pitchFamily="2" charset="0"/>
              </a:rPr>
              <a:t> </a:t>
            </a:r>
          </a:p>
          <a:p>
            <a:pPr>
              <a:buSzPct val="75000"/>
            </a:pPr>
            <a:r>
              <a:rPr lang="en-US" dirty="0" err="1">
                <a:latin typeface="Avenir Book" panose="02000503020000020003" pitchFamily="2" charset="0"/>
              </a:rPr>
              <a:t>arthives.org</a:t>
            </a:r>
            <a:endParaRPr lang="en-US" dirty="0">
              <a:latin typeface="Avenir Book" panose="02000503020000020003" pitchFamily="2" charset="0"/>
            </a:endParaRPr>
          </a:p>
          <a:p>
            <a:pPr>
              <a:buSzPct val="75000"/>
            </a:pPr>
            <a:r>
              <a:rPr lang="en-US" sz="2600" dirty="0" err="1">
                <a:latin typeface="Avenir Book" panose="02000503020000020003" pitchFamily="2" charset="0"/>
              </a:rPr>
              <a:t>inciter.io</a:t>
            </a:r>
            <a:r>
              <a:rPr lang="en-US" sz="2600" dirty="0">
                <a:latin typeface="Avenir Book" panose="02000503020000020003" pitchFamily="2" charset="0"/>
              </a:rPr>
              <a:t>/evaluating-accessibility-and-inclusion/</a:t>
            </a:r>
          </a:p>
          <a:p>
            <a:pPr>
              <a:buSzPct val="75000"/>
            </a:pPr>
            <a:r>
              <a:rPr lang="en-US" dirty="0" err="1">
                <a:latin typeface="Avenir Book" panose="02000503020000020003" pitchFamily="2" charset="0"/>
              </a:rPr>
              <a:t>marylandarttherapy.org</a:t>
            </a:r>
            <a:endParaRPr lang="en-US" dirty="0">
              <a:latin typeface="Avenir Book" panose="02000503020000020003" pitchFamily="2" charset="0"/>
            </a:endParaRPr>
          </a:p>
        </p:txBody>
      </p:sp>
      <p:pic>
        <p:nvPicPr>
          <p:cNvPr id="6" name="Picture 5">
            <a:extLst>
              <a:ext uri="{FF2B5EF4-FFF2-40B4-BE49-F238E27FC236}">
                <a16:creationId xmlns:a16="http://schemas.microsoft.com/office/drawing/2014/main" id="{51458399-5419-7142-B605-A86035E2EE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0732" y="1574157"/>
            <a:ext cx="5873068" cy="3915378"/>
          </a:xfrm>
          <a:prstGeom prst="rect">
            <a:avLst/>
          </a:prstGeom>
        </p:spPr>
      </p:pic>
    </p:spTree>
    <p:extLst>
      <p:ext uri="{BB962C8B-B14F-4D97-AF65-F5344CB8AC3E}">
        <p14:creationId xmlns:p14="http://schemas.microsoft.com/office/powerpoint/2010/main" val="3231935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AFFB-8227-8A4A-B12C-C08F712999CB}"/>
              </a:ext>
            </a:extLst>
          </p:cNvPr>
          <p:cNvSpPr>
            <a:spLocks noGrp="1"/>
          </p:cNvSpPr>
          <p:nvPr>
            <p:ph type="title"/>
          </p:nvPr>
        </p:nvSpPr>
        <p:spPr>
          <a:xfrm>
            <a:off x="839788" y="457200"/>
            <a:ext cx="3932237" cy="1487347"/>
          </a:xfrm>
        </p:spPr>
        <p:txBody>
          <a:bodyPr/>
          <a:lstStyle/>
          <a:p>
            <a:r>
              <a:rPr lang="en-US" b="1" dirty="0">
                <a:solidFill>
                  <a:srgbClr val="C00000"/>
                </a:solidFill>
                <a:latin typeface="Avenir Book" panose="02000503020000020003" pitchFamily="2" charset="0"/>
              </a:rPr>
              <a:t>Questions?</a:t>
            </a:r>
          </a:p>
        </p:txBody>
      </p:sp>
      <p:sp>
        <p:nvSpPr>
          <p:cNvPr id="4" name="Text Placeholder 3">
            <a:extLst>
              <a:ext uri="{FF2B5EF4-FFF2-40B4-BE49-F238E27FC236}">
                <a16:creationId xmlns:a16="http://schemas.microsoft.com/office/drawing/2014/main" id="{2F7D8BC3-BD0D-8B40-AB4B-C71876BF1C9D}"/>
              </a:ext>
            </a:extLst>
          </p:cNvPr>
          <p:cNvSpPr>
            <a:spLocks noGrp="1"/>
          </p:cNvSpPr>
          <p:nvPr>
            <p:ph type="body" sz="half" idx="2"/>
          </p:nvPr>
        </p:nvSpPr>
        <p:spPr>
          <a:xfrm>
            <a:off x="839788" y="2057400"/>
            <a:ext cx="3932237" cy="1371600"/>
          </a:xfrm>
        </p:spPr>
        <p:txBody>
          <a:bodyPr/>
          <a:lstStyle/>
          <a:p>
            <a:r>
              <a:rPr lang="en-US" b="1" dirty="0">
                <a:latin typeface="Avenir Book" panose="02000503020000020003" pitchFamily="2" charset="0"/>
              </a:rPr>
              <a:t>Jill </a:t>
            </a:r>
            <a:r>
              <a:rPr lang="en-US" b="1" dirty="0" err="1">
                <a:latin typeface="Avenir Book" panose="02000503020000020003" pitchFamily="2" charset="0"/>
              </a:rPr>
              <a:t>Scheibler</a:t>
            </a:r>
            <a:endParaRPr lang="en-US" b="1" dirty="0">
              <a:latin typeface="Avenir Book" panose="02000503020000020003" pitchFamily="2" charset="0"/>
            </a:endParaRPr>
          </a:p>
          <a:p>
            <a:r>
              <a:rPr lang="en-US" b="1" dirty="0" err="1">
                <a:latin typeface="Avenir Book" panose="02000503020000020003" pitchFamily="2" charset="0"/>
              </a:rPr>
              <a:t>jill@make-studio.org</a:t>
            </a:r>
            <a:endParaRPr lang="en-US" b="1" dirty="0">
              <a:latin typeface="Avenir Book" panose="02000503020000020003" pitchFamily="2" charset="0"/>
            </a:endParaRPr>
          </a:p>
          <a:p>
            <a:endParaRPr lang="en-US" b="1" dirty="0">
              <a:latin typeface="Avenir Book" panose="02000503020000020003" pitchFamily="2" charset="0"/>
            </a:endParaRPr>
          </a:p>
          <a:p>
            <a:r>
              <a:rPr lang="en-US" b="1" dirty="0" err="1">
                <a:latin typeface="Avenir Book" panose="02000503020000020003" pitchFamily="2" charset="0"/>
              </a:rPr>
              <a:t>www.make-studio.org</a:t>
            </a:r>
            <a:endParaRPr lang="en-US" b="1" dirty="0">
              <a:latin typeface="Avenir Book" panose="02000503020000020003" pitchFamily="2" charset="0"/>
            </a:endParaRPr>
          </a:p>
        </p:txBody>
      </p:sp>
      <p:pic>
        <p:nvPicPr>
          <p:cNvPr id="10" name="Picture 9">
            <a:extLst>
              <a:ext uri="{FF2B5EF4-FFF2-40B4-BE49-F238E27FC236}">
                <a16:creationId xmlns:a16="http://schemas.microsoft.com/office/drawing/2014/main" id="{F27EBBAE-B0B8-EC45-9019-2E83EAD774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492" y="1066800"/>
            <a:ext cx="4762500" cy="4724400"/>
          </a:xfrm>
          <a:prstGeom prst="rect">
            <a:avLst/>
          </a:prstGeom>
        </p:spPr>
      </p:pic>
      <p:sp>
        <p:nvSpPr>
          <p:cNvPr id="11" name="Text Placeholder 3">
            <a:extLst>
              <a:ext uri="{FF2B5EF4-FFF2-40B4-BE49-F238E27FC236}">
                <a16:creationId xmlns:a16="http://schemas.microsoft.com/office/drawing/2014/main" id="{0BF74650-DF80-3A46-AFD1-3ABD6F65BA17}"/>
              </a:ext>
            </a:extLst>
          </p:cNvPr>
          <p:cNvSpPr txBox="1">
            <a:spLocks/>
          </p:cNvSpPr>
          <p:nvPr/>
        </p:nvSpPr>
        <p:spPr>
          <a:xfrm>
            <a:off x="1374151" y="3992301"/>
            <a:ext cx="2792753"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b="1" dirty="0">
              <a:latin typeface="Avenir Book" panose="02000503020000020003" pitchFamily="2" charset="0"/>
            </a:endParaRPr>
          </a:p>
          <a:p>
            <a:r>
              <a:rPr lang="en-US" b="1" dirty="0">
                <a:latin typeface="Avenir Book" panose="02000503020000020003" pitchFamily="2" charset="0"/>
              </a:rPr>
              <a:t>/</a:t>
            </a:r>
            <a:r>
              <a:rPr lang="en-US" b="1" dirty="0" err="1">
                <a:latin typeface="Avenir Book" panose="02000503020000020003" pitchFamily="2" charset="0"/>
              </a:rPr>
              <a:t>MakeStudioBaltimore</a:t>
            </a:r>
            <a:r>
              <a:rPr lang="en-US" b="1" dirty="0">
                <a:latin typeface="Avenir Book" panose="02000503020000020003" pitchFamily="2" charset="0"/>
              </a:rPr>
              <a:t>/</a:t>
            </a:r>
          </a:p>
          <a:p>
            <a:r>
              <a:rPr lang="en-US" b="1" dirty="0">
                <a:latin typeface="Avenir Book" panose="02000503020000020003" pitchFamily="2" charset="0"/>
              </a:rPr>
              <a:t>/</a:t>
            </a:r>
            <a:r>
              <a:rPr lang="en-US" b="1" dirty="0" err="1">
                <a:latin typeface="Avenir Book" panose="02000503020000020003" pitchFamily="2" charset="0"/>
              </a:rPr>
              <a:t>makestudiobmore</a:t>
            </a:r>
            <a:r>
              <a:rPr lang="en-US" b="1" dirty="0">
                <a:latin typeface="Avenir Book" panose="02000503020000020003" pitchFamily="2" charset="0"/>
              </a:rPr>
              <a:t>/</a:t>
            </a:r>
          </a:p>
        </p:txBody>
      </p:sp>
      <p:pic>
        <p:nvPicPr>
          <p:cNvPr id="13" name="Picture 12">
            <a:extLst>
              <a:ext uri="{FF2B5EF4-FFF2-40B4-BE49-F238E27FC236}">
                <a16:creationId xmlns:a16="http://schemas.microsoft.com/office/drawing/2014/main" id="{FC654C50-2C3E-8B4B-AFDE-C47EA0D155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788" y="4280301"/>
            <a:ext cx="419100" cy="374650"/>
          </a:xfrm>
          <a:prstGeom prst="rect">
            <a:avLst/>
          </a:prstGeom>
        </p:spPr>
      </p:pic>
      <p:pic>
        <p:nvPicPr>
          <p:cNvPr id="15" name="Picture 14">
            <a:extLst>
              <a:ext uri="{FF2B5EF4-FFF2-40B4-BE49-F238E27FC236}">
                <a16:creationId xmlns:a16="http://schemas.microsoft.com/office/drawing/2014/main" id="{CCB2E6E2-8510-F849-92CC-A6E9E6442A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9789" y="4698799"/>
            <a:ext cx="419100" cy="351503"/>
          </a:xfrm>
          <a:prstGeom prst="rect">
            <a:avLst/>
          </a:prstGeom>
        </p:spPr>
      </p:pic>
    </p:spTree>
    <p:extLst>
      <p:ext uri="{BB962C8B-B14F-4D97-AF65-F5344CB8AC3E}">
        <p14:creationId xmlns:p14="http://schemas.microsoft.com/office/powerpoint/2010/main" val="346249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403924-E0C2-8C45-A944-04989D4F7B94}"/>
              </a:ext>
            </a:extLst>
          </p:cNvPr>
          <p:cNvSpPr/>
          <p:nvPr/>
        </p:nvSpPr>
        <p:spPr>
          <a:xfrm>
            <a:off x="7199453" y="324091"/>
            <a:ext cx="4572000" cy="6032421"/>
          </a:xfrm>
          <a:prstGeom prst="rect">
            <a:avLst/>
          </a:prstGeom>
        </p:spPr>
        <p:txBody>
          <a:bodyPr wrap="square">
            <a:spAutoFit/>
          </a:bodyPr>
          <a:lstStyle/>
          <a:p>
            <a:pPr>
              <a:buSzPct val="75000"/>
            </a:pPr>
            <a:r>
              <a:rPr lang="en-US" sz="1600" dirty="0">
                <a:latin typeface="Avenir Book" panose="02000503020000020003" pitchFamily="2" charset="0"/>
              </a:rPr>
              <a:t>“I started to become intrigued by the question of why was there so much wonderful work coming out of these three art centers and was there something they had in common, some kind of methodology that was bringing forth such wonderful art…</a:t>
            </a:r>
          </a:p>
          <a:p>
            <a:pPr>
              <a:buSzPct val="75000"/>
            </a:pPr>
            <a:r>
              <a:rPr lang="en-US" sz="1600" dirty="0">
                <a:latin typeface="Avenir Book" panose="02000503020000020003" pitchFamily="2" charset="0"/>
              </a:rPr>
              <a:t>that these centers be connected to the art world, that there be a gallery connected to the studio, that there be not teachers but facilitators…and that there would be a sales element. </a:t>
            </a:r>
          </a:p>
          <a:p>
            <a:pPr>
              <a:buSzPct val="75000"/>
            </a:pPr>
            <a:endParaRPr lang="en-US" dirty="0">
              <a:latin typeface="Avenir Book" panose="02000503020000020003" pitchFamily="2" charset="0"/>
            </a:endParaRPr>
          </a:p>
          <a:p>
            <a:pPr>
              <a:buSzPct val="75000"/>
            </a:pPr>
            <a:r>
              <a:rPr lang="en-US" dirty="0">
                <a:latin typeface="Avenir Book" panose="02000503020000020003" pitchFamily="2" charset="0"/>
              </a:rPr>
              <a:t>It’s interesting that the first of these centers was created at </a:t>
            </a:r>
            <a:r>
              <a:rPr lang="en-US" b="1" dirty="0">
                <a:latin typeface="Avenir Book" panose="02000503020000020003" pitchFamily="2" charset="0"/>
              </a:rPr>
              <a:t>exactly the same moment of Roger Cardinal’s famous Outsider Art definition of outsider artists being cut off from the world and these centers were radically connected to the world</a:t>
            </a:r>
            <a:r>
              <a:rPr lang="en-US" dirty="0">
                <a:latin typeface="Avenir Book" panose="02000503020000020003" pitchFamily="2" charset="0"/>
              </a:rPr>
              <a:t>...”</a:t>
            </a:r>
          </a:p>
          <a:p>
            <a:pPr>
              <a:buSzPct val="75000"/>
            </a:pPr>
            <a:endParaRPr lang="en-US" dirty="0">
              <a:latin typeface="Avenir Book" panose="02000503020000020003" pitchFamily="2" charset="0"/>
            </a:endParaRPr>
          </a:p>
          <a:p>
            <a:pPr>
              <a:buSzPct val="75000"/>
            </a:pPr>
            <a:r>
              <a:rPr lang="en-US" sz="1600" dirty="0">
                <a:latin typeface="Avenir Book" panose="02000503020000020003" pitchFamily="2" charset="0"/>
              </a:rPr>
              <a:t>Lawrence </a:t>
            </a:r>
            <a:r>
              <a:rPr lang="en-US" sz="1600" dirty="0" err="1">
                <a:latin typeface="Avenir Book" panose="02000503020000020003" pitchFamily="2" charset="0"/>
              </a:rPr>
              <a:t>Rinder</a:t>
            </a:r>
            <a:r>
              <a:rPr lang="en-US" sz="1600" dirty="0">
                <a:latin typeface="Avenir Book" panose="02000503020000020003" pitchFamily="2" charset="0"/>
              </a:rPr>
              <a:t>, </a:t>
            </a:r>
          </a:p>
          <a:p>
            <a:pPr>
              <a:buSzPct val="75000"/>
            </a:pPr>
            <a:r>
              <a:rPr lang="en-US" sz="1600" dirty="0">
                <a:latin typeface="Avenir Book" panose="02000503020000020003" pitchFamily="2" charset="0"/>
              </a:rPr>
              <a:t>Director of the Berkeley Art Museum and Pacific Film Archive</a:t>
            </a:r>
          </a:p>
        </p:txBody>
      </p:sp>
      <p:pic>
        <p:nvPicPr>
          <p:cNvPr id="6" name="Picture 5">
            <a:extLst>
              <a:ext uri="{FF2B5EF4-FFF2-40B4-BE49-F238E27FC236}">
                <a16:creationId xmlns:a16="http://schemas.microsoft.com/office/drawing/2014/main" id="{863402C7-AD3E-0243-B987-60BDB32F69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547" y="424103"/>
            <a:ext cx="6163865" cy="5757862"/>
          </a:xfrm>
          <a:prstGeom prst="rect">
            <a:avLst/>
          </a:prstGeom>
        </p:spPr>
      </p:pic>
    </p:spTree>
    <p:extLst>
      <p:ext uri="{BB962C8B-B14F-4D97-AF65-F5344CB8AC3E}">
        <p14:creationId xmlns:p14="http://schemas.microsoft.com/office/powerpoint/2010/main" val="28387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4D090-2BCB-6343-A565-28CB108F27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3574" y="0"/>
            <a:ext cx="4933252" cy="6858000"/>
          </a:xfrm>
          <a:prstGeom prst="rect">
            <a:avLst/>
          </a:prstGeom>
        </p:spPr>
      </p:pic>
      <p:pic>
        <p:nvPicPr>
          <p:cNvPr id="5" name="Picture 4">
            <a:extLst>
              <a:ext uri="{FF2B5EF4-FFF2-40B4-BE49-F238E27FC236}">
                <a16:creationId xmlns:a16="http://schemas.microsoft.com/office/drawing/2014/main" id="{2F378117-1E08-DA46-BA3C-BB5FAD8CF2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174" y="0"/>
            <a:ext cx="5320826" cy="6858000"/>
          </a:xfrm>
          <a:prstGeom prst="rect">
            <a:avLst/>
          </a:prstGeom>
        </p:spPr>
      </p:pic>
    </p:spTree>
    <p:extLst>
      <p:ext uri="{BB962C8B-B14F-4D97-AF65-F5344CB8AC3E}">
        <p14:creationId xmlns:p14="http://schemas.microsoft.com/office/powerpoint/2010/main" val="59562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B83E-ED8F-7543-B7A8-D128F25F4C7A}"/>
              </a:ext>
            </a:extLst>
          </p:cNvPr>
          <p:cNvSpPr>
            <a:spLocks noGrp="1"/>
          </p:cNvSpPr>
          <p:nvPr>
            <p:ph type="title"/>
          </p:nvPr>
        </p:nvSpPr>
        <p:spPr>
          <a:xfrm>
            <a:off x="838200" y="365126"/>
            <a:ext cx="3733800" cy="1035050"/>
          </a:xfrm>
        </p:spPr>
        <p:txBody>
          <a:bodyPr/>
          <a:lstStyle/>
          <a:p>
            <a:r>
              <a:rPr lang="en-US" dirty="0">
                <a:latin typeface="Avenir Book" panose="02000503020000020003" pitchFamily="2" charset="0"/>
              </a:rPr>
              <a:t>Why Radical?</a:t>
            </a:r>
          </a:p>
        </p:txBody>
      </p:sp>
      <p:sp>
        <p:nvSpPr>
          <p:cNvPr id="3" name="Content Placeholder 2">
            <a:extLst>
              <a:ext uri="{FF2B5EF4-FFF2-40B4-BE49-F238E27FC236}">
                <a16:creationId xmlns:a16="http://schemas.microsoft.com/office/drawing/2014/main" id="{5F4E0846-2510-D34A-9FCE-09B134D50F42}"/>
              </a:ext>
            </a:extLst>
          </p:cNvPr>
          <p:cNvSpPr>
            <a:spLocks noGrp="1"/>
          </p:cNvSpPr>
          <p:nvPr>
            <p:ph idx="1"/>
          </p:nvPr>
        </p:nvSpPr>
        <p:spPr>
          <a:xfrm>
            <a:off x="617570" y="1300163"/>
            <a:ext cx="7738641" cy="5092698"/>
          </a:xfrm>
        </p:spPr>
        <p:txBody>
          <a:bodyPr>
            <a:noAutofit/>
          </a:bodyPr>
          <a:lstStyle/>
          <a:p>
            <a:pPr>
              <a:lnSpc>
                <a:spcPct val="100000"/>
              </a:lnSpc>
              <a:buSzPct val="75000"/>
            </a:pPr>
            <a:r>
              <a:rPr lang="en-US" sz="2400" dirty="0">
                <a:latin typeface="Avenir Book" panose="02000503020000020003" pitchFamily="2" charset="0"/>
              </a:rPr>
              <a:t>Affecting fundamental nature of something</a:t>
            </a:r>
            <a:endParaRPr lang="en-US" sz="1200" dirty="0">
              <a:latin typeface="Avenir Book" panose="02000503020000020003" pitchFamily="2" charset="0"/>
            </a:endParaRPr>
          </a:p>
          <a:p>
            <a:pPr>
              <a:lnSpc>
                <a:spcPct val="100000"/>
              </a:lnSpc>
              <a:buSzPct val="75000"/>
            </a:pPr>
            <a:r>
              <a:rPr lang="en-US" sz="2400" dirty="0">
                <a:latin typeface="Avenir Book" panose="02000503020000020003" pitchFamily="2" charset="0"/>
              </a:rPr>
              <a:t>Both studio and artists are radically connected</a:t>
            </a:r>
            <a:endParaRPr lang="en-US" sz="1200" dirty="0">
              <a:latin typeface="Avenir Book" panose="02000503020000020003" pitchFamily="2" charset="0"/>
            </a:endParaRPr>
          </a:p>
          <a:p>
            <a:pPr>
              <a:lnSpc>
                <a:spcPct val="100000"/>
              </a:lnSpc>
              <a:buSzPct val="75000"/>
            </a:pPr>
            <a:r>
              <a:rPr lang="en-US" sz="2400" dirty="0">
                <a:latin typeface="Avenir Book" panose="02000503020000020003" pitchFamily="2" charset="0"/>
              </a:rPr>
              <a:t>Connection and the disabilities community</a:t>
            </a:r>
          </a:p>
          <a:p>
            <a:pPr lvl="1">
              <a:lnSpc>
                <a:spcPct val="100000"/>
              </a:lnSpc>
              <a:buSzPct val="75000"/>
            </a:pPr>
            <a:r>
              <a:rPr lang="en-US" sz="1900" dirty="0">
                <a:latin typeface="Avenir Book" panose="02000503020000020003" pitchFamily="2" charset="0"/>
              </a:rPr>
              <a:t>Society is not set up for differences; uniquely at the mercy of our systems and keenly aware of that</a:t>
            </a:r>
          </a:p>
          <a:p>
            <a:pPr lvl="1">
              <a:lnSpc>
                <a:spcPct val="100000"/>
              </a:lnSpc>
              <a:buSzPct val="75000"/>
            </a:pPr>
            <a:r>
              <a:rPr lang="en-US" sz="1900" dirty="0">
                <a:latin typeface="Avenir Book" panose="02000503020000020003" pitchFamily="2" charset="0"/>
              </a:rPr>
              <a:t>Intersection of disability and artist (and other) identities </a:t>
            </a:r>
            <a:r>
              <a:rPr lang="en-US" sz="1900" dirty="0">
                <a:latin typeface="Avenir Book" panose="02000503020000020003" pitchFamily="2" charset="0"/>
                <a:sym typeface="Wingdings" pitchFamily="2" charset="2"/>
              </a:rPr>
              <a:t> </a:t>
            </a:r>
            <a:r>
              <a:rPr lang="en-US" sz="1900" dirty="0" err="1">
                <a:latin typeface="Avenir Book" panose="02000503020000020003" pitchFamily="2" charset="0"/>
                <a:sym typeface="Wingdings" pitchFamily="2" charset="2"/>
              </a:rPr>
              <a:t>Sensorily</a:t>
            </a:r>
            <a:r>
              <a:rPr lang="en-US" sz="1900" dirty="0">
                <a:latin typeface="Avenir Book" panose="02000503020000020003" pitchFamily="2" charset="0"/>
                <a:sym typeface="Wingdings" pitchFamily="2" charset="2"/>
              </a:rPr>
              <a:t> engaging with the world and attuned to culture</a:t>
            </a:r>
            <a:endParaRPr lang="en-US" sz="1900" dirty="0">
              <a:latin typeface="Avenir Book" panose="02000503020000020003" pitchFamily="2" charset="0"/>
            </a:endParaRPr>
          </a:p>
          <a:p>
            <a:pPr lvl="1">
              <a:lnSpc>
                <a:spcPct val="100000"/>
              </a:lnSpc>
              <a:buSzPct val="75000"/>
            </a:pPr>
            <a:r>
              <a:rPr lang="en-US" sz="1900" dirty="0">
                <a:latin typeface="Avenir Book" panose="02000503020000020003" pitchFamily="2" charset="0"/>
              </a:rPr>
              <a:t>Empathy </a:t>
            </a:r>
            <a:r>
              <a:rPr lang="en-US" sz="1900" dirty="0">
                <a:latin typeface="Avenir Book" panose="02000503020000020003" pitchFamily="2" charset="0"/>
                <a:sym typeface="Wingdings" pitchFamily="2" charset="2"/>
              </a:rPr>
              <a:t> P</a:t>
            </a:r>
            <a:r>
              <a:rPr lang="en-US" sz="1900" dirty="0">
                <a:latin typeface="Avenir Book" panose="02000503020000020003" pitchFamily="2" charset="0"/>
              </a:rPr>
              <a:t>erhaps more empathic (certainly not less) and eager to relate and share perspectives </a:t>
            </a:r>
          </a:p>
          <a:p>
            <a:pPr lvl="1">
              <a:lnSpc>
                <a:spcPct val="100000"/>
              </a:lnSpc>
              <a:buSzPct val="75000"/>
            </a:pPr>
            <a:r>
              <a:rPr lang="en-US" sz="1900" dirty="0">
                <a:latin typeface="Avenir Book" panose="02000503020000020003" pitchFamily="2" charset="0"/>
              </a:rPr>
              <a:t>Disability is not in itself marginalizing; spectrum/lifespan</a:t>
            </a:r>
          </a:p>
          <a:p>
            <a:pPr lvl="1">
              <a:lnSpc>
                <a:spcPct val="100000"/>
              </a:lnSpc>
              <a:buSzPct val="75000"/>
            </a:pPr>
            <a:r>
              <a:rPr lang="en-US" sz="1900" dirty="0">
                <a:latin typeface="Avenir Book" panose="02000503020000020003" pitchFamily="2" charset="0"/>
              </a:rPr>
              <a:t>Interdependence</a:t>
            </a:r>
          </a:p>
          <a:p>
            <a:pPr>
              <a:lnSpc>
                <a:spcPct val="100000"/>
              </a:lnSpc>
              <a:buSzPct val="75000"/>
            </a:pPr>
            <a:endParaRPr lang="en-US" sz="1200" dirty="0">
              <a:latin typeface="Avenir Book" panose="02000503020000020003" pitchFamily="2" charset="0"/>
            </a:endParaRPr>
          </a:p>
          <a:p>
            <a:pPr>
              <a:lnSpc>
                <a:spcPct val="100000"/>
              </a:lnSpc>
              <a:buSzPct val="75000"/>
            </a:pPr>
            <a:r>
              <a:rPr lang="en-US" sz="2400" dirty="0">
                <a:latin typeface="Avenir Book" panose="02000503020000020003" pitchFamily="2" charset="0"/>
              </a:rPr>
              <a:t>Modeling </a:t>
            </a:r>
            <a:r>
              <a:rPr lang="en-US" sz="2400" b="1" i="1" dirty="0">
                <a:latin typeface="Avenir Book" panose="02000503020000020003" pitchFamily="2" charset="0"/>
              </a:rPr>
              <a:t>what can be </a:t>
            </a:r>
            <a:r>
              <a:rPr lang="en-US" sz="2400" dirty="0">
                <a:latin typeface="Avenir Book" panose="02000503020000020003" pitchFamily="2" charset="0"/>
              </a:rPr>
              <a:t>when a prevailing system turned on its head; changes the narrative</a:t>
            </a:r>
          </a:p>
          <a:p>
            <a:endParaRPr lang="en-US" dirty="0">
              <a:latin typeface="Avenir Book" panose="02000503020000020003" pitchFamily="2" charset="0"/>
            </a:endParaRPr>
          </a:p>
        </p:txBody>
      </p:sp>
      <p:pic>
        <p:nvPicPr>
          <p:cNvPr id="4" name="Picture 3">
            <a:extLst>
              <a:ext uri="{FF2B5EF4-FFF2-40B4-BE49-F238E27FC236}">
                <a16:creationId xmlns:a16="http://schemas.microsoft.com/office/drawing/2014/main" id="{66C03AB0-4D31-9C4F-9CA6-138A04DD47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1013" y="365125"/>
            <a:ext cx="2893417" cy="2893417"/>
          </a:xfrm>
          <a:prstGeom prst="rect">
            <a:avLst/>
          </a:prstGeom>
        </p:spPr>
      </p:pic>
      <p:sp>
        <p:nvSpPr>
          <p:cNvPr id="5" name="Rectangle 4">
            <a:extLst>
              <a:ext uri="{FF2B5EF4-FFF2-40B4-BE49-F238E27FC236}">
                <a16:creationId xmlns:a16="http://schemas.microsoft.com/office/drawing/2014/main" id="{468DAC91-A3BD-B741-83F3-1FECD696ACD9}"/>
              </a:ext>
            </a:extLst>
          </p:cNvPr>
          <p:cNvSpPr/>
          <p:nvPr/>
        </p:nvSpPr>
        <p:spPr>
          <a:xfrm>
            <a:off x="8681013" y="3599459"/>
            <a:ext cx="2691837" cy="2031325"/>
          </a:xfrm>
          <a:prstGeom prst="rect">
            <a:avLst/>
          </a:prstGeom>
        </p:spPr>
        <p:txBody>
          <a:bodyPr wrap="square">
            <a:spAutoFit/>
          </a:bodyPr>
          <a:lstStyle/>
          <a:p>
            <a:pPr>
              <a:buSzPct val="75000"/>
            </a:pPr>
            <a:endParaRPr lang="en-US" sz="1400" dirty="0">
              <a:latin typeface="Avenir Book" panose="02000503020000020003" pitchFamily="2" charset="0"/>
            </a:endParaRPr>
          </a:p>
          <a:p>
            <a:pPr>
              <a:buSzPct val="75000"/>
            </a:pPr>
            <a:r>
              <a:rPr lang="en-US" sz="1600" b="1" dirty="0">
                <a:latin typeface="Avenir Book" panose="02000503020000020003" pitchFamily="2" charset="0"/>
              </a:rPr>
              <a:t>Everyone needs “to have another individual simultaneously experience a state of mind similar to our own.”</a:t>
            </a:r>
          </a:p>
          <a:p>
            <a:pPr>
              <a:buSzPct val="75000"/>
            </a:pPr>
            <a:endParaRPr lang="en-US" sz="1600" b="1" dirty="0">
              <a:latin typeface="Avenir Book" panose="02000503020000020003" pitchFamily="2" charset="0"/>
            </a:endParaRPr>
          </a:p>
          <a:p>
            <a:pPr>
              <a:buSzPct val="75000"/>
            </a:pPr>
            <a:r>
              <a:rPr lang="en-US" sz="1600" b="1" dirty="0">
                <a:latin typeface="Avenir Book" panose="02000503020000020003" pitchFamily="2" charset="0"/>
              </a:rPr>
              <a:t>Daniel Siegel</a:t>
            </a:r>
            <a:endParaRPr lang="en-US" sz="1600" b="1" dirty="0"/>
          </a:p>
        </p:txBody>
      </p:sp>
    </p:spTree>
    <p:extLst>
      <p:ext uri="{BB962C8B-B14F-4D97-AF65-F5344CB8AC3E}">
        <p14:creationId xmlns:p14="http://schemas.microsoft.com/office/powerpoint/2010/main" val="371138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5FAA-FC6E-8548-AF12-B40FAC0FF8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427" y="1310365"/>
            <a:ext cx="3497727" cy="4127615"/>
          </a:xfrm>
          <a:prstGeom prst="rect">
            <a:avLst/>
          </a:prstGeom>
        </p:spPr>
      </p:pic>
      <p:pic>
        <p:nvPicPr>
          <p:cNvPr id="5" name="Picture 4">
            <a:extLst>
              <a:ext uri="{FF2B5EF4-FFF2-40B4-BE49-F238E27FC236}">
                <a16:creationId xmlns:a16="http://schemas.microsoft.com/office/drawing/2014/main" id="{AC2A2C5B-961B-034B-8663-DAD62DBEC7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750" y="1310365"/>
            <a:ext cx="3157187" cy="3933329"/>
          </a:xfrm>
          <a:prstGeom prst="rect">
            <a:avLst/>
          </a:prstGeom>
        </p:spPr>
      </p:pic>
      <p:pic>
        <p:nvPicPr>
          <p:cNvPr id="7" name="Picture 6">
            <a:extLst>
              <a:ext uri="{FF2B5EF4-FFF2-40B4-BE49-F238E27FC236}">
                <a16:creationId xmlns:a16="http://schemas.microsoft.com/office/drawing/2014/main" id="{F4D6654C-E47E-B04D-9404-A7957F1EA2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5974" y="1310365"/>
            <a:ext cx="3662363" cy="3721100"/>
          </a:xfrm>
          <a:prstGeom prst="rect">
            <a:avLst/>
          </a:prstGeom>
        </p:spPr>
      </p:pic>
    </p:spTree>
    <p:extLst>
      <p:ext uri="{BB962C8B-B14F-4D97-AF65-F5344CB8AC3E}">
        <p14:creationId xmlns:p14="http://schemas.microsoft.com/office/powerpoint/2010/main" val="323848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E505F-E854-7742-B726-E9DD96A6F2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26917"/>
            <a:ext cx="5972339" cy="4404600"/>
          </a:xfrm>
          <a:prstGeom prst="rect">
            <a:avLst/>
          </a:prstGeom>
        </p:spPr>
      </p:pic>
      <p:pic>
        <p:nvPicPr>
          <p:cNvPr id="6" name="Picture 5">
            <a:extLst>
              <a:ext uri="{FF2B5EF4-FFF2-40B4-BE49-F238E27FC236}">
                <a16:creationId xmlns:a16="http://schemas.microsoft.com/office/drawing/2014/main" id="{2328550E-23E3-E74B-9257-7A61CE7918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307" y="1226917"/>
            <a:ext cx="5952693" cy="4514126"/>
          </a:xfrm>
          <a:prstGeom prst="rect">
            <a:avLst/>
          </a:prstGeom>
        </p:spPr>
      </p:pic>
    </p:spTree>
    <p:extLst>
      <p:ext uri="{BB962C8B-B14F-4D97-AF65-F5344CB8AC3E}">
        <p14:creationId xmlns:p14="http://schemas.microsoft.com/office/powerpoint/2010/main" val="20203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ACBF-94AA-F14D-85BC-53647D844FCC}"/>
              </a:ext>
            </a:extLst>
          </p:cNvPr>
          <p:cNvSpPr>
            <a:spLocks noGrp="1"/>
          </p:cNvSpPr>
          <p:nvPr>
            <p:ph type="title"/>
          </p:nvPr>
        </p:nvSpPr>
        <p:spPr/>
        <p:txBody>
          <a:bodyPr/>
          <a:lstStyle/>
          <a:p>
            <a:r>
              <a:rPr lang="en-US" dirty="0">
                <a:latin typeface="Avenir Book" panose="02000503020000020003" pitchFamily="2" charset="0"/>
              </a:rPr>
              <a:t>Progressive Studios</a:t>
            </a:r>
          </a:p>
        </p:txBody>
      </p:sp>
      <p:sp>
        <p:nvSpPr>
          <p:cNvPr id="3" name="Content Placeholder 2">
            <a:extLst>
              <a:ext uri="{FF2B5EF4-FFF2-40B4-BE49-F238E27FC236}">
                <a16:creationId xmlns:a16="http://schemas.microsoft.com/office/drawing/2014/main" id="{B8FCC94A-254D-6742-B341-DB4311749DD6}"/>
              </a:ext>
            </a:extLst>
          </p:cNvPr>
          <p:cNvSpPr>
            <a:spLocks noGrp="1"/>
          </p:cNvSpPr>
          <p:nvPr>
            <p:ph idx="1"/>
          </p:nvPr>
        </p:nvSpPr>
        <p:spPr>
          <a:xfrm>
            <a:off x="838200" y="1527858"/>
            <a:ext cx="10515600" cy="4649105"/>
          </a:xfrm>
        </p:spPr>
        <p:txBody>
          <a:bodyPr>
            <a:normAutofit/>
          </a:bodyPr>
          <a:lstStyle/>
          <a:p>
            <a:pPr>
              <a:buSzPct val="75000"/>
            </a:pPr>
            <a:r>
              <a:rPr lang="en-US" sz="2600" dirty="0">
                <a:latin typeface="Avenir Book" panose="02000503020000020003" pitchFamily="2" charset="0"/>
              </a:rPr>
              <a:t>Outsider/Naïve/Visionary/Art Brut</a:t>
            </a:r>
          </a:p>
          <a:p>
            <a:pPr lvl="1">
              <a:buSzPct val="75000"/>
            </a:pPr>
            <a:r>
              <a:rPr lang="en-US" dirty="0">
                <a:latin typeface="Avenir Book" panose="02000503020000020003" pitchFamily="2" charset="0"/>
              </a:rPr>
              <a:t>Celebrates </a:t>
            </a:r>
            <a:r>
              <a:rPr lang="en-US" dirty="0" err="1">
                <a:latin typeface="Avenir Book" panose="02000503020000020003" pitchFamily="2" charset="0"/>
              </a:rPr>
              <a:t>idiosyncracy</a:t>
            </a:r>
            <a:r>
              <a:rPr lang="en-US" dirty="0">
                <a:latin typeface="Avenir Book" panose="02000503020000020003" pitchFamily="2" charset="0"/>
              </a:rPr>
              <a:t>, talents of “outsiders”</a:t>
            </a:r>
          </a:p>
          <a:p>
            <a:pPr lvl="1">
              <a:buSzPct val="75000"/>
            </a:pPr>
            <a:r>
              <a:rPr lang="en-US" dirty="0">
                <a:latin typeface="Avenir Book" panose="02000503020000020003" pitchFamily="2" charset="0"/>
              </a:rPr>
              <a:t>Ahistorical, decontextualized, presumes isolation, conditional (</a:t>
            </a:r>
            <a:r>
              <a:rPr lang="en-US" i="1" dirty="0">
                <a:latin typeface="Avenir Book" panose="02000503020000020003" pitchFamily="2" charset="0"/>
              </a:rPr>
              <a:t>who’s in vs. who’s out</a:t>
            </a:r>
            <a:r>
              <a:rPr lang="en-US" dirty="0">
                <a:latin typeface="Avenir Book" panose="02000503020000020003" pitchFamily="2" charset="0"/>
              </a:rPr>
              <a:t>)</a:t>
            </a:r>
          </a:p>
          <a:p>
            <a:pPr lvl="1">
              <a:buSzPct val="75000"/>
            </a:pPr>
            <a:endParaRPr lang="en-US" sz="1200" dirty="0">
              <a:latin typeface="Avenir Book" panose="02000503020000020003" pitchFamily="2" charset="0"/>
            </a:endParaRPr>
          </a:p>
          <a:p>
            <a:pPr>
              <a:buSzPct val="75000"/>
            </a:pPr>
            <a:r>
              <a:rPr lang="en-US" sz="2600" dirty="0">
                <a:latin typeface="Avenir Book" panose="02000503020000020003" pitchFamily="2" charset="0"/>
              </a:rPr>
              <a:t>Post-institutionalization and Disability Rights world</a:t>
            </a:r>
          </a:p>
          <a:p>
            <a:pPr>
              <a:buSzPct val="75000"/>
            </a:pPr>
            <a:r>
              <a:rPr lang="en-US" sz="2600" dirty="0">
                <a:latin typeface="Avenir Book" panose="02000503020000020003" pitchFamily="2" charset="0"/>
              </a:rPr>
              <a:t>”Art centers for persons with developmental disabilities”</a:t>
            </a:r>
          </a:p>
          <a:p>
            <a:pPr lvl="1">
              <a:buSzPct val="75000"/>
            </a:pPr>
            <a:r>
              <a:rPr lang="en-US" dirty="0">
                <a:latin typeface="Avenir Book" panose="02000503020000020003" pitchFamily="2" charset="0"/>
              </a:rPr>
              <a:t>Katz and </a:t>
            </a:r>
            <a:r>
              <a:rPr lang="en-US" dirty="0" err="1">
                <a:latin typeface="Avenir Book" panose="02000503020000020003" pitchFamily="2" charset="0"/>
              </a:rPr>
              <a:t>Ludins</a:t>
            </a:r>
            <a:r>
              <a:rPr lang="en-US" dirty="0">
                <a:latin typeface="Avenir Book" panose="02000503020000020003" pitchFamily="2" charset="0"/>
              </a:rPr>
              <a:t>-Katz, late 70s-80s, Bay Area 	</a:t>
            </a:r>
          </a:p>
          <a:p>
            <a:pPr>
              <a:buSzPct val="75000"/>
            </a:pPr>
            <a:r>
              <a:rPr lang="en-US" sz="2600" dirty="0">
                <a:latin typeface="Avenir Book" panose="02000503020000020003" pitchFamily="2" charset="0"/>
              </a:rPr>
              <a:t>Several dozen in the U.S. and internationally; varied approaches</a:t>
            </a:r>
          </a:p>
          <a:p>
            <a:pPr>
              <a:buSzPct val="75000"/>
            </a:pPr>
            <a:r>
              <a:rPr lang="en-US" sz="2600" dirty="0">
                <a:latin typeface="Avenir Book" panose="02000503020000020003" pitchFamily="2" charset="0"/>
              </a:rPr>
              <a:t>“A fine art studio environment where adults with disabilities can pursue and maintain lives or careers as artists.” (Ortiz)</a:t>
            </a:r>
          </a:p>
          <a:p>
            <a:pPr>
              <a:buSzPct val="75000"/>
            </a:pPr>
            <a:endParaRPr lang="en-US" dirty="0">
              <a:latin typeface="Avenir Book" panose="02000503020000020003" pitchFamily="2" charset="0"/>
            </a:endParaRPr>
          </a:p>
          <a:p>
            <a:pPr>
              <a:buSzPct val="75000"/>
            </a:pPr>
            <a:endParaRPr lang="en-US" dirty="0">
              <a:latin typeface="Avenir Book" panose="02000503020000020003" pitchFamily="2" charset="0"/>
            </a:endParaRPr>
          </a:p>
        </p:txBody>
      </p:sp>
    </p:spTree>
    <p:extLst>
      <p:ext uri="{BB962C8B-B14F-4D97-AF65-F5344CB8AC3E}">
        <p14:creationId xmlns:p14="http://schemas.microsoft.com/office/powerpoint/2010/main" val="125552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1437</Words>
  <Application>Microsoft Macintosh PowerPoint</Application>
  <PresentationFormat>Widescreen</PresentationFormat>
  <Paragraphs>133</Paragraphs>
  <Slides>33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Avenir Book</vt:lpstr>
      <vt:lpstr>Calibri</vt:lpstr>
      <vt:lpstr>Calibri Light</vt:lpstr>
      <vt:lpstr>Office Theme</vt:lpstr>
      <vt:lpstr>Radically Connected in Baltimore</vt:lpstr>
      <vt:lpstr>PowerPoint Presentation</vt:lpstr>
      <vt:lpstr>PowerPoint Presentation</vt:lpstr>
      <vt:lpstr>PowerPoint Presentation</vt:lpstr>
      <vt:lpstr>PowerPoint Presentation</vt:lpstr>
      <vt:lpstr>Why Radical?</vt:lpstr>
      <vt:lpstr>PowerPoint Presentation</vt:lpstr>
      <vt:lpstr>PowerPoint Presentation</vt:lpstr>
      <vt:lpstr>Progressive Studios</vt:lpstr>
      <vt:lpstr>PowerPoint Presentation</vt:lpstr>
      <vt:lpstr>Why Progressive?</vt:lpstr>
      <vt:lpstr>PowerPoint Presentation</vt:lpstr>
      <vt:lpstr>Progressive Practices</vt:lpstr>
      <vt:lpstr>PowerPoint Presentation</vt:lpstr>
      <vt:lpstr>PowerPoint Presentation</vt:lpstr>
      <vt:lpstr>Acceptance &amp; Inclusion</vt:lpstr>
      <vt:lpstr>PowerPoint Presentation</vt:lpstr>
      <vt:lpstr>Art Hives &amp; Make Studio’s Values</vt:lpstr>
      <vt:lpstr>PowerPoint Presentation</vt:lpstr>
      <vt:lpstr>PowerPoint Presentation</vt:lpstr>
      <vt:lpstr>How Does Make Studio Work?</vt:lpstr>
      <vt:lpstr>PowerPoint Presentation</vt:lpstr>
      <vt:lpstr>PowerPoint Presentation</vt:lpstr>
      <vt:lpstr>PowerPoint Presentation</vt:lpstr>
      <vt:lpstr>PowerPoint Presentation</vt:lpstr>
      <vt:lpstr>PowerPoint Presentation</vt:lpstr>
      <vt:lpstr>Where Do Progressive Practices Fit?</vt:lpstr>
      <vt:lpstr>PowerPoint Presentation</vt:lpstr>
      <vt:lpstr>The Studio &amp; COVID-19</vt:lpstr>
      <vt:lpstr>PowerPoint Presentation</vt:lpstr>
      <vt:lpstr>PowerPoint Presentation</vt:lpstr>
      <vt:lpstr>For further info</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Radically Connected in Baltimore</dc:title>
  <dc:creator>Jill Scheibler</dc:creator>
  <cp:lastModifiedBy>Jill Scheibler</cp:lastModifiedBy>
  <cp:revision>123</cp:revision>
  <dcterms:created xsi:type="dcterms:W3CDTF">2020-08-11T17:55:05Z</dcterms:created>
  <dcterms:modified xsi:type="dcterms:W3CDTF">2020-08-12T17:22:21Z</dcterms:modified>
</cp:coreProperties>
</file>