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7"/>
  </p:notesMasterIdLst>
  <p:handoutMasterIdLst>
    <p:handoutMasterId r:id="rId8"/>
  </p:handoutMasterIdLst>
  <p:sldIdLst>
    <p:sldId id="256" r:id="rId6"/>
  </p:sldIdLst>
  <p:sldSz cx="7772400" cy="100584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6" d="100"/>
          <a:sy n="76" d="100"/>
        </p:scale>
        <p:origin x="2958" y="96"/>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54B3BA60-4C70-477F-8F5F-CC7E98078388}" type="datetimeFigureOut">
              <a:rPr lang="en-US" smtClean="0"/>
              <a:t>7/5/2017</a:t>
            </a:fld>
            <a:endParaRPr lang="en-US" dirty="0"/>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8978B581-BC82-469C-9516-62B61E902338}" type="slidenum">
              <a:rPr lang="en-US" smtClean="0"/>
              <a:t>‹#›</a:t>
            </a:fld>
            <a:endParaRPr lang="en-US" dirty="0"/>
          </a:p>
        </p:txBody>
      </p:sp>
    </p:spTree>
    <p:extLst>
      <p:ext uri="{BB962C8B-B14F-4D97-AF65-F5344CB8AC3E}">
        <p14:creationId xmlns:p14="http://schemas.microsoft.com/office/powerpoint/2010/main" val="3025108187"/>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8386E9AE-132F-4581-AB83-A345A5F744C9}" type="datetimeFigureOut">
              <a:rPr lang="en-US" smtClean="0"/>
              <a:t>7/5/2017</a:t>
            </a:fld>
            <a:endParaRPr lang="en-US" dirty="0"/>
          </a:p>
        </p:txBody>
      </p:sp>
      <p:sp>
        <p:nvSpPr>
          <p:cNvPr id="4" name="Slide Image Placeholder 3"/>
          <p:cNvSpPr>
            <a:spLocks noGrp="1" noRot="1" noChangeAspect="1"/>
          </p:cNvSpPr>
          <p:nvPr>
            <p:ph type="sldImg" idx="2"/>
          </p:nvPr>
        </p:nvSpPr>
        <p:spPr>
          <a:xfrm>
            <a:off x="2281238" y="1160463"/>
            <a:ext cx="2422525" cy="3133725"/>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84DC4B42-B546-45ED-9C7E-1794F28B0334}" type="slidenum">
              <a:rPr lang="en-US" smtClean="0"/>
              <a:t>‹#›</a:t>
            </a:fld>
            <a:endParaRPr lang="en-US" dirty="0"/>
          </a:p>
        </p:txBody>
      </p:sp>
    </p:spTree>
    <p:extLst>
      <p:ext uri="{BB962C8B-B14F-4D97-AF65-F5344CB8AC3E}">
        <p14:creationId xmlns:p14="http://schemas.microsoft.com/office/powerpoint/2010/main" val="216796881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3147420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70890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1356561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613" y="3124200"/>
            <a:ext cx="6607175" cy="21558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225" y="5699125"/>
            <a:ext cx="5441950" cy="25717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1121352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639211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4363" y="6462713"/>
            <a:ext cx="6605587" cy="19986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4363" y="4262438"/>
            <a:ext cx="6605587" cy="22002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9186317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938" y="2346325"/>
            <a:ext cx="3421062" cy="663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346325"/>
            <a:ext cx="3421063" cy="663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3535251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938" y="2251075"/>
            <a:ext cx="3433762"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938" y="3189288"/>
            <a:ext cx="3433762"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113" y="2251075"/>
            <a:ext cx="343535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113" y="3189288"/>
            <a:ext cx="343535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28763286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39317772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3272749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938" y="400050"/>
            <a:ext cx="2557462" cy="17049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475" y="400050"/>
            <a:ext cx="4344988"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938" y="2105025"/>
            <a:ext cx="2557462"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4160558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13484101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4000" y="7040563"/>
            <a:ext cx="4662488" cy="831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4000" y="898525"/>
            <a:ext cx="4662488"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524000" y="7872413"/>
            <a:ext cx="4662488"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17302975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1585535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5625" y="403225"/>
            <a:ext cx="1747838" cy="85820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938" y="403225"/>
            <a:ext cx="5094287" cy="8582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2BA9FE-1D30-2C42-A811-0AB99B38C56B}" type="datetimeFigureOut">
              <a:rPr lang="en-US" smtClean="0"/>
              <a:t>7/5/2017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F9C27E-7C9C-A146-90B6-0D933A2C7E3D}" type="slidenum">
              <a:rPr lang="en-US" smtClean="0"/>
              <a:t>‹#›</a:t>
            </a:fld>
            <a:endParaRPr lang="en-US" dirty="0"/>
          </a:p>
        </p:txBody>
      </p:sp>
    </p:spTree>
    <p:extLst>
      <p:ext uri="{BB962C8B-B14F-4D97-AF65-F5344CB8AC3E}">
        <p14:creationId xmlns:p14="http://schemas.microsoft.com/office/powerpoint/2010/main" val="1113010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1484709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116427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2419918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3847199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1199988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2380029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0D90F0-6406-0A48-8162-DC6FB192E032}" type="datetimeFigureOut">
              <a:rPr lang="en-US" smtClean="0"/>
              <a:t>7/5/2017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9FF8A5-29EC-2D49-BE65-321D3B43E4AA}" type="slidenum">
              <a:rPr lang="en-US" smtClean="0"/>
              <a:t>‹#›</a:t>
            </a:fld>
            <a:endParaRPr lang="en-US" dirty="0"/>
          </a:p>
        </p:txBody>
      </p:sp>
    </p:spTree>
    <p:extLst>
      <p:ext uri="{BB962C8B-B14F-4D97-AF65-F5344CB8AC3E}">
        <p14:creationId xmlns:p14="http://schemas.microsoft.com/office/powerpoint/2010/main" val="193298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793835" y="9730601"/>
            <a:ext cx="184730" cy="276999"/>
          </a:xfrm>
          <a:prstGeom prst="rect">
            <a:avLst/>
          </a:prstGeom>
        </p:spPr>
        <p:txBody>
          <a:bodyPr vert="horz" wrap="none" lIns="91440" tIns="45720" rIns="91440" bIns="45720" rtlCol="0" anchor="b" anchorCtr="1">
            <a:spAutoFit/>
          </a:bodyPr>
          <a:lstStyle>
            <a:lvl1pPr algn="ctr">
              <a:defRPr sz="1200">
                <a:solidFill>
                  <a:schemeClr val="tx1">
                    <a:tint val="75000"/>
                  </a:schemeClr>
                </a:solidFill>
              </a:defRPr>
            </a:lvl1pPr>
          </a:lstStyle>
          <a:p>
            <a:endParaRPr lang="en-US" dirty="0"/>
          </a:p>
        </p:txBody>
      </p:sp>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760D90F0-6406-0A48-8162-DC6FB192E032}" type="datetimeFigureOut">
              <a:rPr lang="en-US" smtClean="0"/>
              <a:t>7/5/2017</a:t>
            </a:fld>
            <a:endParaRPr lang="en-US" dirty="0"/>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0C9FF8A5-29EC-2D49-BE65-321D3B43E4AA}" type="slidenum">
              <a:rPr lang="en-US" smtClean="0"/>
              <a:t>‹#›</a:t>
            </a:fld>
            <a:endParaRPr lang="en-US" dirty="0"/>
          </a:p>
        </p:txBody>
      </p:sp>
      <p:pic>
        <p:nvPicPr>
          <p:cNvPr id="7" name="Picture 6" descr="104971_UTA_Flyer_2_Cybe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7772400" cy="10058400"/>
          </a:xfrm>
          <a:prstGeom prst="rect">
            <a:avLst/>
          </a:prstGeom>
        </p:spPr>
      </p:pic>
    </p:spTree>
    <p:extLst>
      <p:ext uri="{BB962C8B-B14F-4D97-AF65-F5344CB8AC3E}">
        <p14:creationId xmlns:p14="http://schemas.microsoft.com/office/powerpoint/2010/main" val="2839185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938" y="403225"/>
            <a:ext cx="6994525" cy="1676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938" y="2346325"/>
            <a:ext cx="6994525" cy="66389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938" y="9323388"/>
            <a:ext cx="1812925"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D02BA9FE-1D30-2C42-A811-0AB99B38C56B}" type="datetimeFigureOut">
              <a:rPr lang="en-US" smtClean="0"/>
              <a:t>7/5/2017</a:t>
            </a:fld>
            <a:endParaRPr lang="en-US" dirty="0"/>
          </a:p>
        </p:txBody>
      </p:sp>
      <p:sp>
        <p:nvSpPr>
          <p:cNvPr id="5" name="Footer Placeholder 4"/>
          <p:cNvSpPr>
            <a:spLocks noGrp="1"/>
          </p:cNvSpPr>
          <p:nvPr>
            <p:ph type="ftr" sz="quarter" idx="3"/>
          </p:nvPr>
        </p:nvSpPr>
        <p:spPr>
          <a:xfrm>
            <a:off x="2655888" y="9323388"/>
            <a:ext cx="2460625"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570538" y="9323388"/>
            <a:ext cx="1812925"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9FF9C27E-7C9C-A146-90B6-0D933A2C7E3D}" type="slidenum">
              <a:rPr lang="en-US" smtClean="0"/>
              <a:t>‹#›</a:t>
            </a:fld>
            <a:endParaRPr lang="en-US" dirty="0"/>
          </a:p>
        </p:txBody>
      </p:sp>
    </p:spTree>
    <p:extLst>
      <p:ext uri="{BB962C8B-B14F-4D97-AF65-F5344CB8AC3E}">
        <p14:creationId xmlns:p14="http://schemas.microsoft.com/office/powerpoint/2010/main" val="3875254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sjobs.brassring.com/TGWebHost/home.aspx?partnerid=25037&amp;siteid=5052"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793835" y="9730601"/>
            <a:ext cx="184730" cy="276999"/>
          </a:xfrm>
        </p:spPr>
        <p:txBody>
          <a:bodyPr wrap="none" anchor="b" anchorCtr="1">
            <a:spAutoFit/>
          </a:bodyPr>
          <a:lstStyle/>
          <a:p>
            <a:endParaRPr lang="en-US" dirty="0"/>
          </a:p>
        </p:txBody>
      </p:sp>
      <p:sp>
        <p:nvSpPr>
          <p:cNvPr id="4" name="Title 1"/>
          <p:cNvSpPr>
            <a:spLocks noGrp="1"/>
          </p:cNvSpPr>
          <p:nvPr>
            <p:ph type="ctrTitle" idx="4294967295"/>
          </p:nvPr>
        </p:nvSpPr>
        <p:spPr>
          <a:xfrm>
            <a:off x="201335" y="5517909"/>
            <a:ext cx="4146345" cy="3194291"/>
          </a:xfrm>
          <a:prstGeom prst="rect">
            <a:avLst/>
          </a:prstGeom>
        </p:spPr>
        <p:txBody>
          <a:bodyPr wrap="square" lIns="0" tIns="0" rIns="0" bIns="0" anchor="t" anchorCtr="0">
            <a:noAutofit/>
          </a:bodyPr>
          <a:lstStyle/>
          <a:p>
            <a:pPr algn="l">
              <a:lnSpc>
                <a:spcPct val="110000"/>
              </a:lnSpc>
            </a:pPr>
            <a:r>
              <a:rPr lang="en-US" sz="1100" dirty="0" smtClean="0">
                <a:solidFill>
                  <a:schemeClr val="bg1"/>
                </a:solidFill>
                <a:latin typeface="Arial"/>
                <a:cs typeface="Arial"/>
              </a:rPr>
              <a:t>If you’re interested in tackling the challenges facing our communities, our country and the world, chances are that Lockheed Martin is working on them. We are hosting a </a:t>
            </a:r>
            <a:br>
              <a:rPr lang="en-US" sz="1100" dirty="0" smtClean="0">
                <a:solidFill>
                  <a:schemeClr val="bg1"/>
                </a:solidFill>
                <a:latin typeface="Arial"/>
                <a:cs typeface="Arial"/>
              </a:rPr>
            </a:br>
            <a:r>
              <a:rPr lang="en-US" sz="1100" dirty="0" smtClean="0">
                <a:solidFill>
                  <a:schemeClr val="bg1"/>
                </a:solidFill>
                <a:latin typeface="Arial"/>
                <a:cs typeface="Arial"/>
              </a:rPr>
              <a:t>major event for college students who are interested in starting</a:t>
            </a:r>
            <a:br>
              <a:rPr lang="en-US" sz="1100" dirty="0" smtClean="0">
                <a:solidFill>
                  <a:schemeClr val="bg1"/>
                </a:solidFill>
                <a:latin typeface="Arial"/>
                <a:cs typeface="Arial"/>
              </a:rPr>
            </a:br>
            <a:r>
              <a:rPr lang="en-US" sz="1100" dirty="0" smtClean="0">
                <a:solidFill>
                  <a:schemeClr val="bg1"/>
                </a:solidFill>
                <a:latin typeface="Arial"/>
                <a:cs typeface="Arial"/>
              </a:rPr>
              <a:t>their careers in a meaningful way in the areas of Cyber </a:t>
            </a:r>
            <a:br>
              <a:rPr lang="en-US" sz="1100" dirty="0" smtClean="0">
                <a:solidFill>
                  <a:schemeClr val="bg1"/>
                </a:solidFill>
                <a:latin typeface="Arial"/>
                <a:cs typeface="Arial"/>
              </a:rPr>
            </a:br>
            <a:r>
              <a:rPr lang="en-US" sz="1100" dirty="0" smtClean="0">
                <a:solidFill>
                  <a:schemeClr val="bg1"/>
                </a:solidFill>
                <a:latin typeface="Arial"/>
                <a:cs typeface="Arial"/>
              </a:rPr>
              <a:t>Security, Computer Engineering and Software Development.</a:t>
            </a:r>
            <a:br>
              <a:rPr lang="en-US" sz="1100" dirty="0" smtClean="0">
                <a:solidFill>
                  <a:schemeClr val="bg1"/>
                </a:solidFill>
                <a:latin typeface="Arial"/>
                <a:cs typeface="Arial"/>
              </a:rPr>
            </a:br>
            <a:r>
              <a:rPr lang="en-US" sz="1100" dirty="0">
                <a:solidFill>
                  <a:schemeClr val="bg1"/>
                </a:solidFill>
                <a:latin typeface="Arial"/>
                <a:cs typeface="Arial"/>
              </a:rPr>
              <a:t/>
            </a:r>
            <a:br>
              <a:rPr lang="en-US" sz="1100" dirty="0">
                <a:solidFill>
                  <a:schemeClr val="bg1"/>
                </a:solidFill>
                <a:latin typeface="Arial"/>
                <a:cs typeface="Arial"/>
              </a:rPr>
            </a:br>
            <a:r>
              <a:rPr lang="en-US" sz="1200" dirty="0" smtClean="0">
                <a:solidFill>
                  <a:schemeClr val="bg1"/>
                </a:solidFill>
                <a:latin typeface="Arial"/>
                <a:cs typeface="Arial"/>
              </a:rPr>
              <a:t>Lockheed Martin is hosting a Cyber Intern Day* on </a:t>
            </a:r>
            <a:br>
              <a:rPr lang="en-US" sz="1200" dirty="0" smtClean="0">
                <a:solidFill>
                  <a:schemeClr val="bg1"/>
                </a:solidFill>
                <a:latin typeface="Arial"/>
                <a:cs typeface="Arial"/>
              </a:rPr>
            </a:br>
            <a:r>
              <a:rPr lang="en-US" sz="1200" dirty="0" smtClean="0">
                <a:solidFill>
                  <a:schemeClr val="bg1"/>
                </a:solidFill>
                <a:latin typeface="Arial"/>
                <a:cs typeface="Arial"/>
              </a:rPr>
              <a:t>Friday, August 18, 2017. There will be a host of activities</a:t>
            </a:r>
            <a:br>
              <a:rPr lang="en-US" sz="1200" dirty="0" smtClean="0">
                <a:solidFill>
                  <a:schemeClr val="bg1"/>
                </a:solidFill>
                <a:latin typeface="Arial"/>
                <a:cs typeface="Arial"/>
              </a:rPr>
            </a:br>
            <a:r>
              <a:rPr lang="en-US" sz="1200" dirty="0" smtClean="0">
                <a:solidFill>
                  <a:schemeClr val="bg1"/>
                </a:solidFill>
                <a:latin typeface="Arial"/>
                <a:cs typeface="Arial"/>
              </a:rPr>
              <a:t>to include interviews for Summer 2018 internships, team activities, dynamic speakers and product demonstrations. </a:t>
            </a:r>
            <a:br>
              <a:rPr lang="en-US" sz="1200" dirty="0" smtClean="0">
                <a:solidFill>
                  <a:schemeClr val="bg1"/>
                </a:solidFill>
                <a:latin typeface="Arial"/>
                <a:cs typeface="Arial"/>
              </a:rPr>
            </a:br>
            <a:r>
              <a:rPr lang="en-US" sz="1200" dirty="0">
                <a:solidFill>
                  <a:schemeClr val="bg1"/>
                </a:solidFill>
                <a:latin typeface="Arial"/>
                <a:cs typeface="Arial"/>
              </a:rPr>
              <a:t/>
            </a:r>
            <a:br>
              <a:rPr lang="en-US" sz="1200" dirty="0">
                <a:solidFill>
                  <a:schemeClr val="bg1"/>
                </a:solidFill>
                <a:latin typeface="Arial"/>
                <a:cs typeface="Arial"/>
              </a:rPr>
            </a:br>
            <a:r>
              <a:rPr lang="en-US" sz="1200" dirty="0" smtClean="0">
                <a:solidFill>
                  <a:schemeClr val="bg1"/>
                </a:solidFill>
                <a:latin typeface="Arial"/>
                <a:cs typeface="Arial"/>
              </a:rPr>
              <a:t>If you would like to be considered for this opportunity, </a:t>
            </a:r>
            <a:br>
              <a:rPr lang="en-US" sz="1200" dirty="0" smtClean="0">
                <a:solidFill>
                  <a:schemeClr val="bg1"/>
                </a:solidFill>
                <a:latin typeface="Arial"/>
                <a:cs typeface="Arial"/>
              </a:rPr>
            </a:br>
            <a:r>
              <a:rPr lang="en-US" sz="1200" dirty="0" smtClean="0">
                <a:solidFill>
                  <a:schemeClr val="bg1"/>
                </a:solidFill>
                <a:latin typeface="Arial"/>
                <a:cs typeface="Arial"/>
              </a:rPr>
              <a:t>please apply to the link in the box to the right.</a:t>
            </a:r>
            <a:r>
              <a:rPr lang="en-US" sz="1200" dirty="0" smtClean="0"/>
              <a:t> </a:t>
            </a:r>
            <a:br>
              <a:rPr lang="en-US" sz="1200" dirty="0" smtClean="0"/>
            </a:br>
            <a:r>
              <a:rPr lang="en-US" sz="1200" dirty="0"/>
              <a:t/>
            </a:r>
            <a:br>
              <a:rPr lang="en-US" sz="1200" dirty="0"/>
            </a:br>
            <a:r>
              <a:rPr lang="en-US" sz="1200" dirty="0" smtClean="0">
                <a:solidFill>
                  <a:schemeClr val="bg1"/>
                </a:solidFill>
              </a:rPr>
              <a:t>Questions? Contact Susan Krause at susan.e.krause@lmco.com </a:t>
            </a:r>
            <a:endParaRPr lang="en-US" sz="1200" dirty="0">
              <a:solidFill>
                <a:schemeClr val="bg1"/>
              </a:solidFill>
              <a:latin typeface="Arial"/>
              <a:cs typeface="Arial"/>
            </a:endParaRPr>
          </a:p>
        </p:txBody>
      </p:sp>
      <p:sp>
        <p:nvSpPr>
          <p:cNvPr id="7" name="TextBox 6"/>
          <p:cNvSpPr txBox="1"/>
          <p:nvPr/>
        </p:nvSpPr>
        <p:spPr>
          <a:xfrm>
            <a:off x="446476" y="8839200"/>
            <a:ext cx="4377772" cy="369332"/>
          </a:xfrm>
          <a:prstGeom prst="rect">
            <a:avLst/>
          </a:prstGeom>
          <a:noFill/>
        </p:spPr>
        <p:txBody>
          <a:bodyPr wrap="square" lIns="0" tIns="0" rIns="0" bIns="0" rtlCol="0">
            <a:spAutoFit/>
          </a:bodyPr>
          <a:lstStyle/>
          <a:p>
            <a:r>
              <a:rPr lang="en-US" sz="1200" dirty="0" smtClean="0">
                <a:solidFill>
                  <a:schemeClr val="bg1"/>
                </a:solidFill>
                <a:latin typeface="Arial"/>
                <a:cs typeface="Arial"/>
              </a:rPr>
              <a:t>Voted #6 Top Ideal Employer – Engineering </a:t>
            </a:r>
          </a:p>
          <a:p>
            <a:r>
              <a:rPr lang="en-US" sz="1200" i="1" dirty="0" smtClean="0">
                <a:solidFill>
                  <a:schemeClr val="bg1"/>
                </a:solidFill>
                <a:latin typeface="Arial"/>
                <a:cs typeface="Arial"/>
              </a:rPr>
              <a:t>—</a:t>
            </a:r>
            <a:r>
              <a:rPr lang="en-US" sz="1200" i="1" dirty="0">
                <a:solidFill>
                  <a:schemeClr val="bg1"/>
                </a:solidFill>
                <a:latin typeface="Arial"/>
                <a:cs typeface="Arial"/>
              </a:rPr>
              <a:t> </a:t>
            </a:r>
            <a:r>
              <a:rPr lang="en-US" sz="1200" i="1" dirty="0" smtClean="0">
                <a:solidFill>
                  <a:schemeClr val="bg1"/>
                </a:solidFill>
                <a:latin typeface="Arial"/>
                <a:cs typeface="Arial"/>
              </a:rPr>
              <a:t>Universum Undergraduate Survey, 2016</a:t>
            </a:r>
          </a:p>
        </p:txBody>
      </p:sp>
      <p:sp>
        <p:nvSpPr>
          <p:cNvPr id="12" name="TextBox 11"/>
          <p:cNvSpPr txBox="1"/>
          <p:nvPr/>
        </p:nvSpPr>
        <p:spPr>
          <a:xfrm>
            <a:off x="539123" y="4177136"/>
            <a:ext cx="6878884" cy="1277273"/>
          </a:xfrm>
          <a:prstGeom prst="rect">
            <a:avLst/>
          </a:prstGeom>
          <a:noFill/>
        </p:spPr>
        <p:txBody>
          <a:bodyPr wrap="square" rtlCol="0" anchor="t">
            <a:spAutoFit/>
          </a:bodyPr>
          <a:lstStyle/>
          <a:p>
            <a:r>
              <a:rPr lang="en-US" sz="3200" dirty="0" smtClean="0">
                <a:solidFill>
                  <a:schemeClr val="bg1"/>
                </a:solidFill>
                <a:latin typeface="Agency FB" panose="020B0503020202020204" pitchFamily="34" charset="0"/>
                <a:cs typeface="Arial"/>
              </a:rPr>
              <a:t>YOU ARE MEANT</a:t>
            </a:r>
          </a:p>
          <a:p>
            <a:pPr>
              <a:lnSpc>
                <a:spcPct val="90000"/>
              </a:lnSpc>
            </a:pPr>
            <a:r>
              <a:rPr lang="en-US" sz="5000" dirty="0" smtClean="0">
                <a:solidFill>
                  <a:schemeClr val="bg1"/>
                </a:solidFill>
                <a:latin typeface="Agency FB" panose="020B0503020202020204" pitchFamily="34" charset="0"/>
                <a:cs typeface="Arial"/>
              </a:rPr>
              <a:t>TO FIND MEANINGFUL SOLUTIONS</a:t>
            </a:r>
            <a:endParaRPr lang="en-US" sz="5000" dirty="0">
              <a:solidFill>
                <a:schemeClr val="bg1"/>
              </a:solidFill>
              <a:latin typeface="Agency FB" panose="020B0503020202020204" pitchFamily="34" charset="0"/>
              <a:cs typeface="Arial"/>
            </a:endParaRPr>
          </a:p>
        </p:txBody>
      </p:sp>
      <p:sp>
        <p:nvSpPr>
          <p:cNvPr id="13" name="TextBox 12"/>
          <p:cNvSpPr txBox="1"/>
          <p:nvPr/>
        </p:nvSpPr>
        <p:spPr>
          <a:xfrm>
            <a:off x="4258338" y="6109610"/>
            <a:ext cx="3374362" cy="2051844"/>
          </a:xfrm>
          <a:prstGeom prst="rect">
            <a:avLst/>
          </a:prstGeom>
          <a:solidFill>
            <a:schemeClr val="bg1"/>
          </a:solidFill>
          <a:ln>
            <a:solidFill>
              <a:schemeClr val="accent1"/>
            </a:solidFill>
          </a:ln>
        </p:spPr>
        <p:txBody>
          <a:bodyPr wrap="square" lIns="91440" tIns="91440" rIns="91440" bIns="91440" rtlCol="0">
            <a:spAutoFit/>
          </a:bodyPr>
          <a:lstStyle/>
          <a:p>
            <a:pPr algn="ctr">
              <a:lnSpc>
                <a:spcPts val="1600"/>
              </a:lnSpc>
              <a:spcAft>
                <a:spcPts val="800"/>
              </a:spcAft>
            </a:pPr>
            <a:r>
              <a:rPr lang="en-US" sz="2000" b="1" dirty="0" smtClean="0">
                <a:latin typeface="Agency FB" panose="020B0503020202020204" pitchFamily="34" charset="0"/>
                <a:cs typeface="Arial"/>
              </a:rPr>
              <a:t>Cyber Intern Day at Lockheed Martin</a:t>
            </a:r>
            <a:endParaRPr lang="en-US" sz="2000" dirty="0" smtClean="0">
              <a:latin typeface="Agency FB" panose="020B0503020202020204" pitchFamily="34" charset="0"/>
              <a:cs typeface="Arial"/>
            </a:endParaRPr>
          </a:p>
          <a:p>
            <a:pPr>
              <a:lnSpc>
                <a:spcPts val="1600"/>
              </a:lnSpc>
              <a:spcAft>
                <a:spcPts val="800"/>
              </a:spcAft>
            </a:pPr>
            <a:r>
              <a:rPr lang="en-US" sz="1200" b="1" dirty="0" smtClean="0">
                <a:latin typeface="Arial" panose="020B0604020202020204" pitchFamily="34" charset="0"/>
                <a:cs typeface="Arial" panose="020B0604020202020204" pitchFamily="34" charset="0"/>
              </a:rPr>
              <a:t>Date: </a:t>
            </a:r>
            <a:r>
              <a:rPr lang="en-US" sz="1200" dirty="0" smtClean="0">
                <a:latin typeface="Arial" panose="020B0604020202020204" pitchFamily="34" charset="0"/>
                <a:cs typeface="Arial" panose="020B0604020202020204" pitchFamily="34" charset="0"/>
              </a:rPr>
              <a:t>Friday, August 18, 2017</a:t>
            </a:r>
          </a:p>
          <a:p>
            <a:pPr>
              <a:lnSpc>
                <a:spcPts val="1600"/>
              </a:lnSpc>
              <a:spcAft>
                <a:spcPts val="800"/>
              </a:spcAft>
            </a:pPr>
            <a:r>
              <a:rPr lang="en-US" sz="1200" b="1" dirty="0" smtClean="0">
                <a:latin typeface="Arial" panose="020B0604020202020204" pitchFamily="34" charset="0"/>
                <a:cs typeface="Arial" panose="020B0604020202020204" pitchFamily="34" charset="0"/>
              </a:rPr>
              <a:t>Time: </a:t>
            </a:r>
            <a:r>
              <a:rPr lang="en-US" sz="1200" dirty="0" smtClean="0">
                <a:latin typeface="Arial" panose="020B0604020202020204" pitchFamily="34" charset="0"/>
                <a:cs typeface="Arial" panose="020B0604020202020204" pitchFamily="34" charset="0"/>
              </a:rPr>
              <a:t>10:00 am – 2:00 pm</a:t>
            </a:r>
          </a:p>
          <a:p>
            <a:pPr>
              <a:lnSpc>
                <a:spcPts val="1600"/>
              </a:lnSpc>
              <a:spcAft>
                <a:spcPts val="800"/>
              </a:spcAft>
            </a:pPr>
            <a:r>
              <a:rPr lang="en-US" sz="1200" b="1" dirty="0" smtClean="0">
                <a:latin typeface="Arial" panose="020B0604020202020204" pitchFamily="34" charset="0"/>
                <a:cs typeface="Arial" panose="020B0604020202020204" pitchFamily="34" charset="0"/>
              </a:rPr>
              <a:t>Location: </a:t>
            </a:r>
            <a:r>
              <a:rPr lang="en-US" sz="1200" dirty="0" smtClean="0">
                <a:latin typeface="Arial" panose="020B0604020202020204" pitchFamily="34" charset="0"/>
                <a:cs typeface="Arial" panose="020B0604020202020204" pitchFamily="34" charset="0"/>
              </a:rPr>
              <a:t>Annapolis Junction, MD </a:t>
            </a:r>
          </a:p>
          <a:p>
            <a:r>
              <a:rPr lang="en-US" sz="1200" dirty="0" smtClean="0">
                <a:latin typeface="Arial" panose="020B0604020202020204" pitchFamily="34" charset="0"/>
                <a:cs typeface="Arial" panose="020B0604020202020204" pitchFamily="34" charset="0"/>
              </a:rPr>
              <a:t>Apply by </a:t>
            </a:r>
            <a:r>
              <a:rPr lang="en-US" sz="1200" b="1" dirty="0" smtClean="0">
                <a:latin typeface="Arial" panose="020B0604020202020204" pitchFamily="34" charset="0"/>
                <a:cs typeface="Arial" panose="020B0604020202020204" pitchFamily="34" charset="0"/>
              </a:rPr>
              <a:t>July 31, 2017 to </a:t>
            </a:r>
            <a:r>
              <a:rPr lang="en-US" sz="1400" i="1" dirty="0">
                <a:hlinkClick r:id="rId2"/>
              </a:rPr>
              <a:t>LMCyberDay</a:t>
            </a:r>
            <a:endParaRPr lang="en-US" sz="1400" dirty="0"/>
          </a:p>
          <a:p>
            <a:endParaRPr lang="en-US" sz="1400" dirty="0"/>
          </a:p>
          <a:p>
            <a:pPr>
              <a:lnSpc>
                <a:spcPts val="1600"/>
              </a:lnSpc>
              <a:spcAft>
                <a:spcPts val="800"/>
              </a:spcAft>
            </a:pPr>
            <a:r>
              <a:rPr lang="en-US" sz="1200" b="1" dirty="0" smtClean="0">
                <a:latin typeface="Arial" panose="020B0604020202020204" pitchFamily="34" charset="0"/>
                <a:cs typeface="Arial" panose="020B0604020202020204" pitchFamily="34" charset="0"/>
              </a:rPr>
              <a:t>Note: </a:t>
            </a:r>
            <a:r>
              <a:rPr lang="en-US" sz="1050" dirty="0" smtClean="0">
                <a:latin typeface="Arial" panose="020B0604020202020204" pitchFamily="34" charset="0"/>
                <a:cs typeface="Arial" panose="020B0604020202020204" pitchFamily="34" charset="0"/>
              </a:rPr>
              <a:t>Facility Access Requires US Citizenship</a:t>
            </a:r>
            <a:endParaRPr lang="en-US" sz="1050" dirty="0">
              <a:latin typeface="Arial" panose="020B0604020202020204" pitchFamily="34" charset="0"/>
              <a:cs typeface="Arial" panose="020B0604020202020204" pitchFamily="34" charset="0"/>
            </a:endParaRPr>
          </a:p>
        </p:txBody>
      </p:sp>
      <p:sp>
        <p:nvSpPr>
          <p:cNvPr id="11" name="TextBox 10"/>
          <p:cNvSpPr txBox="1"/>
          <p:nvPr/>
        </p:nvSpPr>
        <p:spPr>
          <a:xfrm>
            <a:off x="328335" y="9457364"/>
            <a:ext cx="4146345" cy="246221"/>
          </a:xfrm>
          <a:prstGeom prst="rect">
            <a:avLst/>
          </a:prstGeom>
          <a:noFill/>
        </p:spPr>
        <p:txBody>
          <a:bodyPr wrap="square" rtlCol="0">
            <a:spAutoFit/>
          </a:bodyPr>
          <a:lstStyle/>
          <a:p>
            <a:r>
              <a:rPr lang="en-US" sz="1000" dirty="0" smtClean="0">
                <a:solidFill>
                  <a:schemeClr val="bg1"/>
                </a:solidFill>
              </a:rPr>
              <a:t>© </a:t>
            </a:r>
            <a:r>
              <a:rPr lang="en-US" sz="1000" dirty="0" smtClean="0">
                <a:solidFill>
                  <a:schemeClr val="bg1"/>
                </a:solidFill>
                <a:latin typeface="Arial"/>
                <a:cs typeface="Arial"/>
              </a:rPr>
              <a:t>2016 Lockheed </a:t>
            </a:r>
            <a:r>
              <a:rPr lang="en-US" sz="1000" dirty="0">
                <a:solidFill>
                  <a:schemeClr val="bg1"/>
                </a:solidFill>
                <a:latin typeface="Arial"/>
                <a:cs typeface="Arial"/>
              </a:rPr>
              <a:t>Martin is an EEO/AA Employer</a:t>
            </a:r>
            <a:r>
              <a:rPr lang="en-US" sz="1000" dirty="0" smtClean="0">
                <a:solidFill>
                  <a:schemeClr val="bg1"/>
                </a:solidFill>
                <a:latin typeface="Arial"/>
                <a:cs typeface="Arial"/>
              </a:rPr>
              <a:t>.</a:t>
            </a:r>
            <a:endParaRPr lang="en-US" sz="1000" dirty="0">
              <a:solidFill>
                <a:schemeClr val="bg1"/>
              </a:solidFill>
              <a:latin typeface="Arial"/>
              <a:cs typeface="Arial"/>
            </a:endParaRPr>
          </a:p>
        </p:txBody>
      </p:sp>
      <p:sp>
        <p:nvSpPr>
          <p:cNvPr id="2" name="TextBox 1"/>
          <p:cNvSpPr txBox="1"/>
          <p:nvPr/>
        </p:nvSpPr>
        <p:spPr>
          <a:xfrm>
            <a:off x="4474680" y="9449322"/>
            <a:ext cx="2640979" cy="276999"/>
          </a:xfrm>
          <a:prstGeom prst="rect">
            <a:avLst/>
          </a:prstGeom>
          <a:noFill/>
        </p:spPr>
        <p:txBody>
          <a:bodyPr wrap="none" rtlCol="0">
            <a:spAutoFit/>
          </a:bodyPr>
          <a:lstStyle/>
          <a:p>
            <a:r>
              <a:rPr lang="en-US" sz="1200" dirty="0" smtClean="0">
                <a:solidFill>
                  <a:schemeClr val="bg1"/>
                </a:solidFill>
              </a:rPr>
              <a:t>*Facility Access Requires US Citizenship</a:t>
            </a:r>
            <a:endParaRPr lang="en-US" sz="1200" dirty="0">
              <a:solidFill>
                <a:schemeClr val="bg1"/>
              </a:solidFill>
            </a:endParaRPr>
          </a:p>
        </p:txBody>
      </p:sp>
    </p:spTree>
    <p:extLst>
      <p:ext uri="{BB962C8B-B14F-4D97-AF65-F5344CB8AC3E}">
        <p14:creationId xmlns:p14="http://schemas.microsoft.com/office/powerpoint/2010/main" val="2007299976"/>
      </p:ext>
    </p:extLst>
  </p:cSld>
  <p:clrMapOvr>
    <a:masterClrMapping/>
  </p:clrMapOvr>
</p:sld>
</file>

<file path=ppt/theme/theme1.xml><?xml version="1.0" encoding="utf-8"?>
<a:theme xmlns:a="http://schemas.openxmlformats.org/drawingml/2006/main" name="UTA_Flyer_Template_1_Comp_Softwa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verageRating xmlns="http://schemas.microsoft.com/sharepoint/v3" xsi:nil="true"/>
    <Unity_Description xmlns="746BA5C4-9E43-4F9B-94CF-656D77E986DB" xsi:nil="true"/>
    <TaxKeywordTaxHTField xmlns="354c6710-0b06-45fa-8fa5-ae67df6a4b82">
      <Terms xmlns="http://schemas.microsoft.com/office/infopath/2007/PartnerControls"/>
    </TaxKeywordTaxHTField>
    <TaxCatchAll xmlns="354c6710-0b06-45fa-8fa5-ae67df6a4b82"/>
    <SIP_Label_Document xmlns="354c6710-0b06-45fa-8fa5-ae67df6a4b82">;#0;#Unrestricted;#True;#;#;#;#</SIP_Label_Document>
    <Unity_Tag xmlns="746BA5C4-9E43-4F9B-94CF-656D77E986D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Custom Document" ma:contentTypeID="0x010100E6322E8F405D4D9EA89D8C83B7E1048B009DC672F23B92D74395A9C5E20E268E9F" ma:contentTypeVersion="13" ma:contentTypeDescription="Custom Document" ma:contentTypeScope="" ma:versionID="82f3a3821742a3dd47ad5eba619c9dd6">
  <xsd:schema xmlns:xsd="http://www.w3.org/2001/XMLSchema" xmlns:xs="http://www.w3.org/2001/XMLSchema" xmlns:p="http://schemas.microsoft.com/office/2006/metadata/properties" xmlns:ns1="http://schemas.microsoft.com/sharepoint/v3" xmlns:ns2="746BA5C4-9E43-4F9B-94CF-656D77E986DB" xmlns:ns3="354c6710-0b06-45fa-8fa5-ae67df6a4b82" targetNamespace="http://schemas.microsoft.com/office/2006/metadata/properties" ma:root="true" ma:fieldsID="e0f720aaee3148665bba008e2d4f635d" ns1:_="" ns2:_="" ns3:_="">
    <xsd:import namespace="http://schemas.microsoft.com/sharepoint/v3"/>
    <xsd:import namespace="746BA5C4-9E43-4F9B-94CF-656D77E986DB"/>
    <xsd:import namespace="354c6710-0b06-45fa-8fa5-ae67df6a4b82"/>
    <xsd:element name="properties">
      <xsd:complexType>
        <xsd:sequence>
          <xsd:element name="documentManagement">
            <xsd:complexType>
              <xsd:all>
                <xsd:element ref="ns2:Unity_Description" minOccurs="0"/>
                <xsd:element ref="ns2:Unity_Tag" minOccurs="0"/>
                <xsd:element ref="ns3:TaxCatchAll" minOccurs="0"/>
                <xsd:element ref="ns3:SIP_Label_Document"/>
                <xsd:element ref="ns1:AverageRating" minOccurs="0"/>
                <xsd:element ref="ns1:RatingCount"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2" nillable="true" ma:displayName="Rating (0-5)" ma:decimals="2" ma:description="Average value of all the ratings that have been submitted" ma:internalName="Rating_x0020__x0028_0_x002d_5_x0029_" ma:readOnly="true">
      <xsd:simpleType>
        <xsd:restriction base="dms:Number"/>
      </xsd:simpleType>
    </xsd:element>
    <xsd:element name="RatingCount" ma:index="13" nillable="true" ma:displayName="Number of Ratings" ma:decimals="0" ma:description="Number of ratings submitted" ma:internalName="Number_x0020_of_x0020_Ratings"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746BA5C4-9E43-4F9B-94CF-656D77E986DB" elementFormDefault="qualified">
    <xsd:import namespace="http://schemas.microsoft.com/office/2006/documentManagement/types"/>
    <xsd:import namespace="http://schemas.microsoft.com/office/infopath/2007/PartnerControls"/>
    <xsd:element name="Unity_Description" ma:index="8" nillable="true" ma:displayName="Description" ma:internalName="Unity_Description">
      <xsd:simpleType>
        <xsd:restriction base="dms:Text"/>
      </xsd:simpleType>
    </xsd:element>
    <xsd:element name="Unity_Tag" ma:index="9" nillable="true" ma:displayName="Tag" ma:internalName="Tag">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4c6710-0b06-45fa-8fa5-ae67df6a4b82"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d9c978c6-0dd5-4665-8cf5-c9c37d7882b3}" ma:internalName="TaxCatchAll" ma:showField="CatchAllData" ma:web="354c6710-0b06-45fa-8fa5-ae67df6a4b82">
      <xsd:complexType>
        <xsd:complexContent>
          <xsd:extension base="dms:MultiChoiceLookup">
            <xsd:sequence>
              <xsd:element name="Value" type="dms:Lookup" maxOccurs="unbounded" minOccurs="0" nillable="true"/>
            </xsd:sequence>
          </xsd:extension>
        </xsd:complexContent>
      </xsd:complexType>
    </xsd:element>
    <xsd:element name="SIP_Label_Document" ma:index="11" ma:displayName="Sensitive Information Protection (SIP) Label" ma:internalName="Sensitive_x0020_Information_x0020_Protection_x0020__x0028_SIP_x0029__x0020_Label" ma:readOnly="false">
      <xsd:simpleType>
        <xsd:restriction base="dms:Unknown"/>
      </xsd:simpleType>
    </xsd:element>
    <xsd:element name="TaxKeywordTaxHTField" ma:index="15" nillable="true" ma:taxonomy="true" ma:internalName="TaxKeywordTaxHTField" ma:taxonomyFieldName="Enterprise_x0020_Keywords" ma:displayName="Enterprise Keywords" ma:fieldId="{23f27201-bee3-471e-b2e7-b64fd8b7ca38}" ma:taxonomyMulti="true" ma:sspId="5f68076a-9896-4f70-850d-4130ed0339a6"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364BEC-E071-4163-AB55-7BE6EF28D54B}">
  <ds:schemaRef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746BA5C4-9E43-4F9B-94CF-656D77E986DB"/>
    <ds:schemaRef ds:uri="http://purl.org/dc/elements/1.1/"/>
    <ds:schemaRef ds:uri="354c6710-0b06-45fa-8fa5-ae67df6a4b82"/>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8E67DE9-333E-4582-B6C9-96346255AB95}">
  <ds:schemaRefs>
    <ds:schemaRef ds:uri="http://schemas.microsoft.com/sharepoint/v3/contenttype/forms"/>
  </ds:schemaRefs>
</ds:datastoreItem>
</file>

<file path=customXml/itemProps3.xml><?xml version="1.0" encoding="utf-8"?>
<ds:datastoreItem xmlns:ds="http://schemas.openxmlformats.org/officeDocument/2006/customXml" ds:itemID="{7DAF3C26-FFDF-488D-B44C-C15CE40BA7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46BA5C4-9E43-4F9B-94CF-656D77E986DB"/>
    <ds:schemaRef ds:uri="354c6710-0b06-45fa-8fa5-ae67df6a4b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UTA_Flyer_Template_2_Cyber</Template>
  <TotalTime>423</TotalTime>
  <Words>109</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Agency FB</vt:lpstr>
      <vt:lpstr>Arial</vt:lpstr>
      <vt:lpstr>Calibri</vt:lpstr>
      <vt:lpstr>UTA_Flyer_Template_1_Comp_Software</vt:lpstr>
      <vt:lpstr>Custom Design</vt:lpstr>
      <vt:lpstr>If you’re interested in tackling the challenges facing our communities, our country and the world, chances are that Lockheed Martin is working on them. We are hosting a  major event for college students who are interested in starting their careers in a meaningful way in the areas of Cyber  Security, Computer Engineering and Software Development.  Lockheed Martin is hosting a Cyber Intern Day* on  Friday, August 18, 2017. There will be a host of activities to include interviews for Summer 2018 internships, team activities, dynamic speakers and product demonstrations.   If you would like to be considered for this opportunity,  please apply to the link in the box to the right.   Questions? Contact Susan Krause at susan.e.krause@lmco.com </vt:lpstr>
    </vt:vector>
  </TitlesOfParts>
  <Company>Lockheed Martin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 UTA Info Session Flyer 2016 Cyber Tech</dc:title>
  <dc:creator>davida1</dc:creator>
  <cp:keywords/>
  <cp:lastModifiedBy>Buono, Anthony (US)</cp:lastModifiedBy>
  <cp:revision>32</cp:revision>
  <cp:lastPrinted>2017-06-28T17:03:43Z</cp:lastPrinted>
  <dcterms:created xsi:type="dcterms:W3CDTF">2016-08-26T19:00:40Z</dcterms:created>
  <dcterms:modified xsi:type="dcterms:W3CDTF">2017-07-05T19:08:39Z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nterprise Keywords">
    <vt:lpwstr/>
  </property>
  <property fmtid="{D5CDD505-2E9C-101B-9397-08002B2CF9AE}" pid="3" name="SIP_Label_Display">
    <vt:lpwstr>Unrestricted; </vt:lpwstr>
  </property>
  <property fmtid="{D5CDD505-2E9C-101B-9397-08002B2CF9AE}" pid="4" name="ContentTypeId">
    <vt:lpwstr>0x010100E6322E8F405D4D9EA89D8C83B7E1048B009DC672F23B92D74395A9C5E20E268E9F</vt:lpwstr>
  </property>
  <property fmtid="{D5CDD505-2E9C-101B-9397-08002B2CF9AE}" pid="5" name="SIP_Label_Data">
    <vt:lpwstr>;#0;#Unrestricted;#True;#;#;#;#</vt:lpwstr>
  </property>
  <property fmtid="{D5CDD505-2E9C-101B-9397-08002B2CF9AE}" pid="6" name="TaxCatchAll">
    <vt:lpwstr/>
  </property>
  <property fmtid="{D5CDD505-2E9C-101B-9397-08002B2CF9AE}" pid="7" name="Enterprise_x0020_Keywords">
    <vt:lpwstr/>
  </property>
  <property fmtid="{D5CDD505-2E9C-101B-9397-08002B2CF9AE}" pid="8" name="LM SIP Document Sensitivity">
    <vt:lpwstr/>
  </property>
  <property fmtid="{D5CDD505-2E9C-101B-9397-08002B2CF9AE}" pid="9" name="Document Author">
    <vt:lpwstr>ACCT04\e311097</vt:lpwstr>
  </property>
  <property fmtid="{D5CDD505-2E9C-101B-9397-08002B2CF9AE}" pid="10" name="Document Sensitivity">
    <vt:lpwstr>1</vt:lpwstr>
  </property>
  <property fmtid="{D5CDD505-2E9C-101B-9397-08002B2CF9AE}" pid="11" name="ThirdParty">
    <vt:lpwstr/>
  </property>
  <property fmtid="{D5CDD505-2E9C-101B-9397-08002B2CF9AE}" pid="12" name="OCI Restriction">
    <vt:bool>false</vt:bool>
  </property>
  <property fmtid="{D5CDD505-2E9C-101B-9397-08002B2CF9AE}" pid="13" name="OCI Additional Info">
    <vt:lpwstr/>
  </property>
  <property fmtid="{D5CDD505-2E9C-101B-9397-08002B2CF9AE}" pid="14" name="Allow Header Overwrite">
    <vt:bool>true</vt:bool>
  </property>
  <property fmtid="{D5CDD505-2E9C-101B-9397-08002B2CF9AE}" pid="15" name="Allow Footer Overwrite">
    <vt:bool>true</vt:bool>
  </property>
  <property fmtid="{D5CDD505-2E9C-101B-9397-08002B2CF9AE}" pid="16" name="Multiple Selected">
    <vt:lpwstr>-1</vt:lpwstr>
  </property>
  <property fmtid="{D5CDD505-2E9C-101B-9397-08002B2CF9AE}" pid="17" name="SIPLongWording">
    <vt:lpwstr/>
  </property>
  <property fmtid="{D5CDD505-2E9C-101B-9397-08002B2CF9AE}" pid="18" name="checkedProgramsCount">
    <vt:i4>0</vt:i4>
  </property>
  <property fmtid="{D5CDD505-2E9C-101B-9397-08002B2CF9AE}" pid="19" name="ExpCountry">
    <vt:lpwstr/>
  </property>
</Properties>
</file>