
<file path=[Content_Types].xml><?xml version="1.0" encoding="utf-8"?>
<Types xmlns="http://schemas.openxmlformats.org/package/2006/content-types">
  <Default ContentType="image/jpeg" Extension="jpg"/>
  <Default ContentType="application/vnd.openxmlformats-package.relationships+xml" Extension="rels"/>
  <Default ContentType="image/png" Extension="png"/>
  <Default ContentType="application/xml" Extension="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1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3.xml"/>
  <Override ContentType="application/vnd.openxmlformats-officedocument.theme+xml" PartName="/ppt/theme/theme2.xml"/>
  <Override ContentType="application/vnd.openxmlformats-officedocument.theme+xml" PartName="/ppt/theme/theme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5.xml"/>
  <Override ContentType="application/vnd.openxmlformats-officedocument.presentationml.slide+xml" PartName="/ppt/slides/slide7.xml"/>
  <Override ContentType="application/vnd.openxmlformats-officedocument.presentationml.slide+xml" PartName="/ppt/slides/slide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8.xml"/>
  <Override ContentType="application/vnd.openxmlformats-officedocument.presentationml.slide+xml" PartName="/ppt/slides/slide10.xml"/>
  <Override ContentType="application/vnd.openxmlformats-officedocument.presentationml.slide+xml" PartName="/ppt/slides/slide4.xml"/>
  <Override ContentType="application/vnd.openxmlformats-officedocument.presentationml.slide+xml" PartName="/ppt/slides/slide14.xml"/>
  <Override ContentType="application/vnd.openxmlformats-officedocument.presentationml.slide+xml" PartName="/ppt/slides/slide11.xml"/>
  <Override ContentType="application/vnd.openxmlformats-officedocument.presentationml.slide+xml" PartName="/ppt/slides/slide2.xml"/>
  <Override ContentType="application/vnd.openxmlformats-officedocument.presentationml.slide+xml" PartName="/ppt/slides/slide9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3.xml"/>
  <Override ContentType="application/vnd.openxmlformats-officedocument.presentationml.tableStyles+xml" PartName="/ppt/tableStyle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6858000" cy="9144000"/>
  <p:defaultTextStyle>
    <a:defPPr marR="0" rtl="0" algn="l">
      <a:lnSpc>
        <a:spcPct val="100000"/>
      </a:lnSpc>
      <a:spcBef>
        <a:spcPts val="0"/>
      </a:spcBef>
      <a:spcAft>
        <a:spcPts val="0"/>
      </a:spcAft>
    </a:defPPr>
    <a:lvl1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2" Type="http://schemas.openxmlformats.org/officeDocument/2006/relationships/presProps" Target="presProps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" Type="http://schemas.openxmlformats.org/officeDocument/2006/relationships/theme" Target="theme/theme2.xml"/><Relationship Id="rId4" Type="http://schemas.openxmlformats.org/officeDocument/2006/relationships/slideMaster" Target="slideMasters/slideMaster1.xml"/><Relationship Id="rId10" Type="http://schemas.openxmlformats.org/officeDocument/2006/relationships/slide" Target="slides/slide5.xml"/><Relationship Id="rId3" Type="http://schemas.openxmlformats.org/officeDocument/2006/relationships/tableStyles" Target="tableStyles.xml"/><Relationship Id="rId11" Type="http://schemas.openxmlformats.org/officeDocument/2006/relationships/slide" Target="slides/slide6.xml"/><Relationship Id="rId20" Type="http://schemas.openxmlformats.org/officeDocument/2006/relationships/slide" Target="slides/slide15.xml"/><Relationship Id="rId9" Type="http://schemas.openxmlformats.org/officeDocument/2006/relationships/slide" Target="slides/slide4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3" name="Shape 3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9" name="Shape 9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6" name="Shape 10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2" name="Shape 13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8" name="Shape 13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44" name="Shape 14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3" name="Shape 15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3" name="Shape 4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0" name="Shape 5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6" name="Shape 5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4" name="Shape 6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1" name="Shape 7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8" name="Shape 7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5" name="Shape 8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2" name="Shape 9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/>
          <p:nvPr>
            <p:ph type="ctrTitle"/>
          </p:nvPr>
        </p:nvSpPr>
        <p:spPr>
          <a:xfrm>
            <a:off x="685800" y="1583342"/>
            <a:ext cx="7772400" cy="1159856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algn="ctr">
              <a:spcBef>
                <a:spcPts val="0"/>
              </a:spcBef>
              <a:buSzPct val="100000"/>
              <a:defRPr sz="4800"/>
            </a:lvl1pPr>
            <a:lvl2pPr algn="ctr">
              <a:spcBef>
                <a:spcPts val="0"/>
              </a:spcBef>
              <a:buSzPct val="100000"/>
              <a:defRPr sz="4800"/>
            </a:lvl2pPr>
            <a:lvl3pPr algn="ctr">
              <a:spcBef>
                <a:spcPts val="0"/>
              </a:spcBef>
              <a:buSzPct val="100000"/>
              <a:defRPr sz="4800"/>
            </a:lvl3pPr>
            <a:lvl4pPr algn="ctr">
              <a:spcBef>
                <a:spcPts val="0"/>
              </a:spcBef>
              <a:buSzPct val="100000"/>
              <a:defRPr sz="4800"/>
            </a:lvl4pPr>
            <a:lvl5pPr algn="ctr">
              <a:spcBef>
                <a:spcPts val="0"/>
              </a:spcBef>
              <a:buSzPct val="100000"/>
              <a:defRPr sz="4800"/>
            </a:lvl5pPr>
            <a:lvl6pPr algn="ctr">
              <a:spcBef>
                <a:spcPts val="0"/>
              </a:spcBef>
              <a:buSzPct val="100000"/>
              <a:defRPr sz="4800"/>
            </a:lvl6pPr>
            <a:lvl7pPr algn="ctr">
              <a:spcBef>
                <a:spcPts val="0"/>
              </a:spcBef>
              <a:buSzPct val="100000"/>
              <a:defRPr sz="4800"/>
            </a:lvl7pPr>
            <a:lvl8pPr algn="ctr">
              <a:spcBef>
                <a:spcPts val="0"/>
              </a:spcBef>
              <a:buSzPct val="100000"/>
              <a:defRPr sz="4800"/>
            </a:lvl8pPr>
            <a:lvl9pPr algn="ctr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10" name="Shape 10"/>
          <p:cNvSpPr txBox="1"/>
          <p:nvPr>
            <p:ph idx="1" type="subTitle"/>
          </p:nvPr>
        </p:nvSpPr>
        <p:spPr>
          <a:xfrm>
            <a:off x="685800" y="2840053"/>
            <a:ext cx="7772400" cy="784737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algn="ctr">
              <a:spcBef>
                <a:spcPts val="0"/>
              </a:spcBef>
              <a:buClr>
                <a:schemeClr val="dk2"/>
              </a:buClr>
              <a:buNone/>
              <a:defRPr>
                <a:solidFill>
                  <a:schemeClr val="dk2"/>
                </a:solidFill>
              </a:defRPr>
            </a:lvl1pPr>
            <a:lvl2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1" name="Shape 11"/>
          <p:cNvSpPr txBox="1"/>
          <p:nvPr>
            <p:ph idx="12" type="sldNum"/>
          </p:nvPr>
        </p:nvSpPr>
        <p:spPr>
          <a:xfrm>
            <a:off x="8556791" y="4749850"/>
            <a:ext cx="548699" cy="393524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4" name="Shape 14"/>
          <p:cNvSpPr txBox="1"/>
          <p:nvPr>
            <p:ph idx="1" type="body"/>
          </p:nvPr>
        </p:nvSpPr>
        <p:spPr>
          <a:xfrm>
            <a:off x="457200" y="1200150"/>
            <a:ext cx="8229600" cy="372568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556791" y="4749850"/>
            <a:ext cx="548699" cy="393524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457200" y="1200150"/>
            <a:ext cx="3994525" cy="372568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2" type="body"/>
          </p:nvPr>
        </p:nvSpPr>
        <p:spPr>
          <a:xfrm>
            <a:off x="4692273" y="1200150"/>
            <a:ext cx="3994525" cy="372568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0" name="Shape 20"/>
          <p:cNvSpPr txBox="1"/>
          <p:nvPr>
            <p:ph idx="12" type="sldNum"/>
          </p:nvPr>
        </p:nvSpPr>
        <p:spPr>
          <a:xfrm>
            <a:off x="8556791" y="4749850"/>
            <a:ext cx="548699" cy="393524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2" type="sldNum"/>
          </p:nvPr>
        </p:nvSpPr>
        <p:spPr>
          <a:xfrm>
            <a:off x="8556791" y="4749850"/>
            <a:ext cx="548699" cy="393524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/>
          <p:nvPr>
            <p:ph idx="1" type="body"/>
          </p:nvPr>
        </p:nvSpPr>
        <p:spPr>
          <a:xfrm>
            <a:off x="457200" y="4406309"/>
            <a:ext cx="8229600" cy="51952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algn="ctr">
              <a:spcBef>
                <a:spcPts val="360"/>
              </a:spcBef>
              <a:buSzPct val="100000"/>
              <a:buNone/>
              <a:defRPr sz="1800"/>
            </a:lvl1pPr>
          </a:lstStyle>
          <a:p/>
        </p:txBody>
      </p:sp>
      <p:sp>
        <p:nvSpPr>
          <p:cNvPr id="26" name="Shape 26"/>
          <p:cNvSpPr txBox="1"/>
          <p:nvPr>
            <p:ph idx="12" type="sldNum"/>
          </p:nvPr>
        </p:nvSpPr>
        <p:spPr>
          <a:xfrm>
            <a:off x="8556791" y="4749850"/>
            <a:ext cx="548699" cy="393524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>
            <p:ph idx="12" type="sldNum"/>
          </p:nvPr>
        </p:nvSpPr>
        <p:spPr>
          <a:xfrm>
            <a:off x="8556791" y="4749850"/>
            <a:ext cx="548699" cy="393524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7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4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457200" y="1200150"/>
            <a:ext cx="8229600" cy="372568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600"/>
              </a:spcBef>
              <a:buClr>
                <a:schemeClr val="dk1"/>
              </a:buClr>
              <a:buSzPct val="100000"/>
              <a:defRPr sz="3000">
                <a:solidFill>
                  <a:schemeClr val="dk1"/>
                </a:solidFill>
              </a:defRPr>
            </a:lvl1pPr>
            <a:lvl2pPr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2pPr>
            <a:lvl3pPr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3pPr>
            <a:lvl4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4pPr>
            <a:lvl5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5pPr>
            <a:lvl6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6pPr>
            <a:lvl7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7pPr>
            <a:lvl8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8pPr>
            <a:lvl9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2" type="sldNum"/>
          </p:nvPr>
        </p:nvSpPr>
        <p:spPr>
          <a:xfrm>
            <a:off x="8556791" y="4749850"/>
            <a:ext cx="548699" cy="39352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>
            <a:lvl1pPr algn="r">
              <a:spcBef>
                <a:spcPts val="0"/>
              </a:spcBef>
              <a:buNone/>
              <a:defRPr sz="1300">
                <a:solidFill>
                  <a:schemeClr val="dk1"/>
                </a:solidFill>
              </a:defRPr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22.png"/></Relationships>
</file>

<file path=ppt/slides/_rels/slide11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21.png"/></Relationships>
</file>

<file path=ppt/slides/_rels/slide12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Relationship Id="rId3" Type="http://schemas.openxmlformats.org/officeDocument/2006/relationships/image" Target="../media/image23.jpg"/><Relationship Id="rId9" Type="http://schemas.openxmlformats.org/officeDocument/2006/relationships/image" Target="../media/image20.jpg"/><Relationship Id="rId6" Type="http://schemas.openxmlformats.org/officeDocument/2006/relationships/image" Target="../media/image12.jpg"/><Relationship Id="rId5" Type="http://schemas.openxmlformats.org/officeDocument/2006/relationships/image" Target="../media/image13.jpg"/><Relationship Id="rId8" Type="http://schemas.openxmlformats.org/officeDocument/2006/relationships/image" Target="../media/image16.png"/><Relationship Id="rId7" Type="http://schemas.openxmlformats.org/officeDocument/2006/relationships/image" Target="../media/image11.jpg"/></Relationships>
</file>

<file path=ppt/slides/_rels/slide13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17.png"/></Relationships>
</file>

<file path=ppt/slides/_rels/slide15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ssumedi2@umbc.edu" TargetMode="External"/><Relationship Id="rId3" Type="http://schemas.openxmlformats.org/officeDocument/2006/relationships/image" Target="../media/image18.png"/></Relationships>
</file>

<file path=ppt/slides/_rels/slide2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08.png"/><Relationship Id="rId3" Type="http://schemas.openxmlformats.org/officeDocument/2006/relationships/image" Target="../media/image06.jpg"/><Relationship Id="rId6" Type="http://schemas.openxmlformats.org/officeDocument/2006/relationships/image" Target="../media/image03.png"/><Relationship Id="rId5" Type="http://schemas.openxmlformats.org/officeDocument/2006/relationships/image" Target="../media/image00.jpg"/><Relationship Id="rId7" Type="http://schemas.openxmlformats.org/officeDocument/2006/relationships/image" Target="../media/image09.png"/></Relationships>
</file>

<file path=ppt/slides/_rels/slide3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02.png"/></Relationships>
</file>

<file path=ppt/slides/_rels/slide4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Relationship Id="rId3" Type="http://schemas.openxmlformats.org/officeDocument/2006/relationships/image" Target="../media/image01.jpg"/><Relationship Id="rId5" Type="http://schemas.openxmlformats.org/officeDocument/2006/relationships/image" Target="../media/image05.jpg"/></Relationships>
</file>

<file path=ppt/slides/_rels/slide6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04.png"/></Relationships>
</file>

<file path=ppt/slides/_rels/slide7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07.png"/></Relationships>
</file>

<file path=ppt/slides/_rels/slide9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/>
          <p:nvPr>
            <p:ph type="ctrTitle"/>
          </p:nvPr>
        </p:nvSpPr>
        <p:spPr>
          <a:xfrm>
            <a:off x="685800" y="2427567"/>
            <a:ext cx="7772400" cy="1159799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Meet SWE’s Executive Board 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Service Chair - Tulsi Shukla</a:t>
            </a:r>
          </a:p>
        </p:txBody>
      </p:sp>
      <p:sp>
        <p:nvSpPr>
          <p:cNvPr id="95" name="Shape 95"/>
          <p:cNvSpPr txBox="1"/>
          <p:nvPr>
            <p:ph idx="1" type="body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Plan out SWE involvement in outreach events, such as Girl Power and Let’s Get Techy</a:t>
            </a: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Invite younger girls to our school or go to them to build interest of girls in engineering fields</a:t>
            </a: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Coordinate a service event with local SWE chapter (ie Baltimore/Washington DC SWE)</a:t>
            </a:r>
          </a:p>
          <a:p>
            <a:pPr indent="-342900" lvl="0" marL="45720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Facilitate in Engineer’s Week</a:t>
            </a:r>
          </a:p>
        </p:txBody>
      </p:sp>
      <p:pic>
        <p:nvPicPr>
          <p:cNvPr id="96" name="Shape 96"/>
          <p:cNvPicPr preferRelativeResize="0"/>
          <p:nvPr/>
        </p:nvPicPr>
        <p:blipFill rotWithShape="1">
          <a:blip r:embed="rId3">
            <a:alphaModFix/>
          </a:blip>
          <a:srcRect b="0" l="21828" r="10840" t="12165"/>
          <a:stretch/>
        </p:blipFill>
        <p:spPr>
          <a:xfrm>
            <a:off x="4747575" y="1063375"/>
            <a:ext cx="3939225" cy="385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/>
          <p:nvPr>
            <p:ph type="title"/>
          </p:nvPr>
        </p:nvSpPr>
        <p:spPr>
          <a:xfrm>
            <a:off x="457200" y="4345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Freshman Representative - Shelbi Tippett</a:t>
            </a:r>
          </a:p>
        </p:txBody>
      </p:sp>
      <p:sp>
        <p:nvSpPr>
          <p:cNvPr id="102" name="Shape 102"/>
          <p:cNvSpPr txBox="1"/>
          <p:nvPr>
            <p:ph idx="1" type="body"/>
          </p:nvPr>
        </p:nvSpPr>
        <p:spPr>
          <a:xfrm>
            <a:off x="457200" y="1200150"/>
            <a:ext cx="4399799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Liason between freshman/transfer members and SWEboard. </a:t>
            </a: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Assist the Service Chair with activities/planning</a:t>
            </a: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Shadow existing E-Board members</a:t>
            </a: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Complete any designated responsibilities</a:t>
            </a:r>
          </a:p>
          <a:p>
            <a:pPr indent="-342900" lvl="0" marL="45720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Freshman Representative: Incoming Freshman class is elected (So dis don’t apply to you bruh. 4 Class of 2019)</a:t>
            </a:r>
          </a:p>
        </p:txBody>
      </p:sp>
      <p:pic>
        <p:nvPicPr>
          <p:cNvPr id="103" name="Shape 1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30425" y="1063374"/>
            <a:ext cx="3556375" cy="3556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/>
          <p:nvPr>
            <p:ph type="title"/>
          </p:nvPr>
        </p:nvSpPr>
        <p:spPr>
          <a:xfrm>
            <a:off x="457200" y="-185446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What We Are Looking For</a:t>
            </a:r>
          </a:p>
        </p:txBody>
      </p:sp>
      <p:grpSp>
        <p:nvGrpSpPr>
          <p:cNvPr id="109" name="Shape 109"/>
          <p:cNvGrpSpPr/>
          <p:nvPr/>
        </p:nvGrpSpPr>
        <p:grpSpPr>
          <a:xfrm>
            <a:off x="2812624" y="595737"/>
            <a:ext cx="7044599" cy="2591599"/>
            <a:chOff x="2921174" y="659100"/>
            <a:chExt cx="7044599" cy="2591599"/>
          </a:xfrm>
        </p:grpSpPr>
        <p:pic>
          <p:nvPicPr>
            <p:cNvPr id="110" name="Shape 11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921174" y="665224"/>
              <a:ext cx="3301651" cy="25854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1" name="Shape 111"/>
            <p:cNvSpPr txBox="1"/>
            <p:nvPr/>
          </p:nvSpPr>
          <p:spPr>
            <a:xfrm>
              <a:off x="3650475" y="659100"/>
              <a:ext cx="6315299" cy="73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rIns="91425" tIns="91425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rPr lang="en" sz="1800">
                  <a:solidFill>
                    <a:srgbClr val="FFFFFF"/>
                  </a:solidFill>
                </a:rPr>
                <a:t>A Team Player</a:t>
              </a:r>
            </a:p>
          </p:txBody>
        </p:sp>
      </p:grpSp>
      <p:grpSp>
        <p:nvGrpSpPr>
          <p:cNvPr id="112" name="Shape 112"/>
          <p:cNvGrpSpPr/>
          <p:nvPr/>
        </p:nvGrpSpPr>
        <p:grpSpPr>
          <a:xfrm>
            <a:off x="6262100" y="519550"/>
            <a:ext cx="6315299" cy="2409675"/>
            <a:chOff x="6709975" y="783050"/>
            <a:chExt cx="6315299" cy="2409675"/>
          </a:xfrm>
        </p:grpSpPr>
        <p:pic>
          <p:nvPicPr>
            <p:cNvPr id="113" name="Shape 11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709975" y="783050"/>
              <a:ext cx="2239949" cy="21887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4" name="Shape 114"/>
            <p:cNvSpPr txBox="1"/>
            <p:nvPr/>
          </p:nvSpPr>
          <p:spPr>
            <a:xfrm>
              <a:off x="6709975" y="2455925"/>
              <a:ext cx="6315299" cy="73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rIns="91425" tIns="91425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rPr lang="en" sz="1800">
                  <a:solidFill>
                    <a:srgbClr val="FFFFFF"/>
                  </a:solidFill>
                </a:rPr>
                <a:t>A Go-Getter</a:t>
              </a:r>
            </a:p>
          </p:txBody>
        </p:sp>
      </p:grpSp>
      <p:grpSp>
        <p:nvGrpSpPr>
          <p:cNvPr id="115" name="Shape 115"/>
          <p:cNvGrpSpPr/>
          <p:nvPr/>
        </p:nvGrpSpPr>
        <p:grpSpPr>
          <a:xfrm>
            <a:off x="168725" y="595750"/>
            <a:ext cx="6855949" cy="2409674"/>
            <a:chOff x="168725" y="748050"/>
            <a:chExt cx="6855949" cy="2409674"/>
          </a:xfrm>
        </p:grpSpPr>
        <p:pic>
          <p:nvPicPr>
            <p:cNvPr id="116" name="Shape 11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68725" y="748050"/>
              <a:ext cx="2576266" cy="24096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7" name="Shape 117"/>
            <p:cNvSpPr txBox="1"/>
            <p:nvPr/>
          </p:nvSpPr>
          <p:spPr>
            <a:xfrm>
              <a:off x="709375" y="1971400"/>
              <a:ext cx="6315299" cy="73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rIns="91425" tIns="91425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rPr lang="en" sz="1800">
                  <a:solidFill>
                    <a:srgbClr val="FFFFFF"/>
                  </a:solidFill>
                </a:rPr>
                <a:t>A Multi-Tasker</a:t>
              </a:r>
            </a:p>
          </p:txBody>
        </p:sp>
      </p:grpSp>
      <p:grpSp>
        <p:nvGrpSpPr>
          <p:cNvPr id="118" name="Shape 118"/>
          <p:cNvGrpSpPr/>
          <p:nvPr/>
        </p:nvGrpSpPr>
        <p:grpSpPr>
          <a:xfrm>
            <a:off x="-59875" y="3089075"/>
            <a:ext cx="6370299" cy="1733550"/>
            <a:chOff x="219300" y="3148700"/>
            <a:chExt cx="6370299" cy="1733550"/>
          </a:xfrm>
        </p:grpSpPr>
        <p:pic>
          <p:nvPicPr>
            <p:cNvPr id="119" name="Shape 119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219300" y="3148700"/>
              <a:ext cx="2076449" cy="17335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0" name="Shape 120"/>
            <p:cNvSpPr txBox="1"/>
            <p:nvPr/>
          </p:nvSpPr>
          <p:spPr>
            <a:xfrm>
              <a:off x="274300" y="3148700"/>
              <a:ext cx="6315299" cy="73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rIns="91425" tIns="91425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rPr lang="en">
                  <a:solidFill>
                    <a:srgbClr val="FFFFFF"/>
                  </a:solidFill>
                </a:rPr>
                <a:t>Like to Eat Chipotle</a:t>
              </a:r>
            </a:p>
          </p:txBody>
        </p:sp>
      </p:grpSp>
      <p:grpSp>
        <p:nvGrpSpPr>
          <p:cNvPr id="121" name="Shape 121"/>
          <p:cNvGrpSpPr/>
          <p:nvPr/>
        </p:nvGrpSpPr>
        <p:grpSpPr>
          <a:xfrm>
            <a:off x="1879637" y="2800925"/>
            <a:ext cx="6485237" cy="2181050"/>
            <a:chOff x="3322362" y="2915825"/>
            <a:chExt cx="6485237" cy="2181050"/>
          </a:xfrm>
        </p:grpSpPr>
        <p:pic>
          <p:nvPicPr>
            <p:cNvPr id="122" name="Shape 122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322362" y="2915825"/>
              <a:ext cx="2368674" cy="21810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3" name="Shape 123"/>
            <p:cNvSpPr txBox="1"/>
            <p:nvPr/>
          </p:nvSpPr>
          <p:spPr>
            <a:xfrm>
              <a:off x="3492300" y="4360075"/>
              <a:ext cx="6315299" cy="73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rIns="91425" tIns="91425">
              <a:noAutofit/>
            </a:bodyPr>
            <a:lstStyle/>
            <a:p>
              <a:pPr rtl="0">
                <a:spcBef>
                  <a:spcPts val="0"/>
                </a:spcBef>
                <a:buNone/>
              </a:pPr>
              <a:r>
                <a:rPr lang="en" sz="1800">
                  <a:solidFill>
                    <a:srgbClr val="FFFFFF"/>
                  </a:solidFill>
                </a:rPr>
                <a:t>Calm, Cool and </a:t>
              </a:r>
            </a:p>
            <a:p>
              <a:pPr>
                <a:spcBef>
                  <a:spcPts val="0"/>
                </a:spcBef>
                <a:buNone/>
              </a:pPr>
              <a:r>
                <a:rPr lang="en" sz="1800">
                  <a:solidFill>
                    <a:srgbClr val="FFFFFF"/>
                  </a:solidFill>
                </a:rPr>
                <a:t>Collected</a:t>
              </a:r>
            </a:p>
          </p:txBody>
        </p:sp>
      </p:grpSp>
      <p:grpSp>
        <p:nvGrpSpPr>
          <p:cNvPr id="124" name="Shape 124"/>
          <p:cNvGrpSpPr/>
          <p:nvPr/>
        </p:nvGrpSpPr>
        <p:grpSpPr>
          <a:xfrm>
            <a:off x="4176687" y="2783975"/>
            <a:ext cx="2847975" cy="1905000"/>
            <a:chOff x="4354712" y="2938950"/>
            <a:chExt cx="2847975" cy="1905000"/>
          </a:xfrm>
        </p:grpSpPr>
        <p:pic>
          <p:nvPicPr>
            <p:cNvPr id="125" name="Shape 125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4354712" y="2938950"/>
              <a:ext cx="2847975" cy="1905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6" name="Shape 126"/>
            <p:cNvSpPr txBox="1"/>
            <p:nvPr/>
          </p:nvSpPr>
          <p:spPr>
            <a:xfrm>
              <a:off x="4592000" y="3016325"/>
              <a:ext cx="2295899" cy="4346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rIns="91425" tIns="91425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rPr lang="en" sz="1800">
                  <a:solidFill>
                    <a:schemeClr val="lt1"/>
                  </a:solidFill>
                </a:rPr>
                <a:t>Good communicator</a:t>
              </a:r>
            </a:p>
          </p:txBody>
        </p:sp>
      </p:grpSp>
      <p:grpSp>
        <p:nvGrpSpPr>
          <p:cNvPr id="127" name="Shape 127"/>
          <p:cNvGrpSpPr/>
          <p:nvPr/>
        </p:nvGrpSpPr>
        <p:grpSpPr>
          <a:xfrm>
            <a:off x="6713282" y="2710759"/>
            <a:ext cx="2496582" cy="2051441"/>
            <a:chOff x="6447052" y="3322114"/>
            <a:chExt cx="2221751" cy="1424810"/>
          </a:xfrm>
        </p:grpSpPr>
        <p:pic>
          <p:nvPicPr>
            <p:cNvPr id="128" name="Shape 128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6447052" y="3322114"/>
              <a:ext cx="2141075" cy="1424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9" name="Shape 129"/>
            <p:cNvSpPr txBox="1"/>
            <p:nvPr/>
          </p:nvSpPr>
          <p:spPr>
            <a:xfrm>
              <a:off x="6681604" y="4321900"/>
              <a:ext cx="1987200" cy="371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rIns="91425" tIns="91425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" sz="1800">
                  <a:solidFill>
                    <a:schemeClr val="lt1"/>
                  </a:solidFill>
                </a:rPr>
                <a:t>A great support</a:t>
              </a:r>
            </a:p>
          </p:txBody>
        </p:sp>
      </p:grpSp>
    </p:spTree>
  </p:cSld>
  <p:clrMapOvr>
    <a:masterClrMapping/>
  </p:clrMapOvr>
  <p:transition spd="slow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How to Apply?</a:t>
            </a:r>
          </a:p>
        </p:txBody>
      </p:sp>
      <p:sp>
        <p:nvSpPr>
          <p:cNvPr id="135" name="Shape 135"/>
          <p:cNvSpPr txBox="1"/>
          <p:nvPr>
            <p:ph idx="1" type="body"/>
          </p:nvPr>
        </p:nvSpPr>
        <p:spPr>
          <a:xfrm>
            <a:off x="457200" y="9715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/>
              <a:t>Make a powerpoint slide promoting yourself for the election presentation and add to designated SWE google slides.</a:t>
            </a:r>
          </a:p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/>
              <a:t>Prepare a 2 minute speech telling us why you should be elected, what qualifies you, and what are some fun interesting things you plan to do with your position if elected?</a:t>
            </a:r>
          </a:p>
          <a:p>
            <a:pPr indent="-419100" lvl="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b="1" lang="en"/>
              <a:t>ELECTION DAY: Wednesday, April 22</a:t>
            </a:r>
          </a:p>
        </p:txBody>
      </p:sp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Shape 1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9150" y="978975"/>
            <a:ext cx="7488074" cy="4063224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Shape 141"/>
          <p:cNvSpPr txBox="1"/>
          <p:nvPr>
            <p:ph type="title"/>
          </p:nvPr>
        </p:nvSpPr>
        <p:spPr>
          <a:xfrm>
            <a:off x="457200" y="1297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Example</a:t>
            </a:r>
          </a:p>
        </p:txBody>
      </p:sp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/>
          <p:nvPr>
            <p:ph type="ctrTitle"/>
          </p:nvPr>
        </p:nvSpPr>
        <p:spPr>
          <a:xfrm>
            <a:off x="743925" y="515242"/>
            <a:ext cx="7772400" cy="1159799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Questions?</a:t>
            </a:r>
          </a:p>
        </p:txBody>
      </p:sp>
      <p:pic>
        <p:nvPicPr>
          <p:cNvPr id="147" name="Shape 147"/>
          <p:cNvPicPr preferRelativeResize="0"/>
          <p:nvPr/>
        </p:nvPicPr>
        <p:blipFill rotWithShape="1">
          <a:blip r:embed="rId3">
            <a:alphaModFix/>
          </a:blip>
          <a:srcRect b="8307" l="0" r="0" t="0"/>
          <a:stretch/>
        </p:blipFill>
        <p:spPr>
          <a:xfrm>
            <a:off x="2993725" y="1832600"/>
            <a:ext cx="3389049" cy="226225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Shape 148"/>
          <p:cNvSpPr/>
          <p:nvPr/>
        </p:nvSpPr>
        <p:spPr>
          <a:xfrm>
            <a:off x="4344400" y="3722775"/>
            <a:ext cx="270299" cy="2700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lt2"/>
          </a:solidFill>
          <a:ln cap="flat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9" name="Shape 149"/>
          <p:cNvSpPr/>
          <p:nvPr/>
        </p:nvSpPr>
        <p:spPr>
          <a:xfrm>
            <a:off x="5813625" y="3722775"/>
            <a:ext cx="173999" cy="2700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lt2"/>
          </a:solidFill>
          <a:ln cap="flat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0" name="Shape 150"/>
          <p:cNvSpPr txBox="1"/>
          <p:nvPr/>
        </p:nvSpPr>
        <p:spPr>
          <a:xfrm>
            <a:off x="1219625" y="4256700"/>
            <a:ext cx="7600200" cy="8867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Questions too personal/embarrassing/hilarious? Email: Stacy Sumedi at </a:t>
            </a:r>
            <a:r>
              <a:rPr lang="en" u="sng">
                <a:solidFill>
                  <a:schemeClr val="hlink"/>
                </a:solidFill>
                <a:hlinkClick r:id="rId4"/>
              </a:rPr>
              <a:t>ssumedi2@umbc.edu</a:t>
            </a:r>
            <a:r>
              <a:rPr lang="en"/>
              <a:t> for any other questions or concerns! ← Shes da Real MVP, She will gladly listen to your poop stories.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/>
          <p:nvPr>
            <p:ph type="ctrTitle"/>
          </p:nvPr>
        </p:nvSpPr>
        <p:spPr>
          <a:xfrm>
            <a:off x="685800" y="278617"/>
            <a:ext cx="7772400" cy="1159799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But First…ICEBREAKER! </a:t>
            </a:r>
          </a:p>
        </p:txBody>
      </p:sp>
      <p:pic>
        <p:nvPicPr>
          <p:cNvPr id="36" name="Shape 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3774" y="1348950"/>
            <a:ext cx="3137295" cy="175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Shape 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36400" y="1537262"/>
            <a:ext cx="2503749" cy="103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Shape 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7725" y="3184812"/>
            <a:ext cx="2654499" cy="175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Shape 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53450" y="2672187"/>
            <a:ext cx="2503750" cy="1874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Shape 4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476375" y="1892603"/>
            <a:ext cx="2503749" cy="25080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The Best Team </a:t>
            </a:r>
          </a:p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19100" lvl="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/>
              <a:t>Describe the best team you’ve ever been on and why it was the best.</a:t>
            </a:r>
          </a:p>
        </p:txBody>
      </p:sp>
      <p:pic>
        <p:nvPicPr>
          <p:cNvPr id="47" name="Shape 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12397" y="2386025"/>
            <a:ext cx="4674400" cy="2629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QUALITIES OF THE DREAM TEAM </a:t>
            </a:r>
          </a:p>
        </p:txBody>
      </p:sp>
      <p:sp>
        <p:nvSpPr>
          <p:cNvPr id="53" name="Shape 53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Similar schedule</a:t>
            </a:r>
          </a:p>
          <a:p>
            <a:pPr indent="-3429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Good work ethic</a:t>
            </a:r>
          </a:p>
          <a:p>
            <a:pPr indent="-3429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Same interest</a:t>
            </a:r>
          </a:p>
          <a:p>
            <a:pPr indent="-3429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Focused</a:t>
            </a:r>
          </a:p>
          <a:p>
            <a:pPr indent="-3429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Organized</a:t>
            </a:r>
          </a:p>
          <a:p>
            <a:pPr indent="-3429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Aware of eachother’s strengths and weaknesses</a:t>
            </a:r>
          </a:p>
          <a:p>
            <a:pPr indent="-342900" lvl="1" marL="914400" rtl="0"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" sz="1800"/>
              <a:t>Accommodating of each other’s talents</a:t>
            </a:r>
          </a:p>
          <a:p>
            <a:pPr indent="-3429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Team members pull their own weight</a:t>
            </a:r>
          </a:p>
          <a:p>
            <a:pPr indent="-3429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Good communication</a:t>
            </a:r>
          </a:p>
          <a:p>
            <a:pPr indent="-3429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Be preeeeepaaaaared!</a:t>
            </a:r>
          </a:p>
          <a:p>
            <a:pPr indent="-3429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having fun isn’t hard when you’ve got a library card</a:t>
            </a:r>
          </a:p>
          <a:p>
            <a:pPr indent="-342900" lvl="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Getting along with others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/>
          <p:nvPr>
            <p:ph type="ctrTitle"/>
          </p:nvPr>
        </p:nvSpPr>
        <p:spPr>
          <a:xfrm>
            <a:off x="685800" y="2345342"/>
            <a:ext cx="7772400" cy="1159799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Introducing OUR (current) dream team…..</a:t>
            </a:r>
          </a:p>
        </p:txBody>
      </p:sp>
      <p:pic>
        <p:nvPicPr>
          <p:cNvPr id="59" name="Shape 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39650" y="3343275"/>
            <a:ext cx="2628900" cy="173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Shape 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375" y="3291850"/>
            <a:ext cx="2379949" cy="1784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Shape 6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59375" y="200425"/>
            <a:ext cx="2238375" cy="167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type="title"/>
          </p:nvPr>
        </p:nvSpPr>
        <p:spPr>
          <a:xfrm>
            <a:off x="457200" y="535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President - Shelby Coppolino</a:t>
            </a:r>
          </a:p>
        </p:txBody>
      </p:sp>
      <p:sp>
        <p:nvSpPr>
          <p:cNvPr id="67" name="Shape 67"/>
          <p:cNvSpPr txBox="1"/>
          <p:nvPr>
            <p:ph idx="1" type="body"/>
          </p:nvPr>
        </p:nvSpPr>
        <p:spPr>
          <a:xfrm>
            <a:off x="457200" y="834775"/>
            <a:ext cx="4551299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Communicate with our advisor(s), SWE Region E, and SWE National</a:t>
            </a: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Attend Annual and Regional SWE conferences</a:t>
            </a: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Push the chapter to new heights</a:t>
            </a: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Aid SWE board members </a:t>
            </a: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Oversee planning of semester events</a:t>
            </a: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Book GBM room</a:t>
            </a: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Organize EBMs</a:t>
            </a: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Get to know the SWEethearts </a:t>
            </a: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President: Must have held a position on E-board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1200"/>
          </a:p>
          <a:p>
            <a:pPr>
              <a:spcBef>
                <a:spcPts val="0"/>
              </a:spcBef>
              <a:buNone/>
            </a:pPr>
            <a:r>
              <a:t/>
            </a:r>
            <a:endParaRPr sz="1200"/>
          </a:p>
        </p:txBody>
      </p:sp>
      <p:pic>
        <p:nvPicPr>
          <p:cNvPr id="68" name="Shape 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15800" y="930530"/>
            <a:ext cx="3571000" cy="38077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/>
          <p:nvPr>
            <p:ph type="title"/>
          </p:nvPr>
        </p:nvSpPr>
        <p:spPr>
          <a:xfrm>
            <a:off x="457200" y="535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Vice President - Stacy Sumedi </a:t>
            </a:r>
          </a:p>
        </p:txBody>
      </p:sp>
      <p:sp>
        <p:nvSpPr>
          <p:cNvPr id="74" name="Shape 74"/>
          <p:cNvSpPr txBox="1"/>
          <p:nvPr>
            <p:ph idx="1" type="body"/>
          </p:nvPr>
        </p:nvSpPr>
        <p:spPr>
          <a:xfrm>
            <a:off x="457200" y="895350"/>
            <a:ext cx="4494899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Assist President in overseeing other officers</a:t>
            </a: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Fill in where other board members need help</a:t>
            </a: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Plan some bigger scale events</a:t>
            </a: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Help plan GBMs and socials</a:t>
            </a: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Organize Big/Little SWEet Mentoring Program</a:t>
            </a: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Promote SWE to freshmen class and transfers</a:t>
            </a: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Fill freshman representative position</a:t>
            </a: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Purchase organization t-shirts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1200"/>
          </a:p>
          <a:p>
            <a:pPr>
              <a:spcBef>
                <a:spcPts val="0"/>
              </a:spcBef>
              <a:buNone/>
            </a:pPr>
            <a:r>
              <a:t/>
            </a:r>
            <a:endParaRPr sz="1200"/>
          </a:p>
        </p:txBody>
      </p:sp>
      <p:pic>
        <p:nvPicPr>
          <p:cNvPr id="75" name="Shape 75"/>
          <p:cNvPicPr preferRelativeResize="0"/>
          <p:nvPr/>
        </p:nvPicPr>
        <p:blipFill rotWithShape="1">
          <a:blip r:embed="rId3">
            <a:alphaModFix/>
          </a:blip>
          <a:srcRect b="0" l="53124" r="0" t="34627"/>
          <a:stretch/>
        </p:blipFill>
        <p:spPr>
          <a:xfrm>
            <a:off x="5412700" y="831799"/>
            <a:ext cx="2969300" cy="414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Secretary - Mona Patel</a:t>
            </a:r>
          </a:p>
        </p:txBody>
      </p:sp>
      <p:sp>
        <p:nvSpPr>
          <p:cNvPr id="81" name="Shape 81"/>
          <p:cNvSpPr txBox="1"/>
          <p:nvPr>
            <p:ph idx="1" type="body"/>
          </p:nvPr>
        </p:nvSpPr>
        <p:spPr>
          <a:xfrm>
            <a:off x="457200" y="971550"/>
            <a:ext cx="44163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Manage the myUMBC website </a:t>
            </a:r>
          </a:p>
          <a:p>
            <a:pPr indent="-3429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Take and post pictures of SWE events (managing the Flickr account) </a:t>
            </a:r>
          </a:p>
          <a:p>
            <a:pPr indent="-3429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Reminders for upcoming events</a:t>
            </a:r>
          </a:p>
          <a:p>
            <a:pPr indent="-3429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Set up spotlights on the main myUMBC page</a:t>
            </a:r>
          </a:p>
          <a:p>
            <a:pPr indent="-3429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Add/invite new members to the website.</a:t>
            </a:r>
          </a:p>
          <a:p>
            <a:pPr indent="-3429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Keep track of attendance and manage membership points </a:t>
            </a:r>
          </a:p>
          <a:p>
            <a:pPr indent="-3429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Type up everyone’s report at the E-board meeting </a:t>
            </a:r>
          </a:p>
          <a:p>
            <a:pPr indent="-3429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Setup the alum Facebook Page</a:t>
            </a:r>
          </a:p>
        </p:txBody>
      </p:sp>
      <p:pic>
        <p:nvPicPr>
          <p:cNvPr id="82" name="Shape 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61075" y="1063380"/>
            <a:ext cx="3725736" cy="372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Treasurer - Katie Yu</a:t>
            </a:r>
          </a:p>
        </p:txBody>
      </p:sp>
      <p:sp>
        <p:nvSpPr>
          <p:cNvPr id="88" name="Shape 88"/>
          <p:cNvSpPr txBox="1"/>
          <p:nvPr>
            <p:ph idx="1" type="body"/>
          </p:nvPr>
        </p:nvSpPr>
        <p:spPr>
          <a:xfrm>
            <a:off x="457200" y="971550"/>
            <a:ext cx="5046599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3020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600"/>
              <a:t>Manage and organize budget for the semester  </a:t>
            </a:r>
          </a:p>
          <a:p>
            <a:pPr indent="-33020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600"/>
              <a:t>Coordinate fundraising</a:t>
            </a:r>
          </a:p>
          <a:p>
            <a:pPr indent="-330200" lvl="1" marL="9144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</a:pPr>
            <a:r>
              <a:rPr lang="en" sz="1600"/>
              <a:t>Partial funding for National and Regional Conference for SWE Members</a:t>
            </a:r>
          </a:p>
          <a:p>
            <a:pPr indent="-330200" lvl="1" marL="9144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</a:pPr>
            <a:r>
              <a:rPr lang="en" sz="1600"/>
              <a:t>SWE Givecorp accounts for fundraising</a:t>
            </a:r>
          </a:p>
          <a:p>
            <a:pPr indent="-33020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600"/>
              <a:t>Complete end of the semester Fiscal Year (FY) Reports and authorize RESGAF &amp; Reimbursement forms</a:t>
            </a:r>
          </a:p>
          <a:p>
            <a:pPr indent="-33020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600"/>
              <a:t>Update Advisor information on National SWE account</a:t>
            </a:r>
          </a:p>
          <a:p>
            <a:pPr indent="-33020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600"/>
              <a:t>Plan fun and creative fundraising events, GBMs, and socials.</a:t>
            </a:r>
          </a:p>
          <a:p>
            <a:pPr indent="-33020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600"/>
              <a:t>Providing assistance to other E-board members when needed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sz="1200"/>
          </a:p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1200"/>
          </a:p>
          <a:p>
            <a:pPr>
              <a:spcBef>
                <a:spcPts val="0"/>
              </a:spcBef>
              <a:buNone/>
            </a:pPr>
            <a:r>
              <a:t/>
            </a:r>
            <a:endParaRPr sz="1200"/>
          </a:p>
        </p:txBody>
      </p:sp>
      <p:pic>
        <p:nvPicPr>
          <p:cNvPr id="89" name="Shape 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74225" y="454875"/>
            <a:ext cx="2954750" cy="4432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

<file path=ppt/theme/theme3.xml><?xml version="1.0" encoding="utf-8"?>
<a:theme xmlns:a="http://schemas.openxmlformats.org/drawingml/2006/main" xmlns:r="http://schemas.openxmlformats.org/officeDocument/2006/relationships" name="simple-ligh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